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28"/>
  </p:notesMasterIdLst>
  <p:sldIdLst>
    <p:sldId id="298" r:id="rId3"/>
    <p:sldId id="274" r:id="rId4"/>
    <p:sldId id="290" r:id="rId5"/>
    <p:sldId id="291" r:id="rId6"/>
    <p:sldId id="288" r:id="rId7"/>
    <p:sldId id="275" r:id="rId8"/>
    <p:sldId id="293" r:id="rId9"/>
    <p:sldId id="294" r:id="rId10"/>
    <p:sldId id="295" r:id="rId11"/>
    <p:sldId id="296" r:id="rId12"/>
    <p:sldId id="299" r:id="rId13"/>
    <p:sldId id="300" r:id="rId14"/>
    <p:sldId id="277" r:id="rId15"/>
    <p:sldId id="257" r:id="rId16"/>
    <p:sldId id="258" r:id="rId17"/>
    <p:sldId id="259" r:id="rId18"/>
    <p:sldId id="265" r:id="rId19"/>
    <p:sldId id="266" r:id="rId20"/>
    <p:sldId id="267" r:id="rId21"/>
    <p:sldId id="268" r:id="rId22"/>
    <p:sldId id="269" r:id="rId23"/>
    <p:sldId id="286" r:id="rId24"/>
    <p:sldId id="283" r:id="rId25"/>
    <p:sldId id="284" r:id="rId26"/>
    <p:sldId id="285" r:id="rId2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777777"/>
    <a:srgbClr val="66FF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14" autoAdjust="0"/>
    <p:restoredTop sz="99262" autoAdjust="0"/>
  </p:normalViewPr>
  <p:slideViewPr>
    <p:cSldViewPr>
      <p:cViewPr varScale="1">
        <p:scale>
          <a:sx n="112" d="100"/>
          <a:sy n="112" d="100"/>
        </p:scale>
        <p:origin x="102" y="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4FAAB8E3-A40E-4789-AB5A-7C4E649AC678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629FE5E6-D250-495A-8CCC-277C6599B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75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A62556-8BC3-44A9-BC1C-3923B726701C}" type="slidenum">
              <a:rPr lang="cs-CZ"/>
              <a:pPr/>
              <a:t>1</a:t>
            </a:fld>
            <a:endParaRPr lang="cs-CZ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828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09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18" indent="-28569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797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1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03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153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27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39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509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10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534552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09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18" indent="-28569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797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1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03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153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27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39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509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11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910496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09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18" indent="-28569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797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1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03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153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27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39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509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12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287234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09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18" indent="-28569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797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1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03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153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27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39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509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13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14995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09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18" indent="-28569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797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1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03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153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27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39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509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14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165137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09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18" indent="-28569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797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1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03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153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27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39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509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2294F0-5EBD-4BFF-AFD0-779BE6F429F8}" type="slidenum">
              <a:rPr lang="cs-CZ">
                <a:solidFill>
                  <a:prstClr val="black"/>
                </a:solidFill>
              </a:rPr>
              <a:pPr eaLnBrk="1" hangingPunct="1"/>
              <a:t>15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758315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09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18" indent="-28569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797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1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03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153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27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39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509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F75820-39AC-4454-989A-30C79C3DF647}" type="slidenum">
              <a:rPr lang="cs-CZ">
                <a:solidFill>
                  <a:prstClr val="black"/>
                </a:solidFill>
              </a:rPr>
              <a:pPr eaLnBrk="1" hangingPunct="1"/>
              <a:t>16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518399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53243-B7E3-4B6D-945C-2908EFB1D342}" type="slidenum">
              <a:rPr lang="cs-CZ">
                <a:solidFill>
                  <a:prstClr val="black"/>
                </a:solidFill>
              </a:rPr>
              <a:pPr/>
              <a:t>17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9626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53243-B7E3-4B6D-945C-2908EFB1D342}" type="slidenum">
              <a:rPr lang="cs-CZ">
                <a:solidFill>
                  <a:prstClr val="black"/>
                </a:solidFill>
              </a:rPr>
              <a:pPr/>
              <a:t>18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447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321-1BF0-4259-BD3A-38CA29AC4704}" type="slidenum">
              <a:rPr lang="cs-CZ">
                <a:solidFill>
                  <a:prstClr val="black"/>
                </a:solidFill>
              </a:rPr>
              <a:pPr/>
              <a:t>19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533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09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18" indent="-28569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797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1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03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153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27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39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509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30049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321-1BF0-4259-BD3A-38CA29AC4704}" type="slidenum">
              <a:rPr lang="cs-CZ">
                <a:solidFill>
                  <a:prstClr val="black"/>
                </a:solidFill>
              </a:rPr>
              <a:pPr/>
              <a:t>20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0513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AA5321-1BF0-4259-BD3A-38CA29AC4704}" type="slidenum">
              <a:rPr lang="cs-CZ">
                <a:solidFill>
                  <a:prstClr val="black"/>
                </a:solidFill>
              </a:rPr>
              <a:pPr/>
              <a:t>21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6952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53243-B7E3-4B6D-945C-2908EFB1D342}" type="slidenum">
              <a:rPr lang="cs-CZ"/>
              <a:pPr/>
              <a:t>22</a:t>
            </a:fld>
            <a:endParaRPr lang="cs-CZ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9057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09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18" indent="-28569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797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1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03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153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27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39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509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2BAA36-12D6-473C-B2CF-3AC8A29DBDFC}" type="slidenum">
              <a:rPr lang="cs-CZ">
                <a:solidFill>
                  <a:prstClr val="black"/>
                </a:solidFill>
              </a:rPr>
              <a:pPr eaLnBrk="1" hangingPunct="1"/>
              <a:t>23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90848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09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18" indent="-28569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797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1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03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153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27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39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509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08C8F2F-29AE-44D8-BB75-624DABEE3EA9}" type="slidenum">
              <a:rPr lang="cs-CZ">
                <a:solidFill>
                  <a:prstClr val="black"/>
                </a:solidFill>
              </a:rPr>
              <a:pPr eaLnBrk="1" hangingPunct="1"/>
              <a:t>24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661374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09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18" indent="-28569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797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1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03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153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27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39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509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1C154-8C21-45BA-B3BF-344A26178B93}" type="slidenum">
              <a:rPr lang="cs-CZ">
                <a:solidFill>
                  <a:prstClr val="black"/>
                </a:solidFill>
              </a:rPr>
              <a:pPr eaLnBrk="1" hangingPunct="1"/>
              <a:t>25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17486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09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18" indent="-28569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797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1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03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153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27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39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509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00093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09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18" indent="-28569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797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1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03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153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27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39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509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7038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09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18" indent="-28569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797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1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03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153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27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39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509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5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81290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09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18" indent="-28569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797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1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03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153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27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39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509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6521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09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18" indent="-28569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797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1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03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153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27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39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509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962950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09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18" indent="-28569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797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1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03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153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27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39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509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1351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09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818" indent="-28569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2797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991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035" indent="-228559" defTabSz="95709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153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27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8391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5509" indent="-228559" algn="ctr" defTabSz="95709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4521E-C4ED-42F4-B905-C5C7A232D1EC}" type="slidenum">
              <a:rPr lang="cs-CZ">
                <a:solidFill>
                  <a:prstClr val="black"/>
                </a:solidFill>
              </a:rPr>
              <a:pPr eaLnBrk="1" hangingPunct="1"/>
              <a:t>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33887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2DB1B-B56C-4A7E-9F43-CC102019E5E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04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B3C2E-A601-45CF-A3E0-886DF8E868E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03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82415-E48B-4541-BC3E-3FBD3F38168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2706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0855C4-6131-41D6-BA1D-8139FC08E89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3024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7484E4-1FC1-4B26-97ED-3E962E1A0D6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554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C9E6A-F827-4718-8C1C-AE021F8FFD8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853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75443-45B0-488E-BC3C-1A1D8A50862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0573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1FC1E-A75B-42F6-A247-38C8BFBD5B4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569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9E18C-C097-4F59-B0F4-1564618EFC6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9031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DE4BC-1693-4854-9219-E8B9198C265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1329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6E188-C0BF-4774-955D-A3A574372BF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28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E80EE-7F7D-450A-BA54-102D789F19F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1643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A2482-FAB7-4F43-9350-DA5A1570D6E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96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CDD51-A95D-47F6-B26A-4ECE8B3B65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2612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BA634-E67F-4453-AF3A-6A61F44840C0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493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83870-201A-4C14-AFD8-AD39C4908EA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39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13236-88D4-4A43-907B-F02BFA24738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7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46C7D-ADD6-4422-832C-816348C0E08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38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14A4B-E06B-41CD-8943-A4B73F5AC78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0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0B263-1E21-4CE7-99DF-15727CC7A5F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10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62AA2-9C83-4167-B5FC-B1FC9E87CEA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03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90365-E587-417A-825E-F1486D37E3A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73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06D095-E87D-4222-8423-534E512B91AF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72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D4E1E3-8DE6-423F-B7DD-25C00501FF30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286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3708400" y="260350"/>
            <a:ext cx="4608513" cy="144463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395288" y="260350"/>
            <a:ext cx="5761037" cy="504825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 Text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2" name="Group 28"/>
          <p:cNvGrpSpPr>
            <a:grpSpLocks/>
          </p:cNvGrpSpPr>
          <p:nvPr/>
        </p:nvGrpSpPr>
        <p:grpSpPr bwMode="auto">
          <a:xfrm>
            <a:off x="6011863" y="260350"/>
            <a:ext cx="217487" cy="217488"/>
            <a:chOff x="2290" y="73"/>
            <a:chExt cx="137" cy="137"/>
          </a:xfrm>
        </p:grpSpPr>
        <p:grpSp>
          <p:nvGrpSpPr>
            <p:cNvPr id="21526" name="Group 2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4" name="Rectangle 20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25" name="Line 21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23" name="Arc 19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34" name="AutoShape 30"/>
          <p:cNvSpPr>
            <a:spLocks noChangeArrowheads="1"/>
          </p:cNvSpPr>
          <p:nvPr/>
        </p:nvSpPr>
        <p:spPr bwMode="auto">
          <a:xfrm>
            <a:off x="395536" y="6237312"/>
            <a:ext cx="288925" cy="115888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36" name="AutoShape 32"/>
          <p:cNvSpPr>
            <a:spLocks noChangeArrowheads="1"/>
          </p:cNvSpPr>
          <p:nvPr/>
        </p:nvSpPr>
        <p:spPr bwMode="auto">
          <a:xfrm>
            <a:off x="8172450" y="260350"/>
            <a:ext cx="431800" cy="5048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7" name="Group 33"/>
          <p:cNvGrpSpPr>
            <a:grpSpLocks/>
          </p:cNvGrpSpPr>
          <p:nvPr/>
        </p:nvGrpSpPr>
        <p:grpSpPr bwMode="auto">
          <a:xfrm flipH="1">
            <a:off x="8101013" y="260350"/>
            <a:ext cx="217487" cy="217488"/>
            <a:chOff x="2290" y="73"/>
            <a:chExt cx="137" cy="137"/>
          </a:xfrm>
        </p:grpSpPr>
        <p:grpSp>
          <p:nvGrpSpPr>
            <p:cNvPr id="21538" name="Group 34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39" name="Rectangle 35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40" name="Line 36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41" name="Arc 37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44" name="AutoShape 40"/>
          <p:cNvSpPr>
            <a:spLocks noChangeArrowheads="1"/>
          </p:cNvSpPr>
          <p:nvPr/>
        </p:nvSpPr>
        <p:spPr bwMode="auto">
          <a:xfrm>
            <a:off x="611188" y="1341339"/>
            <a:ext cx="3960812" cy="359469"/>
          </a:xfrm>
          <a:prstGeom prst="roundRect">
            <a:avLst>
              <a:gd name="adj" fmla="val 2527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 smtClean="0"/>
              <a:t> Automata Examples</a:t>
            </a:r>
            <a:endParaRPr lang="cs-CZ"/>
          </a:p>
        </p:txBody>
      </p:sp>
      <p:sp>
        <p:nvSpPr>
          <p:cNvPr id="21545" name="AutoShape 41"/>
          <p:cNvSpPr>
            <a:spLocks noChangeArrowheads="1"/>
          </p:cNvSpPr>
          <p:nvPr/>
        </p:nvSpPr>
        <p:spPr bwMode="auto">
          <a:xfrm>
            <a:off x="2123728" y="2780929"/>
            <a:ext cx="6408712" cy="431700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 smtClean="0"/>
              <a:t>Automata Reperesenting Operations on Regular Languages</a:t>
            </a:r>
            <a:endParaRPr lang="cs-CZ"/>
          </a:p>
        </p:txBody>
      </p:sp>
      <p:sp>
        <p:nvSpPr>
          <p:cNvPr id="21547" name="AutoShape 43"/>
          <p:cNvSpPr>
            <a:spLocks noChangeArrowheads="1"/>
          </p:cNvSpPr>
          <p:nvPr/>
        </p:nvSpPr>
        <p:spPr bwMode="auto">
          <a:xfrm>
            <a:off x="827088" y="2060476"/>
            <a:ext cx="5473104" cy="431800"/>
          </a:xfrm>
          <a:prstGeom prst="roundRect">
            <a:avLst>
              <a:gd name="adj" fmla="val 2022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 smtClean="0"/>
              <a:t>Operations on Regular Languages</a:t>
            </a:r>
            <a:endParaRPr lang="cs-CZ"/>
          </a:p>
        </p:txBody>
      </p:sp>
      <p:sp>
        <p:nvSpPr>
          <p:cNvPr id="21548" name="AutoShape 44"/>
          <p:cNvSpPr>
            <a:spLocks noChangeArrowheads="1"/>
          </p:cNvSpPr>
          <p:nvPr/>
        </p:nvSpPr>
        <p:spPr bwMode="auto">
          <a:xfrm>
            <a:off x="1258888" y="3500339"/>
            <a:ext cx="5616575" cy="431800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 smtClean="0"/>
              <a:t>Hamming and Levenshtein Distance</a:t>
            </a:r>
            <a:endParaRPr lang="cs-CZ"/>
          </a:p>
        </p:txBody>
      </p:sp>
      <p:sp>
        <p:nvSpPr>
          <p:cNvPr id="21549" name="AutoShape 45"/>
          <p:cNvSpPr>
            <a:spLocks noChangeArrowheads="1"/>
          </p:cNvSpPr>
          <p:nvPr/>
        </p:nvSpPr>
        <p:spPr bwMode="auto">
          <a:xfrm>
            <a:off x="1476375" y="4221064"/>
            <a:ext cx="6191250" cy="431800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en-US" smtClean="0"/>
              <a:t>Approximate Text Search </a:t>
            </a:r>
            <a:endParaRPr lang="cs-CZ"/>
          </a:p>
        </p:txBody>
      </p:sp>
      <p:sp>
        <p:nvSpPr>
          <p:cNvPr id="21550" name="AutoShape 46"/>
          <p:cNvSpPr>
            <a:spLocks noChangeArrowheads="1"/>
          </p:cNvSpPr>
          <p:nvPr/>
        </p:nvSpPr>
        <p:spPr bwMode="auto">
          <a:xfrm>
            <a:off x="755650" y="4941789"/>
            <a:ext cx="5400675" cy="431800"/>
          </a:xfrm>
          <a:prstGeom prst="roundRect">
            <a:avLst>
              <a:gd name="adj" fmla="val 2239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wrap="none" anchor="ctr"/>
          <a:lstStyle/>
          <a:p>
            <a:pPr algn="l">
              <a:lnSpc>
                <a:spcPct val="120000"/>
              </a:lnSpc>
            </a:pPr>
            <a:r>
              <a:rPr lang="cs-CZ"/>
              <a:t> </a:t>
            </a:r>
            <a:r>
              <a:rPr lang="en-US" smtClean="0"/>
              <a:t>Automaton Bit Arrays Simulation </a:t>
            </a:r>
            <a:endParaRPr lang="cs-CZ"/>
          </a:p>
        </p:txBody>
      </p:sp>
      <p:sp>
        <p:nvSpPr>
          <p:cNvPr id="21553" name="AutoShape 49"/>
          <p:cNvSpPr>
            <a:spLocks noChangeArrowheads="1"/>
          </p:cNvSpPr>
          <p:nvPr/>
        </p:nvSpPr>
        <p:spPr bwMode="auto">
          <a:xfrm>
            <a:off x="323850" y="1484214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55" name="AutoShape 51"/>
          <p:cNvSpPr>
            <a:spLocks noChangeArrowheads="1"/>
          </p:cNvSpPr>
          <p:nvPr/>
        </p:nvSpPr>
        <p:spPr bwMode="auto">
          <a:xfrm>
            <a:off x="611188" y="2924076"/>
            <a:ext cx="3603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56" name="AutoShape 52"/>
          <p:cNvSpPr>
            <a:spLocks noChangeArrowheads="1"/>
          </p:cNvSpPr>
          <p:nvPr/>
        </p:nvSpPr>
        <p:spPr bwMode="auto">
          <a:xfrm>
            <a:off x="611188" y="3644801"/>
            <a:ext cx="5048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57" name="AutoShape 53"/>
          <p:cNvSpPr>
            <a:spLocks noChangeArrowheads="1"/>
          </p:cNvSpPr>
          <p:nvPr/>
        </p:nvSpPr>
        <p:spPr bwMode="auto">
          <a:xfrm>
            <a:off x="827088" y="4365526"/>
            <a:ext cx="503237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59" name="AutoShape 55"/>
          <p:cNvSpPr>
            <a:spLocks noChangeArrowheads="1"/>
          </p:cNvSpPr>
          <p:nvPr/>
        </p:nvSpPr>
        <p:spPr bwMode="auto">
          <a:xfrm>
            <a:off x="323850" y="5373589"/>
            <a:ext cx="2159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0" name="AutoShape 56"/>
          <p:cNvSpPr>
            <a:spLocks noChangeArrowheads="1"/>
          </p:cNvSpPr>
          <p:nvPr/>
        </p:nvSpPr>
        <p:spPr bwMode="auto">
          <a:xfrm>
            <a:off x="468313" y="2204939"/>
            <a:ext cx="2159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1" name="AutoShape 57"/>
          <p:cNvSpPr>
            <a:spLocks noChangeArrowheads="1"/>
          </p:cNvSpPr>
          <p:nvPr/>
        </p:nvSpPr>
        <p:spPr bwMode="auto">
          <a:xfrm>
            <a:off x="323850" y="5013226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2" name="AutoShape 58"/>
          <p:cNvSpPr>
            <a:spLocks noChangeArrowheads="1"/>
          </p:cNvSpPr>
          <p:nvPr/>
        </p:nvSpPr>
        <p:spPr bwMode="auto">
          <a:xfrm>
            <a:off x="395288" y="4365526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3" name="AutoShape 59"/>
          <p:cNvSpPr>
            <a:spLocks noChangeArrowheads="1"/>
          </p:cNvSpPr>
          <p:nvPr/>
        </p:nvSpPr>
        <p:spPr bwMode="auto">
          <a:xfrm>
            <a:off x="323850" y="3644801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4" name="AutoShape 60"/>
          <p:cNvSpPr>
            <a:spLocks noChangeArrowheads="1"/>
          </p:cNvSpPr>
          <p:nvPr/>
        </p:nvSpPr>
        <p:spPr bwMode="auto">
          <a:xfrm>
            <a:off x="899592" y="3285108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5" name="AutoShape 61"/>
          <p:cNvSpPr>
            <a:spLocks noChangeArrowheads="1"/>
          </p:cNvSpPr>
          <p:nvPr/>
        </p:nvSpPr>
        <p:spPr bwMode="auto">
          <a:xfrm>
            <a:off x="8316416" y="2492896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6" name="AutoShape 62"/>
          <p:cNvSpPr>
            <a:spLocks noChangeArrowheads="1"/>
          </p:cNvSpPr>
          <p:nvPr/>
        </p:nvSpPr>
        <p:spPr bwMode="auto">
          <a:xfrm>
            <a:off x="179512" y="4509120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7" name="AutoShape 63"/>
          <p:cNvSpPr>
            <a:spLocks noChangeArrowheads="1"/>
          </p:cNvSpPr>
          <p:nvPr/>
        </p:nvSpPr>
        <p:spPr bwMode="auto">
          <a:xfrm>
            <a:off x="323850" y="549275"/>
            <a:ext cx="287338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8" name="AutoShape 64"/>
          <p:cNvSpPr>
            <a:spLocks noChangeArrowheads="1"/>
          </p:cNvSpPr>
          <p:nvPr/>
        </p:nvSpPr>
        <p:spPr bwMode="auto">
          <a:xfrm>
            <a:off x="6156176" y="6021288"/>
            <a:ext cx="360362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69" name="AutoShape 65"/>
          <p:cNvSpPr>
            <a:spLocks noChangeArrowheads="1"/>
          </p:cNvSpPr>
          <p:nvPr/>
        </p:nvSpPr>
        <p:spPr bwMode="auto">
          <a:xfrm>
            <a:off x="7452320" y="1628924"/>
            <a:ext cx="360362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0" name="AutoShape 66"/>
          <p:cNvSpPr>
            <a:spLocks noChangeArrowheads="1"/>
          </p:cNvSpPr>
          <p:nvPr/>
        </p:nvSpPr>
        <p:spPr bwMode="auto">
          <a:xfrm>
            <a:off x="7308850" y="2349401"/>
            <a:ext cx="358775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B</a:t>
            </a:r>
          </a:p>
        </p:txBody>
      </p:sp>
      <p:sp>
        <p:nvSpPr>
          <p:cNvPr id="21571" name="AutoShape 67"/>
          <p:cNvSpPr>
            <a:spLocks noChangeArrowheads="1"/>
          </p:cNvSpPr>
          <p:nvPr/>
        </p:nvSpPr>
        <p:spPr bwMode="auto">
          <a:xfrm>
            <a:off x="8316416" y="6021288"/>
            <a:ext cx="360363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u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3" name="AutoShape 69"/>
          <p:cNvSpPr>
            <a:spLocks noChangeArrowheads="1"/>
          </p:cNvSpPr>
          <p:nvPr/>
        </p:nvSpPr>
        <p:spPr bwMode="auto">
          <a:xfrm>
            <a:off x="8243888" y="3500339"/>
            <a:ext cx="215900" cy="433387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j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4" name="AutoShape 70"/>
          <p:cNvSpPr>
            <a:spLocks noChangeArrowheads="1"/>
          </p:cNvSpPr>
          <p:nvPr/>
        </p:nvSpPr>
        <p:spPr bwMode="auto">
          <a:xfrm>
            <a:off x="8027988" y="2276376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5" name="AutoShape 71"/>
          <p:cNvSpPr>
            <a:spLocks noChangeArrowheads="1"/>
          </p:cNvSpPr>
          <p:nvPr/>
        </p:nvSpPr>
        <p:spPr bwMode="auto">
          <a:xfrm>
            <a:off x="5580063" y="908720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~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6" name="AutoShape 72"/>
          <p:cNvSpPr>
            <a:spLocks noChangeArrowheads="1"/>
          </p:cNvSpPr>
          <p:nvPr/>
        </p:nvSpPr>
        <p:spPr bwMode="auto">
          <a:xfrm>
            <a:off x="6588224" y="2348781"/>
            <a:ext cx="503237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7" name="AutoShape 73"/>
          <p:cNvSpPr>
            <a:spLocks noChangeArrowheads="1"/>
          </p:cNvSpPr>
          <p:nvPr/>
        </p:nvSpPr>
        <p:spPr bwMode="auto">
          <a:xfrm>
            <a:off x="7380288" y="3428901"/>
            <a:ext cx="2873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u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8" name="AutoShape 74"/>
          <p:cNvSpPr>
            <a:spLocks noChangeArrowheads="1"/>
          </p:cNvSpPr>
          <p:nvPr/>
        </p:nvSpPr>
        <p:spPr bwMode="auto">
          <a:xfrm rot="5400000">
            <a:off x="8279903" y="1305273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79" name="AutoShape 75"/>
          <p:cNvSpPr>
            <a:spLocks noChangeArrowheads="1"/>
          </p:cNvSpPr>
          <p:nvPr/>
        </p:nvSpPr>
        <p:spPr bwMode="auto">
          <a:xfrm>
            <a:off x="8459788" y="4508401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0" name="AutoShape 76"/>
          <p:cNvSpPr>
            <a:spLocks noChangeArrowheads="1"/>
          </p:cNvSpPr>
          <p:nvPr/>
        </p:nvSpPr>
        <p:spPr bwMode="auto">
          <a:xfrm>
            <a:off x="179512" y="2637036"/>
            <a:ext cx="360362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1" name="AutoShape 77"/>
          <p:cNvSpPr>
            <a:spLocks noChangeArrowheads="1"/>
          </p:cNvSpPr>
          <p:nvPr/>
        </p:nvSpPr>
        <p:spPr bwMode="auto">
          <a:xfrm>
            <a:off x="3275856" y="5661372"/>
            <a:ext cx="215900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2" name="AutoShape 78"/>
          <p:cNvSpPr>
            <a:spLocks noChangeArrowheads="1"/>
          </p:cNvSpPr>
          <p:nvPr/>
        </p:nvSpPr>
        <p:spPr bwMode="auto">
          <a:xfrm>
            <a:off x="7884368" y="5733380"/>
            <a:ext cx="503237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@#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3" name="AutoShape 79"/>
          <p:cNvSpPr>
            <a:spLocks noChangeArrowheads="1"/>
          </p:cNvSpPr>
          <p:nvPr/>
        </p:nvSpPr>
        <p:spPr bwMode="auto">
          <a:xfrm>
            <a:off x="4860032" y="1484685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4" name="AutoShape 80"/>
          <p:cNvSpPr>
            <a:spLocks noChangeArrowheads="1"/>
          </p:cNvSpPr>
          <p:nvPr/>
        </p:nvSpPr>
        <p:spPr bwMode="auto">
          <a:xfrm>
            <a:off x="5508104" y="1556693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5" name="AutoShape 81"/>
          <p:cNvSpPr>
            <a:spLocks noChangeArrowheads="1"/>
          </p:cNvSpPr>
          <p:nvPr/>
        </p:nvSpPr>
        <p:spPr bwMode="auto">
          <a:xfrm>
            <a:off x="1763688" y="2924845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6" name="AutoShape 82"/>
          <p:cNvSpPr>
            <a:spLocks noChangeArrowheads="1"/>
          </p:cNvSpPr>
          <p:nvPr/>
        </p:nvSpPr>
        <p:spPr bwMode="auto">
          <a:xfrm>
            <a:off x="6948488" y="3644801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7" name="AutoShape 83"/>
          <p:cNvSpPr>
            <a:spLocks noChangeArrowheads="1"/>
          </p:cNvSpPr>
          <p:nvPr/>
        </p:nvSpPr>
        <p:spPr bwMode="auto">
          <a:xfrm>
            <a:off x="7740650" y="4365526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8" name="AutoShape 84"/>
          <p:cNvSpPr>
            <a:spLocks noChangeArrowheads="1"/>
          </p:cNvSpPr>
          <p:nvPr/>
        </p:nvSpPr>
        <p:spPr bwMode="auto">
          <a:xfrm>
            <a:off x="8388350" y="4941789"/>
            <a:ext cx="144463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89" name="AutoShape 85"/>
          <p:cNvSpPr>
            <a:spLocks noChangeArrowheads="1"/>
          </p:cNvSpPr>
          <p:nvPr/>
        </p:nvSpPr>
        <p:spPr bwMode="auto">
          <a:xfrm>
            <a:off x="8820150" y="5445026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94" name="AutoShape 90"/>
          <p:cNvSpPr>
            <a:spLocks noChangeArrowheads="1"/>
          </p:cNvSpPr>
          <p:nvPr/>
        </p:nvSpPr>
        <p:spPr bwMode="auto">
          <a:xfrm>
            <a:off x="6227763" y="5084664"/>
            <a:ext cx="144462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95" name="AutoShape 91"/>
          <p:cNvSpPr>
            <a:spLocks noChangeArrowheads="1"/>
          </p:cNvSpPr>
          <p:nvPr/>
        </p:nvSpPr>
        <p:spPr bwMode="auto">
          <a:xfrm>
            <a:off x="1115616" y="5589364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96" name="AutoShape 92"/>
          <p:cNvSpPr>
            <a:spLocks noChangeArrowheads="1"/>
          </p:cNvSpPr>
          <p:nvPr/>
        </p:nvSpPr>
        <p:spPr bwMode="auto">
          <a:xfrm>
            <a:off x="6444208" y="5733380"/>
            <a:ext cx="288925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N</a:t>
            </a:r>
          </a:p>
        </p:txBody>
      </p:sp>
      <p:sp>
        <p:nvSpPr>
          <p:cNvPr id="21597" name="AutoShape 93"/>
          <p:cNvSpPr>
            <a:spLocks noChangeArrowheads="1"/>
          </p:cNvSpPr>
          <p:nvPr/>
        </p:nvSpPr>
        <p:spPr bwMode="auto">
          <a:xfrm>
            <a:off x="1907704" y="5733380"/>
            <a:ext cx="288925" cy="36195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k</a:t>
            </a:r>
          </a:p>
        </p:txBody>
      </p:sp>
      <p:sp>
        <p:nvSpPr>
          <p:cNvPr id="21598" name="AutoShape 94"/>
          <p:cNvSpPr>
            <a:spLocks noChangeArrowheads="1"/>
          </p:cNvSpPr>
          <p:nvPr/>
        </p:nvSpPr>
        <p:spPr bwMode="auto">
          <a:xfrm rot="5400000">
            <a:off x="3887787" y="5626002"/>
            <a:ext cx="288925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!</a:t>
            </a:r>
          </a:p>
        </p:txBody>
      </p:sp>
      <p:sp>
        <p:nvSpPr>
          <p:cNvPr id="21599" name="AutoShape 95"/>
          <p:cNvSpPr>
            <a:spLocks noChangeArrowheads="1"/>
          </p:cNvSpPr>
          <p:nvPr/>
        </p:nvSpPr>
        <p:spPr bwMode="auto">
          <a:xfrm>
            <a:off x="6228184" y="1772816"/>
            <a:ext cx="215900" cy="1444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0" name="AutoShape 96"/>
          <p:cNvSpPr>
            <a:spLocks noChangeArrowheads="1"/>
          </p:cNvSpPr>
          <p:nvPr/>
        </p:nvSpPr>
        <p:spPr bwMode="auto">
          <a:xfrm>
            <a:off x="4643438" y="5516464"/>
            <a:ext cx="215900" cy="1444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1" name="AutoShape 97"/>
          <p:cNvSpPr>
            <a:spLocks noChangeArrowheads="1"/>
          </p:cNvSpPr>
          <p:nvPr/>
        </p:nvSpPr>
        <p:spPr bwMode="auto">
          <a:xfrm>
            <a:off x="6659563" y="5084664"/>
            <a:ext cx="433387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2" name="AutoShape 98"/>
          <p:cNvSpPr>
            <a:spLocks noChangeArrowheads="1"/>
          </p:cNvSpPr>
          <p:nvPr/>
        </p:nvSpPr>
        <p:spPr bwMode="auto">
          <a:xfrm>
            <a:off x="7235825" y="5084664"/>
            <a:ext cx="2159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3" name="AutoShape 99"/>
          <p:cNvSpPr>
            <a:spLocks noChangeArrowheads="1"/>
          </p:cNvSpPr>
          <p:nvPr/>
        </p:nvSpPr>
        <p:spPr bwMode="auto">
          <a:xfrm>
            <a:off x="7524750" y="5084664"/>
            <a:ext cx="4318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4" name="AutoShape 100"/>
          <p:cNvSpPr>
            <a:spLocks noChangeArrowheads="1"/>
          </p:cNvSpPr>
          <p:nvPr/>
        </p:nvSpPr>
        <p:spPr bwMode="auto">
          <a:xfrm>
            <a:off x="6300192" y="5445348"/>
            <a:ext cx="431800" cy="71438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5" name="AutoShape 101"/>
          <p:cNvSpPr>
            <a:spLocks noChangeArrowheads="1"/>
          </p:cNvSpPr>
          <p:nvPr/>
        </p:nvSpPr>
        <p:spPr bwMode="auto">
          <a:xfrm>
            <a:off x="2484438" y="5589489"/>
            <a:ext cx="215900" cy="1444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6" name="AutoShape 102"/>
          <p:cNvSpPr>
            <a:spLocks noChangeArrowheads="1"/>
          </p:cNvSpPr>
          <p:nvPr/>
        </p:nvSpPr>
        <p:spPr bwMode="auto">
          <a:xfrm>
            <a:off x="3707904" y="5949404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7" name="AutoShape 103"/>
          <p:cNvSpPr>
            <a:spLocks noChangeArrowheads="1"/>
          </p:cNvSpPr>
          <p:nvPr/>
        </p:nvSpPr>
        <p:spPr bwMode="auto">
          <a:xfrm rot="16200000">
            <a:off x="7200801" y="5408711"/>
            <a:ext cx="288925" cy="36195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q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8" name="AutoShape 104"/>
          <p:cNvSpPr>
            <a:spLocks noChangeArrowheads="1"/>
          </p:cNvSpPr>
          <p:nvPr/>
        </p:nvSpPr>
        <p:spPr bwMode="auto">
          <a:xfrm>
            <a:off x="7019925" y="5733951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9" name="AutoShape 105"/>
          <p:cNvSpPr>
            <a:spLocks noChangeArrowheads="1"/>
          </p:cNvSpPr>
          <p:nvPr/>
        </p:nvSpPr>
        <p:spPr bwMode="auto">
          <a:xfrm>
            <a:off x="6372200" y="980728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10" name="AutoShape 106"/>
          <p:cNvSpPr>
            <a:spLocks noChangeArrowheads="1"/>
          </p:cNvSpPr>
          <p:nvPr/>
        </p:nvSpPr>
        <p:spPr bwMode="auto">
          <a:xfrm>
            <a:off x="1259632" y="2709044"/>
            <a:ext cx="215900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f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0" name="AutoShape 46"/>
          <p:cNvSpPr>
            <a:spLocks noChangeArrowheads="1"/>
          </p:cNvSpPr>
          <p:nvPr/>
        </p:nvSpPr>
        <p:spPr bwMode="auto">
          <a:xfrm>
            <a:off x="6300192" y="476672"/>
            <a:ext cx="1800200" cy="864096"/>
          </a:xfrm>
          <a:prstGeom prst="roundRect">
            <a:avLst>
              <a:gd name="adj" fmla="val 9583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Marko 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Berezovsk</a:t>
            </a:r>
            <a:r>
              <a:rPr lang="cs-CZ" sz="1200" b="1" smtClean="0">
                <a:solidFill>
                  <a:schemeClr val="bg1"/>
                </a:solidFill>
                <a:latin typeface="Arial Black" pitchFamily="34" charset="0"/>
              </a:rPr>
              <a:t>ý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Radek 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Ma</a:t>
            </a:r>
            <a:r>
              <a:rPr lang="cs-CZ" sz="1200" b="1" smtClean="0">
                <a:solidFill>
                  <a:schemeClr val="bg1"/>
                </a:solidFill>
                <a:latin typeface="Arial Black" pitchFamily="34" charset="0"/>
              </a:rPr>
              <a:t>ří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k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PAL 2012</a:t>
            </a:r>
            <a:endParaRPr lang="cs-CZ" sz="12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1" name="AutoShape 68"/>
          <p:cNvSpPr>
            <a:spLocks noChangeArrowheads="1"/>
          </p:cNvSpPr>
          <p:nvPr/>
        </p:nvSpPr>
        <p:spPr bwMode="auto">
          <a:xfrm>
            <a:off x="6804248" y="1772940"/>
            <a:ext cx="288925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28575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anchor="ctr"/>
          <a:lstStyle/>
          <a:p>
            <a:r>
              <a:rPr lang="cs-CZ" sz="2000" b="1" smtClean="0">
                <a:solidFill>
                  <a:schemeClr val="bg1"/>
                </a:solidFill>
                <a:latin typeface="Arial Black" pitchFamily="34" charset="0"/>
              </a:rPr>
              <a:t>A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2" name="AutoShape 67"/>
          <p:cNvSpPr>
            <a:spLocks noChangeArrowheads="1"/>
          </p:cNvSpPr>
          <p:nvPr/>
        </p:nvSpPr>
        <p:spPr bwMode="auto">
          <a:xfrm>
            <a:off x="8316416" y="1772940"/>
            <a:ext cx="360363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R</a:t>
            </a:r>
          </a:p>
        </p:txBody>
      </p:sp>
      <p:sp>
        <p:nvSpPr>
          <p:cNvPr id="83" name="AutoShape 59"/>
          <p:cNvSpPr>
            <a:spLocks noChangeArrowheads="1"/>
          </p:cNvSpPr>
          <p:nvPr/>
        </p:nvSpPr>
        <p:spPr bwMode="auto">
          <a:xfrm>
            <a:off x="5148064" y="6093296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4" name="AutoShape 78"/>
          <p:cNvSpPr>
            <a:spLocks noChangeArrowheads="1"/>
          </p:cNvSpPr>
          <p:nvPr/>
        </p:nvSpPr>
        <p:spPr bwMode="auto">
          <a:xfrm>
            <a:off x="4499992" y="6309320"/>
            <a:ext cx="503237" cy="28803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>
                <a:solidFill>
                  <a:schemeClr val="bg1"/>
                </a:solidFill>
                <a:latin typeface="Arial Black" pitchFamily="34" charset="0"/>
              </a:rPr>
              <a:t>"</a:t>
            </a:r>
            <a:r>
              <a:rPr lang="cs-CZ" sz="2000" b="1" smtClean="0">
                <a:solidFill>
                  <a:schemeClr val="bg1"/>
                </a:solidFill>
                <a:latin typeface="Arial Black" pitchFamily="34" charset="0"/>
              </a:rPr>
              <a:t>!"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5" name="AutoShape 99"/>
          <p:cNvSpPr>
            <a:spLocks noChangeArrowheads="1"/>
          </p:cNvSpPr>
          <p:nvPr/>
        </p:nvSpPr>
        <p:spPr bwMode="auto">
          <a:xfrm>
            <a:off x="1259632" y="6165304"/>
            <a:ext cx="431800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AutoShape 84"/>
          <p:cNvSpPr>
            <a:spLocks noChangeArrowheads="1"/>
          </p:cNvSpPr>
          <p:nvPr/>
        </p:nvSpPr>
        <p:spPr bwMode="auto">
          <a:xfrm>
            <a:off x="2699792" y="6165304"/>
            <a:ext cx="144463" cy="4318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7" name="AutoShape 80"/>
          <p:cNvSpPr>
            <a:spLocks noChangeArrowheads="1"/>
          </p:cNvSpPr>
          <p:nvPr/>
        </p:nvSpPr>
        <p:spPr bwMode="auto">
          <a:xfrm>
            <a:off x="3419872" y="6309320"/>
            <a:ext cx="144463" cy="21590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AutoShape 76"/>
          <p:cNvSpPr>
            <a:spLocks noChangeArrowheads="1"/>
          </p:cNvSpPr>
          <p:nvPr/>
        </p:nvSpPr>
        <p:spPr bwMode="auto">
          <a:xfrm flipV="1">
            <a:off x="5220072" y="5589240"/>
            <a:ext cx="360362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sz="2000" b="1" smtClean="0">
                <a:solidFill>
                  <a:schemeClr val="bg1"/>
                </a:solidFill>
                <a:latin typeface="Arial Black" pitchFamily="34" charset="0"/>
              </a:rPr>
              <a:t>4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9" name="AutoShape 76"/>
          <p:cNvSpPr>
            <a:spLocks noChangeArrowheads="1"/>
          </p:cNvSpPr>
          <p:nvPr/>
        </p:nvSpPr>
        <p:spPr bwMode="auto">
          <a:xfrm flipV="1">
            <a:off x="683568" y="5805264"/>
            <a:ext cx="432370" cy="28803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] {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0" name="AutoShape 73"/>
          <p:cNvSpPr>
            <a:spLocks noChangeArrowheads="1"/>
          </p:cNvSpPr>
          <p:nvPr/>
        </p:nvSpPr>
        <p:spPr bwMode="auto">
          <a:xfrm>
            <a:off x="8028384" y="4077072"/>
            <a:ext cx="2873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u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1" name="AutoShape 70"/>
          <p:cNvSpPr>
            <a:spLocks noChangeArrowheads="1"/>
          </p:cNvSpPr>
          <p:nvPr/>
        </p:nvSpPr>
        <p:spPr bwMode="auto">
          <a:xfrm>
            <a:off x="7668344" y="2204864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3" name="AutoShape 78"/>
          <p:cNvSpPr>
            <a:spLocks noChangeArrowheads="1"/>
          </p:cNvSpPr>
          <p:nvPr/>
        </p:nvSpPr>
        <p:spPr bwMode="auto">
          <a:xfrm>
            <a:off x="5076056" y="116632"/>
            <a:ext cx="648072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@#?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4" name="AutoShape 78"/>
          <p:cNvSpPr>
            <a:spLocks noChangeArrowheads="1"/>
          </p:cNvSpPr>
          <p:nvPr/>
        </p:nvSpPr>
        <p:spPr bwMode="auto">
          <a:xfrm flipV="1">
            <a:off x="7380312" y="6237312"/>
            <a:ext cx="576064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wtf?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5" name="AutoShape 103"/>
          <p:cNvSpPr>
            <a:spLocks noChangeArrowheads="1"/>
          </p:cNvSpPr>
          <p:nvPr/>
        </p:nvSpPr>
        <p:spPr bwMode="auto">
          <a:xfrm rot="5400000" flipH="1">
            <a:off x="1800201" y="656183"/>
            <a:ext cx="288925" cy="361950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g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54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Iteration automaton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9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251520" y="692696"/>
            <a:ext cx="8568952" cy="1368152"/>
          </a:xfrm>
          <a:prstGeom prst="roundRect">
            <a:avLst>
              <a:gd name="adj" fmla="val 906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66" name="AutoShape 3"/>
          <p:cNvSpPr>
            <a:spLocks noChangeArrowheads="1"/>
          </p:cNvSpPr>
          <p:nvPr/>
        </p:nvSpPr>
        <p:spPr bwMode="auto">
          <a:xfrm>
            <a:off x="323528" y="3717032"/>
            <a:ext cx="8568952" cy="2016224"/>
          </a:xfrm>
          <a:prstGeom prst="roundRect">
            <a:avLst>
              <a:gd name="adj" fmla="val 906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779912" y="4797152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118" name="AutoShape 3"/>
          <p:cNvSpPr>
            <a:spLocks noChangeArrowheads="1"/>
          </p:cNvSpPr>
          <p:nvPr/>
        </p:nvSpPr>
        <p:spPr bwMode="auto">
          <a:xfrm>
            <a:off x="683568" y="2204864"/>
            <a:ext cx="7705725" cy="1152128"/>
          </a:xfrm>
          <a:prstGeom prst="roundRect">
            <a:avLst>
              <a:gd name="adj" fmla="val 899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Automaton B</a:t>
            </a:r>
            <a:r>
              <a:rPr lang="en-US" baseline="-25000" smtClean="0">
                <a:solidFill>
                  <a:srgbClr val="000000"/>
                </a:solidFill>
              </a:rPr>
              <a:t>6</a:t>
            </a:r>
            <a:r>
              <a:rPr lang="en-US" smtClean="0">
                <a:solidFill>
                  <a:srgbClr val="000000"/>
                </a:solidFill>
              </a:rPr>
              <a:t> accepts any word created by concatenation and repetition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of any words accepted by </a:t>
            </a:r>
            <a:r>
              <a:rPr lang="en-US" i="1" smtClean="0">
                <a:solidFill>
                  <a:srgbClr val="000000"/>
                </a:solidFill>
              </a:rPr>
              <a:t>C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 including empty word.</a:t>
            </a:r>
          </a:p>
        </p:txBody>
      </p:sp>
      <p:grpSp>
        <p:nvGrpSpPr>
          <p:cNvPr id="120" name="Group 119"/>
          <p:cNvGrpSpPr/>
          <p:nvPr/>
        </p:nvGrpSpPr>
        <p:grpSpPr>
          <a:xfrm>
            <a:off x="1907704" y="908720"/>
            <a:ext cx="4464496" cy="863401"/>
            <a:chOff x="1331640" y="3861048"/>
            <a:chExt cx="4464496" cy="863401"/>
          </a:xfrm>
        </p:grpSpPr>
        <p:sp>
          <p:nvSpPr>
            <p:cNvPr id="121" name="Arc 102"/>
            <p:cNvSpPr>
              <a:spLocks/>
            </p:cNvSpPr>
            <p:nvPr/>
          </p:nvSpPr>
          <p:spPr bwMode="auto">
            <a:xfrm flipH="1" flipV="1">
              <a:off x="1476350" y="4437112"/>
              <a:ext cx="288925" cy="146050"/>
            </a:xfrm>
            <a:custGeom>
              <a:avLst/>
              <a:gdLst>
                <a:gd name="T0" fmla="*/ 0 w 21600"/>
                <a:gd name="T1" fmla="*/ 0 h 21600"/>
                <a:gd name="T2" fmla="*/ 288925 w 21600"/>
                <a:gd name="T3" fmla="*/ 146050 h 21600"/>
                <a:gd name="T4" fmla="*/ 0 w 21600"/>
                <a:gd name="T5" fmla="*/ 14605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2" name="Arc 128"/>
            <p:cNvSpPr>
              <a:spLocks/>
            </p:cNvSpPr>
            <p:nvPr/>
          </p:nvSpPr>
          <p:spPr bwMode="auto">
            <a:xfrm rot="5400000" flipH="1">
              <a:off x="1749871" y="4163591"/>
              <a:ext cx="388938" cy="215900"/>
            </a:xfrm>
            <a:custGeom>
              <a:avLst/>
              <a:gdLst>
                <a:gd name="T0" fmla="*/ 39516 w 43199"/>
                <a:gd name="T1" fmla="*/ 42715 h 43200"/>
                <a:gd name="T2" fmla="*/ 0 w 43199"/>
                <a:gd name="T3" fmla="*/ 108835 h 43200"/>
                <a:gd name="T4" fmla="*/ 194464 w 43199"/>
                <a:gd name="T5" fmla="*/ 10795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</a:path>
                <a:path w="43199" h="43200" stroke="0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  <a:lnTo>
                    <a:pt x="21599" y="21600"/>
                  </a:lnTo>
                  <a:lnTo>
                    <a:pt x="4389" y="854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3" name="Oval 80"/>
            <p:cNvSpPr>
              <a:spLocks noChangeArrowheads="1"/>
            </p:cNvSpPr>
            <p:nvPr/>
          </p:nvSpPr>
          <p:spPr bwMode="auto">
            <a:xfrm>
              <a:off x="1764382" y="4437112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0</a:t>
              </a:r>
              <a:endParaRPr lang="cs-CZ" sz="1400" b="1"/>
            </a:p>
          </p:txBody>
        </p:sp>
        <p:sp>
          <p:nvSpPr>
            <p:cNvPr id="124" name="Oval 80"/>
            <p:cNvSpPr>
              <a:spLocks noChangeArrowheads="1"/>
            </p:cNvSpPr>
            <p:nvPr/>
          </p:nvSpPr>
          <p:spPr bwMode="auto">
            <a:xfrm>
              <a:off x="2700486" y="4437112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400" b="1"/>
                <a:t>1</a:t>
              </a:r>
            </a:p>
          </p:txBody>
        </p:sp>
        <p:sp>
          <p:nvSpPr>
            <p:cNvPr id="125" name="Oval 93"/>
            <p:cNvSpPr>
              <a:spLocks noChangeArrowheads="1"/>
            </p:cNvSpPr>
            <p:nvPr/>
          </p:nvSpPr>
          <p:spPr bwMode="auto">
            <a:xfrm>
              <a:off x="3636590" y="4437112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/>
                <a:t>2</a:t>
              </a:r>
              <a:endParaRPr lang="cs-CZ" sz="1400" b="1"/>
            </a:p>
          </p:txBody>
        </p:sp>
        <p:sp>
          <p:nvSpPr>
            <p:cNvPr id="126" name="Line 95"/>
            <p:cNvSpPr>
              <a:spLocks noChangeShapeType="1"/>
            </p:cNvSpPr>
            <p:nvPr/>
          </p:nvSpPr>
          <p:spPr bwMode="auto">
            <a:xfrm>
              <a:off x="2052414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7" name="Line 95"/>
            <p:cNvSpPr>
              <a:spLocks noChangeShapeType="1"/>
            </p:cNvSpPr>
            <p:nvPr/>
          </p:nvSpPr>
          <p:spPr bwMode="auto">
            <a:xfrm>
              <a:off x="2988518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8" name="Line 95"/>
            <p:cNvSpPr>
              <a:spLocks noChangeShapeType="1"/>
            </p:cNvSpPr>
            <p:nvPr/>
          </p:nvSpPr>
          <p:spPr bwMode="auto">
            <a:xfrm>
              <a:off x="3924622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9" name="Line 95"/>
            <p:cNvSpPr>
              <a:spLocks noChangeShapeType="1"/>
            </p:cNvSpPr>
            <p:nvPr/>
          </p:nvSpPr>
          <p:spPr bwMode="auto">
            <a:xfrm>
              <a:off x="4860726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0" name="Arc 101"/>
            <p:cNvSpPr>
              <a:spLocks/>
            </p:cNvSpPr>
            <p:nvPr/>
          </p:nvSpPr>
          <p:spPr bwMode="auto">
            <a:xfrm rot="16200000">
              <a:off x="3889141" y="2888417"/>
              <a:ext cx="648270" cy="2737545"/>
            </a:xfrm>
            <a:custGeom>
              <a:avLst/>
              <a:gdLst>
                <a:gd name="T0" fmla="*/ 130646 w 21600"/>
                <a:gd name="T1" fmla="*/ 0 h 42451"/>
                <a:gd name="T2" fmla="*/ 75714 w 21600"/>
                <a:gd name="T3" fmla="*/ 2449513 h 42451"/>
                <a:gd name="T4" fmla="*/ 0 w 21600"/>
                <a:gd name="T5" fmla="*/ 1213937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1" name="Arc 101"/>
            <p:cNvSpPr>
              <a:spLocks/>
            </p:cNvSpPr>
            <p:nvPr/>
          </p:nvSpPr>
          <p:spPr bwMode="auto">
            <a:xfrm rot="16200000">
              <a:off x="3637112" y="3500486"/>
              <a:ext cx="360240" cy="1657428"/>
            </a:xfrm>
            <a:custGeom>
              <a:avLst/>
              <a:gdLst>
                <a:gd name="T0" fmla="*/ 130646 w 21600"/>
                <a:gd name="T1" fmla="*/ 0 h 42451"/>
                <a:gd name="T2" fmla="*/ 75714 w 21600"/>
                <a:gd name="T3" fmla="*/ 2449513 h 42451"/>
                <a:gd name="T4" fmla="*/ 0 w 21600"/>
                <a:gd name="T5" fmla="*/ 1213937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2" name="Text Box 135"/>
            <p:cNvSpPr txBox="1">
              <a:spLocks noChangeArrowheads="1"/>
            </p:cNvSpPr>
            <p:nvPr/>
          </p:nvSpPr>
          <p:spPr bwMode="auto">
            <a:xfrm>
              <a:off x="1980406" y="393305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33" name="Text Box 139"/>
            <p:cNvSpPr txBox="1">
              <a:spLocks noChangeArrowheads="1"/>
            </p:cNvSpPr>
            <p:nvPr/>
          </p:nvSpPr>
          <p:spPr bwMode="auto">
            <a:xfrm>
              <a:off x="2196430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sp>
          <p:nvSpPr>
            <p:cNvPr id="134" name="Text Box 135"/>
            <p:cNvSpPr txBox="1">
              <a:spLocks noChangeArrowheads="1"/>
            </p:cNvSpPr>
            <p:nvPr/>
          </p:nvSpPr>
          <p:spPr bwMode="auto">
            <a:xfrm>
              <a:off x="3204542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35" name="Text Box 135"/>
            <p:cNvSpPr txBox="1">
              <a:spLocks noChangeArrowheads="1"/>
            </p:cNvSpPr>
            <p:nvPr/>
          </p:nvSpPr>
          <p:spPr bwMode="auto">
            <a:xfrm>
              <a:off x="4068638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36" name="Text Box 135"/>
            <p:cNvSpPr txBox="1">
              <a:spLocks noChangeArrowheads="1"/>
            </p:cNvSpPr>
            <p:nvPr/>
          </p:nvSpPr>
          <p:spPr bwMode="auto">
            <a:xfrm>
              <a:off x="5004742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37" name="Text Box 137"/>
            <p:cNvSpPr txBox="1">
              <a:spLocks noChangeArrowheads="1"/>
            </p:cNvSpPr>
            <p:nvPr/>
          </p:nvSpPr>
          <p:spPr bwMode="auto">
            <a:xfrm>
              <a:off x="4356670" y="4005064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sp>
          <p:nvSpPr>
            <p:cNvPr id="138" name="Text Box 137"/>
            <p:cNvSpPr txBox="1">
              <a:spLocks noChangeArrowheads="1"/>
            </p:cNvSpPr>
            <p:nvPr/>
          </p:nvSpPr>
          <p:spPr bwMode="auto">
            <a:xfrm>
              <a:off x="5148758" y="3861048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grpSp>
          <p:nvGrpSpPr>
            <p:cNvPr id="139" name="Group 140"/>
            <p:cNvGrpSpPr>
              <a:grpSpLocks/>
            </p:cNvGrpSpPr>
            <p:nvPr/>
          </p:nvGrpSpPr>
          <p:grpSpPr bwMode="auto">
            <a:xfrm>
              <a:off x="4572694" y="4437112"/>
              <a:ext cx="287338" cy="287337"/>
              <a:chOff x="3334" y="799"/>
              <a:chExt cx="454" cy="453"/>
            </a:xfrm>
          </p:grpSpPr>
          <p:sp>
            <p:nvSpPr>
              <p:cNvPr id="144" name="Oval 14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1400" b="1"/>
              </a:p>
            </p:txBody>
          </p:sp>
          <p:sp>
            <p:nvSpPr>
              <p:cNvPr id="145" name="Oval 14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 b="1"/>
                  <a:t>3</a:t>
                </a:r>
                <a:endParaRPr lang="cs-CZ" sz="1400" b="1"/>
              </a:p>
            </p:txBody>
          </p:sp>
        </p:grpSp>
        <p:grpSp>
          <p:nvGrpSpPr>
            <p:cNvPr id="140" name="Group 140"/>
            <p:cNvGrpSpPr>
              <a:grpSpLocks/>
            </p:cNvGrpSpPr>
            <p:nvPr/>
          </p:nvGrpSpPr>
          <p:grpSpPr bwMode="auto">
            <a:xfrm>
              <a:off x="5508798" y="4437112"/>
              <a:ext cx="287338" cy="287337"/>
              <a:chOff x="3334" y="799"/>
              <a:chExt cx="454" cy="453"/>
            </a:xfrm>
          </p:grpSpPr>
          <p:sp>
            <p:nvSpPr>
              <p:cNvPr id="142" name="Oval 14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1400" b="1"/>
              </a:p>
            </p:txBody>
          </p:sp>
          <p:sp>
            <p:nvSpPr>
              <p:cNvPr id="143" name="Oval 14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 b="1" smtClean="0"/>
                  <a:t>4</a:t>
                </a:r>
                <a:endParaRPr lang="cs-CZ" sz="1400" b="1"/>
              </a:p>
            </p:txBody>
          </p:sp>
        </p:grpSp>
        <p:sp>
          <p:nvSpPr>
            <p:cNvPr id="141" name="Text Box 132"/>
            <p:cNvSpPr txBox="1">
              <a:spLocks noChangeArrowheads="1"/>
            </p:cNvSpPr>
            <p:nvPr/>
          </p:nvSpPr>
          <p:spPr bwMode="auto">
            <a:xfrm>
              <a:off x="1331640" y="3933056"/>
              <a:ext cx="288925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i="1" smtClean="0"/>
                <a:t>C</a:t>
              </a:r>
              <a:r>
                <a:rPr lang="en-US" sz="1600" b="1" baseline="-25000" smtClean="0"/>
                <a:t>2</a:t>
              </a:r>
              <a:endParaRPr lang="cs-CZ" b="1" baseline="-25000"/>
            </a:p>
          </p:txBody>
        </p:sp>
      </p:grpSp>
      <p:sp>
        <p:nvSpPr>
          <p:cNvPr id="147" name="Arc 102"/>
          <p:cNvSpPr>
            <a:spLocks/>
          </p:cNvSpPr>
          <p:nvPr/>
        </p:nvSpPr>
        <p:spPr bwMode="auto">
          <a:xfrm flipH="1" flipV="1">
            <a:off x="971600" y="4653136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8" name="Arc 128"/>
          <p:cNvSpPr>
            <a:spLocks/>
          </p:cNvSpPr>
          <p:nvPr/>
        </p:nvSpPr>
        <p:spPr bwMode="auto">
          <a:xfrm rot="5400000" flipH="1">
            <a:off x="2325935" y="4379615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0" name="Oval 80"/>
          <p:cNvSpPr>
            <a:spLocks noChangeArrowheads="1"/>
          </p:cNvSpPr>
          <p:nvPr/>
        </p:nvSpPr>
        <p:spPr bwMode="auto">
          <a:xfrm>
            <a:off x="3276550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400" b="1"/>
              <a:t>1</a:t>
            </a:r>
          </a:p>
        </p:txBody>
      </p:sp>
      <p:sp>
        <p:nvSpPr>
          <p:cNvPr id="151" name="Oval 93"/>
          <p:cNvSpPr>
            <a:spLocks noChangeArrowheads="1"/>
          </p:cNvSpPr>
          <p:nvPr/>
        </p:nvSpPr>
        <p:spPr bwMode="auto">
          <a:xfrm>
            <a:off x="4212654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/>
              <a:t>2</a:t>
            </a:r>
            <a:endParaRPr lang="cs-CZ" sz="1400" b="1"/>
          </a:p>
        </p:txBody>
      </p:sp>
      <p:sp>
        <p:nvSpPr>
          <p:cNvPr id="152" name="Line 95"/>
          <p:cNvSpPr>
            <a:spLocks noChangeShapeType="1"/>
          </p:cNvSpPr>
          <p:nvPr/>
        </p:nvSpPr>
        <p:spPr bwMode="auto">
          <a:xfrm>
            <a:off x="2628478" y="4797152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3" name="Line 95"/>
          <p:cNvSpPr>
            <a:spLocks noChangeShapeType="1"/>
          </p:cNvSpPr>
          <p:nvPr/>
        </p:nvSpPr>
        <p:spPr bwMode="auto">
          <a:xfrm>
            <a:off x="3564582" y="4797152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4" name="Line 95"/>
          <p:cNvSpPr>
            <a:spLocks noChangeShapeType="1"/>
          </p:cNvSpPr>
          <p:nvPr/>
        </p:nvSpPr>
        <p:spPr bwMode="auto">
          <a:xfrm>
            <a:off x="4500686" y="4797152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95"/>
          <p:cNvSpPr>
            <a:spLocks noChangeShapeType="1"/>
          </p:cNvSpPr>
          <p:nvPr/>
        </p:nvSpPr>
        <p:spPr bwMode="auto">
          <a:xfrm>
            <a:off x="5436790" y="4797152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6" name="Arc 101"/>
          <p:cNvSpPr>
            <a:spLocks/>
          </p:cNvSpPr>
          <p:nvPr/>
        </p:nvSpPr>
        <p:spPr bwMode="auto">
          <a:xfrm rot="16200000">
            <a:off x="4465205" y="3104441"/>
            <a:ext cx="648270" cy="2737545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7" name="Arc 101"/>
          <p:cNvSpPr>
            <a:spLocks/>
          </p:cNvSpPr>
          <p:nvPr/>
        </p:nvSpPr>
        <p:spPr bwMode="auto">
          <a:xfrm rot="16200000">
            <a:off x="4213176" y="3716510"/>
            <a:ext cx="360240" cy="1657428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8" name="Text Box 135"/>
          <p:cNvSpPr txBox="1">
            <a:spLocks noChangeArrowheads="1"/>
          </p:cNvSpPr>
          <p:nvPr/>
        </p:nvSpPr>
        <p:spPr bwMode="auto">
          <a:xfrm>
            <a:off x="2556470" y="4149080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59" name="Text Box 139"/>
          <p:cNvSpPr txBox="1">
            <a:spLocks noChangeArrowheads="1"/>
          </p:cNvSpPr>
          <p:nvPr/>
        </p:nvSpPr>
        <p:spPr bwMode="auto">
          <a:xfrm>
            <a:off x="2772494" y="4509120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60" name="Text Box 135"/>
          <p:cNvSpPr txBox="1">
            <a:spLocks noChangeArrowheads="1"/>
          </p:cNvSpPr>
          <p:nvPr/>
        </p:nvSpPr>
        <p:spPr bwMode="auto">
          <a:xfrm>
            <a:off x="3780606" y="4509120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61" name="Text Box 135"/>
          <p:cNvSpPr txBox="1">
            <a:spLocks noChangeArrowheads="1"/>
          </p:cNvSpPr>
          <p:nvPr/>
        </p:nvSpPr>
        <p:spPr bwMode="auto">
          <a:xfrm>
            <a:off x="4644702" y="4509120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62" name="Text Box 135"/>
          <p:cNvSpPr txBox="1">
            <a:spLocks noChangeArrowheads="1"/>
          </p:cNvSpPr>
          <p:nvPr/>
        </p:nvSpPr>
        <p:spPr bwMode="auto">
          <a:xfrm>
            <a:off x="5580806" y="4509120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63" name="Text Box 137"/>
          <p:cNvSpPr txBox="1">
            <a:spLocks noChangeArrowheads="1"/>
          </p:cNvSpPr>
          <p:nvPr/>
        </p:nvSpPr>
        <p:spPr bwMode="auto">
          <a:xfrm>
            <a:off x="4932734" y="422108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64" name="Text Box 137"/>
          <p:cNvSpPr txBox="1">
            <a:spLocks noChangeArrowheads="1"/>
          </p:cNvSpPr>
          <p:nvPr/>
        </p:nvSpPr>
        <p:spPr bwMode="auto">
          <a:xfrm>
            <a:off x="5724822" y="407707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grpSp>
        <p:nvGrpSpPr>
          <p:cNvPr id="166" name="Group 140"/>
          <p:cNvGrpSpPr>
            <a:grpSpLocks/>
          </p:cNvGrpSpPr>
          <p:nvPr/>
        </p:nvGrpSpPr>
        <p:grpSpPr bwMode="auto">
          <a:xfrm>
            <a:off x="6084862" y="4653136"/>
            <a:ext cx="287338" cy="287337"/>
            <a:chOff x="3334" y="799"/>
            <a:chExt cx="454" cy="453"/>
          </a:xfrm>
        </p:grpSpPr>
        <p:sp>
          <p:nvSpPr>
            <p:cNvPr id="168" name="Oval 167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169" name="Oval 168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4</a:t>
              </a:r>
              <a:endParaRPr lang="cs-CZ" sz="1400" b="1"/>
            </a:p>
          </p:txBody>
        </p:sp>
      </p:grpSp>
      <p:sp>
        <p:nvSpPr>
          <p:cNvPr id="167" name="Text Box 132"/>
          <p:cNvSpPr txBox="1">
            <a:spLocks noChangeArrowheads="1"/>
          </p:cNvSpPr>
          <p:nvPr/>
        </p:nvSpPr>
        <p:spPr bwMode="auto">
          <a:xfrm>
            <a:off x="1547664" y="4005064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B</a:t>
            </a:r>
            <a:r>
              <a:rPr lang="en-US" sz="1600" b="1" baseline="-25000" smtClean="0"/>
              <a:t>6</a:t>
            </a:r>
            <a:endParaRPr lang="cs-CZ" b="1" baseline="-25000"/>
          </a:p>
        </p:txBody>
      </p:sp>
      <p:sp>
        <p:nvSpPr>
          <p:cNvPr id="172" name="Arc 130"/>
          <p:cNvSpPr>
            <a:spLocks/>
          </p:cNvSpPr>
          <p:nvPr/>
        </p:nvSpPr>
        <p:spPr bwMode="auto">
          <a:xfrm rot="5400000" flipV="1">
            <a:off x="3735184" y="3689755"/>
            <a:ext cx="363205" cy="2578001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57150">
            <a:solidFill>
              <a:srgbClr val="0070C0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Oval 93"/>
          <p:cNvSpPr>
            <a:spLocks noChangeArrowheads="1"/>
          </p:cNvSpPr>
          <p:nvPr/>
        </p:nvSpPr>
        <p:spPr bwMode="auto">
          <a:xfrm>
            <a:off x="2339752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</a:t>
            </a:r>
            <a:endParaRPr lang="cs-CZ" sz="1400" b="1"/>
          </a:p>
        </p:txBody>
      </p:sp>
      <p:sp>
        <p:nvSpPr>
          <p:cNvPr id="181" name="Arc 130"/>
          <p:cNvSpPr>
            <a:spLocks/>
          </p:cNvSpPr>
          <p:nvPr/>
        </p:nvSpPr>
        <p:spPr bwMode="auto">
          <a:xfrm rot="5400000" flipV="1">
            <a:off x="4096805" y="3328131"/>
            <a:ext cx="576064" cy="3658121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57150">
            <a:solidFill>
              <a:srgbClr val="0070C0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65" name="Group 140"/>
          <p:cNvGrpSpPr>
            <a:grpSpLocks/>
          </p:cNvGrpSpPr>
          <p:nvPr/>
        </p:nvGrpSpPr>
        <p:grpSpPr bwMode="auto">
          <a:xfrm>
            <a:off x="5148758" y="4653136"/>
            <a:ext cx="287338" cy="287337"/>
            <a:chOff x="3334" y="799"/>
            <a:chExt cx="454" cy="453"/>
          </a:xfrm>
        </p:grpSpPr>
        <p:sp>
          <p:nvSpPr>
            <p:cNvPr id="170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171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/>
                <a:t>3</a:t>
              </a:r>
              <a:endParaRPr lang="cs-CZ" sz="1400" b="1"/>
            </a:p>
          </p:txBody>
        </p:sp>
      </p:grpSp>
      <p:sp>
        <p:nvSpPr>
          <p:cNvPr id="182" name="Arc 130"/>
          <p:cNvSpPr>
            <a:spLocks/>
          </p:cNvSpPr>
          <p:nvPr/>
        </p:nvSpPr>
        <p:spPr bwMode="auto">
          <a:xfrm rot="5400000" flipH="1">
            <a:off x="1942125" y="4402690"/>
            <a:ext cx="75173" cy="72008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57150">
            <a:solidFill>
              <a:srgbClr val="0070C0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76" name="Group 140"/>
          <p:cNvGrpSpPr>
            <a:grpSpLocks/>
          </p:cNvGrpSpPr>
          <p:nvPr/>
        </p:nvGrpSpPr>
        <p:grpSpPr bwMode="auto">
          <a:xfrm>
            <a:off x="1259632" y="4581128"/>
            <a:ext cx="432048" cy="432048"/>
            <a:chOff x="3334" y="799"/>
            <a:chExt cx="454" cy="453"/>
          </a:xfrm>
        </p:grpSpPr>
        <p:sp>
          <p:nvSpPr>
            <p:cNvPr id="177" name="Oval 17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178" name="Oval 17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0070C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s0</a:t>
              </a:r>
              <a:endParaRPr lang="cs-CZ" sz="1400" b="1"/>
            </a:p>
          </p:txBody>
        </p:sp>
      </p:grpSp>
      <p:sp>
        <p:nvSpPr>
          <p:cNvPr id="183" name="Rectangle 182"/>
          <p:cNvSpPr/>
          <p:nvPr/>
        </p:nvSpPr>
        <p:spPr>
          <a:xfrm>
            <a:off x="4860032" y="5085184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184" name="Rectangle 183"/>
          <p:cNvSpPr/>
          <p:nvPr/>
        </p:nvSpPr>
        <p:spPr>
          <a:xfrm>
            <a:off x="1835696" y="4365104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185" name="AutoShape 3"/>
          <p:cNvSpPr>
            <a:spLocks noChangeArrowheads="1"/>
          </p:cNvSpPr>
          <p:nvPr/>
        </p:nvSpPr>
        <p:spPr bwMode="auto">
          <a:xfrm>
            <a:off x="3203848" y="5589240"/>
            <a:ext cx="5544616" cy="792088"/>
          </a:xfrm>
          <a:prstGeom prst="roundRect">
            <a:avLst>
              <a:gd name="adj" fmla="val 1578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Maybe you can find some more telling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informal description of the corresponding language?</a:t>
            </a:r>
            <a:endParaRPr lang="en-US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88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3"/>
          <p:cNvSpPr>
            <a:spLocks noChangeArrowheads="1"/>
          </p:cNvSpPr>
          <p:nvPr/>
        </p:nvSpPr>
        <p:spPr bwMode="auto">
          <a:xfrm>
            <a:off x="611560" y="692696"/>
            <a:ext cx="7848872" cy="792088"/>
          </a:xfrm>
          <a:prstGeom prst="roundRect">
            <a:avLst>
              <a:gd name="adj" fmla="val 1115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Automaton A</a:t>
            </a:r>
            <a:r>
              <a:rPr lang="en-US" b="1" baseline="-25000" smtClean="0">
                <a:solidFill>
                  <a:srgbClr val="000000"/>
                </a:solidFill>
              </a:rPr>
              <a:t>4</a:t>
            </a:r>
            <a:r>
              <a:rPr lang="en-US" b="1" smtClean="0">
                <a:solidFill>
                  <a:srgbClr val="000000"/>
                </a:solidFill>
              </a:rPr>
              <a:t> accepting intersection of two regular languages </a:t>
            </a:r>
            <a:r>
              <a:rPr lang="en-US" b="1">
                <a:sym typeface="Symbol" pitchFamily="18" charset="2"/>
              </a:rPr>
              <a:t>L</a:t>
            </a:r>
            <a:r>
              <a:rPr lang="en-US" b="1" baseline="-25000">
                <a:sym typeface="Symbol" pitchFamily="18" charset="2"/>
              </a:rPr>
              <a:t>1</a:t>
            </a:r>
            <a:r>
              <a:rPr lang="en-US" b="1">
                <a:sym typeface="Symbol" pitchFamily="18" charset="2"/>
              </a:rPr>
              <a:t> </a:t>
            </a:r>
            <a:r>
              <a:rPr lang="en-US" b="1" smtClean="0">
                <a:sym typeface="Symbol" pitchFamily="18" charset="2"/>
              </a:rPr>
              <a:t>, </a:t>
            </a:r>
            <a:r>
              <a:rPr lang="en-US" b="1">
                <a:sym typeface="Symbol" pitchFamily="18" charset="2"/>
              </a:rPr>
              <a:t>L</a:t>
            </a:r>
            <a:r>
              <a:rPr lang="en-US" b="1" baseline="-25000">
                <a:sym typeface="Symbol" pitchFamily="18" charset="2"/>
              </a:rPr>
              <a:t>2</a:t>
            </a:r>
            <a:r>
              <a:rPr lang="en-US" b="1" smtClean="0">
                <a:solidFill>
                  <a:srgbClr val="000000"/>
                </a:solidFill>
              </a:rPr>
              <a:t> </a:t>
            </a: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accepted </a:t>
            </a:r>
            <a:r>
              <a:rPr lang="en-US" b="1">
                <a:solidFill>
                  <a:srgbClr val="000000"/>
                </a:solidFill>
              </a:rPr>
              <a:t>by </a:t>
            </a:r>
            <a:r>
              <a:rPr lang="en-US" b="1" smtClean="0">
                <a:solidFill>
                  <a:srgbClr val="000000"/>
                </a:solidFill>
              </a:rPr>
              <a:t>automata A</a:t>
            </a:r>
            <a:r>
              <a:rPr lang="en-US" b="1" baseline="-25000" smtClean="0">
                <a:solidFill>
                  <a:srgbClr val="000000"/>
                </a:solidFill>
              </a:rPr>
              <a:t>1</a:t>
            </a:r>
            <a:r>
              <a:rPr lang="en-US" b="1" smtClean="0">
                <a:solidFill>
                  <a:srgbClr val="000000"/>
                </a:solidFill>
              </a:rPr>
              <a:t>, A</a:t>
            </a:r>
            <a:r>
              <a:rPr lang="en-US" b="1" baseline="-25000">
                <a:solidFill>
                  <a:srgbClr val="000000"/>
                </a:solidFill>
              </a:rPr>
              <a:t>2</a:t>
            </a:r>
            <a:r>
              <a:rPr lang="en-US" b="1" smtClean="0">
                <a:solidFill>
                  <a:srgbClr val="000000"/>
                </a:solidFill>
              </a:rPr>
              <a:t> respectively.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Language operations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Intersection 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10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611560" y="1700808"/>
            <a:ext cx="8064896" cy="4680520"/>
          </a:xfrm>
          <a:prstGeom prst="roundRect">
            <a:avLst>
              <a:gd name="adj" fmla="val 63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Automaton A</a:t>
            </a:r>
            <a:r>
              <a:rPr lang="en-US" baseline="-25000" smtClean="0">
                <a:solidFill>
                  <a:srgbClr val="000000"/>
                </a:solidFill>
              </a:rPr>
              <a:t>4</a:t>
            </a:r>
            <a:r>
              <a:rPr lang="en-US" smtClean="0">
                <a:solidFill>
                  <a:srgbClr val="000000"/>
                </a:solidFill>
              </a:rPr>
              <a:t> is constructed using 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 and 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Create Cartesian product </a:t>
            </a:r>
            <a:r>
              <a:rPr lang="en-US" smtClean="0">
                <a:solidFill>
                  <a:srgbClr val="000000"/>
                </a:solidFill>
              </a:rPr>
              <a:t>Q</a:t>
            </a:r>
            <a:r>
              <a:rPr lang="en-US" baseline="-25000" smtClean="0">
                <a:solidFill>
                  <a:srgbClr val="000000"/>
                </a:solidFill>
              </a:rPr>
              <a:t>1 </a:t>
            </a:r>
            <a:r>
              <a:rPr lang="en-US" b="1" smtClean="0">
                <a:solidFill>
                  <a:srgbClr val="000000"/>
                </a:solidFill>
                <a:sym typeface="Symbol"/>
              </a:rPr>
              <a:t> </a:t>
            </a:r>
            <a:r>
              <a:rPr lang="en-US" smtClean="0">
                <a:solidFill>
                  <a:srgbClr val="000000"/>
                </a:solidFill>
              </a:rPr>
              <a:t>Q</a:t>
            </a:r>
            <a:r>
              <a:rPr lang="en-US" baseline="-25000" smtClean="0">
                <a:solidFill>
                  <a:srgbClr val="000000"/>
                </a:solidFill>
              </a:rPr>
              <a:t>2  , </a:t>
            </a:r>
            <a:r>
              <a:rPr lang="en-US" smtClean="0">
                <a:solidFill>
                  <a:srgbClr val="000000"/>
                </a:solidFill>
              </a:rPr>
              <a:t>where Q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, Q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 are sets of states of 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, 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Each state of </a:t>
            </a: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0000"/>
                </a:solidFill>
              </a:rPr>
              <a:t>4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will be an ordered pair of states of </a:t>
            </a: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, A</a:t>
            </a:r>
            <a:r>
              <a:rPr lang="en-US" baseline="-25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State (</a:t>
            </a:r>
            <a:r>
              <a:rPr lang="en-US" smtClean="0">
                <a:solidFill>
                  <a:srgbClr val="000000"/>
                </a:solidFill>
                <a:sym typeface="Symbol" pitchFamily="18" charset="2"/>
              </a:rPr>
              <a:t>S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, S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) will be start state of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4</a:t>
            </a:r>
            <a:r>
              <a:rPr lang="en-US" smtClean="0">
                <a:solidFill>
                  <a:srgbClr val="000000"/>
                </a:solidFill>
              </a:rPr>
              <a:t>, where </a:t>
            </a:r>
            <a:r>
              <a:rPr lang="en-US" smtClean="0">
                <a:solidFill>
                  <a:srgbClr val="000000"/>
                </a:solidFill>
                <a:sym typeface="Symbol" pitchFamily="18" charset="2"/>
              </a:rPr>
              <a:t>S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,S</a:t>
            </a:r>
            <a:r>
              <a:rPr lang="en-US" baseline="-25000" smtClean="0">
                <a:solidFill>
                  <a:srgbClr val="000000"/>
                </a:solidFill>
              </a:rPr>
              <a:t>2 </a:t>
            </a:r>
            <a:r>
              <a:rPr lang="en-US" smtClean="0">
                <a:solidFill>
                  <a:srgbClr val="000000"/>
                </a:solidFill>
              </a:rPr>
              <a:t> are start states of 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, 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Final states of </a:t>
            </a: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0000"/>
                </a:solidFill>
              </a:rPr>
              <a:t>4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will be just those pairs (F, G),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 where F is a final state of A</a:t>
            </a:r>
            <a:r>
              <a:rPr lang="en-US" baseline="-25000" smtClean="0">
                <a:solidFill>
                  <a:srgbClr val="000000"/>
                </a:solidFill>
              </a:rPr>
              <a:t>1 </a:t>
            </a:r>
            <a:r>
              <a:rPr lang="en-US" smtClean="0">
                <a:solidFill>
                  <a:srgbClr val="000000"/>
                </a:solidFill>
              </a:rPr>
              <a:t>and G </a:t>
            </a:r>
            <a:r>
              <a:rPr lang="en-US">
                <a:solidFill>
                  <a:srgbClr val="000000"/>
                </a:solidFill>
              </a:rPr>
              <a:t>is </a:t>
            </a:r>
            <a:r>
              <a:rPr lang="en-US" smtClean="0">
                <a:solidFill>
                  <a:srgbClr val="000000"/>
                </a:solidFill>
              </a:rPr>
              <a:t>a final </a:t>
            </a:r>
            <a:r>
              <a:rPr lang="en-US">
                <a:solidFill>
                  <a:srgbClr val="000000"/>
                </a:solidFill>
              </a:rPr>
              <a:t>state of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Create transition </a:t>
            </a:r>
            <a:r>
              <a:rPr lang="en-US">
                <a:solidFill>
                  <a:srgbClr val="000000"/>
                </a:solidFill>
              </a:rPr>
              <a:t>from state </a:t>
            </a:r>
            <a:r>
              <a:rPr lang="en-US" smtClean="0">
                <a:solidFill>
                  <a:srgbClr val="000000"/>
                </a:solidFill>
              </a:rPr>
              <a:t>(p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, p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) to </a:t>
            </a:r>
            <a:r>
              <a:rPr lang="en-US" smtClean="0">
                <a:solidFill>
                  <a:srgbClr val="000000"/>
                </a:solidFill>
              </a:rPr>
              <a:t>(q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q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) </a:t>
            </a:r>
            <a:r>
              <a:rPr lang="en-US" smtClean="0">
                <a:solidFill>
                  <a:srgbClr val="000000"/>
                </a:solidFill>
              </a:rPr>
              <a:t>in A</a:t>
            </a:r>
            <a:r>
              <a:rPr lang="en-US" baseline="-25000" smtClean="0">
                <a:solidFill>
                  <a:srgbClr val="000000"/>
                </a:solidFill>
              </a:rPr>
              <a:t>4</a:t>
            </a:r>
            <a:r>
              <a:rPr lang="en-US" smtClean="0">
                <a:solidFill>
                  <a:srgbClr val="000000"/>
                </a:solidFill>
              </a:rPr>
              <a:t> labeled by symbol </a:t>
            </a:r>
            <a:r>
              <a:rPr lang="en-US" i="1" smtClean="0">
                <a:solidFill>
                  <a:srgbClr val="000000"/>
                </a:solidFill>
              </a:rPr>
              <a:t>x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   if and only if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         there is a transition p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  <a:sym typeface="Symbol"/>
              </a:rPr>
              <a:t></a:t>
            </a:r>
            <a:r>
              <a:rPr lang="en-US" smtClean="0">
                <a:solidFill>
                  <a:srgbClr val="000000"/>
                </a:solidFill>
              </a:rPr>
              <a:t> q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 labeled by </a:t>
            </a:r>
            <a:r>
              <a:rPr lang="en-US" i="1" smtClean="0">
                <a:solidFill>
                  <a:srgbClr val="000000"/>
                </a:solidFill>
              </a:rPr>
              <a:t>x</a:t>
            </a:r>
            <a:r>
              <a:rPr lang="en-US" smtClean="0">
                <a:solidFill>
                  <a:srgbClr val="000000"/>
                </a:solidFill>
              </a:rPr>
              <a:t> in A</a:t>
            </a:r>
            <a:r>
              <a:rPr lang="en-US" baseline="-25000" smtClean="0">
                <a:solidFill>
                  <a:srgbClr val="000000"/>
                </a:solidFill>
              </a:rPr>
              <a:t>1   </a:t>
            </a:r>
            <a:r>
              <a:rPr lang="en-US" smtClean="0">
                <a:solidFill>
                  <a:srgbClr val="000000"/>
                </a:solidFill>
              </a:rPr>
              <a:t> and </a:t>
            </a:r>
            <a:r>
              <a:rPr lang="en-US">
                <a:solidFill>
                  <a:srgbClr val="000000"/>
                </a:solidFill>
              </a:rPr>
              <a:t>also 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          there is a </a:t>
            </a:r>
            <a:r>
              <a:rPr lang="en-US">
                <a:solidFill>
                  <a:srgbClr val="000000"/>
                </a:solidFill>
              </a:rPr>
              <a:t>transition </a:t>
            </a:r>
            <a:r>
              <a:rPr lang="en-US" smtClean="0">
                <a:solidFill>
                  <a:srgbClr val="000000"/>
                </a:solidFill>
              </a:rPr>
              <a:t>p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  <a:sym typeface="Symbol"/>
              </a:rPr>
              <a:t>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q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labeled by </a:t>
            </a:r>
            <a:r>
              <a:rPr lang="en-US" i="1" smtClean="0">
                <a:solidFill>
                  <a:srgbClr val="000000"/>
                </a:solidFill>
              </a:rPr>
              <a:t>x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in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18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1907704" y="764704"/>
            <a:ext cx="6912768" cy="5544616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3923927" y="5229200"/>
            <a:ext cx="4368392" cy="1169286"/>
          </a:xfrm>
          <a:custGeom>
            <a:avLst/>
            <a:gdLst>
              <a:gd name="connsiteX0" fmla="*/ 80485 w 4368392"/>
              <a:gd name="connsiteY0" fmla="*/ 200877 h 1169286"/>
              <a:gd name="connsiteX1" fmla="*/ 672156 w 4368392"/>
              <a:gd name="connsiteY1" fmla="*/ 270033 h 1169286"/>
              <a:gd name="connsiteX2" fmla="*/ 818152 w 4368392"/>
              <a:gd name="connsiteY2" fmla="*/ 1092 h 1169286"/>
              <a:gd name="connsiteX3" fmla="*/ 1079410 w 4368392"/>
              <a:gd name="connsiteY3" fmla="*/ 177825 h 1169286"/>
              <a:gd name="connsiteX4" fmla="*/ 1394455 w 4368392"/>
              <a:gd name="connsiteY4" fmla="*/ 246981 h 1169286"/>
              <a:gd name="connsiteX5" fmla="*/ 1532768 w 4368392"/>
              <a:gd name="connsiteY5" fmla="*/ 54880 h 1169286"/>
              <a:gd name="connsiteX6" fmla="*/ 1694132 w 4368392"/>
              <a:gd name="connsiteY6" fmla="*/ 323821 h 1169286"/>
              <a:gd name="connsiteX7" fmla="*/ 1916969 w 4368392"/>
              <a:gd name="connsiteY7" fmla="*/ 323821 h 1169286"/>
              <a:gd name="connsiteX8" fmla="*/ 2139806 w 4368392"/>
              <a:gd name="connsiteY8" fmla="*/ 316137 h 1169286"/>
              <a:gd name="connsiteX9" fmla="*/ 2132122 w 4368392"/>
              <a:gd name="connsiteY9" fmla="*/ 162456 h 1169286"/>
              <a:gd name="connsiteX10" fmla="*/ 2331907 w 4368392"/>
              <a:gd name="connsiteY10" fmla="*/ 246981 h 1169286"/>
              <a:gd name="connsiteX11" fmla="*/ 2562428 w 4368392"/>
              <a:gd name="connsiteY11" fmla="*/ 62564 h 1169286"/>
              <a:gd name="connsiteX12" fmla="*/ 2869789 w 4368392"/>
              <a:gd name="connsiteY12" fmla="*/ 124036 h 1169286"/>
              <a:gd name="connsiteX13" fmla="*/ 2892841 w 4368392"/>
              <a:gd name="connsiteY13" fmla="*/ 193193 h 1169286"/>
              <a:gd name="connsiteX14" fmla="*/ 3146415 w 4368392"/>
              <a:gd name="connsiteY14" fmla="*/ 31828 h 1169286"/>
              <a:gd name="connsiteX15" fmla="*/ 3530616 w 4368392"/>
              <a:gd name="connsiteY15" fmla="*/ 62564 h 1169286"/>
              <a:gd name="connsiteX16" fmla="*/ 3576720 w 4368392"/>
              <a:gd name="connsiteY16" fmla="*/ 231613 h 1169286"/>
              <a:gd name="connsiteX17" fmla="*/ 3861030 w 4368392"/>
              <a:gd name="connsiteY17" fmla="*/ 116352 h 1169286"/>
              <a:gd name="connsiteX18" fmla="*/ 4153023 w 4368392"/>
              <a:gd name="connsiteY18" fmla="*/ 254665 h 1169286"/>
              <a:gd name="connsiteX19" fmla="*/ 4368176 w 4368392"/>
              <a:gd name="connsiteY19" fmla="*/ 400662 h 1169286"/>
              <a:gd name="connsiteX20" fmla="*/ 4114603 w 4368392"/>
              <a:gd name="connsiteY20" fmla="*/ 746443 h 1169286"/>
              <a:gd name="connsiteX21" fmla="*/ 3930186 w 4368392"/>
              <a:gd name="connsiteY21" fmla="*/ 784863 h 1169286"/>
              <a:gd name="connsiteX22" fmla="*/ 3899450 w 4368392"/>
              <a:gd name="connsiteY22" fmla="*/ 1038436 h 1169286"/>
              <a:gd name="connsiteX23" fmla="*/ 3576720 w 4368392"/>
              <a:gd name="connsiteY23" fmla="*/ 861704 h 1169286"/>
              <a:gd name="connsiteX24" fmla="*/ 3392304 w 4368392"/>
              <a:gd name="connsiteY24" fmla="*/ 1023068 h 1169286"/>
              <a:gd name="connsiteX25" fmla="*/ 3131047 w 4368392"/>
              <a:gd name="connsiteY25" fmla="*/ 946228 h 1169286"/>
              <a:gd name="connsiteX26" fmla="*/ 2892841 w 4368392"/>
              <a:gd name="connsiteY26" fmla="*/ 992332 h 1169286"/>
              <a:gd name="connsiteX27" fmla="*/ 2769897 w 4368392"/>
              <a:gd name="connsiteY27" fmla="*/ 792547 h 1169286"/>
              <a:gd name="connsiteX28" fmla="*/ 2570112 w 4368392"/>
              <a:gd name="connsiteY28" fmla="*/ 1030752 h 1169286"/>
              <a:gd name="connsiteX29" fmla="*/ 2554744 w 4368392"/>
              <a:gd name="connsiteY29" fmla="*/ 1030752 h 1169286"/>
              <a:gd name="connsiteX30" fmla="*/ 2109070 w 4368392"/>
              <a:gd name="connsiteY30" fmla="*/ 807915 h 1169286"/>
              <a:gd name="connsiteX31" fmla="*/ 1993810 w 4368392"/>
              <a:gd name="connsiteY31" fmla="*/ 1169065 h 1169286"/>
              <a:gd name="connsiteX32" fmla="*/ 1686448 w 4368392"/>
              <a:gd name="connsiteY32" fmla="*/ 746443 h 1169286"/>
              <a:gd name="connsiteX33" fmla="*/ 1517399 w 4368392"/>
              <a:gd name="connsiteY33" fmla="*/ 1015384 h 1169286"/>
              <a:gd name="connsiteX34" fmla="*/ 1240774 w 4368392"/>
              <a:gd name="connsiteY34" fmla="*/ 1030752 h 1169286"/>
              <a:gd name="connsiteX35" fmla="*/ 1279194 w 4368392"/>
              <a:gd name="connsiteY35" fmla="*/ 869388 h 1169286"/>
              <a:gd name="connsiteX36" fmla="*/ 1048673 w 4368392"/>
              <a:gd name="connsiteY36" fmla="*/ 869388 h 1169286"/>
              <a:gd name="connsiteX37" fmla="*/ 994885 w 4368392"/>
              <a:gd name="connsiteY37" fmla="*/ 1007700 h 1169286"/>
              <a:gd name="connsiteX38" fmla="*/ 910361 w 4368392"/>
              <a:gd name="connsiteY38" fmla="*/ 884756 h 1169286"/>
              <a:gd name="connsiteX39" fmla="*/ 725944 w 4368392"/>
              <a:gd name="connsiteY39" fmla="*/ 930860 h 1169286"/>
              <a:gd name="connsiteX40" fmla="*/ 280270 w 4368392"/>
              <a:gd name="connsiteY40" fmla="*/ 846335 h 1169286"/>
              <a:gd name="connsiteX41" fmla="*/ 280270 w 4368392"/>
              <a:gd name="connsiteY41" fmla="*/ 469818 h 1169286"/>
              <a:gd name="connsiteX42" fmla="*/ 26697 w 4368392"/>
              <a:gd name="connsiteY42" fmla="*/ 515922 h 1169286"/>
              <a:gd name="connsiteX43" fmla="*/ 80485 w 4368392"/>
              <a:gd name="connsiteY43" fmla="*/ 200877 h 1169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368392" h="1169286">
                <a:moveTo>
                  <a:pt x="80485" y="200877"/>
                </a:moveTo>
                <a:cubicBezTo>
                  <a:pt x="188062" y="159895"/>
                  <a:pt x="549212" y="303330"/>
                  <a:pt x="672156" y="270033"/>
                </a:cubicBezTo>
                <a:cubicBezTo>
                  <a:pt x="795100" y="236736"/>
                  <a:pt x="750276" y="16460"/>
                  <a:pt x="818152" y="1092"/>
                </a:cubicBezTo>
                <a:cubicBezTo>
                  <a:pt x="886028" y="-14276"/>
                  <a:pt x="983360" y="136843"/>
                  <a:pt x="1079410" y="177825"/>
                </a:cubicBezTo>
                <a:cubicBezTo>
                  <a:pt x="1175461" y="218807"/>
                  <a:pt x="1318895" y="267472"/>
                  <a:pt x="1394455" y="246981"/>
                </a:cubicBezTo>
                <a:cubicBezTo>
                  <a:pt x="1470015" y="226490"/>
                  <a:pt x="1482822" y="42073"/>
                  <a:pt x="1532768" y="54880"/>
                </a:cubicBezTo>
                <a:cubicBezTo>
                  <a:pt x="1582714" y="67687"/>
                  <a:pt x="1630099" y="278998"/>
                  <a:pt x="1694132" y="323821"/>
                </a:cubicBezTo>
                <a:cubicBezTo>
                  <a:pt x="1758165" y="368644"/>
                  <a:pt x="1842690" y="325102"/>
                  <a:pt x="1916969" y="323821"/>
                </a:cubicBezTo>
                <a:cubicBezTo>
                  <a:pt x="1991248" y="322540"/>
                  <a:pt x="2103947" y="343031"/>
                  <a:pt x="2139806" y="316137"/>
                </a:cubicBezTo>
                <a:cubicBezTo>
                  <a:pt x="2175665" y="289243"/>
                  <a:pt x="2100105" y="173982"/>
                  <a:pt x="2132122" y="162456"/>
                </a:cubicBezTo>
                <a:cubicBezTo>
                  <a:pt x="2164139" y="150930"/>
                  <a:pt x="2260189" y="263630"/>
                  <a:pt x="2331907" y="246981"/>
                </a:cubicBezTo>
                <a:cubicBezTo>
                  <a:pt x="2403625" y="230332"/>
                  <a:pt x="2472781" y="83055"/>
                  <a:pt x="2562428" y="62564"/>
                </a:cubicBezTo>
                <a:cubicBezTo>
                  <a:pt x="2652075" y="42073"/>
                  <a:pt x="2814720" y="102264"/>
                  <a:pt x="2869789" y="124036"/>
                </a:cubicBezTo>
                <a:cubicBezTo>
                  <a:pt x="2924858" y="145807"/>
                  <a:pt x="2846737" y="208561"/>
                  <a:pt x="2892841" y="193193"/>
                </a:cubicBezTo>
                <a:cubicBezTo>
                  <a:pt x="2938945" y="177825"/>
                  <a:pt x="3040119" y="53600"/>
                  <a:pt x="3146415" y="31828"/>
                </a:cubicBezTo>
                <a:cubicBezTo>
                  <a:pt x="3252711" y="10056"/>
                  <a:pt x="3458899" y="29267"/>
                  <a:pt x="3530616" y="62564"/>
                </a:cubicBezTo>
                <a:cubicBezTo>
                  <a:pt x="3602333" y="95861"/>
                  <a:pt x="3521651" y="222648"/>
                  <a:pt x="3576720" y="231613"/>
                </a:cubicBezTo>
                <a:cubicBezTo>
                  <a:pt x="3631789" y="240578"/>
                  <a:pt x="3764980" y="112510"/>
                  <a:pt x="3861030" y="116352"/>
                </a:cubicBezTo>
                <a:cubicBezTo>
                  <a:pt x="3957080" y="120194"/>
                  <a:pt x="4068499" y="207280"/>
                  <a:pt x="4153023" y="254665"/>
                </a:cubicBezTo>
                <a:cubicBezTo>
                  <a:pt x="4237547" y="302050"/>
                  <a:pt x="4374579" y="318699"/>
                  <a:pt x="4368176" y="400662"/>
                </a:cubicBezTo>
                <a:cubicBezTo>
                  <a:pt x="4361773" y="482625"/>
                  <a:pt x="4187601" y="682410"/>
                  <a:pt x="4114603" y="746443"/>
                </a:cubicBezTo>
                <a:cubicBezTo>
                  <a:pt x="4041605" y="810476"/>
                  <a:pt x="3966045" y="736198"/>
                  <a:pt x="3930186" y="784863"/>
                </a:cubicBezTo>
                <a:cubicBezTo>
                  <a:pt x="3894327" y="833528"/>
                  <a:pt x="3958361" y="1025629"/>
                  <a:pt x="3899450" y="1038436"/>
                </a:cubicBezTo>
                <a:cubicBezTo>
                  <a:pt x="3840539" y="1051243"/>
                  <a:pt x="3661244" y="864265"/>
                  <a:pt x="3576720" y="861704"/>
                </a:cubicBezTo>
                <a:cubicBezTo>
                  <a:pt x="3492196" y="859143"/>
                  <a:pt x="3466583" y="1008981"/>
                  <a:pt x="3392304" y="1023068"/>
                </a:cubicBezTo>
                <a:cubicBezTo>
                  <a:pt x="3318025" y="1037155"/>
                  <a:pt x="3214291" y="951351"/>
                  <a:pt x="3131047" y="946228"/>
                </a:cubicBezTo>
                <a:cubicBezTo>
                  <a:pt x="3047803" y="941105"/>
                  <a:pt x="2953033" y="1017945"/>
                  <a:pt x="2892841" y="992332"/>
                </a:cubicBezTo>
                <a:cubicBezTo>
                  <a:pt x="2832649" y="966719"/>
                  <a:pt x="2823685" y="786144"/>
                  <a:pt x="2769897" y="792547"/>
                </a:cubicBezTo>
                <a:cubicBezTo>
                  <a:pt x="2716109" y="798950"/>
                  <a:pt x="2605971" y="991051"/>
                  <a:pt x="2570112" y="1030752"/>
                </a:cubicBezTo>
                <a:cubicBezTo>
                  <a:pt x="2534253" y="1070453"/>
                  <a:pt x="2631584" y="1067892"/>
                  <a:pt x="2554744" y="1030752"/>
                </a:cubicBezTo>
                <a:cubicBezTo>
                  <a:pt x="2477904" y="993613"/>
                  <a:pt x="2202559" y="784863"/>
                  <a:pt x="2109070" y="807915"/>
                </a:cubicBezTo>
                <a:cubicBezTo>
                  <a:pt x="2015581" y="830967"/>
                  <a:pt x="2064247" y="1179310"/>
                  <a:pt x="1993810" y="1169065"/>
                </a:cubicBezTo>
                <a:cubicBezTo>
                  <a:pt x="1923373" y="1158820"/>
                  <a:pt x="1765850" y="772056"/>
                  <a:pt x="1686448" y="746443"/>
                </a:cubicBezTo>
                <a:cubicBezTo>
                  <a:pt x="1607046" y="720830"/>
                  <a:pt x="1591678" y="967999"/>
                  <a:pt x="1517399" y="1015384"/>
                </a:cubicBezTo>
                <a:cubicBezTo>
                  <a:pt x="1443120" y="1062769"/>
                  <a:pt x="1280475" y="1055085"/>
                  <a:pt x="1240774" y="1030752"/>
                </a:cubicBezTo>
                <a:cubicBezTo>
                  <a:pt x="1201073" y="1006419"/>
                  <a:pt x="1311211" y="896282"/>
                  <a:pt x="1279194" y="869388"/>
                </a:cubicBezTo>
                <a:cubicBezTo>
                  <a:pt x="1247177" y="842494"/>
                  <a:pt x="1096058" y="846336"/>
                  <a:pt x="1048673" y="869388"/>
                </a:cubicBezTo>
                <a:cubicBezTo>
                  <a:pt x="1001288" y="892440"/>
                  <a:pt x="1017937" y="1005139"/>
                  <a:pt x="994885" y="1007700"/>
                </a:cubicBezTo>
                <a:cubicBezTo>
                  <a:pt x="971833" y="1010261"/>
                  <a:pt x="955184" y="897563"/>
                  <a:pt x="910361" y="884756"/>
                </a:cubicBezTo>
                <a:cubicBezTo>
                  <a:pt x="865538" y="871949"/>
                  <a:pt x="830959" y="937263"/>
                  <a:pt x="725944" y="930860"/>
                </a:cubicBezTo>
                <a:cubicBezTo>
                  <a:pt x="620929" y="924457"/>
                  <a:pt x="354549" y="923175"/>
                  <a:pt x="280270" y="846335"/>
                </a:cubicBezTo>
                <a:cubicBezTo>
                  <a:pt x="205991" y="769495"/>
                  <a:pt x="322532" y="524887"/>
                  <a:pt x="280270" y="469818"/>
                </a:cubicBezTo>
                <a:cubicBezTo>
                  <a:pt x="238008" y="414749"/>
                  <a:pt x="59994" y="556903"/>
                  <a:pt x="26697" y="515922"/>
                </a:cubicBezTo>
                <a:cubicBezTo>
                  <a:pt x="-6600" y="474941"/>
                  <a:pt x="-27092" y="241859"/>
                  <a:pt x="80485" y="200877"/>
                </a:cubicBezTo>
                <a:close/>
              </a:path>
            </a:pathLst>
          </a:cu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Freeform 44"/>
          <p:cNvSpPr/>
          <p:nvPr/>
        </p:nvSpPr>
        <p:spPr>
          <a:xfrm rot="16200000">
            <a:off x="795208" y="2453263"/>
            <a:ext cx="4294019" cy="1204933"/>
          </a:xfrm>
          <a:custGeom>
            <a:avLst/>
            <a:gdLst>
              <a:gd name="connsiteX0" fmla="*/ 16437 w 4294019"/>
              <a:gd name="connsiteY0" fmla="*/ 400231 h 1204933"/>
              <a:gd name="connsiteX1" fmla="*/ 408322 w 4294019"/>
              <a:gd name="connsiteY1" fmla="*/ 77502 h 1204933"/>
              <a:gd name="connsiteX2" fmla="*/ 807892 w 4294019"/>
              <a:gd name="connsiteY2" fmla="*/ 338759 h 1204933"/>
              <a:gd name="connsiteX3" fmla="*/ 1122937 w 4294019"/>
              <a:gd name="connsiteY3" fmla="*/ 661 h 1204933"/>
              <a:gd name="connsiteX4" fmla="*/ 1353458 w 4294019"/>
              <a:gd name="connsiteY4" fmla="*/ 254235 h 1204933"/>
              <a:gd name="connsiteX5" fmla="*/ 1799132 w 4294019"/>
              <a:gd name="connsiteY5" fmla="*/ 315707 h 1204933"/>
              <a:gd name="connsiteX6" fmla="*/ 1883657 w 4294019"/>
              <a:gd name="connsiteY6" fmla="*/ 192762 h 1204933"/>
              <a:gd name="connsiteX7" fmla="*/ 2160282 w 4294019"/>
              <a:gd name="connsiteY7" fmla="*/ 77502 h 1204933"/>
              <a:gd name="connsiteX8" fmla="*/ 2283227 w 4294019"/>
              <a:gd name="connsiteY8" fmla="*/ 369495 h 1204933"/>
              <a:gd name="connsiteX9" fmla="*/ 2667428 w 4294019"/>
              <a:gd name="connsiteY9" fmla="*/ 146658 h 1204933"/>
              <a:gd name="connsiteX10" fmla="*/ 2828793 w 4294019"/>
              <a:gd name="connsiteY10" fmla="*/ 269603 h 1204933"/>
              <a:gd name="connsiteX11" fmla="*/ 2682796 w 4294019"/>
              <a:gd name="connsiteY11" fmla="*/ 430967 h 1204933"/>
              <a:gd name="connsiteX12" fmla="*/ 2990158 w 4294019"/>
              <a:gd name="connsiteY12" fmla="*/ 430967 h 1204933"/>
              <a:gd name="connsiteX13" fmla="*/ 3228363 w 4294019"/>
              <a:gd name="connsiteY13" fmla="*/ 177394 h 1204933"/>
              <a:gd name="connsiteX14" fmla="*/ 3366675 w 4294019"/>
              <a:gd name="connsiteY14" fmla="*/ 308023 h 1204933"/>
              <a:gd name="connsiteX15" fmla="*/ 3697089 w 4294019"/>
              <a:gd name="connsiteY15" fmla="*/ 308023 h 1204933"/>
              <a:gd name="connsiteX16" fmla="*/ 3873822 w 4294019"/>
              <a:gd name="connsiteY16" fmla="*/ 354127 h 1204933"/>
              <a:gd name="connsiteX17" fmla="*/ 4127395 w 4294019"/>
              <a:gd name="connsiteY17" fmla="*/ 492440 h 1204933"/>
              <a:gd name="connsiteX18" fmla="*/ 4281075 w 4294019"/>
              <a:gd name="connsiteY18" fmla="*/ 331075 h 1204933"/>
              <a:gd name="connsiteX19" fmla="*/ 4281075 w 4294019"/>
              <a:gd name="connsiteY19" fmla="*/ 799801 h 1204933"/>
              <a:gd name="connsiteX20" fmla="*/ 4242655 w 4294019"/>
              <a:gd name="connsiteY20" fmla="*/ 953482 h 1204933"/>
              <a:gd name="connsiteX21" fmla="*/ 3896874 w 4294019"/>
              <a:gd name="connsiteY21" fmla="*/ 1022638 h 1204933"/>
              <a:gd name="connsiteX22" fmla="*/ 3412780 w 4294019"/>
              <a:gd name="connsiteY22" fmla="*/ 1114846 h 1204933"/>
              <a:gd name="connsiteX23" fmla="*/ 3412780 w 4294019"/>
              <a:gd name="connsiteY23" fmla="*/ 938114 h 1204933"/>
              <a:gd name="connsiteX24" fmla="*/ 3243731 w 4294019"/>
              <a:gd name="connsiteY24" fmla="*/ 1168635 h 1204933"/>
              <a:gd name="connsiteX25" fmla="*/ 2974790 w 4294019"/>
              <a:gd name="connsiteY25" fmla="*/ 1007270 h 1204933"/>
              <a:gd name="connsiteX26" fmla="*/ 2759637 w 4294019"/>
              <a:gd name="connsiteY26" fmla="*/ 1130214 h 1204933"/>
              <a:gd name="connsiteX27" fmla="*/ 2821109 w 4294019"/>
              <a:gd name="connsiteY27" fmla="*/ 1199371 h 1204933"/>
              <a:gd name="connsiteX28" fmla="*/ 2513748 w 4294019"/>
              <a:gd name="connsiteY28" fmla="*/ 984218 h 1204933"/>
              <a:gd name="connsiteX29" fmla="*/ 2198702 w 4294019"/>
              <a:gd name="connsiteY29" fmla="*/ 1122530 h 1204933"/>
              <a:gd name="connsiteX30" fmla="*/ 1922077 w 4294019"/>
              <a:gd name="connsiteY30" fmla="*/ 1076426 h 1204933"/>
              <a:gd name="connsiteX31" fmla="*/ 1875973 w 4294019"/>
              <a:gd name="connsiteY31" fmla="*/ 930430 h 1204933"/>
              <a:gd name="connsiteX32" fmla="*/ 1645452 w 4294019"/>
              <a:gd name="connsiteY32" fmla="*/ 1114846 h 1204933"/>
              <a:gd name="connsiteX33" fmla="*/ 1338090 w 4294019"/>
              <a:gd name="connsiteY33" fmla="*/ 907377 h 1204933"/>
              <a:gd name="connsiteX34" fmla="*/ 1130622 w 4294019"/>
              <a:gd name="connsiteY34" fmla="*/ 1045690 h 1204933"/>
              <a:gd name="connsiteX35" fmla="*/ 923153 w 4294019"/>
              <a:gd name="connsiteY35" fmla="*/ 853589 h 1204933"/>
              <a:gd name="connsiteX36" fmla="*/ 708000 w 4294019"/>
              <a:gd name="connsiteY36" fmla="*/ 907377 h 1204933"/>
              <a:gd name="connsiteX37" fmla="*/ 638843 w 4294019"/>
              <a:gd name="connsiteY37" fmla="*/ 730645 h 1204933"/>
              <a:gd name="connsiteX38" fmla="*/ 546635 w 4294019"/>
              <a:gd name="connsiteY38" fmla="*/ 930430 h 1204933"/>
              <a:gd name="connsiteX39" fmla="*/ 270010 w 4294019"/>
              <a:gd name="connsiteY39" fmla="*/ 1091794 h 1204933"/>
              <a:gd name="connsiteX40" fmla="*/ 293062 w 4294019"/>
              <a:gd name="connsiteY40" fmla="*/ 769065 h 1204933"/>
              <a:gd name="connsiteX41" fmla="*/ 223906 w 4294019"/>
              <a:gd name="connsiteY41" fmla="*/ 538544 h 1204933"/>
              <a:gd name="connsiteX42" fmla="*/ 77909 w 4294019"/>
              <a:gd name="connsiteY42" fmla="*/ 600016 h 1204933"/>
              <a:gd name="connsiteX43" fmla="*/ 70225 w 4294019"/>
              <a:gd name="connsiteY43" fmla="*/ 454019 h 1204933"/>
              <a:gd name="connsiteX44" fmla="*/ 16437 w 4294019"/>
              <a:gd name="connsiteY44" fmla="*/ 400231 h 1204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4294019" h="1204933">
                <a:moveTo>
                  <a:pt x="16437" y="400231"/>
                </a:moveTo>
                <a:cubicBezTo>
                  <a:pt x="72786" y="337478"/>
                  <a:pt x="276413" y="87747"/>
                  <a:pt x="408322" y="77502"/>
                </a:cubicBezTo>
                <a:cubicBezTo>
                  <a:pt x="540231" y="67257"/>
                  <a:pt x="688790" y="351566"/>
                  <a:pt x="807892" y="338759"/>
                </a:cubicBezTo>
                <a:cubicBezTo>
                  <a:pt x="926994" y="325952"/>
                  <a:pt x="1032009" y="14748"/>
                  <a:pt x="1122937" y="661"/>
                </a:cubicBezTo>
                <a:cubicBezTo>
                  <a:pt x="1213865" y="-13426"/>
                  <a:pt x="1240759" y="201727"/>
                  <a:pt x="1353458" y="254235"/>
                </a:cubicBezTo>
                <a:cubicBezTo>
                  <a:pt x="1466157" y="306743"/>
                  <a:pt x="1710766" y="325952"/>
                  <a:pt x="1799132" y="315707"/>
                </a:cubicBezTo>
                <a:cubicBezTo>
                  <a:pt x="1887498" y="305462"/>
                  <a:pt x="1823465" y="232463"/>
                  <a:pt x="1883657" y="192762"/>
                </a:cubicBezTo>
                <a:cubicBezTo>
                  <a:pt x="1943849" y="153061"/>
                  <a:pt x="2093687" y="48047"/>
                  <a:pt x="2160282" y="77502"/>
                </a:cubicBezTo>
                <a:cubicBezTo>
                  <a:pt x="2226877" y="106957"/>
                  <a:pt x="2198703" y="357969"/>
                  <a:pt x="2283227" y="369495"/>
                </a:cubicBezTo>
                <a:cubicBezTo>
                  <a:pt x="2367751" y="381021"/>
                  <a:pt x="2576500" y="163307"/>
                  <a:pt x="2667428" y="146658"/>
                </a:cubicBezTo>
                <a:cubicBezTo>
                  <a:pt x="2758356" y="130009"/>
                  <a:pt x="2826232" y="222218"/>
                  <a:pt x="2828793" y="269603"/>
                </a:cubicBezTo>
                <a:cubicBezTo>
                  <a:pt x="2831354" y="316988"/>
                  <a:pt x="2655902" y="404073"/>
                  <a:pt x="2682796" y="430967"/>
                </a:cubicBezTo>
                <a:cubicBezTo>
                  <a:pt x="2709690" y="457861"/>
                  <a:pt x="2899230" y="473229"/>
                  <a:pt x="2990158" y="430967"/>
                </a:cubicBezTo>
                <a:cubicBezTo>
                  <a:pt x="3081086" y="388705"/>
                  <a:pt x="3165610" y="197885"/>
                  <a:pt x="3228363" y="177394"/>
                </a:cubicBezTo>
                <a:cubicBezTo>
                  <a:pt x="3291116" y="156903"/>
                  <a:pt x="3288554" y="286251"/>
                  <a:pt x="3366675" y="308023"/>
                </a:cubicBezTo>
                <a:cubicBezTo>
                  <a:pt x="3444796" y="329794"/>
                  <a:pt x="3612565" y="300339"/>
                  <a:pt x="3697089" y="308023"/>
                </a:cubicBezTo>
                <a:cubicBezTo>
                  <a:pt x="3781614" y="315707"/>
                  <a:pt x="3802104" y="323391"/>
                  <a:pt x="3873822" y="354127"/>
                </a:cubicBezTo>
                <a:cubicBezTo>
                  <a:pt x="3945540" y="384863"/>
                  <a:pt x="4059520" y="496282"/>
                  <a:pt x="4127395" y="492440"/>
                </a:cubicBezTo>
                <a:cubicBezTo>
                  <a:pt x="4195271" y="488598"/>
                  <a:pt x="4255462" y="279848"/>
                  <a:pt x="4281075" y="331075"/>
                </a:cubicBezTo>
                <a:cubicBezTo>
                  <a:pt x="4306688" y="382302"/>
                  <a:pt x="4287478" y="696067"/>
                  <a:pt x="4281075" y="799801"/>
                </a:cubicBezTo>
                <a:cubicBezTo>
                  <a:pt x="4274672" y="903535"/>
                  <a:pt x="4306688" y="916343"/>
                  <a:pt x="4242655" y="953482"/>
                </a:cubicBezTo>
                <a:cubicBezTo>
                  <a:pt x="4178622" y="990621"/>
                  <a:pt x="3896874" y="1022638"/>
                  <a:pt x="3896874" y="1022638"/>
                </a:cubicBezTo>
                <a:cubicBezTo>
                  <a:pt x="3758562" y="1049532"/>
                  <a:pt x="3493462" y="1128933"/>
                  <a:pt x="3412780" y="1114846"/>
                </a:cubicBezTo>
                <a:cubicBezTo>
                  <a:pt x="3332098" y="1100759"/>
                  <a:pt x="3440955" y="929149"/>
                  <a:pt x="3412780" y="938114"/>
                </a:cubicBezTo>
                <a:cubicBezTo>
                  <a:pt x="3384605" y="947079"/>
                  <a:pt x="3316729" y="1157109"/>
                  <a:pt x="3243731" y="1168635"/>
                </a:cubicBezTo>
                <a:cubicBezTo>
                  <a:pt x="3170733" y="1180161"/>
                  <a:pt x="3055472" y="1013674"/>
                  <a:pt x="2974790" y="1007270"/>
                </a:cubicBezTo>
                <a:cubicBezTo>
                  <a:pt x="2894108" y="1000867"/>
                  <a:pt x="2785251" y="1098197"/>
                  <a:pt x="2759637" y="1130214"/>
                </a:cubicBezTo>
                <a:cubicBezTo>
                  <a:pt x="2734024" y="1162231"/>
                  <a:pt x="2862091" y="1223704"/>
                  <a:pt x="2821109" y="1199371"/>
                </a:cubicBezTo>
                <a:cubicBezTo>
                  <a:pt x="2780128" y="1175038"/>
                  <a:pt x="2617482" y="997025"/>
                  <a:pt x="2513748" y="984218"/>
                </a:cubicBezTo>
                <a:cubicBezTo>
                  <a:pt x="2410014" y="971411"/>
                  <a:pt x="2297314" y="1107162"/>
                  <a:pt x="2198702" y="1122530"/>
                </a:cubicBezTo>
                <a:cubicBezTo>
                  <a:pt x="2100090" y="1137898"/>
                  <a:pt x="1975865" y="1108443"/>
                  <a:pt x="1922077" y="1076426"/>
                </a:cubicBezTo>
                <a:cubicBezTo>
                  <a:pt x="1868289" y="1044409"/>
                  <a:pt x="1922077" y="924027"/>
                  <a:pt x="1875973" y="930430"/>
                </a:cubicBezTo>
                <a:cubicBezTo>
                  <a:pt x="1829869" y="936833"/>
                  <a:pt x="1735099" y="1118688"/>
                  <a:pt x="1645452" y="1114846"/>
                </a:cubicBezTo>
                <a:cubicBezTo>
                  <a:pt x="1555805" y="1111004"/>
                  <a:pt x="1423895" y="918903"/>
                  <a:pt x="1338090" y="907377"/>
                </a:cubicBezTo>
                <a:cubicBezTo>
                  <a:pt x="1252285" y="895851"/>
                  <a:pt x="1199778" y="1054655"/>
                  <a:pt x="1130622" y="1045690"/>
                </a:cubicBezTo>
                <a:cubicBezTo>
                  <a:pt x="1061466" y="1036725"/>
                  <a:pt x="993590" y="876641"/>
                  <a:pt x="923153" y="853589"/>
                </a:cubicBezTo>
                <a:cubicBezTo>
                  <a:pt x="852716" y="830537"/>
                  <a:pt x="755385" y="927868"/>
                  <a:pt x="708000" y="907377"/>
                </a:cubicBezTo>
                <a:cubicBezTo>
                  <a:pt x="660615" y="886886"/>
                  <a:pt x="665737" y="726803"/>
                  <a:pt x="638843" y="730645"/>
                </a:cubicBezTo>
                <a:cubicBezTo>
                  <a:pt x="611949" y="734487"/>
                  <a:pt x="608107" y="870238"/>
                  <a:pt x="546635" y="930430"/>
                </a:cubicBezTo>
                <a:cubicBezTo>
                  <a:pt x="485163" y="990622"/>
                  <a:pt x="312272" y="1118688"/>
                  <a:pt x="270010" y="1091794"/>
                </a:cubicBezTo>
                <a:cubicBezTo>
                  <a:pt x="227748" y="1064900"/>
                  <a:pt x="300746" y="861273"/>
                  <a:pt x="293062" y="769065"/>
                </a:cubicBezTo>
                <a:cubicBezTo>
                  <a:pt x="285378" y="676857"/>
                  <a:pt x="259765" y="566719"/>
                  <a:pt x="223906" y="538544"/>
                </a:cubicBezTo>
                <a:cubicBezTo>
                  <a:pt x="188047" y="510369"/>
                  <a:pt x="103523" y="614104"/>
                  <a:pt x="77909" y="600016"/>
                </a:cubicBezTo>
                <a:cubicBezTo>
                  <a:pt x="52296" y="585929"/>
                  <a:pt x="74067" y="482194"/>
                  <a:pt x="70225" y="454019"/>
                </a:cubicBezTo>
                <a:cubicBezTo>
                  <a:pt x="66383" y="425844"/>
                  <a:pt x="-39912" y="462984"/>
                  <a:pt x="16437" y="400231"/>
                </a:cubicBezTo>
                <a:close/>
              </a:path>
            </a:pathLst>
          </a:cu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Language operations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5796137" y="188913"/>
            <a:ext cx="266365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Intersection automaton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11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0" name="AutoShape 3"/>
          <p:cNvSpPr>
            <a:spLocks noChangeArrowheads="1"/>
          </p:cNvSpPr>
          <p:nvPr/>
        </p:nvSpPr>
        <p:spPr bwMode="auto">
          <a:xfrm>
            <a:off x="107504" y="980728"/>
            <a:ext cx="2016224" cy="3312368"/>
          </a:xfrm>
          <a:prstGeom prst="roundRect">
            <a:avLst>
              <a:gd name="adj" fmla="val 1115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Scheme of  an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 smtClean="0">
                <a:solidFill>
                  <a:srgbClr val="000000"/>
                </a:solidFill>
              </a:rPr>
              <a:t>utomaton A</a:t>
            </a:r>
            <a:r>
              <a:rPr lang="en-US" baseline="-25000" smtClean="0">
                <a:solidFill>
                  <a:srgbClr val="000000"/>
                </a:solidFill>
              </a:rPr>
              <a:t>4</a:t>
            </a:r>
            <a:r>
              <a:rPr lang="en-US" smtClean="0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accepting the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intersection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of two regular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languages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,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accepted </a:t>
            </a:r>
            <a:r>
              <a:rPr lang="en-US">
                <a:solidFill>
                  <a:srgbClr val="000000"/>
                </a:solidFill>
              </a:rPr>
              <a:t>by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automata 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, A</a:t>
            </a:r>
            <a:r>
              <a:rPr lang="en-US" baseline="-2500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respectively.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3563255" y="828950"/>
            <a:ext cx="4853135" cy="4382562"/>
          </a:xfrm>
          <a:custGeom>
            <a:avLst/>
            <a:gdLst>
              <a:gd name="connsiteX0" fmla="*/ 196611 w 4853135"/>
              <a:gd name="connsiteY0" fmla="*/ 54714 h 4382562"/>
              <a:gd name="connsiteX1" fmla="*/ 657653 w 4853135"/>
              <a:gd name="connsiteY1" fmla="*/ 146922 h 4382562"/>
              <a:gd name="connsiteX2" fmla="*/ 965014 w 4853135"/>
              <a:gd name="connsiteY2" fmla="*/ 926 h 4382562"/>
              <a:gd name="connsiteX3" fmla="*/ 1111011 w 4853135"/>
              <a:gd name="connsiteY3" fmla="*/ 231447 h 4382562"/>
              <a:gd name="connsiteX4" fmla="*/ 1341532 w 4853135"/>
              <a:gd name="connsiteY4" fmla="*/ 223763 h 4382562"/>
              <a:gd name="connsiteX5" fmla="*/ 1741102 w 4853135"/>
              <a:gd name="connsiteY5" fmla="*/ 269867 h 4382562"/>
              <a:gd name="connsiteX6" fmla="*/ 1694998 w 4853135"/>
              <a:gd name="connsiteY6" fmla="*/ 77766 h 4382562"/>
              <a:gd name="connsiteX7" fmla="*/ 2056147 w 4853135"/>
              <a:gd name="connsiteY7" fmla="*/ 169974 h 4382562"/>
              <a:gd name="connsiteX8" fmla="*/ 2271300 w 4853135"/>
              <a:gd name="connsiteY8" fmla="*/ 323655 h 4382562"/>
              <a:gd name="connsiteX9" fmla="*/ 2355825 w 4853135"/>
              <a:gd name="connsiteY9" fmla="*/ 62398 h 4382562"/>
              <a:gd name="connsiteX10" fmla="*/ 2609398 w 4853135"/>
              <a:gd name="connsiteY10" fmla="*/ 154606 h 4382562"/>
              <a:gd name="connsiteX11" fmla="*/ 2770762 w 4853135"/>
              <a:gd name="connsiteY11" fmla="*/ 246815 h 4382562"/>
              <a:gd name="connsiteX12" fmla="*/ 2886023 w 4853135"/>
              <a:gd name="connsiteY12" fmla="*/ 292919 h 4382562"/>
              <a:gd name="connsiteX13" fmla="*/ 3001283 w 4853135"/>
              <a:gd name="connsiteY13" fmla="*/ 193026 h 4382562"/>
              <a:gd name="connsiteX14" fmla="*/ 3193384 w 4853135"/>
              <a:gd name="connsiteY14" fmla="*/ 239131 h 4382562"/>
              <a:gd name="connsiteX15" fmla="*/ 3385485 w 4853135"/>
              <a:gd name="connsiteY15" fmla="*/ 169974 h 4382562"/>
              <a:gd name="connsiteX16" fmla="*/ 3439273 w 4853135"/>
              <a:gd name="connsiteY16" fmla="*/ 269867 h 4382562"/>
              <a:gd name="connsiteX17" fmla="*/ 3792739 w 4853135"/>
              <a:gd name="connsiteY17" fmla="*/ 208395 h 4382562"/>
              <a:gd name="connsiteX18" fmla="*/ 3969472 w 4853135"/>
              <a:gd name="connsiteY18" fmla="*/ 85450 h 4382562"/>
              <a:gd name="connsiteX19" fmla="*/ 4061680 w 4853135"/>
              <a:gd name="connsiteY19" fmla="*/ 269867 h 4382562"/>
              <a:gd name="connsiteX20" fmla="*/ 4407462 w 4853135"/>
              <a:gd name="connsiteY20" fmla="*/ 154606 h 4382562"/>
              <a:gd name="connsiteX21" fmla="*/ 4499670 w 4853135"/>
              <a:gd name="connsiteY21" fmla="*/ 323655 h 4382562"/>
              <a:gd name="connsiteX22" fmla="*/ 4791663 w 4853135"/>
              <a:gd name="connsiteY22" fmla="*/ 339023 h 4382562"/>
              <a:gd name="connsiteX23" fmla="*/ 4599562 w 4853135"/>
              <a:gd name="connsiteY23" fmla="*/ 531124 h 4382562"/>
              <a:gd name="connsiteX24" fmla="*/ 4699455 w 4853135"/>
              <a:gd name="connsiteY24" fmla="*/ 807749 h 4382562"/>
              <a:gd name="connsiteX25" fmla="*/ 4653351 w 4853135"/>
              <a:gd name="connsiteY25" fmla="*/ 1007534 h 4382562"/>
              <a:gd name="connsiteX26" fmla="*/ 4768611 w 4853135"/>
              <a:gd name="connsiteY26" fmla="*/ 1122795 h 4382562"/>
              <a:gd name="connsiteX27" fmla="*/ 4645667 w 4853135"/>
              <a:gd name="connsiteY27" fmla="*/ 1268791 h 4382562"/>
              <a:gd name="connsiteX28" fmla="*/ 4822399 w 4853135"/>
              <a:gd name="connsiteY28" fmla="*/ 1522364 h 4382562"/>
              <a:gd name="connsiteX29" fmla="*/ 4722507 w 4853135"/>
              <a:gd name="connsiteY29" fmla="*/ 1722149 h 4382562"/>
              <a:gd name="connsiteX30" fmla="*/ 4853135 w 4853135"/>
              <a:gd name="connsiteY30" fmla="*/ 1875830 h 4382562"/>
              <a:gd name="connsiteX31" fmla="*/ 4722507 w 4853135"/>
              <a:gd name="connsiteY31" fmla="*/ 2067931 h 4382562"/>
              <a:gd name="connsiteX32" fmla="*/ 4830083 w 4853135"/>
              <a:gd name="connsiteY32" fmla="*/ 2221611 h 4382562"/>
              <a:gd name="connsiteX33" fmla="*/ 4661035 w 4853135"/>
              <a:gd name="connsiteY33" fmla="*/ 2490553 h 4382562"/>
              <a:gd name="connsiteX34" fmla="*/ 4791663 w 4853135"/>
              <a:gd name="connsiteY34" fmla="*/ 2590445 h 4382562"/>
              <a:gd name="connsiteX35" fmla="*/ 4545774 w 4853135"/>
              <a:gd name="connsiteY35" fmla="*/ 2667285 h 4382562"/>
              <a:gd name="connsiteX36" fmla="*/ 4591878 w 4853135"/>
              <a:gd name="connsiteY36" fmla="*/ 2966963 h 4382562"/>
              <a:gd name="connsiteX37" fmla="*/ 4484302 w 4853135"/>
              <a:gd name="connsiteY37" fmla="*/ 3166747 h 4382562"/>
              <a:gd name="connsiteX38" fmla="*/ 4591878 w 4853135"/>
              <a:gd name="connsiteY38" fmla="*/ 3297376 h 4382562"/>
              <a:gd name="connsiteX39" fmla="*/ 4484302 w 4853135"/>
              <a:gd name="connsiteY39" fmla="*/ 3612421 h 4382562"/>
              <a:gd name="connsiteX40" fmla="*/ 4676403 w 4853135"/>
              <a:gd name="connsiteY40" fmla="*/ 3766102 h 4382562"/>
              <a:gd name="connsiteX41" fmla="*/ 4591878 w 4853135"/>
              <a:gd name="connsiteY41" fmla="*/ 3850626 h 4382562"/>
              <a:gd name="connsiteX42" fmla="*/ 4699455 w 4853135"/>
              <a:gd name="connsiteY42" fmla="*/ 3996623 h 4382562"/>
              <a:gd name="connsiteX43" fmla="*/ 4538090 w 4853135"/>
              <a:gd name="connsiteY43" fmla="*/ 4142620 h 4382562"/>
              <a:gd name="connsiteX44" fmla="*/ 4568826 w 4853135"/>
              <a:gd name="connsiteY44" fmla="*/ 4296300 h 4382562"/>
              <a:gd name="connsiteX45" fmla="*/ 4292201 w 4853135"/>
              <a:gd name="connsiteY45" fmla="*/ 4257880 h 4382562"/>
              <a:gd name="connsiteX46" fmla="*/ 4184625 w 4853135"/>
              <a:gd name="connsiteY46" fmla="*/ 4303984 h 4382562"/>
              <a:gd name="connsiteX47" fmla="*/ 4046312 w 4853135"/>
              <a:gd name="connsiteY47" fmla="*/ 4150304 h 4382562"/>
              <a:gd name="connsiteX48" fmla="*/ 4007892 w 4853135"/>
              <a:gd name="connsiteY48" fmla="*/ 4219460 h 4382562"/>
              <a:gd name="connsiteX49" fmla="*/ 3731267 w 4853135"/>
              <a:gd name="connsiteY49" fmla="*/ 4104200 h 4382562"/>
              <a:gd name="connsiteX50" fmla="*/ 3685162 w 4853135"/>
              <a:gd name="connsiteY50" fmla="*/ 4196408 h 4382562"/>
              <a:gd name="connsiteX51" fmla="*/ 3485377 w 4853135"/>
              <a:gd name="connsiteY51" fmla="*/ 4142620 h 4382562"/>
              <a:gd name="connsiteX52" fmla="*/ 3370117 w 4853135"/>
              <a:gd name="connsiteY52" fmla="*/ 4265564 h 4382562"/>
              <a:gd name="connsiteX53" fmla="*/ 3147280 w 4853135"/>
              <a:gd name="connsiteY53" fmla="*/ 4234828 h 4382562"/>
              <a:gd name="connsiteX54" fmla="*/ 2985915 w 4853135"/>
              <a:gd name="connsiteY54" fmla="*/ 4380825 h 4382562"/>
              <a:gd name="connsiteX55" fmla="*/ 2809183 w 4853135"/>
              <a:gd name="connsiteY55" fmla="*/ 4119568 h 4382562"/>
              <a:gd name="connsiteX56" fmla="*/ 2647818 w 4853135"/>
              <a:gd name="connsiteY56" fmla="*/ 4219460 h 4382562"/>
              <a:gd name="connsiteX57" fmla="*/ 2478769 w 4853135"/>
              <a:gd name="connsiteY57" fmla="*/ 4150304 h 4382562"/>
              <a:gd name="connsiteX58" fmla="*/ 2386561 w 4853135"/>
              <a:gd name="connsiteY58" fmla="*/ 4234828 h 4382562"/>
              <a:gd name="connsiteX59" fmla="*/ 2194460 w 4853135"/>
              <a:gd name="connsiteY59" fmla="*/ 4219460 h 4382562"/>
              <a:gd name="connsiteX60" fmla="*/ 1971623 w 4853135"/>
              <a:gd name="connsiteY60" fmla="*/ 4342405 h 4382562"/>
              <a:gd name="connsiteX61" fmla="*/ 1556685 w 4853135"/>
              <a:gd name="connsiteY61" fmla="*/ 4127252 h 4382562"/>
              <a:gd name="connsiteX62" fmla="*/ 1502897 w 4853135"/>
              <a:gd name="connsiteY62" fmla="*/ 4234828 h 4382562"/>
              <a:gd name="connsiteX63" fmla="*/ 1364584 w 4853135"/>
              <a:gd name="connsiteY63" fmla="*/ 4165672 h 4382562"/>
              <a:gd name="connsiteX64" fmla="*/ 1210904 w 4853135"/>
              <a:gd name="connsiteY64" fmla="*/ 4242512 h 4382562"/>
              <a:gd name="connsiteX65" fmla="*/ 980383 w 4853135"/>
              <a:gd name="connsiteY65" fmla="*/ 4211776 h 4382562"/>
              <a:gd name="connsiteX66" fmla="*/ 849754 w 4853135"/>
              <a:gd name="connsiteY66" fmla="*/ 4319353 h 4382562"/>
              <a:gd name="connsiteX67" fmla="*/ 795966 w 4853135"/>
              <a:gd name="connsiteY67" fmla="*/ 4242512 h 4382562"/>
              <a:gd name="connsiteX68" fmla="*/ 642285 w 4853135"/>
              <a:gd name="connsiteY68" fmla="*/ 4265564 h 4382562"/>
              <a:gd name="connsiteX69" fmla="*/ 404080 w 4853135"/>
              <a:gd name="connsiteY69" fmla="*/ 4204092 h 4382562"/>
              <a:gd name="connsiteX70" fmla="*/ 334924 w 4853135"/>
              <a:gd name="connsiteY70" fmla="*/ 4250196 h 4382562"/>
              <a:gd name="connsiteX71" fmla="*/ 227347 w 4853135"/>
              <a:gd name="connsiteY71" fmla="*/ 4165672 h 4382562"/>
              <a:gd name="connsiteX72" fmla="*/ 12194 w 4853135"/>
              <a:gd name="connsiteY72" fmla="*/ 4150304 h 4382562"/>
              <a:gd name="connsiteX73" fmla="*/ 27562 w 4853135"/>
              <a:gd name="connsiteY73" fmla="*/ 4004307 h 4382562"/>
              <a:gd name="connsiteX74" fmla="*/ 12194 w 4853135"/>
              <a:gd name="connsiteY74" fmla="*/ 3965887 h 4382562"/>
              <a:gd name="connsiteX75" fmla="*/ 235031 w 4853135"/>
              <a:gd name="connsiteY75" fmla="*/ 3643158 h 4382562"/>
              <a:gd name="connsiteX76" fmla="*/ 4510 w 4853135"/>
              <a:gd name="connsiteY76" fmla="*/ 3504845 h 4382562"/>
              <a:gd name="connsiteX77" fmla="*/ 265767 w 4853135"/>
              <a:gd name="connsiteY77" fmla="*/ 3397268 h 4382562"/>
              <a:gd name="connsiteX78" fmla="*/ 235031 w 4853135"/>
              <a:gd name="connsiteY78" fmla="*/ 3097591 h 4382562"/>
              <a:gd name="connsiteX79" fmla="*/ 311872 w 4853135"/>
              <a:gd name="connsiteY79" fmla="*/ 2982331 h 4382562"/>
              <a:gd name="connsiteX80" fmla="*/ 281135 w 4853135"/>
              <a:gd name="connsiteY80" fmla="*/ 2844018 h 4382562"/>
              <a:gd name="connsiteX81" fmla="*/ 350292 w 4853135"/>
              <a:gd name="connsiteY81" fmla="*/ 2613497 h 4382562"/>
              <a:gd name="connsiteX82" fmla="*/ 311872 w 4853135"/>
              <a:gd name="connsiteY82" fmla="*/ 2344556 h 4382562"/>
              <a:gd name="connsiteX83" fmla="*/ 519341 w 4853135"/>
              <a:gd name="connsiteY83" fmla="*/ 2221611 h 4382562"/>
              <a:gd name="connsiteX84" fmla="*/ 342608 w 4853135"/>
              <a:gd name="connsiteY84" fmla="*/ 2014142 h 4382562"/>
              <a:gd name="connsiteX85" fmla="*/ 319556 w 4853135"/>
              <a:gd name="connsiteY85" fmla="*/ 1806674 h 4382562"/>
              <a:gd name="connsiteX86" fmla="*/ 242715 w 4853135"/>
              <a:gd name="connsiteY86" fmla="*/ 1606889 h 4382562"/>
              <a:gd name="connsiteX87" fmla="*/ 388712 w 4853135"/>
              <a:gd name="connsiteY87" fmla="*/ 1460892 h 4382562"/>
              <a:gd name="connsiteX88" fmla="*/ 273451 w 4853135"/>
              <a:gd name="connsiteY88" fmla="*/ 1337947 h 4382562"/>
              <a:gd name="connsiteX89" fmla="*/ 342608 w 4853135"/>
              <a:gd name="connsiteY89" fmla="*/ 1199635 h 4382562"/>
              <a:gd name="connsiteX90" fmla="*/ 304188 w 4853135"/>
              <a:gd name="connsiteY90" fmla="*/ 1092058 h 4382562"/>
              <a:gd name="connsiteX91" fmla="*/ 365660 w 4853135"/>
              <a:gd name="connsiteY91" fmla="*/ 846169 h 4382562"/>
              <a:gd name="connsiteX92" fmla="*/ 181243 w 4853135"/>
              <a:gd name="connsiteY92" fmla="*/ 738593 h 4382562"/>
              <a:gd name="connsiteX93" fmla="*/ 135139 w 4853135"/>
              <a:gd name="connsiteY93" fmla="*/ 477336 h 4382562"/>
              <a:gd name="connsiteX94" fmla="*/ 196611 w 4853135"/>
              <a:gd name="connsiteY94" fmla="*/ 377443 h 4382562"/>
              <a:gd name="connsiteX95" fmla="*/ 196611 w 4853135"/>
              <a:gd name="connsiteY95" fmla="*/ 323655 h 4382562"/>
              <a:gd name="connsiteX96" fmla="*/ 196611 w 4853135"/>
              <a:gd name="connsiteY96" fmla="*/ 54714 h 4382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4853135" h="4382562">
                <a:moveTo>
                  <a:pt x="196611" y="54714"/>
                </a:moveTo>
                <a:cubicBezTo>
                  <a:pt x="273451" y="25259"/>
                  <a:pt x="529586" y="155887"/>
                  <a:pt x="657653" y="146922"/>
                </a:cubicBezTo>
                <a:cubicBezTo>
                  <a:pt x="785720" y="137957"/>
                  <a:pt x="889454" y="-13162"/>
                  <a:pt x="965014" y="926"/>
                </a:cubicBezTo>
                <a:cubicBezTo>
                  <a:pt x="1040574" y="15013"/>
                  <a:pt x="1048258" y="194308"/>
                  <a:pt x="1111011" y="231447"/>
                </a:cubicBezTo>
                <a:cubicBezTo>
                  <a:pt x="1173764" y="268586"/>
                  <a:pt x="1236517" y="217360"/>
                  <a:pt x="1341532" y="223763"/>
                </a:cubicBezTo>
                <a:cubicBezTo>
                  <a:pt x="1446547" y="230166"/>
                  <a:pt x="1682191" y="294200"/>
                  <a:pt x="1741102" y="269867"/>
                </a:cubicBezTo>
                <a:cubicBezTo>
                  <a:pt x="1800013" y="245534"/>
                  <a:pt x="1642491" y="94415"/>
                  <a:pt x="1694998" y="77766"/>
                </a:cubicBezTo>
                <a:cubicBezTo>
                  <a:pt x="1747506" y="61117"/>
                  <a:pt x="1960097" y="128993"/>
                  <a:pt x="2056147" y="169974"/>
                </a:cubicBezTo>
                <a:cubicBezTo>
                  <a:pt x="2152197" y="210956"/>
                  <a:pt x="2221354" y="341584"/>
                  <a:pt x="2271300" y="323655"/>
                </a:cubicBezTo>
                <a:cubicBezTo>
                  <a:pt x="2321246" y="305726"/>
                  <a:pt x="2299475" y="90573"/>
                  <a:pt x="2355825" y="62398"/>
                </a:cubicBezTo>
                <a:cubicBezTo>
                  <a:pt x="2412175" y="34223"/>
                  <a:pt x="2540242" y="123870"/>
                  <a:pt x="2609398" y="154606"/>
                </a:cubicBezTo>
                <a:cubicBezTo>
                  <a:pt x="2678554" y="185342"/>
                  <a:pt x="2724658" y="223763"/>
                  <a:pt x="2770762" y="246815"/>
                </a:cubicBezTo>
                <a:cubicBezTo>
                  <a:pt x="2816866" y="269867"/>
                  <a:pt x="2847603" y="301884"/>
                  <a:pt x="2886023" y="292919"/>
                </a:cubicBezTo>
                <a:cubicBezTo>
                  <a:pt x="2924443" y="283954"/>
                  <a:pt x="2950056" y="201991"/>
                  <a:pt x="3001283" y="193026"/>
                </a:cubicBezTo>
                <a:cubicBezTo>
                  <a:pt x="3052510" y="184061"/>
                  <a:pt x="3129350" y="242973"/>
                  <a:pt x="3193384" y="239131"/>
                </a:cubicBezTo>
                <a:cubicBezTo>
                  <a:pt x="3257418" y="235289"/>
                  <a:pt x="3344504" y="164851"/>
                  <a:pt x="3385485" y="169974"/>
                </a:cubicBezTo>
                <a:cubicBezTo>
                  <a:pt x="3426466" y="175097"/>
                  <a:pt x="3371397" y="263464"/>
                  <a:pt x="3439273" y="269867"/>
                </a:cubicBezTo>
                <a:cubicBezTo>
                  <a:pt x="3507149" y="276271"/>
                  <a:pt x="3704373" y="239131"/>
                  <a:pt x="3792739" y="208395"/>
                </a:cubicBezTo>
                <a:cubicBezTo>
                  <a:pt x="3881105" y="177659"/>
                  <a:pt x="3924649" y="75205"/>
                  <a:pt x="3969472" y="85450"/>
                </a:cubicBezTo>
                <a:cubicBezTo>
                  <a:pt x="4014295" y="95695"/>
                  <a:pt x="3988682" y="258341"/>
                  <a:pt x="4061680" y="269867"/>
                </a:cubicBezTo>
                <a:cubicBezTo>
                  <a:pt x="4134678" y="281393"/>
                  <a:pt x="4334464" y="145641"/>
                  <a:pt x="4407462" y="154606"/>
                </a:cubicBezTo>
                <a:cubicBezTo>
                  <a:pt x="4480460" y="163571"/>
                  <a:pt x="4435637" y="292919"/>
                  <a:pt x="4499670" y="323655"/>
                </a:cubicBezTo>
                <a:cubicBezTo>
                  <a:pt x="4563704" y="354391"/>
                  <a:pt x="4775014" y="304445"/>
                  <a:pt x="4791663" y="339023"/>
                </a:cubicBezTo>
                <a:cubicBezTo>
                  <a:pt x="4808312" y="373601"/>
                  <a:pt x="4614930" y="453003"/>
                  <a:pt x="4599562" y="531124"/>
                </a:cubicBezTo>
                <a:cubicBezTo>
                  <a:pt x="4584194" y="609245"/>
                  <a:pt x="4690490" y="728347"/>
                  <a:pt x="4699455" y="807749"/>
                </a:cubicBezTo>
                <a:cubicBezTo>
                  <a:pt x="4708420" y="887151"/>
                  <a:pt x="4641825" y="955026"/>
                  <a:pt x="4653351" y="1007534"/>
                </a:cubicBezTo>
                <a:cubicBezTo>
                  <a:pt x="4664877" y="1060042"/>
                  <a:pt x="4769892" y="1079252"/>
                  <a:pt x="4768611" y="1122795"/>
                </a:cubicBezTo>
                <a:cubicBezTo>
                  <a:pt x="4767330" y="1166338"/>
                  <a:pt x="4636702" y="1202196"/>
                  <a:pt x="4645667" y="1268791"/>
                </a:cubicBezTo>
                <a:cubicBezTo>
                  <a:pt x="4654632" y="1335386"/>
                  <a:pt x="4809592" y="1446804"/>
                  <a:pt x="4822399" y="1522364"/>
                </a:cubicBezTo>
                <a:cubicBezTo>
                  <a:pt x="4835206" y="1597924"/>
                  <a:pt x="4717384" y="1663238"/>
                  <a:pt x="4722507" y="1722149"/>
                </a:cubicBezTo>
                <a:cubicBezTo>
                  <a:pt x="4727630" y="1781060"/>
                  <a:pt x="4853135" y="1818200"/>
                  <a:pt x="4853135" y="1875830"/>
                </a:cubicBezTo>
                <a:cubicBezTo>
                  <a:pt x="4853135" y="1933460"/>
                  <a:pt x="4726349" y="2010301"/>
                  <a:pt x="4722507" y="2067931"/>
                </a:cubicBezTo>
                <a:cubicBezTo>
                  <a:pt x="4718665" y="2125561"/>
                  <a:pt x="4840328" y="2151174"/>
                  <a:pt x="4830083" y="2221611"/>
                </a:cubicBezTo>
                <a:cubicBezTo>
                  <a:pt x="4819838" y="2292048"/>
                  <a:pt x="4667438" y="2429081"/>
                  <a:pt x="4661035" y="2490553"/>
                </a:cubicBezTo>
                <a:cubicBezTo>
                  <a:pt x="4654632" y="2552025"/>
                  <a:pt x="4810873" y="2560990"/>
                  <a:pt x="4791663" y="2590445"/>
                </a:cubicBezTo>
                <a:cubicBezTo>
                  <a:pt x="4772453" y="2619900"/>
                  <a:pt x="4579071" y="2604532"/>
                  <a:pt x="4545774" y="2667285"/>
                </a:cubicBezTo>
                <a:cubicBezTo>
                  <a:pt x="4512477" y="2730038"/>
                  <a:pt x="4602123" y="2883720"/>
                  <a:pt x="4591878" y="2966963"/>
                </a:cubicBezTo>
                <a:cubicBezTo>
                  <a:pt x="4581633" y="3050206"/>
                  <a:pt x="4484302" y="3111678"/>
                  <a:pt x="4484302" y="3166747"/>
                </a:cubicBezTo>
                <a:cubicBezTo>
                  <a:pt x="4484302" y="3221816"/>
                  <a:pt x="4591878" y="3223097"/>
                  <a:pt x="4591878" y="3297376"/>
                </a:cubicBezTo>
                <a:cubicBezTo>
                  <a:pt x="4591878" y="3371655"/>
                  <a:pt x="4470215" y="3534300"/>
                  <a:pt x="4484302" y="3612421"/>
                </a:cubicBezTo>
                <a:cubicBezTo>
                  <a:pt x="4498389" y="3690542"/>
                  <a:pt x="4658474" y="3726401"/>
                  <a:pt x="4676403" y="3766102"/>
                </a:cubicBezTo>
                <a:cubicBezTo>
                  <a:pt x="4694332" y="3805803"/>
                  <a:pt x="4588036" y="3812206"/>
                  <a:pt x="4591878" y="3850626"/>
                </a:cubicBezTo>
                <a:cubicBezTo>
                  <a:pt x="4595720" y="3889046"/>
                  <a:pt x="4708420" y="3947957"/>
                  <a:pt x="4699455" y="3996623"/>
                </a:cubicBezTo>
                <a:cubicBezTo>
                  <a:pt x="4690490" y="4045289"/>
                  <a:pt x="4559862" y="4092674"/>
                  <a:pt x="4538090" y="4142620"/>
                </a:cubicBezTo>
                <a:cubicBezTo>
                  <a:pt x="4516319" y="4192566"/>
                  <a:pt x="4609808" y="4277090"/>
                  <a:pt x="4568826" y="4296300"/>
                </a:cubicBezTo>
                <a:cubicBezTo>
                  <a:pt x="4527845" y="4315510"/>
                  <a:pt x="4356235" y="4256599"/>
                  <a:pt x="4292201" y="4257880"/>
                </a:cubicBezTo>
                <a:cubicBezTo>
                  <a:pt x="4228168" y="4259161"/>
                  <a:pt x="4225607" y="4321913"/>
                  <a:pt x="4184625" y="4303984"/>
                </a:cubicBezTo>
                <a:cubicBezTo>
                  <a:pt x="4143644" y="4286055"/>
                  <a:pt x="4075768" y="4164391"/>
                  <a:pt x="4046312" y="4150304"/>
                </a:cubicBezTo>
                <a:cubicBezTo>
                  <a:pt x="4016856" y="4136217"/>
                  <a:pt x="4060399" y="4227144"/>
                  <a:pt x="4007892" y="4219460"/>
                </a:cubicBezTo>
                <a:cubicBezTo>
                  <a:pt x="3955385" y="4211776"/>
                  <a:pt x="3785055" y="4108042"/>
                  <a:pt x="3731267" y="4104200"/>
                </a:cubicBezTo>
                <a:cubicBezTo>
                  <a:pt x="3677479" y="4100358"/>
                  <a:pt x="3726144" y="4190005"/>
                  <a:pt x="3685162" y="4196408"/>
                </a:cubicBezTo>
                <a:cubicBezTo>
                  <a:pt x="3644180" y="4202811"/>
                  <a:pt x="3537884" y="4131094"/>
                  <a:pt x="3485377" y="4142620"/>
                </a:cubicBezTo>
                <a:cubicBezTo>
                  <a:pt x="3432870" y="4154146"/>
                  <a:pt x="3426467" y="4250196"/>
                  <a:pt x="3370117" y="4265564"/>
                </a:cubicBezTo>
                <a:cubicBezTo>
                  <a:pt x="3313768" y="4280932"/>
                  <a:pt x="3211313" y="4215618"/>
                  <a:pt x="3147280" y="4234828"/>
                </a:cubicBezTo>
                <a:cubicBezTo>
                  <a:pt x="3083247" y="4254038"/>
                  <a:pt x="3042264" y="4400035"/>
                  <a:pt x="2985915" y="4380825"/>
                </a:cubicBezTo>
                <a:cubicBezTo>
                  <a:pt x="2929566" y="4361615"/>
                  <a:pt x="2865532" y="4146462"/>
                  <a:pt x="2809183" y="4119568"/>
                </a:cubicBezTo>
                <a:cubicBezTo>
                  <a:pt x="2752834" y="4092674"/>
                  <a:pt x="2702887" y="4214337"/>
                  <a:pt x="2647818" y="4219460"/>
                </a:cubicBezTo>
                <a:cubicBezTo>
                  <a:pt x="2592749" y="4224583"/>
                  <a:pt x="2522312" y="4147743"/>
                  <a:pt x="2478769" y="4150304"/>
                </a:cubicBezTo>
                <a:cubicBezTo>
                  <a:pt x="2435226" y="4152865"/>
                  <a:pt x="2433946" y="4223302"/>
                  <a:pt x="2386561" y="4234828"/>
                </a:cubicBezTo>
                <a:cubicBezTo>
                  <a:pt x="2339176" y="4246354"/>
                  <a:pt x="2263616" y="4201531"/>
                  <a:pt x="2194460" y="4219460"/>
                </a:cubicBezTo>
                <a:cubicBezTo>
                  <a:pt x="2125304" y="4237390"/>
                  <a:pt x="2077919" y="4357773"/>
                  <a:pt x="1971623" y="4342405"/>
                </a:cubicBezTo>
                <a:cubicBezTo>
                  <a:pt x="1865327" y="4327037"/>
                  <a:pt x="1634806" y="4145181"/>
                  <a:pt x="1556685" y="4127252"/>
                </a:cubicBezTo>
                <a:cubicBezTo>
                  <a:pt x="1478564" y="4109323"/>
                  <a:pt x="1534914" y="4228425"/>
                  <a:pt x="1502897" y="4234828"/>
                </a:cubicBezTo>
                <a:cubicBezTo>
                  <a:pt x="1470880" y="4241231"/>
                  <a:pt x="1413249" y="4164391"/>
                  <a:pt x="1364584" y="4165672"/>
                </a:cubicBezTo>
                <a:cubicBezTo>
                  <a:pt x="1315919" y="4166953"/>
                  <a:pt x="1274937" y="4234828"/>
                  <a:pt x="1210904" y="4242512"/>
                </a:cubicBezTo>
                <a:cubicBezTo>
                  <a:pt x="1146871" y="4250196"/>
                  <a:pt x="1040575" y="4198969"/>
                  <a:pt x="980383" y="4211776"/>
                </a:cubicBezTo>
                <a:cubicBezTo>
                  <a:pt x="920191" y="4224583"/>
                  <a:pt x="880490" y="4314230"/>
                  <a:pt x="849754" y="4319353"/>
                </a:cubicBezTo>
                <a:cubicBezTo>
                  <a:pt x="819018" y="4324476"/>
                  <a:pt x="830544" y="4251477"/>
                  <a:pt x="795966" y="4242512"/>
                </a:cubicBezTo>
                <a:cubicBezTo>
                  <a:pt x="761388" y="4233547"/>
                  <a:pt x="707599" y="4271967"/>
                  <a:pt x="642285" y="4265564"/>
                </a:cubicBezTo>
                <a:cubicBezTo>
                  <a:pt x="576971" y="4259161"/>
                  <a:pt x="455307" y="4206653"/>
                  <a:pt x="404080" y="4204092"/>
                </a:cubicBezTo>
                <a:cubicBezTo>
                  <a:pt x="352853" y="4201531"/>
                  <a:pt x="364379" y="4256599"/>
                  <a:pt x="334924" y="4250196"/>
                </a:cubicBezTo>
                <a:cubicBezTo>
                  <a:pt x="305469" y="4243793"/>
                  <a:pt x="281135" y="4182321"/>
                  <a:pt x="227347" y="4165672"/>
                </a:cubicBezTo>
                <a:cubicBezTo>
                  <a:pt x="173559" y="4149023"/>
                  <a:pt x="45491" y="4177198"/>
                  <a:pt x="12194" y="4150304"/>
                </a:cubicBezTo>
                <a:cubicBezTo>
                  <a:pt x="-21104" y="4123410"/>
                  <a:pt x="27562" y="4035043"/>
                  <a:pt x="27562" y="4004307"/>
                </a:cubicBezTo>
                <a:cubicBezTo>
                  <a:pt x="27562" y="3973571"/>
                  <a:pt x="-22384" y="4026079"/>
                  <a:pt x="12194" y="3965887"/>
                </a:cubicBezTo>
                <a:cubicBezTo>
                  <a:pt x="46772" y="3905696"/>
                  <a:pt x="236312" y="3719998"/>
                  <a:pt x="235031" y="3643158"/>
                </a:cubicBezTo>
                <a:cubicBezTo>
                  <a:pt x="233750" y="3566318"/>
                  <a:pt x="-613" y="3545827"/>
                  <a:pt x="4510" y="3504845"/>
                </a:cubicBezTo>
                <a:cubicBezTo>
                  <a:pt x="9633" y="3463863"/>
                  <a:pt x="227347" y="3465144"/>
                  <a:pt x="265767" y="3397268"/>
                </a:cubicBezTo>
                <a:cubicBezTo>
                  <a:pt x="304187" y="3329392"/>
                  <a:pt x="227347" y="3166747"/>
                  <a:pt x="235031" y="3097591"/>
                </a:cubicBezTo>
                <a:cubicBezTo>
                  <a:pt x="242715" y="3028435"/>
                  <a:pt x="304188" y="3024593"/>
                  <a:pt x="311872" y="2982331"/>
                </a:cubicBezTo>
                <a:cubicBezTo>
                  <a:pt x="319556" y="2940069"/>
                  <a:pt x="274732" y="2905490"/>
                  <a:pt x="281135" y="2844018"/>
                </a:cubicBezTo>
                <a:cubicBezTo>
                  <a:pt x="287538" y="2782546"/>
                  <a:pt x="345169" y="2696741"/>
                  <a:pt x="350292" y="2613497"/>
                </a:cubicBezTo>
                <a:cubicBezTo>
                  <a:pt x="355415" y="2530253"/>
                  <a:pt x="283697" y="2409870"/>
                  <a:pt x="311872" y="2344556"/>
                </a:cubicBezTo>
                <a:cubicBezTo>
                  <a:pt x="340047" y="2279242"/>
                  <a:pt x="514218" y="2276680"/>
                  <a:pt x="519341" y="2221611"/>
                </a:cubicBezTo>
                <a:cubicBezTo>
                  <a:pt x="524464" y="2166542"/>
                  <a:pt x="375906" y="2083298"/>
                  <a:pt x="342608" y="2014142"/>
                </a:cubicBezTo>
                <a:cubicBezTo>
                  <a:pt x="309311" y="1944986"/>
                  <a:pt x="336205" y="1874549"/>
                  <a:pt x="319556" y="1806674"/>
                </a:cubicBezTo>
                <a:cubicBezTo>
                  <a:pt x="302907" y="1738799"/>
                  <a:pt x="231189" y="1664519"/>
                  <a:pt x="242715" y="1606889"/>
                </a:cubicBezTo>
                <a:cubicBezTo>
                  <a:pt x="254241" y="1549259"/>
                  <a:pt x="383589" y="1505716"/>
                  <a:pt x="388712" y="1460892"/>
                </a:cubicBezTo>
                <a:cubicBezTo>
                  <a:pt x="393835" y="1416068"/>
                  <a:pt x="281135" y="1381490"/>
                  <a:pt x="273451" y="1337947"/>
                </a:cubicBezTo>
                <a:cubicBezTo>
                  <a:pt x="265767" y="1294404"/>
                  <a:pt x="337485" y="1240616"/>
                  <a:pt x="342608" y="1199635"/>
                </a:cubicBezTo>
                <a:cubicBezTo>
                  <a:pt x="347731" y="1158654"/>
                  <a:pt x="300346" y="1150969"/>
                  <a:pt x="304188" y="1092058"/>
                </a:cubicBezTo>
                <a:cubicBezTo>
                  <a:pt x="308030" y="1033147"/>
                  <a:pt x="386151" y="905080"/>
                  <a:pt x="365660" y="846169"/>
                </a:cubicBezTo>
                <a:cubicBezTo>
                  <a:pt x="345169" y="787258"/>
                  <a:pt x="219663" y="800065"/>
                  <a:pt x="181243" y="738593"/>
                </a:cubicBezTo>
                <a:cubicBezTo>
                  <a:pt x="142823" y="677121"/>
                  <a:pt x="132578" y="537527"/>
                  <a:pt x="135139" y="477336"/>
                </a:cubicBezTo>
                <a:cubicBezTo>
                  <a:pt x="137700" y="417145"/>
                  <a:pt x="186366" y="403056"/>
                  <a:pt x="196611" y="377443"/>
                </a:cubicBezTo>
                <a:cubicBezTo>
                  <a:pt x="206856" y="351830"/>
                  <a:pt x="190208" y="377443"/>
                  <a:pt x="196611" y="323655"/>
                </a:cubicBezTo>
                <a:cubicBezTo>
                  <a:pt x="203014" y="269867"/>
                  <a:pt x="119771" y="84169"/>
                  <a:pt x="196611" y="54714"/>
                </a:cubicBezTo>
                <a:close/>
              </a:path>
            </a:pathLst>
          </a:cu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al 80"/>
          <p:cNvSpPr>
            <a:spLocks noChangeArrowheads="1"/>
          </p:cNvSpPr>
          <p:nvPr/>
        </p:nvSpPr>
        <p:spPr bwMode="auto">
          <a:xfrm>
            <a:off x="3995935" y="5445224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S1</a:t>
            </a:r>
            <a:endParaRPr lang="cs-CZ" sz="1400" b="1"/>
          </a:p>
        </p:txBody>
      </p:sp>
      <p:grpSp>
        <p:nvGrpSpPr>
          <p:cNvPr id="27" name="Group 140"/>
          <p:cNvGrpSpPr>
            <a:grpSpLocks/>
          </p:cNvGrpSpPr>
          <p:nvPr/>
        </p:nvGrpSpPr>
        <p:grpSpPr bwMode="auto">
          <a:xfrm>
            <a:off x="5940151" y="5661248"/>
            <a:ext cx="287338" cy="287337"/>
            <a:chOff x="3334" y="799"/>
            <a:chExt cx="454" cy="453"/>
          </a:xfrm>
        </p:grpSpPr>
        <p:sp>
          <p:nvSpPr>
            <p:cNvPr id="28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9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sp>
        <p:nvSpPr>
          <p:cNvPr id="30" name="Oval 80"/>
          <p:cNvSpPr>
            <a:spLocks noChangeArrowheads="1"/>
          </p:cNvSpPr>
          <p:nvPr/>
        </p:nvSpPr>
        <p:spPr bwMode="auto">
          <a:xfrm>
            <a:off x="5148063" y="566124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x</a:t>
            </a:r>
            <a:endParaRPr lang="cs-CZ" sz="1400" b="1"/>
          </a:p>
        </p:txBody>
      </p:sp>
      <p:grpSp>
        <p:nvGrpSpPr>
          <p:cNvPr id="32" name="Group 140"/>
          <p:cNvGrpSpPr>
            <a:grpSpLocks/>
          </p:cNvGrpSpPr>
          <p:nvPr/>
        </p:nvGrpSpPr>
        <p:grpSpPr bwMode="auto">
          <a:xfrm>
            <a:off x="7524327" y="5661248"/>
            <a:ext cx="287338" cy="287337"/>
            <a:chOff x="3334" y="799"/>
            <a:chExt cx="454" cy="453"/>
          </a:xfrm>
        </p:grpSpPr>
        <p:sp>
          <p:nvSpPr>
            <p:cNvPr id="33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34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sp>
        <p:nvSpPr>
          <p:cNvPr id="35" name="Arc 102"/>
          <p:cNvSpPr>
            <a:spLocks/>
          </p:cNvSpPr>
          <p:nvPr/>
        </p:nvSpPr>
        <p:spPr bwMode="auto">
          <a:xfrm flipH="1" flipV="1">
            <a:off x="3707903" y="5445224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Oval 80"/>
          <p:cNvSpPr>
            <a:spLocks noChangeArrowheads="1"/>
          </p:cNvSpPr>
          <p:nvPr/>
        </p:nvSpPr>
        <p:spPr bwMode="auto">
          <a:xfrm>
            <a:off x="2644307" y="467002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S2</a:t>
            </a:r>
            <a:endParaRPr lang="cs-CZ" sz="1400" b="1"/>
          </a:p>
        </p:txBody>
      </p:sp>
      <p:sp>
        <p:nvSpPr>
          <p:cNvPr id="46" name="Arc 101"/>
          <p:cNvSpPr>
            <a:spLocks/>
          </p:cNvSpPr>
          <p:nvPr/>
        </p:nvSpPr>
        <p:spPr bwMode="auto">
          <a:xfrm rot="16200000">
            <a:off x="6084006" y="4941329"/>
            <a:ext cx="216347" cy="1512168"/>
          </a:xfrm>
          <a:custGeom>
            <a:avLst/>
            <a:gdLst>
              <a:gd name="T0" fmla="*/ 2178885 w 21600"/>
              <a:gd name="T1" fmla="*/ 0 h 42451"/>
              <a:gd name="T2" fmla="*/ 1262741 w 21600"/>
              <a:gd name="T3" fmla="*/ 95637121 h 42451"/>
              <a:gd name="T4" fmla="*/ 0 w 21600"/>
              <a:gd name="T5" fmla="*/ 47396131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7" name="Text Box 134"/>
          <p:cNvSpPr txBox="1">
            <a:spLocks noChangeArrowheads="1"/>
          </p:cNvSpPr>
          <p:nvPr/>
        </p:nvSpPr>
        <p:spPr bwMode="auto">
          <a:xfrm>
            <a:off x="6444207" y="5373216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endParaRPr lang="cs-CZ" b="1" baseline="-25000"/>
          </a:p>
        </p:txBody>
      </p:sp>
      <p:sp>
        <p:nvSpPr>
          <p:cNvPr id="48" name="Line 185"/>
          <p:cNvSpPr>
            <a:spLocks noChangeShapeType="1"/>
          </p:cNvSpPr>
          <p:nvPr/>
        </p:nvSpPr>
        <p:spPr bwMode="auto">
          <a:xfrm flipV="1">
            <a:off x="2843807" y="2996952"/>
            <a:ext cx="216024" cy="7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0" name="Text Box 134"/>
          <p:cNvSpPr txBox="1">
            <a:spLocks noChangeArrowheads="1"/>
          </p:cNvSpPr>
          <p:nvPr/>
        </p:nvSpPr>
        <p:spPr bwMode="auto">
          <a:xfrm>
            <a:off x="2699791" y="314096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endParaRPr lang="cs-CZ" b="1" baseline="-25000"/>
          </a:p>
        </p:txBody>
      </p:sp>
      <p:sp>
        <p:nvSpPr>
          <p:cNvPr id="53" name="Arc 102"/>
          <p:cNvSpPr>
            <a:spLocks/>
          </p:cNvSpPr>
          <p:nvPr/>
        </p:nvSpPr>
        <p:spPr bwMode="auto">
          <a:xfrm flipH="1" flipV="1">
            <a:off x="3707010" y="4653136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6" name="Line 185"/>
          <p:cNvSpPr>
            <a:spLocks noChangeShapeType="1"/>
          </p:cNvSpPr>
          <p:nvPr/>
        </p:nvSpPr>
        <p:spPr bwMode="auto">
          <a:xfrm flipH="1" flipV="1">
            <a:off x="5652119" y="2996952"/>
            <a:ext cx="129614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" name="Line 185"/>
          <p:cNvSpPr>
            <a:spLocks noChangeShapeType="1"/>
          </p:cNvSpPr>
          <p:nvPr/>
        </p:nvSpPr>
        <p:spPr bwMode="auto">
          <a:xfrm flipH="1" flipV="1">
            <a:off x="4139951" y="980728"/>
            <a:ext cx="0" cy="4464496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3" name="Line 185"/>
          <p:cNvSpPr>
            <a:spLocks noChangeShapeType="1"/>
          </p:cNvSpPr>
          <p:nvPr/>
        </p:nvSpPr>
        <p:spPr bwMode="auto">
          <a:xfrm flipH="1" flipV="1">
            <a:off x="5292079" y="1124744"/>
            <a:ext cx="0" cy="4464496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5" name="Line 185"/>
          <p:cNvSpPr>
            <a:spLocks noChangeShapeType="1"/>
          </p:cNvSpPr>
          <p:nvPr/>
        </p:nvSpPr>
        <p:spPr bwMode="auto">
          <a:xfrm flipH="1" flipV="1">
            <a:off x="6948263" y="1196752"/>
            <a:ext cx="0" cy="4464496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6" name="Line 185"/>
          <p:cNvSpPr>
            <a:spLocks noChangeShapeType="1"/>
          </p:cNvSpPr>
          <p:nvPr/>
        </p:nvSpPr>
        <p:spPr bwMode="auto">
          <a:xfrm flipH="1" flipV="1">
            <a:off x="7668343" y="1124744"/>
            <a:ext cx="0" cy="4464496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1" name="Line 185"/>
          <p:cNvSpPr>
            <a:spLocks noChangeShapeType="1"/>
          </p:cNvSpPr>
          <p:nvPr/>
        </p:nvSpPr>
        <p:spPr bwMode="auto">
          <a:xfrm flipH="1" flipV="1">
            <a:off x="3059831" y="1340768"/>
            <a:ext cx="511256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" name="Line 185"/>
          <p:cNvSpPr>
            <a:spLocks noChangeShapeType="1"/>
          </p:cNvSpPr>
          <p:nvPr/>
        </p:nvSpPr>
        <p:spPr bwMode="auto">
          <a:xfrm flipH="1" flipV="1">
            <a:off x="3059831" y="2060848"/>
            <a:ext cx="5184576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" name="Line 185"/>
          <p:cNvSpPr>
            <a:spLocks noChangeShapeType="1"/>
          </p:cNvSpPr>
          <p:nvPr/>
        </p:nvSpPr>
        <p:spPr bwMode="auto">
          <a:xfrm flipH="1" flipV="1">
            <a:off x="2987823" y="2852936"/>
            <a:ext cx="5328592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4" name="Line 185"/>
          <p:cNvSpPr>
            <a:spLocks noChangeShapeType="1"/>
          </p:cNvSpPr>
          <p:nvPr/>
        </p:nvSpPr>
        <p:spPr bwMode="auto">
          <a:xfrm flipH="1" flipV="1">
            <a:off x="2915815" y="3717032"/>
            <a:ext cx="511256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" name="Line 185"/>
          <p:cNvSpPr>
            <a:spLocks noChangeShapeType="1"/>
          </p:cNvSpPr>
          <p:nvPr/>
        </p:nvSpPr>
        <p:spPr bwMode="auto">
          <a:xfrm flipH="1" flipV="1">
            <a:off x="2987823" y="4797152"/>
            <a:ext cx="5184576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0" name="Arc 102"/>
          <p:cNvSpPr>
            <a:spLocks/>
          </p:cNvSpPr>
          <p:nvPr/>
        </p:nvSpPr>
        <p:spPr bwMode="auto">
          <a:xfrm flipH="1" flipV="1">
            <a:off x="2339751" y="4653136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3864706 w 21600"/>
              <a:gd name="T3" fmla="*/ 987528 h 21600"/>
              <a:gd name="T4" fmla="*/ 0 w 21600"/>
              <a:gd name="T5" fmla="*/ 98752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Text Box 131"/>
          <p:cNvSpPr txBox="1">
            <a:spLocks noChangeArrowheads="1"/>
          </p:cNvSpPr>
          <p:nvPr/>
        </p:nvSpPr>
        <p:spPr bwMode="auto">
          <a:xfrm>
            <a:off x="4644008" y="155679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i="1" baseline="-25000" smtClean="0"/>
              <a:t>4</a:t>
            </a:r>
            <a:endParaRPr lang="cs-CZ" b="1" baseline="-25000"/>
          </a:p>
        </p:txBody>
      </p:sp>
      <p:sp>
        <p:nvSpPr>
          <p:cNvPr id="112" name="Text Box 131"/>
          <p:cNvSpPr txBox="1">
            <a:spLocks noChangeArrowheads="1"/>
          </p:cNvSpPr>
          <p:nvPr/>
        </p:nvSpPr>
        <p:spPr bwMode="auto">
          <a:xfrm>
            <a:off x="2195735" y="494116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dirty="0" smtClean="0"/>
              <a:t>A</a:t>
            </a:r>
            <a:r>
              <a:rPr lang="en-US" sz="1600" b="1" i="1" baseline="-25000" dirty="0" smtClean="0"/>
              <a:t>2</a:t>
            </a:r>
            <a:endParaRPr lang="cs-CZ" b="1" baseline="-25000" dirty="0"/>
          </a:p>
        </p:txBody>
      </p:sp>
      <p:sp>
        <p:nvSpPr>
          <p:cNvPr id="113" name="Text Box 131"/>
          <p:cNvSpPr txBox="1">
            <a:spLocks noChangeArrowheads="1"/>
          </p:cNvSpPr>
          <p:nvPr/>
        </p:nvSpPr>
        <p:spPr bwMode="auto">
          <a:xfrm>
            <a:off x="3779911" y="587727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dirty="0" smtClean="0"/>
              <a:t>A</a:t>
            </a:r>
            <a:r>
              <a:rPr lang="en-US" sz="1600" b="1" i="1" baseline="-25000" dirty="0" smtClean="0"/>
              <a:t>1</a:t>
            </a:r>
            <a:endParaRPr lang="cs-CZ" b="1" baseline="-25000" dirty="0"/>
          </a:p>
        </p:txBody>
      </p:sp>
      <p:sp>
        <p:nvSpPr>
          <p:cNvPr id="51" name="Oval 80"/>
          <p:cNvSpPr>
            <a:spLocks noChangeArrowheads="1"/>
          </p:cNvSpPr>
          <p:nvPr/>
        </p:nvSpPr>
        <p:spPr bwMode="auto">
          <a:xfrm>
            <a:off x="4211066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S2</a:t>
            </a:r>
            <a:endParaRPr lang="cs-CZ" sz="1400" b="1"/>
          </a:p>
        </p:txBody>
      </p:sp>
      <p:sp>
        <p:nvSpPr>
          <p:cNvPr id="52" name="Oval 80"/>
          <p:cNvSpPr>
            <a:spLocks noChangeArrowheads="1"/>
          </p:cNvSpPr>
          <p:nvPr/>
        </p:nvSpPr>
        <p:spPr bwMode="auto">
          <a:xfrm>
            <a:off x="3995042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S1</a:t>
            </a:r>
            <a:endParaRPr lang="cs-CZ" sz="1400" b="1"/>
          </a:p>
        </p:txBody>
      </p:sp>
      <p:sp>
        <p:nvSpPr>
          <p:cNvPr id="54" name="Oval 93"/>
          <p:cNvSpPr>
            <a:spLocks noChangeArrowheads="1"/>
          </p:cNvSpPr>
          <p:nvPr/>
        </p:nvSpPr>
        <p:spPr bwMode="auto">
          <a:xfrm>
            <a:off x="5363194" y="270892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w</a:t>
            </a:r>
            <a:endParaRPr lang="cs-CZ" sz="1400" b="1"/>
          </a:p>
        </p:txBody>
      </p:sp>
      <p:sp>
        <p:nvSpPr>
          <p:cNvPr id="55" name="Oval 80"/>
          <p:cNvSpPr>
            <a:spLocks noChangeArrowheads="1"/>
          </p:cNvSpPr>
          <p:nvPr/>
        </p:nvSpPr>
        <p:spPr bwMode="auto">
          <a:xfrm>
            <a:off x="5147170" y="270892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x</a:t>
            </a:r>
            <a:endParaRPr lang="cs-CZ" sz="1400" b="1"/>
          </a:p>
        </p:txBody>
      </p:sp>
      <p:sp>
        <p:nvSpPr>
          <p:cNvPr id="57" name="Oval 80"/>
          <p:cNvSpPr>
            <a:spLocks noChangeArrowheads="1"/>
          </p:cNvSpPr>
          <p:nvPr/>
        </p:nvSpPr>
        <p:spPr bwMode="auto">
          <a:xfrm>
            <a:off x="7020271" y="357301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z</a:t>
            </a:r>
            <a:endParaRPr lang="cs-CZ" sz="1400" b="1"/>
          </a:p>
        </p:txBody>
      </p:sp>
      <p:sp>
        <p:nvSpPr>
          <p:cNvPr id="58" name="Oval 93"/>
          <p:cNvSpPr>
            <a:spLocks noChangeArrowheads="1"/>
          </p:cNvSpPr>
          <p:nvPr/>
        </p:nvSpPr>
        <p:spPr bwMode="auto">
          <a:xfrm>
            <a:off x="6804247" y="357301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y</a:t>
            </a:r>
            <a:endParaRPr lang="cs-CZ" sz="1400" b="1"/>
          </a:p>
        </p:txBody>
      </p:sp>
      <p:grpSp>
        <p:nvGrpSpPr>
          <p:cNvPr id="71" name="Group 140"/>
          <p:cNvGrpSpPr>
            <a:grpSpLocks/>
          </p:cNvGrpSpPr>
          <p:nvPr/>
        </p:nvGrpSpPr>
        <p:grpSpPr bwMode="auto">
          <a:xfrm>
            <a:off x="7741045" y="1197447"/>
            <a:ext cx="287338" cy="287337"/>
            <a:chOff x="3334" y="799"/>
            <a:chExt cx="454" cy="453"/>
          </a:xfrm>
        </p:grpSpPr>
        <p:sp>
          <p:nvSpPr>
            <p:cNvPr id="72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73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grpSp>
        <p:nvGrpSpPr>
          <p:cNvPr id="74" name="Group 140"/>
          <p:cNvGrpSpPr>
            <a:grpSpLocks/>
          </p:cNvGrpSpPr>
          <p:nvPr/>
        </p:nvGrpSpPr>
        <p:grpSpPr bwMode="auto">
          <a:xfrm>
            <a:off x="7525021" y="1197447"/>
            <a:ext cx="287338" cy="287337"/>
            <a:chOff x="3334" y="799"/>
            <a:chExt cx="454" cy="453"/>
          </a:xfrm>
        </p:grpSpPr>
        <p:sp>
          <p:nvSpPr>
            <p:cNvPr id="75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76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grpSp>
        <p:nvGrpSpPr>
          <p:cNvPr id="77" name="Group 140"/>
          <p:cNvGrpSpPr>
            <a:grpSpLocks/>
          </p:cNvGrpSpPr>
          <p:nvPr/>
        </p:nvGrpSpPr>
        <p:grpSpPr bwMode="auto">
          <a:xfrm>
            <a:off x="7741045" y="1917527"/>
            <a:ext cx="287338" cy="287337"/>
            <a:chOff x="3334" y="799"/>
            <a:chExt cx="454" cy="453"/>
          </a:xfrm>
        </p:grpSpPr>
        <p:sp>
          <p:nvSpPr>
            <p:cNvPr id="78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79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grpSp>
        <p:nvGrpSpPr>
          <p:cNvPr id="80" name="Group 140"/>
          <p:cNvGrpSpPr>
            <a:grpSpLocks/>
          </p:cNvGrpSpPr>
          <p:nvPr/>
        </p:nvGrpSpPr>
        <p:grpSpPr bwMode="auto">
          <a:xfrm>
            <a:off x="7525021" y="1917527"/>
            <a:ext cx="287338" cy="287337"/>
            <a:chOff x="3334" y="799"/>
            <a:chExt cx="454" cy="453"/>
          </a:xfrm>
        </p:grpSpPr>
        <p:sp>
          <p:nvSpPr>
            <p:cNvPr id="81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82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sp>
        <p:nvSpPr>
          <p:cNvPr id="83" name="Oval 93"/>
          <p:cNvSpPr>
            <a:spLocks noChangeArrowheads="1"/>
          </p:cNvSpPr>
          <p:nvPr/>
        </p:nvSpPr>
        <p:spPr bwMode="auto">
          <a:xfrm>
            <a:off x="7020271" y="270892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w</a:t>
            </a:r>
            <a:endParaRPr lang="cs-CZ" sz="1400" b="1"/>
          </a:p>
        </p:txBody>
      </p:sp>
      <p:sp>
        <p:nvSpPr>
          <p:cNvPr id="84" name="Oval 93"/>
          <p:cNvSpPr>
            <a:spLocks noChangeArrowheads="1"/>
          </p:cNvSpPr>
          <p:nvPr/>
        </p:nvSpPr>
        <p:spPr bwMode="auto">
          <a:xfrm>
            <a:off x="6804247" y="270892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y</a:t>
            </a:r>
            <a:endParaRPr lang="cs-CZ" sz="1400" b="1"/>
          </a:p>
        </p:txBody>
      </p:sp>
      <p:sp>
        <p:nvSpPr>
          <p:cNvPr id="90" name="Oval 80"/>
          <p:cNvSpPr>
            <a:spLocks noChangeArrowheads="1"/>
          </p:cNvSpPr>
          <p:nvPr/>
        </p:nvSpPr>
        <p:spPr bwMode="auto">
          <a:xfrm>
            <a:off x="5364087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S2</a:t>
            </a:r>
            <a:endParaRPr lang="cs-CZ" sz="1400" b="1"/>
          </a:p>
        </p:txBody>
      </p:sp>
      <p:sp>
        <p:nvSpPr>
          <p:cNvPr id="91" name="Oval 80"/>
          <p:cNvSpPr>
            <a:spLocks noChangeArrowheads="1"/>
          </p:cNvSpPr>
          <p:nvPr/>
        </p:nvSpPr>
        <p:spPr bwMode="auto">
          <a:xfrm>
            <a:off x="5148063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x</a:t>
            </a:r>
            <a:endParaRPr lang="cs-CZ" sz="1400" b="1"/>
          </a:p>
        </p:txBody>
      </p:sp>
      <p:sp>
        <p:nvSpPr>
          <p:cNvPr id="94" name="Line 185"/>
          <p:cNvSpPr>
            <a:spLocks noChangeShapeType="1"/>
          </p:cNvSpPr>
          <p:nvPr/>
        </p:nvSpPr>
        <p:spPr bwMode="auto">
          <a:xfrm flipH="1" flipV="1">
            <a:off x="6084167" y="1196752"/>
            <a:ext cx="0" cy="4464496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6" name="Oval 80"/>
          <p:cNvSpPr>
            <a:spLocks noChangeArrowheads="1"/>
          </p:cNvSpPr>
          <p:nvPr/>
        </p:nvSpPr>
        <p:spPr bwMode="auto">
          <a:xfrm>
            <a:off x="7740352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S2</a:t>
            </a:r>
            <a:endParaRPr lang="cs-CZ" sz="1400" b="1"/>
          </a:p>
        </p:txBody>
      </p:sp>
      <p:sp>
        <p:nvSpPr>
          <p:cNvPr id="31" name="Oval 93"/>
          <p:cNvSpPr>
            <a:spLocks noChangeArrowheads="1"/>
          </p:cNvSpPr>
          <p:nvPr/>
        </p:nvSpPr>
        <p:spPr bwMode="auto">
          <a:xfrm>
            <a:off x="6804247" y="566124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y</a:t>
            </a:r>
            <a:endParaRPr lang="cs-CZ" sz="1400" b="1"/>
          </a:p>
        </p:txBody>
      </p:sp>
      <p:grpSp>
        <p:nvGrpSpPr>
          <p:cNvPr id="38" name="Group 140"/>
          <p:cNvGrpSpPr>
            <a:grpSpLocks/>
          </p:cNvGrpSpPr>
          <p:nvPr/>
        </p:nvGrpSpPr>
        <p:grpSpPr bwMode="auto">
          <a:xfrm rot="16200000">
            <a:off x="2933133" y="1934515"/>
            <a:ext cx="287338" cy="287337"/>
            <a:chOff x="3334" y="799"/>
            <a:chExt cx="454" cy="453"/>
          </a:xfrm>
        </p:grpSpPr>
        <p:sp>
          <p:nvSpPr>
            <p:cNvPr id="39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40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sp>
        <p:nvSpPr>
          <p:cNvPr id="41" name="Oval 93"/>
          <p:cNvSpPr>
            <a:spLocks noChangeArrowheads="1"/>
          </p:cNvSpPr>
          <p:nvPr/>
        </p:nvSpPr>
        <p:spPr bwMode="auto">
          <a:xfrm>
            <a:off x="2932339" y="2725809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w</a:t>
            </a:r>
            <a:endParaRPr lang="cs-CZ" sz="1400" b="1"/>
          </a:p>
        </p:txBody>
      </p:sp>
      <p:grpSp>
        <p:nvGrpSpPr>
          <p:cNvPr id="42" name="Group 140"/>
          <p:cNvGrpSpPr>
            <a:grpSpLocks/>
          </p:cNvGrpSpPr>
          <p:nvPr/>
        </p:nvGrpSpPr>
        <p:grpSpPr bwMode="auto">
          <a:xfrm rot="16200000">
            <a:off x="2915815" y="1196752"/>
            <a:ext cx="287338" cy="287337"/>
            <a:chOff x="3334" y="799"/>
            <a:chExt cx="454" cy="453"/>
          </a:xfrm>
        </p:grpSpPr>
        <p:sp>
          <p:nvSpPr>
            <p:cNvPr id="43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44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sp>
        <p:nvSpPr>
          <p:cNvPr id="49" name="Oval 80"/>
          <p:cNvSpPr>
            <a:spLocks noChangeArrowheads="1"/>
          </p:cNvSpPr>
          <p:nvPr/>
        </p:nvSpPr>
        <p:spPr bwMode="auto">
          <a:xfrm>
            <a:off x="2716315" y="358990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z</a:t>
            </a:r>
            <a:endParaRPr lang="cs-CZ" sz="1400" b="1"/>
          </a:p>
        </p:txBody>
      </p:sp>
      <p:grpSp>
        <p:nvGrpSpPr>
          <p:cNvPr id="59" name="Group 140"/>
          <p:cNvGrpSpPr>
            <a:grpSpLocks/>
          </p:cNvGrpSpPr>
          <p:nvPr/>
        </p:nvGrpSpPr>
        <p:grpSpPr bwMode="auto">
          <a:xfrm>
            <a:off x="6156175" y="1916832"/>
            <a:ext cx="287338" cy="287337"/>
            <a:chOff x="3334" y="799"/>
            <a:chExt cx="454" cy="453"/>
          </a:xfrm>
        </p:grpSpPr>
        <p:sp>
          <p:nvSpPr>
            <p:cNvPr id="60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61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grpSp>
        <p:nvGrpSpPr>
          <p:cNvPr id="62" name="Group 140"/>
          <p:cNvGrpSpPr>
            <a:grpSpLocks/>
          </p:cNvGrpSpPr>
          <p:nvPr/>
        </p:nvGrpSpPr>
        <p:grpSpPr bwMode="auto">
          <a:xfrm>
            <a:off x="5940151" y="1916832"/>
            <a:ext cx="287338" cy="287337"/>
            <a:chOff x="3334" y="799"/>
            <a:chExt cx="454" cy="453"/>
          </a:xfrm>
        </p:grpSpPr>
        <p:sp>
          <p:nvSpPr>
            <p:cNvPr id="63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64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grpSp>
        <p:nvGrpSpPr>
          <p:cNvPr id="65" name="Group 140"/>
          <p:cNvGrpSpPr>
            <a:grpSpLocks/>
          </p:cNvGrpSpPr>
          <p:nvPr/>
        </p:nvGrpSpPr>
        <p:grpSpPr bwMode="auto">
          <a:xfrm>
            <a:off x="6156175" y="1197447"/>
            <a:ext cx="287338" cy="287337"/>
            <a:chOff x="3334" y="799"/>
            <a:chExt cx="454" cy="453"/>
          </a:xfrm>
        </p:grpSpPr>
        <p:sp>
          <p:nvSpPr>
            <p:cNvPr id="66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67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grpSp>
        <p:nvGrpSpPr>
          <p:cNvPr id="68" name="Group 140"/>
          <p:cNvGrpSpPr>
            <a:grpSpLocks/>
          </p:cNvGrpSpPr>
          <p:nvPr/>
        </p:nvGrpSpPr>
        <p:grpSpPr bwMode="auto">
          <a:xfrm>
            <a:off x="5940151" y="1197447"/>
            <a:ext cx="287338" cy="287337"/>
            <a:chOff x="3334" y="799"/>
            <a:chExt cx="454" cy="453"/>
          </a:xfrm>
        </p:grpSpPr>
        <p:sp>
          <p:nvSpPr>
            <p:cNvPr id="69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70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</p:grpSp>
      <p:sp>
        <p:nvSpPr>
          <p:cNvPr id="115" name="Oval 80"/>
          <p:cNvSpPr>
            <a:spLocks noChangeArrowheads="1"/>
          </p:cNvSpPr>
          <p:nvPr/>
        </p:nvSpPr>
        <p:spPr bwMode="auto">
          <a:xfrm>
            <a:off x="7524329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17" name="Oval 80"/>
          <p:cNvSpPr>
            <a:spLocks noChangeArrowheads="1"/>
          </p:cNvSpPr>
          <p:nvPr/>
        </p:nvSpPr>
        <p:spPr bwMode="auto">
          <a:xfrm>
            <a:off x="7020272" y="119675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18" name="Oval 80"/>
          <p:cNvSpPr>
            <a:spLocks noChangeArrowheads="1"/>
          </p:cNvSpPr>
          <p:nvPr/>
        </p:nvSpPr>
        <p:spPr bwMode="auto">
          <a:xfrm>
            <a:off x="7020272" y="191683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89" name="Oval 93"/>
          <p:cNvSpPr>
            <a:spLocks noChangeArrowheads="1"/>
          </p:cNvSpPr>
          <p:nvPr/>
        </p:nvSpPr>
        <p:spPr bwMode="auto">
          <a:xfrm>
            <a:off x="6804941" y="1197447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y</a:t>
            </a:r>
            <a:endParaRPr lang="cs-CZ" sz="1400" b="1"/>
          </a:p>
        </p:txBody>
      </p:sp>
      <p:sp>
        <p:nvSpPr>
          <p:cNvPr id="85" name="Oval 93"/>
          <p:cNvSpPr>
            <a:spLocks noChangeArrowheads="1"/>
          </p:cNvSpPr>
          <p:nvPr/>
        </p:nvSpPr>
        <p:spPr bwMode="auto">
          <a:xfrm>
            <a:off x="6804941" y="191683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y</a:t>
            </a:r>
            <a:endParaRPr lang="cs-CZ" sz="1400" b="1"/>
          </a:p>
        </p:txBody>
      </p:sp>
      <p:sp>
        <p:nvSpPr>
          <p:cNvPr id="119" name="Oval 80"/>
          <p:cNvSpPr>
            <a:spLocks noChangeArrowheads="1"/>
          </p:cNvSpPr>
          <p:nvPr/>
        </p:nvSpPr>
        <p:spPr bwMode="auto">
          <a:xfrm>
            <a:off x="4211960" y="119675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00" name="Oval 80"/>
          <p:cNvSpPr>
            <a:spLocks noChangeArrowheads="1"/>
          </p:cNvSpPr>
          <p:nvPr/>
        </p:nvSpPr>
        <p:spPr bwMode="auto">
          <a:xfrm>
            <a:off x="3996629" y="119675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S1</a:t>
            </a:r>
            <a:endParaRPr lang="cs-CZ" sz="1400" b="1"/>
          </a:p>
        </p:txBody>
      </p:sp>
      <p:sp>
        <p:nvSpPr>
          <p:cNvPr id="120" name="Text Box 134"/>
          <p:cNvSpPr txBox="1">
            <a:spLocks noChangeArrowheads="1"/>
          </p:cNvSpPr>
          <p:nvPr/>
        </p:nvSpPr>
        <p:spPr bwMode="auto">
          <a:xfrm>
            <a:off x="6372200" y="3212976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endParaRPr lang="cs-CZ" b="1" baseline="-25000"/>
          </a:p>
        </p:txBody>
      </p:sp>
      <p:sp>
        <p:nvSpPr>
          <p:cNvPr id="121" name="Oval 93"/>
          <p:cNvSpPr>
            <a:spLocks noChangeArrowheads="1"/>
          </p:cNvSpPr>
          <p:nvPr/>
        </p:nvSpPr>
        <p:spPr bwMode="auto">
          <a:xfrm>
            <a:off x="7740352" y="270892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w</a:t>
            </a:r>
            <a:endParaRPr lang="cs-CZ" sz="1400" b="1"/>
          </a:p>
        </p:txBody>
      </p:sp>
      <p:sp>
        <p:nvSpPr>
          <p:cNvPr id="122" name="Oval 93"/>
          <p:cNvSpPr>
            <a:spLocks noChangeArrowheads="1"/>
          </p:cNvSpPr>
          <p:nvPr/>
        </p:nvSpPr>
        <p:spPr bwMode="auto">
          <a:xfrm>
            <a:off x="7524328" y="270892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23" name="Oval 93"/>
          <p:cNvSpPr>
            <a:spLocks noChangeArrowheads="1"/>
          </p:cNvSpPr>
          <p:nvPr/>
        </p:nvSpPr>
        <p:spPr bwMode="auto">
          <a:xfrm>
            <a:off x="6156176" y="270892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w</a:t>
            </a:r>
            <a:endParaRPr lang="cs-CZ" sz="1400" b="1"/>
          </a:p>
        </p:txBody>
      </p:sp>
      <p:sp>
        <p:nvSpPr>
          <p:cNvPr id="124" name="Oval 93"/>
          <p:cNvSpPr>
            <a:spLocks noChangeArrowheads="1"/>
          </p:cNvSpPr>
          <p:nvPr/>
        </p:nvSpPr>
        <p:spPr bwMode="auto">
          <a:xfrm>
            <a:off x="5940152" y="270892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25" name="Oval 93"/>
          <p:cNvSpPr>
            <a:spLocks noChangeArrowheads="1"/>
          </p:cNvSpPr>
          <p:nvPr/>
        </p:nvSpPr>
        <p:spPr bwMode="auto">
          <a:xfrm>
            <a:off x="7740352" y="357301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z</a:t>
            </a:r>
            <a:endParaRPr lang="cs-CZ" sz="1400" b="1"/>
          </a:p>
        </p:txBody>
      </p:sp>
      <p:sp>
        <p:nvSpPr>
          <p:cNvPr id="126" name="Oval 93"/>
          <p:cNvSpPr>
            <a:spLocks noChangeArrowheads="1"/>
          </p:cNvSpPr>
          <p:nvPr/>
        </p:nvSpPr>
        <p:spPr bwMode="auto">
          <a:xfrm>
            <a:off x="7524328" y="357301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27" name="Oval 93"/>
          <p:cNvSpPr>
            <a:spLocks noChangeArrowheads="1"/>
          </p:cNvSpPr>
          <p:nvPr/>
        </p:nvSpPr>
        <p:spPr bwMode="auto">
          <a:xfrm>
            <a:off x="6156176" y="357301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z</a:t>
            </a:r>
            <a:endParaRPr lang="cs-CZ" sz="1400" b="1"/>
          </a:p>
        </p:txBody>
      </p:sp>
      <p:sp>
        <p:nvSpPr>
          <p:cNvPr id="128" name="Oval 93"/>
          <p:cNvSpPr>
            <a:spLocks noChangeArrowheads="1"/>
          </p:cNvSpPr>
          <p:nvPr/>
        </p:nvSpPr>
        <p:spPr bwMode="auto">
          <a:xfrm>
            <a:off x="5940152" y="357301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29" name="Oval 93"/>
          <p:cNvSpPr>
            <a:spLocks noChangeArrowheads="1"/>
          </p:cNvSpPr>
          <p:nvPr/>
        </p:nvSpPr>
        <p:spPr bwMode="auto">
          <a:xfrm>
            <a:off x="5364088" y="357301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z</a:t>
            </a:r>
            <a:endParaRPr lang="cs-CZ" sz="1400" b="1"/>
          </a:p>
        </p:txBody>
      </p:sp>
      <p:sp>
        <p:nvSpPr>
          <p:cNvPr id="130" name="Oval 93"/>
          <p:cNvSpPr>
            <a:spLocks noChangeArrowheads="1"/>
          </p:cNvSpPr>
          <p:nvPr/>
        </p:nvSpPr>
        <p:spPr bwMode="auto">
          <a:xfrm>
            <a:off x="5148064" y="357301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x</a:t>
            </a:r>
            <a:endParaRPr lang="cs-CZ" sz="1400" b="1"/>
          </a:p>
        </p:txBody>
      </p:sp>
      <p:sp>
        <p:nvSpPr>
          <p:cNvPr id="131" name="Oval 93"/>
          <p:cNvSpPr>
            <a:spLocks noChangeArrowheads="1"/>
          </p:cNvSpPr>
          <p:nvPr/>
        </p:nvSpPr>
        <p:spPr bwMode="auto">
          <a:xfrm>
            <a:off x="5364088" y="191683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32" name="Oval 93"/>
          <p:cNvSpPr>
            <a:spLocks noChangeArrowheads="1"/>
          </p:cNvSpPr>
          <p:nvPr/>
        </p:nvSpPr>
        <p:spPr bwMode="auto">
          <a:xfrm>
            <a:off x="5148064" y="191683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x</a:t>
            </a:r>
            <a:endParaRPr lang="cs-CZ" sz="1400" b="1"/>
          </a:p>
        </p:txBody>
      </p:sp>
      <p:sp>
        <p:nvSpPr>
          <p:cNvPr id="133" name="Oval 93"/>
          <p:cNvSpPr>
            <a:spLocks noChangeArrowheads="1"/>
          </p:cNvSpPr>
          <p:nvPr/>
        </p:nvSpPr>
        <p:spPr bwMode="auto">
          <a:xfrm>
            <a:off x="5364089" y="119675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34" name="Oval 93"/>
          <p:cNvSpPr>
            <a:spLocks noChangeArrowheads="1"/>
          </p:cNvSpPr>
          <p:nvPr/>
        </p:nvSpPr>
        <p:spPr bwMode="auto">
          <a:xfrm>
            <a:off x="5148065" y="119675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x</a:t>
            </a:r>
            <a:endParaRPr lang="cs-CZ" sz="1400" b="1"/>
          </a:p>
        </p:txBody>
      </p:sp>
      <p:sp>
        <p:nvSpPr>
          <p:cNvPr id="135" name="Oval 80"/>
          <p:cNvSpPr>
            <a:spLocks noChangeArrowheads="1"/>
          </p:cNvSpPr>
          <p:nvPr/>
        </p:nvSpPr>
        <p:spPr bwMode="auto">
          <a:xfrm>
            <a:off x="7020272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S2</a:t>
            </a:r>
            <a:endParaRPr lang="cs-CZ" sz="1400" b="1"/>
          </a:p>
        </p:txBody>
      </p:sp>
      <p:sp>
        <p:nvSpPr>
          <p:cNvPr id="136" name="Oval 80"/>
          <p:cNvSpPr>
            <a:spLocks noChangeArrowheads="1"/>
          </p:cNvSpPr>
          <p:nvPr/>
        </p:nvSpPr>
        <p:spPr bwMode="auto">
          <a:xfrm>
            <a:off x="6804249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y</a:t>
            </a:r>
            <a:endParaRPr lang="cs-CZ" sz="1400" b="1"/>
          </a:p>
        </p:txBody>
      </p:sp>
      <p:sp>
        <p:nvSpPr>
          <p:cNvPr id="137" name="Oval 80"/>
          <p:cNvSpPr>
            <a:spLocks noChangeArrowheads="1"/>
          </p:cNvSpPr>
          <p:nvPr/>
        </p:nvSpPr>
        <p:spPr bwMode="auto">
          <a:xfrm>
            <a:off x="6156176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S2</a:t>
            </a:r>
            <a:endParaRPr lang="cs-CZ" sz="1400" b="1"/>
          </a:p>
        </p:txBody>
      </p:sp>
      <p:sp>
        <p:nvSpPr>
          <p:cNvPr id="138" name="Oval 80"/>
          <p:cNvSpPr>
            <a:spLocks noChangeArrowheads="1"/>
          </p:cNvSpPr>
          <p:nvPr/>
        </p:nvSpPr>
        <p:spPr bwMode="auto">
          <a:xfrm>
            <a:off x="5940153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39" name="Oval 80"/>
          <p:cNvSpPr>
            <a:spLocks noChangeArrowheads="1"/>
          </p:cNvSpPr>
          <p:nvPr/>
        </p:nvSpPr>
        <p:spPr bwMode="auto">
          <a:xfrm>
            <a:off x="4211960" y="191683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40" name="Oval 80"/>
          <p:cNvSpPr>
            <a:spLocks noChangeArrowheads="1"/>
          </p:cNvSpPr>
          <p:nvPr/>
        </p:nvSpPr>
        <p:spPr bwMode="auto">
          <a:xfrm>
            <a:off x="3996629" y="191683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S1</a:t>
            </a:r>
            <a:endParaRPr lang="cs-CZ" sz="1400" b="1"/>
          </a:p>
        </p:txBody>
      </p:sp>
      <p:sp>
        <p:nvSpPr>
          <p:cNvPr id="141" name="Oval 80"/>
          <p:cNvSpPr>
            <a:spLocks noChangeArrowheads="1"/>
          </p:cNvSpPr>
          <p:nvPr/>
        </p:nvSpPr>
        <p:spPr bwMode="auto">
          <a:xfrm>
            <a:off x="4211960" y="270892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w</a:t>
            </a:r>
            <a:endParaRPr lang="cs-CZ" sz="1400" b="1"/>
          </a:p>
        </p:txBody>
      </p:sp>
      <p:sp>
        <p:nvSpPr>
          <p:cNvPr id="142" name="Oval 80"/>
          <p:cNvSpPr>
            <a:spLocks noChangeArrowheads="1"/>
          </p:cNvSpPr>
          <p:nvPr/>
        </p:nvSpPr>
        <p:spPr bwMode="auto">
          <a:xfrm>
            <a:off x="3996629" y="270892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S1</a:t>
            </a:r>
            <a:endParaRPr lang="cs-CZ" sz="1400" b="1"/>
          </a:p>
        </p:txBody>
      </p:sp>
      <p:sp>
        <p:nvSpPr>
          <p:cNvPr id="143" name="Oval 80"/>
          <p:cNvSpPr>
            <a:spLocks noChangeArrowheads="1"/>
          </p:cNvSpPr>
          <p:nvPr/>
        </p:nvSpPr>
        <p:spPr bwMode="auto">
          <a:xfrm>
            <a:off x="4211960" y="357301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z</a:t>
            </a:r>
            <a:endParaRPr lang="cs-CZ" sz="1400" b="1"/>
          </a:p>
        </p:txBody>
      </p:sp>
      <p:sp>
        <p:nvSpPr>
          <p:cNvPr id="144" name="Oval 80"/>
          <p:cNvSpPr>
            <a:spLocks noChangeArrowheads="1"/>
          </p:cNvSpPr>
          <p:nvPr/>
        </p:nvSpPr>
        <p:spPr bwMode="auto">
          <a:xfrm>
            <a:off x="3996629" y="357301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S1</a:t>
            </a:r>
            <a:endParaRPr lang="cs-CZ" sz="1400" b="1"/>
          </a:p>
        </p:txBody>
      </p:sp>
    </p:spTree>
    <p:extLst>
      <p:ext uri="{BB962C8B-B14F-4D97-AF65-F5344CB8AC3E}">
        <p14:creationId xmlns:p14="http://schemas.microsoft.com/office/powerpoint/2010/main" val="192587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AutoShape 3"/>
          <p:cNvSpPr>
            <a:spLocks noChangeArrowheads="1"/>
          </p:cNvSpPr>
          <p:nvPr/>
        </p:nvSpPr>
        <p:spPr bwMode="auto">
          <a:xfrm>
            <a:off x="1979712" y="764704"/>
            <a:ext cx="6840760" cy="5544616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237" name="Freeform 236"/>
          <p:cNvSpPr/>
          <p:nvPr/>
        </p:nvSpPr>
        <p:spPr>
          <a:xfrm flipH="1" flipV="1">
            <a:off x="3419871" y="1124744"/>
            <a:ext cx="5112569" cy="4094530"/>
          </a:xfrm>
          <a:custGeom>
            <a:avLst/>
            <a:gdLst>
              <a:gd name="connsiteX0" fmla="*/ 196611 w 4853135"/>
              <a:gd name="connsiteY0" fmla="*/ 54714 h 4382562"/>
              <a:gd name="connsiteX1" fmla="*/ 657653 w 4853135"/>
              <a:gd name="connsiteY1" fmla="*/ 146922 h 4382562"/>
              <a:gd name="connsiteX2" fmla="*/ 965014 w 4853135"/>
              <a:gd name="connsiteY2" fmla="*/ 926 h 4382562"/>
              <a:gd name="connsiteX3" fmla="*/ 1111011 w 4853135"/>
              <a:gd name="connsiteY3" fmla="*/ 231447 h 4382562"/>
              <a:gd name="connsiteX4" fmla="*/ 1341532 w 4853135"/>
              <a:gd name="connsiteY4" fmla="*/ 223763 h 4382562"/>
              <a:gd name="connsiteX5" fmla="*/ 1741102 w 4853135"/>
              <a:gd name="connsiteY5" fmla="*/ 269867 h 4382562"/>
              <a:gd name="connsiteX6" fmla="*/ 1694998 w 4853135"/>
              <a:gd name="connsiteY6" fmla="*/ 77766 h 4382562"/>
              <a:gd name="connsiteX7" fmla="*/ 2056147 w 4853135"/>
              <a:gd name="connsiteY7" fmla="*/ 169974 h 4382562"/>
              <a:gd name="connsiteX8" fmla="*/ 2271300 w 4853135"/>
              <a:gd name="connsiteY8" fmla="*/ 323655 h 4382562"/>
              <a:gd name="connsiteX9" fmla="*/ 2355825 w 4853135"/>
              <a:gd name="connsiteY9" fmla="*/ 62398 h 4382562"/>
              <a:gd name="connsiteX10" fmla="*/ 2609398 w 4853135"/>
              <a:gd name="connsiteY10" fmla="*/ 154606 h 4382562"/>
              <a:gd name="connsiteX11" fmla="*/ 2770762 w 4853135"/>
              <a:gd name="connsiteY11" fmla="*/ 246815 h 4382562"/>
              <a:gd name="connsiteX12" fmla="*/ 2886023 w 4853135"/>
              <a:gd name="connsiteY12" fmla="*/ 292919 h 4382562"/>
              <a:gd name="connsiteX13" fmla="*/ 3001283 w 4853135"/>
              <a:gd name="connsiteY13" fmla="*/ 193026 h 4382562"/>
              <a:gd name="connsiteX14" fmla="*/ 3193384 w 4853135"/>
              <a:gd name="connsiteY14" fmla="*/ 239131 h 4382562"/>
              <a:gd name="connsiteX15" fmla="*/ 3385485 w 4853135"/>
              <a:gd name="connsiteY15" fmla="*/ 169974 h 4382562"/>
              <a:gd name="connsiteX16" fmla="*/ 3439273 w 4853135"/>
              <a:gd name="connsiteY16" fmla="*/ 269867 h 4382562"/>
              <a:gd name="connsiteX17" fmla="*/ 3792739 w 4853135"/>
              <a:gd name="connsiteY17" fmla="*/ 208395 h 4382562"/>
              <a:gd name="connsiteX18" fmla="*/ 3969472 w 4853135"/>
              <a:gd name="connsiteY18" fmla="*/ 85450 h 4382562"/>
              <a:gd name="connsiteX19" fmla="*/ 4061680 w 4853135"/>
              <a:gd name="connsiteY19" fmla="*/ 269867 h 4382562"/>
              <a:gd name="connsiteX20" fmla="*/ 4407462 w 4853135"/>
              <a:gd name="connsiteY20" fmla="*/ 154606 h 4382562"/>
              <a:gd name="connsiteX21" fmla="*/ 4499670 w 4853135"/>
              <a:gd name="connsiteY21" fmla="*/ 323655 h 4382562"/>
              <a:gd name="connsiteX22" fmla="*/ 4791663 w 4853135"/>
              <a:gd name="connsiteY22" fmla="*/ 339023 h 4382562"/>
              <a:gd name="connsiteX23" fmla="*/ 4599562 w 4853135"/>
              <a:gd name="connsiteY23" fmla="*/ 531124 h 4382562"/>
              <a:gd name="connsiteX24" fmla="*/ 4699455 w 4853135"/>
              <a:gd name="connsiteY24" fmla="*/ 807749 h 4382562"/>
              <a:gd name="connsiteX25" fmla="*/ 4653351 w 4853135"/>
              <a:gd name="connsiteY25" fmla="*/ 1007534 h 4382562"/>
              <a:gd name="connsiteX26" fmla="*/ 4768611 w 4853135"/>
              <a:gd name="connsiteY26" fmla="*/ 1122795 h 4382562"/>
              <a:gd name="connsiteX27" fmla="*/ 4645667 w 4853135"/>
              <a:gd name="connsiteY27" fmla="*/ 1268791 h 4382562"/>
              <a:gd name="connsiteX28" fmla="*/ 4822399 w 4853135"/>
              <a:gd name="connsiteY28" fmla="*/ 1522364 h 4382562"/>
              <a:gd name="connsiteX29" fmla="*/ 4722507 w 4853135"/>
              <a:gd name="connsiteY29" fmla="*/ 1722149 h 4382562"/>
              <a:gd name="connsiteX30" fmla="*/ 4853135 w 4853135"/>
              <a:gd name="connsiteY30" fmla="*/ 1875830 h 4382562"/>
              <a:gd name="connsiteX31" fmla="*/ 4722507 w 4853135"/>
              <a:gd name="connsiteY31" fmla="*/ 2067931 h 4382562"/>
              <a:gd name="connsiteX32" fmla="*/ 4830083 w 4853135"/>
              <a:gd name="connsiteY32" fmla="*/ 2221611 h 4382562"/>
              <a:gd name="connsiteX33" fmla="*/ 4661035 w 4853135"/>
              <a:gd name="connsiteY33" fmla="*/ 2490553 h 4382562"/>
              <a:gd name="connsiteX34" fmla="*/ 4791663 w 4853135"/>
              <a:gd name="connsiteY34" fmla="*/ 2590445 h 4382562"/>
              <a:gd name="connsiteX35" fmla="*/ 4545774 w 4853135"/>
              <a:gd name="connsiteY35" fmla="*/ 2667285 h 4382562"/>
              <a:gd name="connsiteX36" fmla="*/ 4591878 w 4853135"/>
              <a:gd name="connsiteY36" fmla="*/ 2966963 h 4382562"/>
              <a:gd name="connsiteX37" fmla="*/ 4484302 w 4853135"/>
              <a:gd name="connsiteY37" fmla="*/ 3166747 h 4382562"/>
              <a:gd name="connsiteX38" fmla="*/ 4591878 w 4853135"/>
              <a:gd name="connsiteY38" fmla="*/ 3297376 h 4382562"/>
              <a:gd name="connsiteX39" fmla="*/ 4484302 w 4853135"/>
              <a:gd name="connsiteY39" fmla="*/ 3612421 h 4382562"/>
              <a:gd name="connsiteX40" fmla="*/ 4676403 w 4853135"/>
              <a:gd name="connsiteY40" fmla="*/ 3766102 h 4382562"/>
              <a:gd name="connsiteX41" fmla="*/ 4591878 w 4853135"/>
              <a:gd name="connsiteY41" fmla="*/ 3850626 h 4382562"/>
              <a:gd name="connsiteX42" fmla="*/ 4699455 w 4853135"/>
              <a:gd name="connsiteY42" fmla="*/ 3996623 h 4382562"/>
              <a:gd name="connsiteX43" fmla="*/ 4538090 w 4853135"/>
              <a:gd name="connsiteY43" fmla="*/ 4142620 h 4382562"/>
              <a:gd name="connsiteX44" fmla="*/ 4568826 w 4853135"/>
              <a:gd name="connsiteY44" fmla="*/ 4296300 h 4382562"/>
              <a:gd name="connsiteX45" fmla="*/ 4292201 w 4853135"/>
              <a:gd name="connsiteY45" fmla="*/ 4257880 h 4382562"/>
              <a:gd name="connsiteX46" fmla="*/ 4184625 w 4853135"/>
              <a:gd name="connsiteY46" fmla="*/ 4303984 h 4382562"/>
              <a:gd name="connsiteX47" fmla="*/ 4046312 w 4853135"/>
              <a:gd name="connsiteY47" fmla="*/ 4150304 h 4382562"/>
              <a:gd name="connsiteX48" fmla="*/ 4007892 w 4853135"/>
              <a:gd name="connsiteY48" fmla="*/ 4219460 h 4382562"/>
              <a:gd name="connsiteX49" fmla="*/ 3731267 w 4853135"/>
              <a:gd name="connsiteY49" fmla="*/ 4104200 h 4382562"/>
              <a:gd name="connsiteX50" fmla="*/ 3685162 w 4853135"/>
              <a:gd name="connsiteY50" fmla="*/ 4196408 h 4382562"/>
              <a:gd name="connsiteX51" fmla="*/ 3485377 w 4853135"/>
              <a:gd name="connsiteY51" fmla="*/ 4142620 h 4382562"/>
              <a:gd name="connsiteX52" fmla="*/ 3370117 w 4853135"/>
              <a:gd name="connsiteY52" fmla="*/ 4265564 h 4382562"/>
              <a:gd name="connsiteX53" fmla="*/ 3147280 w 4853135"/>
              <a:gd name="connsiteY53" fmla="*/ 4234828 h 4382562"/>
              <a:gd name="connsiteX54" fmla="*/ 2985915 w 4853135"/>
              <a:gd name="connsiteY54" fmla="*/ 4380825 h 4382562"/>
              <a:gd name="connsiteX55" fmla="*/ 2809183 w 4853135"/>
              <a:gd name="connsiteY55" fmla="*/ 4119568 h 4382562"/>
              <a:gd name="connsiteX56" fmla="*/ 2647818 w 4853135"/>
              <a:gd name="connsiteY56" fmla="*/ 4219460 h 4382562"/>
              <a:gd name="connsiteX57" fmla="*/ 2478769 w 4853135"/>
              <a:gd name="connsiteY57" fmla="*/ 4150304 h 4382562"/>
              <a:gd name="connsiteX58" fmla="*/ 2386561 w 4853135"/>
              <a:gd name="connsiteY58" fmla="*/ 4234828 h 4382562"/>
              <a:gd name="connsiteX59" fmla="*/ 2194460 w 4853135"/>
              <a:gd name="connsiteY59" fmla="*/ 4219460 h 4382562"/>
              <a:gd name="connsiteX60" fmla="*/ 1971623 w 4853135"/>
              <a:gd name="connsiteY60" fmla="*/ 4342405 h 4382562"/>
              <a:gd name="connsiteX61" fmla="*/ 1556685 w 4853135"/>
              <a:gd name="connsiteY61" fmla="*/ 4127252 h 4382562"/>
              <a:gd name="connsiteX62" fmla="*/ 1502897 w 4853135"/>
              <a:gd name="connsiteY62" fmla="*/ 4234828 h 4382562"/>
              <a:gd name="connsiteX63" fmla="*/ 1364584 w 4853135"/>
              <a:gd name="connsiteY63" fmla="*/ 4165672 h 4382562"/>
              <a:gd name="connsiteX64" fmla="*/ 1210904 w 4853135"/>
              <a:gd name="connsiteY64" fmla="*/ 4242512 h 4382562"/>
              <a:gd name="connsiteX65" fmla="*/ 980383 w 4853135"/>
              <a:gd name="connsiteY65" fmla="*/ 4211776 h 4382562"/>
              <a:gd name="connsiteX66" fmla="*/ 849754 w 4853135"/>
              <a:gd name="connsiteY66" fmla="*/ 4319353 h 4382562"/>
              <a:gd name="connsiteX67" fmla="*/ 795966 w 4853135"/>
              <a:gd name="connsiteY67" fmla="*/ 4242512 h 4382562"/>
              <a:gd name="connsiteX68" fmla="*/ 642285 w 4853135"/>
              <a:gd name="connsiteY68" fmla="*/ 4265564 h 4382562"/>
              <a:gd name="connsiteX69" fmla="*/ 404080 w 4853135"/>
              <a:gd name="connsiteY69" fmla="*/ 4204092 h 4382562"/>
              <a:gd name="connsiteX70" fmla="*/ 334924 w 4853135"/>
              <a:gd name="connsiteY70" fmla="*/ 4250196 h 4382562"/>
              <a:gd name="connsiteX71" fmla="*/ 227347 w 4853135"/>
              <a:gd name="connsiteY71" fmla="*/ 4165672 h 4382562"/>
              <a:gd name="connsiteX72" fmla="*/ 12194 w 4853135"/>
              <a:gd name="connsiteY72" fmla="*/ 4150304 h 4382562"/>
              <a:gd name="connsiteX73" fmla="*/ 27562 w 4853135"/>
              <a:gd name="connsiteY73" fmla="*/ 4004307 h 4382562"/>
              <a:gd name="connsiteX74" fmla="*/ 12194 w 4853135"/>
              <a:gd name="connsiteY74" fmla="*/ 3965887 h 4382562"/>
              <a:gd name="connsiteX75" fmla="*/ 235031 w 4853135"/>
              <a:gd name="connsiteY75" fmla="*/ 3643158 h 4382562"/>
              <a:gd name="connsiteX76" fmla="*/ 4510 w 4853135"/>
              <a:gd name="connsiteY76" fmla="*/ 3504845 h 4382562"/>
              <a:gd name="connsiteX77" fmla="*/ 265767 w 4853135"/>
              <a:gd name="connsiteY77" fmla="*/ 3397268 h 4382562"/>
              <a:gd name="connsiteX78" fmla="*/ 235031 w 4853135"/>
              <a:gd name="connsiteY78" fmla="*/ 3097591 h 4382562"/>
              <a:gd name="connsiteX79" fmla="*/ 311872 w 4853135"/>
              <a:gd name="connsiteY79" fmla="*/ 2982331 h 4382562"/>
              <a:gd name="connsiteX80" fmla="*/ 281135 w 4853135"/>
              <a:gd name="connsiteY80" fmla="*/ 2844018 h 4382562"/>
              <a:gd name="connsiteX81" fmla="*/ 350292 w 4853135"/>
              <a:gd name="connsiteY81" fmla="*/ 2613497 h 4382562"/>
              <a:gd name="connsiteX82" fmla="*/ 311872 w 4853135"/>
              <a:gd name="connsiteY82" fmla="*/ 2344556 h 4382562"/>
              <a:gd name="connsiteX83" fmla="*/ 519341 w 4853135"/>
              <a:gd name="connsiteY83" fmla="*/ 2221611 h 4382562"/>
              <a:gd name="connsiteX84" fmla="*/ 342608 w 4853135"/>
              <a:gd name="connsiteY84" fmla="*/ 2014142 h 4382562"/>
              <a:gd name="connsiteX85" fmla="*/ 319556 w 4853135"/>
              <a:gd name="connsiteY85" fmla="*/ 1806674 h 4382562"/>
              <a:gd name="connsiteX86" fmla="*/ 242715 w 4853135"/>
              <a:gd name="connsiteY86" fmla="*/ 1606889 h 4382562"/>
              <a:gd name="connsiteX87" fmla="*/ 388712 w 4853135"/>
              <a:gd name="connsiteY87" fmla="*/ 1460892 h 4382562"/>
              <a:gd name="connsiteX88" fmla="*/ 273451 w 4853135"/>
              <a:gd name="connsiteY88" fmla="*/ 1337947 h 4382562"/>
              <a:gd name="connsiteX89" fmla="*/ 342608 w 4853135"/>
              <a:gd name="connsiteY89" fmla="*/ 1199635 h 4382562"/>
              <a:gd name="connsiteX90" fmla="*/ 304188 w 4853135"/>
              <a:gd name="connsiteY90" fmla="*/ 1092058 h 4382562"/>
              <a:gd name="connsiteX91" fmla="*/ 365660 w 4853135"/>
              <a:gd name="connsiteY91" fmla="*/ 846169 h 4382562"/>
              <a:gd name="connsiteX92" fmla="*/ 181243 w 4853135"/>
              <a:gd name="connsiteY92" fmla="*/ 738593 h 4382562"/>
              <a:gd name="connsiteX93" fmla="*/ 135139 w 4853135"/>
              <a:gd name="connsiteY93" fmla="*/ 477336 h 4382562"/>
              <a:gd name="connsiteX94" fmla="*/ 196611 w 4853135"/>
              <a:gd name="connsiteY94" fmla="*/ 377443 h 4382562"/>
              <a:gd name="connsiteX95" fmla="*/ 196611 w 4853135"/>
              <a:gd name="connsiteY95" fmla="*/ 323655 h 4382562"/>
              <a:gd name="connsiteX96" fmla="*/ 196611 w 4853135"/>
              <a:gd name="connsiteY96" fmla="*/ 54714 h 4382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</a:cxnLst>
            <a:rect l="l" t="t" r="r" b="b"/>
            <a:pathLst>
              <a:path w="4853135" h="4382562">
                <a:moveTo>
                  <a:pt x="196611" y="54714"/>
                </a:moveTo>
                <a:cubicBezTo>
                  <a:pt x="273451" y="25259"/>
                  <a:pt x="529586" y="155887"/>
                  <a:pt x="657653" y="146922"/>
                </a:cubicBezTo>
                <a:cubicBezTo>
                  <a:pt x="785720" y="137957"/>
                  <a:pt x="889454" y="-13162"/>
                  <a:pt x="965014" y="926"/>
                </a:cubicBezTo>
                <a:cubicBezTo>
                  <a:pt x="1040574" y="15013"/>
                  <a:pt x="1048258" y="194308"/>
                  <a:pt x="1111011" y="231447"/>
                </a:cubicBezTo>
                <a:cubicBezTo>
                  <a:pt x="1173764" y="268586"/>
                  <a:pt x="1236517" y="217360"/>
                  <a:pt x="1341532" y="223763"/>
                </a:cubicBezTo>
                <a:cubicBezTo>
                  <a:pt x="1446547" y="230166"/>
                  <a:pt x="1682191" y="294200"/>
                  <a:pt x="1741102" y="269867"/>
                </a:cubicBezTo>
                <a:cubicBezTo>
                  <a:pt x="1800013" y="245534"/>
                  <a:pt x="1642491" y="94415"/>
                  <a:pt x="1694998" y="77766"/>
                </a:cubicBezTo>
                <a:cubicBezTo>
                  <a:pt x="1747506" y="61117"/>
                  <a:pt x="1960097" y="128993"/>
                  <a:pt x="2056147" y="169974"/>
                </a:cubicBezTo>
                <a:cubicBezTo>
                  <a:pt x="2152197" y="210956"/>
                  <a:pt x="2221354" y="341584"/>
                  <a:pt x="2271300" y="323655"/>
                </a:cubicBezTo>
                <a:cubicBezTo>
                  <a:pt x="2321246" y="305726"/>
                  <a:pt x="2299475" y="90573"/>
                  <a:pt x="2355825" y="62398"/>
                </a:cubicBezTo>
                <a:cubicBezTo>
                  <a:pt x="2412175" y="34223"/>
                  <a:pt x="2540242" y="123870"/>
                  <a:pt x="2609398" y="154606"/>
                </a:cubicBezTo>
                <a:cubicBezTo>
                  <a:pt x="2678554" y="185342"/>
                  <a:pt x="2724658" y="223763"/>
                  <a:pt x="2770762" y="246815"/>
                </a:cubicBezTo>
                <a:cubicBezTo>
                  <a:pt x="2816866" y="269867"/>
                  <a:pt x="2847603" y="301884"/>
                  <a:pt x="2886023" y="292919"/>
                </a:cubicBezTo>
                <a:cubicBezTo>
                  <a:pt x="2924443" y="283954"/>
                  <a:pt x="2950056" y="201991"/>
                  <a:pt x="3001283" y="193026"/>
                </a:cubicBezTo>
                <a:cubicBezTo>
                  <a:pt x="3052510" y="184061"/>
                  <a:pt x="3129350" y="242973"/>
                  <a:pt x="3193384" y="239131"/>
                </a:cubicBezTo>
                <a:cubicBezTo>
                  <a:pt x="3257418" y="235289"/>
                  <a:pt x="3344504" y="164851"/>
                  <a:pt x="3385485" y="169974"/>
                </a:cubicBezTo>
                <a:cubicBezTo>
                  <a:pt x="3426466" y="175097"/>
                  <a:pt x="3371397" y="263464"/>
                  <a:pt x="3439273" y="269867"/>
                </a:cubicBezTo>
                <a:cubicBezTo>
                  <a:pt x="3507149" y="276271"/>
                  <a:pt x="3704373" y="239131"/>
                  <a:pt x="3792739" y="208395"/>
                </a:cubicBezTo>
                <a:cubicBezTo>
                  <a:pt x="3881105" y="177659"/>
                  <a:pt x="3924649" y="75205"/>
                  <a:pt x="3969472" y="85450"/>
                </a:cubicBezTo>
                <a:cubicBezTo>
                  <a:pt x="4014295" y="95695"/>
                  <a:pt x="3988682" y="258341"/>
                  <a:pt x="4061680" y="269867"/>
                </a:cubicBezTo>
                <a:cubicBezTo>
                  <a:pt x="4134678" y="281393"/>
                  <a:pt x="4334464" y="145641"/>
                  <a:pt x="4407462" y="154606"/>
                </a:cubicBezTo>
                <a:cubicBezTo>
                  <a:pt x="4480460" y="163571"/>
                  <a:pt x="4435637" y="292919"/>
                  <a:pt x="4499670" y="323655"/>
                </a:cubicBezTo>
                <a:cubicBezTo>
                  <a:pt x="4563704" y="354391"/>
                  <a:pt x="4775014" y="304445"/>
                  <a:pt x="4791663" y="339023"/>
                </a:cubicBezTo>
                <a:cubicBezTo>
                  <a:pt x="4808312" y="373601"/>
                  <a:pt x="4614930" y="453003"/>
                  <a:pt x="4599562" y="531124"/>
                </a:cubicBezTo>
                <a:cubicBezTo>
                  <a:pt x="4584194" y="609245"/>
                  <a:pt x="4690490" y="728347"/>
                  <a:pt x="4699455" y="807749"/>
                </a:cubicBezTo>
                <a:cubicBezTo>
                  <a:pt x="4708420" y="887151"/>
                  <a:pt x="4641825" y="955026"/>
                  <a:pt x="4653351" y="1007534"/>
                </a:cubicBezTo>
                <a:cubicBezTo>
                  <a:pt x="4664877" y="1060042"/>
                  <a:pt x="4769892" y="1079252"/>
                  <a:pt x="4768611" y="1122795"/>
                </a:cubicBezTo>
                <a:cubicBezTo>
                  <a:pt x="4767330" y="1166338"/>
                  <a:pt x="4636702" y="1202196"/>
                  <a:pt x="4645667" y="1268791"/>
                </a:cubicBezTo>
                <a:cubicBezTo>
                  <a:pt x="4654632" y="1335386"/>
                  <a:pt x="4809592" y="1446804"/>
                  <a:pt x="4822399" y="1522364"/>
                </a:cubicBezTo>
                <a:cubicBezTo>
                  <a:pt x="4835206" y="1597924"/>
                  <a:pt x="4717384" y="1663238"/>
                  <a:pt x="4722507" y="1722149"/>
                </a:cubicBezTo>
                <a:cubicBezTo>
                  <a:pt x="4727630" y="1781060"/>
                  <a:pt x="4853135" y="1818200"/>
                  <a:pt x="4853135" y="1875830"/>
                </a:cubicBezTo>
                <a:cubicBezTo>
                  <a:pt x="4853135" y="1933460"/>
                  <a:pt x="4726349" y="2010301"/>
                  <a:pt x="4722507" y="2067931"/>
                </a:cubicBezTo>
                <a:cubicBezTo>
                  <a:pt x="4718665" y="2125561"/>
                  <a:pt x="4840328" y="2151174"/>
                  <a:pt x="4830083" y="2221611"/>
                </a:cubicBezTo>
                <a:cubicBezTo>
                  <a:pt x="4819838" y="2292048"/>
                  <a:pt x="4667438" y="2429081"/>
                  <a:pt x="4661035" y="2490553"/>
                </a:cubicBezTo>
                <a:cubicBezTo>
                  <a:pt x="4654632" y="2552025"/>
                  <a:pt x="4810873" y="2560990"/>
                  <a:pt x="4791663" y="2590445"/>
                </a:cubicBezTo>
                <a:cubicBezTo>
                  <a:pt x="4772453" y="2619900"/>
                  <a:pt x="4579071" y="2604532"/>
                  <a:pt x="4545774" y="2667285"/>
                </a:cubicBezTo>
                <a:cubicBezTo>
                  <a:pt x="4512477" y="2730038"/>
                  <a:pt x="4602123" y="2883720"/>
                  <a:pt x="4591878" y="2966963"/>
                </a:cubicBezTo>
                <a:cubicBezTo>
                  <a:pt x="4581633" y="3050206"/>
                  <a:pt x="4484302" y="3111678"/>
                  <a:pt x="4484302" y="3166747"/>
                </a:cubicBezTo>
                <a:cubicBezTo>
                  <a:pt x="4484302" y="3221816"/>
                  <a:pt x="4591878" y="3223097"/>
                  <a:pt x="4591878" y="3297376"/>
                </a:cubicBezTo>
                <a:cubicBezTo>
                  <a:pt x="4591878" y="3371655"/>
                  <a:pt x="4470215" y="3534300"/>
                  <a:pt x="4484302" y="3612421"/>
                </a:cubicBezTo>
                <a:cubicBezTo>
                  <a:pt x="4498389" y="3690542"/>
                  <a:pt x="4658474" y="3726401"/>
                  <a:pt x="4676403" y="3766102"/>
                </a:cubicBezTo>
                <a:cubicBezTo>
                  <a:pt x="4694332" y="3805803"/>
                  <a:pt x="4588036" y="3812206"/>
                  <a:pt x="4591878" y="3850626"/>
                </a:cubicBezTo>
                <a:cubicBezTo>
                  <a:pt x="4595720" y="3889046"/>
                  <a:pt x="4708420" y="3947957"/>
                  <a:pt x="4699455" y="3996623"/>
                </a:cubicBezTo>
                <a:cubicBezTo>
                  <a:pt x="4690490" y="4045289"/>
                  <a:pt x="4559862" y="4092674"/>
                  <a:pt x="4538090" y="4142620"/>
                </a:cubicBezTo>
                <a:cubicBezTo>
                  <a:pt x="4516319" y="4192566"/>
                  <a:pt x="4609808" y="4277090"/>
                  <a:pt x="4568826" y="4296300"/>
                </a:cubicBezTo>
                <a:cubicBezTo>
                  <a:pt x="4527845" y="4315510"/>
                  <a:pt x="4356235" y="4256599"/>
                  <a:pt x="4292201" y="4257880"/>
                </a:cubicBezTo>
                <a:cubicBezTo>
                  <a:pt x="4228168" y="4259161"/>
                  <a:pt x="4225607" y="4321913"/>
                  <a:pt x="4184625" y="4303984"/>
                </a:cubicBezTo>
                <a:cubicBezTo>
                  <a:pt x="4143644" y="4286055"/>
                  <a:pt x="4075768" y="4164391"/>
                  <a:pt x="4046312" y="4150304"/>
                </a:cubicBezTo>
                <a:cubicBezTo>
                  <a:pt x="4016856" y="4136217"/>
                  <a:pt x="4060399" y="4227144"/>
                  <a:pt x="4007892" y="4219460"/>
                </a:cubicBezTo>
                <a:cubicBezTo>
                  <a:pt x="3955385" y="4211776"/>
                  <a:pt x="3785055" y="4108042"/>
                  <a:pt x="3731267" y="4104200"/>
                </a:cubicBezTo>
                <a:cubicBezTo>
                  <a:pt x="3677479" y="4100358"/>
                  <a:pt x="3726144" y="4190005"/>
                  <a:pt x="3685162" y="4196408"/>
                </a:cubicBezTo>
                <a:cubicBezTo>
                  <a:pt x="3644180" y="4202811"/>
                  <a:pt x="3537884" y="4131094"/>
                  <a:pt x="3485377" y="4142620"/>
                </a:cubicBezTo>
                <a:cubicBezTo>
                  <a:pt x="3432870" y="4154146"/>
                  <a:pt x="3426467" y="4250196"/>
                  <a:pt x="3370117" y="4265564"/>
                </a:cubicBezTo>
                <a:cubicBezTo>
                  <a:pt x="3313768" y="4280932"/>
                  <a:pt x="3211313" y="4215618"/>
                  <a:pt x="3147280" y="4234828"/>
                </a:cubicBezTo>
                <a:cubicBezTo>
                  <a:pt x="3083247" y="4254038"/>
                  <a:pt x="3042264" y="4400035"/>
                  <a:pt x="2985915" y="4380825"/>
                </a:cubicBezTo>
                <a:cubicBezTo>
                  <a:pt x="2929566" y="4361615"/>
                  <a:pt x="2865532" y="4146462"/>
                  <a:pt x="2809183" y="4119568"/>
                </a:cubicBezTo>
                <a:cubicBezTo>
                  <a:pt x="2752834" y="4092674"/>
                  <a:pt x="2702887" y="4214337"/>
                  <a:pt x="2647818" y="4219460"/>
                </a:cubicBezTo>
                <a:cubicBezTo>
                  <a:pt x="2592749" y="4224583"/>
                  <a:pt x="2522312" y="4147743"/>
                  <a:pt x="2478769" y="4150304"/>
                </a:cubicBezTo>
                <a:cubicBezTo>
                  <a:pt x="2435226" y="4152865"/>
                  <a:pt x="2433946" y="4223302"/>
                  <a:pt x="2386561" y="4234828"/>
                </a:cubicBezTo>
                <a:cubicBezTo>
                  <a:pt x="2339176" y="4246354"/>
                  <a:pt x="2263616" y="4201531"/>
                  <a:pt x="2194460" y="4219460"/>
                </a:cubicBezTo>
                <a:cubicBezTo>
                  <a:pt x="2125304" y="4237390"/>
                  <a:pt x="2077919" y="4357773"/>
                  <a:pt x="1971623" y="4342405"/>
                </a:cubicBezTo>
                <a:cubicBezTo>
                  <a:pt x="1865327" y="4327037"/>
                  <a:pt x="1634806" y="4145181"/>
                  <a:pt x="1556685" y="4127252"/>
                </a:cubicBezTo>
                <a:cubicBezTo>
                  <a:pt x="1478564" y="4109323"/>
                  <a:pt x="1534914" y="4228425"/>
                  <a:pt x="1502897" y="4234828"/>
                </a:cubicBezTo>
                <a:cubicBezTo>
                  <a:pt x="1470880" y="4241231"/>
                  <a:pt x="1413249" y="4164391"/>
                  <a:pt x="1364584" y="4165672"/>
                </a:cubicBezTo>
                <a:cubicBezTo>
                  <a:pt x="1315919" y="4166953"/>
                  <a:pt x="1274937" y="4234828"/>
                  <a:pt x="1210904" y="4242512"/>
                </a:cubicBezTo>
                <a:cubicBezTo>
                  <a:pt x="1146871" y="4250196"/>
                  <a:pt x="1040575" y="4198969"/>
                  <a:pt x="980383" y="4211776"/>
                </a:cubicBezTo>
                <a:cubicBezTo>
                  <a:pt x="920191" y="4224583"/>
                  <a:pt x="880490" y="4314230"/>
                  <a:pt x="849754" y="4319353"/>
                </a:cubicBezTo>
                <a:cubicBezTo>
                  <a:pt x="819018" y="4324476"/>
                  <a:pt x="830544" y="4251477"/>
                  <a:pt x="795966" y="4242512"/>
                </a:cubicBezTo>
                <a:cubicBezTo>
                  <a:pt x="761388" y="4233547"/>
                  <a:pt x="707599" y="4271967"/>
                  <a:pt x="642285" y="4265564"/>
                </a:cubicBezTo>
                <a:cubicBezTo>
                  <a:pt x="576971" y="4259161"/>
                  <a:pt x="455307" y="4206653"/>
                  <a:pt x="404080" y="4204092"/>
                </a:cubicBezTo>
                <a:cubicBezTo>
                  <a:pt x="352853" y="4201531"/>
                  <a:pt x="364379" y="4256599"/>
                  <a:pt x="334924" y="4250196"/>
                </a:cubicBezTo>
                <a:cubicBezTo>
                  <a:pt x="305469" y="4243793"/>
                  <a:pt x="281135" y="4182321"/>
                  <a:pt x="227347" y="4165672"/>
                </a:cubicBezTo>
                <a:cubicBezTo>
                  <a:pt x="173559" y="4149023"/>
                  <a:pt x="45491" y="4177198"/>
                  <a:pt x="12194" y="4150304"/>
                </a:cubicBezTo>
                <a:cubicBezTo>
                  <a:pt x="-21104" y="4123410"/>
                  <a:pt x="27562" y="4035043"/>
                  <a:pt x="27562" y="4004307"/>
                </a:cubicBezTo>
                <a:cubicBezTo>
                  <a:pt x="27562" y="3973571"/>
                  <a:pt x="-22384" y="4026079"/>
                  <a:pt x="12194" y="3965887"/>
                </a:cubicBezTo>
                <a:cubicBezTo>
                  <a:pt x="46772" y="3905696"/>
                  <a:pt x="236312" y="3719998"/>
                  <a:pt x="235031" y="3643158"/>
                </a:cubicBezTo>
                <a:cubicBezTo>
                  <a:pt x="233750" y="3566318"/>
                  <a:pt x="-613" y="3545827"/>
                  <a:pt x="4510" y="3504845"/>
                </a:cubicBezTo>
                <a:cubicBezTo>
                  <a:pt x="9633" y="3463863"/>
                  <a:pt x="227347" y="3465144"/>
                  <a:pt x="265767" y="3397268"/>
                </a:cubicBezTo>
                <a:cubicBezTo>
                  <a:pt x="304187" y="3329392"/>
                  <a:pt x="227347" y="3166747"/>
                  <a:pt x="235031" y="3097591"/>
                </a:cubicBezTo>
                <a:cubicBezTo>
                  <a:pt x="242715" y="3028435"/>
                  <a:pt x="304188" y="3024593"/>
                  <a:pt x="311872" y="2982331"/>
                </a:cubicBezTo>
                <a:cubicBezTo>
                  <a:pt x="319556" y="2940069"/>
                  <a:pt x="274732" y="2905490"/>
                  <a:pt x="281135" y="2844018"/>
                </a:cubicBezTo>
                <a:cubicBezTo>
                  <a:pt x="287538" y="2782546"/>
                  <a:pt x="345169" y="2696741"/>
                  <a:pt x="350292" y="2613497"/>
                </a:cubicBezTo>
                <a:cubicBezTo>
                  <a:pt x="355415" y="2530253"/>
                  <a:pt x="283697" y="2409870"/>
                  <a:pt x="311872" y="2344556"/>
                </a:cubicBezTo>
                <a:cubicBezTo>
                  <a:pt x="340047" y="2279242"/>
                  <a:pt x="514218" y="2276680"/>
                  <a:pt x="519341" y="2221611"/>
                </a:cubicBezTo>
                <a:cubicBezTo>
                  <a:pt x="524464" y="2166542"/>
                  <a:pt x="375906" y="2083298"/>
                  <a:pt x="342608" y="2014142"/>
                </a:cubicBezTo>
                <a:cubicBezTo>
                  <a:pt x="309311" y="1944986"/>
                  <a:pt x="336205" y="1874549"/>
                  <a:pt x="319556" y="1806674"/>
                </a:cubicBezTo>
                <a:cubicBezTo>
                  <a:pt x="302907" y="1738799"/>
                  <a:pt x="231189" y="1664519"/>
                  <a:pt x="242715" y="1606889"/>
                </a:cubicBezTo>
                <a:cubicBezTo>
                  <a:pt x="254241" y="1549259"/>
                  <a:pt x="383589" y="1505716"/>
                  <a:pt x="388712" y="1460892"/>
                </a:cubicBezTo>
                <a:cubicBezTo>
                  <a:pt x="393835" y="1416068"/>
                  <a:pt x="281135" y="1381490"/>
                  <a:pt x="273451" y="1337947"/>
                </a:cubicBezTo>
                <a:cubicBezTo>
                  <a:pt x="265767" y="1294404"/>
                  <a:pt x="337485" y="1240616"/>
                  <a:pt x="342608" y="1199635"/>
                </a:cubicBezTo>
                <a:cubicBezTo>
                  <a:pt x="347731" y="1158654"/>
                  <a:pt x="300346" y="1150969"/>
                  <a:pt x="304188" y="1092058"/>
                </a:cubicBezTo>
                <a:cubicBezTo>
                  <a:pt x="308030" y="1033147"/>
                  <a:pt x="386151" y="905080"/>
                  <a:pt x="365660" y="846169"/>
                </a:cubicBezTo>
                <a:cubicBezTo>
                  <a:pt x="345169" y="787258"/>
                  <a:pt x="219663" y="800065"/>
                  <a:pt x="181243" y="738593"/>
                </a:cubicBezTo>
                <a:cubicBezTo>
                  <a:pt x="142823" y="677121"/>
                  <a:pt x="132578" y="537527"/>
                  <a:pt x="135139" y="477336"/>
                </a:cubicBezTo>
                <a:cubicBezTo>
                  <a:pt x="137700" y="417145"/>
                  <a:pt x="186366" y="403056"/>
                  <a:pt x="196611" y="377443"/>
                </a:cubicBezTo>
                <a:cubicBezTo>
                  <a:pt x="206856" y="351830"/>
                  <a:pt x="190208" y="377443"/>
                  <a:pt x="196611" y="323655"/>
                </a:cubicBezTo>
                <a:cubicBezTo>
                  <a:pt x="203014" y="269867"/>
                  <a:pt x="119771" y="84169"/>
                  <a:pt x="196611" y="54714"/>
                </a:cubicBezTo>
                <a:close/>
              </a:path>
            </a:pathLst>
          </a:custGeom>
          <a:solidFill>
            <a:schemeClr val="accent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Language operations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5796137" y="188913"/>
            <a:ext cx="266365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intersection automaton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12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15" name="Arc 102"/>
          <p:cNvSpPr>
            <a:spLocks/>
          </p:cNvSpPr>
          <p:nvPr/>
        </p:nvSpPr>
        <p:spPr bwMode="auto">
          <a:xfrm flipH="1" flipV="1">
            <a:off x="3707903" y="5805265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6" name="Arc 128"/>
          <p:cNvSpPr>
            <a:spLocks/>
          </p:cNvSpPr>
          <p:nvPr/>
        </p:nvSpPr>
        <p:spPr bwMode="auto">
          <a:xfrm rot="5400000" flipH="1">
            <a:off x="3981424" y="5531744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7" name="Oval 80"/>
          <p:cNvSpPr>
            <a:spLocks noChangeArrowheads="1"/>
          </p:cNvSpPr>
          <p:nvPr/>
        </p:nvSpPr>
        <p:spPr bwMode="auto">
          <a:xfrm>
            <a:off x="3995935" y="580526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</a:t>
            </a:r>
            <a:endParaRPr lang="cs-CZ" sz="1400" b="1"/>
          </a:p>
        </p:txBody>
      </p:sp>
      <p:sp>
        <p:nvSpPr>
          <p:cNvPr id="118" name="Oval 80"/>
          <p:cNvSpPr>
            <a:spLocks noChangeArrowheads="1"/>
          </p:cNvSpPr>
          <p:nvPr/>
        </p:nvSpPr>
        <p:spPr bwMode="auto">
          <a:xfrm>
            <a:off x="4932039" y="580526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400" b="1"/>
              <a:t>1</a:t>
            </a:r>
          </a:p>
        </p:txBody>
      </p:sp>
      <p:sp>
        <p:nvSpPr>
          <p:cNvPr id="119" name="Oval 93"/>
          <p:cNvSpPr>
            <a:spLocks noChangeArrowheads="1"/>
          </p:cNvSpPr>
          <p:nvPr/>
        </p:nvSpPr>
        <p:spPr bwMode="auto">
          <a:xfrm>
            <a:off x="5868143" y="5805265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/>
              <a:t>2</a:t>
            </a:r>
            <a:endParaRPr lang="cs-CZ" sz="1400" b="1"/>
          </a:p>
        </p:txBody>
      </p:sp>
      <p:sp>
        <p:nvSpPr>
          <p:cNvPr id="120" name="Line 95"/>
          <p:cNvSpPr>
            <a:spLocks noChangeShapeType="1"/>
          </p:cNvSpPr>
          <p:nvPr/>
        </p:nvSpPr>
        <p:spPr bwMode="auto">
          <a:xfrm>
            <a:off x="4283967" y="5949281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1" name="Line 95"/>
          <p:cNvSpPr>
            <a:spLocks noChangeShapeType="1"/>
          </p:cNvSpPr>
          <p:nvPr/>
        </p:nvSpPr>
        <p:spPr bwMode="auto">
          <a:xfrm>
            <a:off x="5220071" y="5949281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" name="Line 95"/>
          <p:cNvSpPr>
            <a:spLocks noChangeShapeType="1"/>
          </p:cNvSpPr>
          <p:nvPr/>
        </p:nvSpPr>
        <p:spPr bwMode="auto">
          <a:xfrm>
            <a:off x="6156175" y="5949281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3" name="Line 95"/>
          <p:cNvSpPr>
            <a:spLocks noChangeShapeType="1"/>
          </p:cNvSpPr>
          <p:nvPr/>
        </p:nvSpPr>
        <p:spPr bwMode="auto">
          <a:xfrm>
            <a:off x="7092279" y="5949281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4" name="Arc 101"/>
          <p:cNvSpPr>
            <a:spLocks/>
          </p:cNvSpPr>
          <p:nvPr/>
        </p:nvSpPr>
        <p:spPr bwMode="auto">
          <a:xfrm rot="16200000">
            <a:off x="6120694" y="4256570"/>
            <a:ext cx="648270" cy="2737545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5" name="Arc 101"/>
          <p:cNvSpPr>
            <a:spLocks/>
          </p:cNvSpPr>
          <p:nvPr/>
        </p:nvSpPr>
        <p:spPr bwMode="auto">
          <a:xfrm rot="16200000">
            <a:off x="5868665" y="4868639"/>
            <a:ext cx="360240" cy="1657428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26" name="Text Box 135"/>
          <p:cNvSpPr txBox="1">
            <a:spLocks noChangeArrowheads="1"/>
          </p:cNvSpPr>
          <p:nvPr/>
        </p:nvSpPr>
        <p:spPr bwMode="auto">
          <a:xfrm>
            <a:off x="4211959" y="5301209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27" name="Text Box 139"/>
          <p:cNvSpPr txBox="1">
            <a:spLocks noChangeArrowheads="1"/>
          </p:cNvSpPr>
          <p:nvPr/>
        </p:nvSpPr>
        <p:spPr bwMode="auto">
          <a:xfrm>
            <a:off x="4427983" y="5661249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28" name="Text Box 135"/>
          <p:cNvSpPr txBox="1">
            <a:spLocks noChangeArrowheads="1"/>
          </p:cNvSpPr>
          <p:nvPr/>
        </p:nvSpPr>
        <p:spPr bwMode="auto">
          <a:xfrm>
            <a:off x="5436095" y="5661249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29" name="Text Box 135"/>
          <p:cNvSpPr txBox="1">
            <a:spLocks noChangeArrowheads="1"/>
          </p:cNvSpPr>
          <p:nvPr/>
        </p:nvSpPr>
        <p:spPr bwMode="auto">
          <a:xfrm>
            <a:off x="6300191" y="5661249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30" name="Text Box 135"/>
          <p:cNvSpPr txBox="1">
            <a:spLocks noChangeArrowheads="1"/>
          </p:cNvSpPr>
          <p:nvPr/>
        </p:nvSpPr>
        <p:spPr bwMode="auto">
          <a:xfrm>
            <a:off x="7236295" y="5661249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31" name="Text Box 137"/>
          <p:cNvSpPr txBox="1">
            <a:spLocks noChangeArrowheads="1"/>
          </p:cNvSpPr>
          <p:nvPr/>
        </p:nvSpPr>
        <p:spPr bwMode="auto">
          <a:xfrm>
            <a:off x="6588223" y="5373217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32" name="Text Box 137"/>
          <p:cNvSpPr txBox="1">
            <a:spLocks noChangeArrowheads="1"/>
          </p:cNvSpPr>
          <p:nvPr/>
        </p:nvSpPr>
        <p:spPr bwMode="auto">
          <a:xfrm>
            <a:off x="7523633" y="5373217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grpSp>
        <p:nvGrpSpPr>
          <p:cNvPr id="133" name="Group 140"/>
          <p:cNvGrpSpPr>
            <a:grpSpLocks/>
          </p:cNvGrpSpPr>
          <p:nvPr/>
        </p:nvGrpSpPr>
        <p:grpSpPr bwMode="auto">
          <a:xfrm>
            <a:off x="6804247" y="5805265"/>
            <a:ext cx="287338" cy="287337"/>
            <a:chOff x="3334" y="799"/>
            <a:chExt cx="454" cy="453"/>
          </a:xfrm>
        </p:grpSpPr>
        <p:sp>
          <p:nvSpPr>
            <p:cNvPr id="138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139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/>
                <a:t>3</a:t>
              </a:r>
              <a:endParaRPr lang="cs-CZ" sz="1400" b="1"/>
            </a:p>
          </p:txBody>
        </p:sp>
      </p:grpSp>
      <p:grpSp>
        <p:nvGrpSpPr>
          <p:cNvPr id="134" name="Group 140"/>
          <p:cNvGrpSpPr>
            <a:grpSpLocks/>
          </p:cNvGrpSpPr>
          <p:nvPr/>
        </p:nvGrpSpPr>
        <p:grpSpPr bwMode="auto">
          <a:xfrm>
            <a:off x="7740351" y="5805265"/>
            <a:ext cx="287338" cy="287337"/>
            <a:chOff x="3334" y="799"/>
            <a:chExt cx="454" cy="453"/>
          </a:xfrm>
        </p:grpSpPr>
        <p:sp>
          <p:nvSpPr>
            <p:cNvPr id="136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137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4</a:t>
              </a:r>
              <a:endParaRPr lang="cs-CZ" sz="1400" b="1"/>
            </a:p>
          </p:txBody>
        </p:sp>
      </p:grpSp>
      <p:sp>
        <p:nvSpPr>
          <p:cNvPr id="135" name="Text Box 132"/>
          <p:cNvSpPr txBox="1">
            <a:spLocks noChangeArrowheads="1"/>
          </p:cNvSpPr>
          <p:nvPr/>
        </p:nvSpPr>
        <p:spPr bwMode="auto">
          <a:xfrm>
            <a:off x="3563193" y="5301209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baseline="-25000" smtClean="0"/>
              <a:t>1</a:t>
            </a:r>
            <a:endParaRPr lang="cs-CZ" b="1" baseline="-25000"/>
          </a:p>
        </p:txBody>
      </p:sp>
      <p:sp>
        <p:nvSpPr>
          <p:cNvPr id="141" name="Arc 130"/>
          <p:cNvSpPr>
            <a:spLocks/>
          </p:cNvSpPr>
          <p:nvPr/>
        </p:nvSpPr>
        <p:spPr bwMode="auto">
          <a:xfrm flipV="1">
            <a:off x="3132634" y="3066331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2" name="Arc 131"/>
          <p:cNvSpPr>
            <a:spLocks/>
          </p:cNvSpPr>
          <p:nvPr/>
        </p:nvSpPr>
        <p:spPr bwMode="auto">
          <a:xfrm flipV="1">
            <a:off x="3132634" y="2131294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3" name="Arc 128"/>
          <p:cNvSpPr>
            <a:spLocks/>
          </p:cNvSpPr>
          <p:nvPr/>
        </p:nvSpPr>
        <p:spPr bwMode="auto">
          <a:xfrm flipH="1">
            <a:off x="2556247" y="3862314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4" name="Arc 129"/>
          <p:cNvSpPr>
            <a:spLocks/>
          </p:cNvSpPr>
          <p:nvPr/>
        </p:nvSpPr>
        <p:spPr bwMode="auto">
          <a:xfrm rot="16200000" flipH="1" flipV="1">
            <a:off x="2845172" y="4867796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5" name="Arc 130"/>
          <p:cNvSpPr>
            <a:spLocks/>
          </p:cNvSpPr>
          <p:nvPr/>
        </p:nvSpPr>
        <p:spPr bwMode="auto">
          <a:xfrm flipH="1">
            <a:off x="2772147" y="3066976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6" name="Arc 131"/>
          <p:cNvSpPr>
            <a:spLocks/>
          </p:cNvSpPr>
          <p:nvPr/>
        </p:nvSpPr>
        <p:spPr bwMode="auto">
          <a:xfrm flipH="1">
            <a:off x="2772147" y="2131939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47" name="Oval 132"/>
          <p:cNvSpPr>
            <a:spLocks noChangeArrowheads="1"/>
          </p:cNvSpPr>
          <p:nvPr/>
        </p:nvSpPr>
        <p:spPr bwMode="auto">
          <a:xfrm>
            <a:off x="2915816" y="285345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2</a:t>
            </a:r>
            <a:endParaRPr lang="cs-CZ" sz="1400" b="1"/>
          </a:p>
        </p:txBody>
      </p:sp>
      <p:sp>
        <p:nvSpPr>
          <p:cNvPr id="148" name="Text Box 134"/>
          <p:cNvSpPr txBox="1">
            <a:spLocks noChangeArrowheads="1"/>
          </p:cNvSpPr>
          <p:nvPr/>
        </p:nvSpPr>
        <p:spPr bwMode="auto">
          <a:xfrm>
            <a:off x="2411760" y="3645025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49" name="Text Box 135"/>
          <p:cNvSpPr txBox="1">
            <a:spLocks noChangeArrowheads="1"/>
          </p:cNvSpPr>
          <p:nvPr/>
        </p:nvSpPr>
        <p:spPr bwMode="auto">
          <a:xfrm>
            <a:off x="2484016" y="2348633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50" name="Text Box 137"/>
          <p:cNvSpPr txBox="1">
            <a:spLocks noChangeArrowheads="1"/>
          </p:cNvSpPr>
          <p:nvPr/>
        </p:nvSpPr>
        <p:spPr bwMode="auto">
          <a:xfrm>
            <a:off x="2484016" y="328525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51" name="Text Box 138"/>
          <p:cNvSpPr txBox="1">
            <a:spLocks noChangeArrowheads="1"/>
          </p:cNvSpPr>
          <p:nvPr/>
        </p:nvSpPr>
        <p:spPr bwMode="auto">
          <a:xfrm>
            <a:off x="3059832" y="3284984"/>
            <a:ext cx="2889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52" name="Text Box 139"/>
          <p:cNvSpPr txBox="1">
            <a:spLocks noChangeArrowheads="1"/>
          </p:cNvSpPr>
          <p:nvPr/>
        </p:nvSpPr>
        <p:spPr bwMode="auto">
          <a:xfrm>
            <a:off x="2555776" y="1628801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grpSp>
        <p:nvGrpSpPr>
          <p:cNvPr id="153" name="Group 140"/>
          <p:cNvGrpSpPr>
            <a:grpSpLocks/>
          </p:cNvGrpSpPr>
          <p:nvPr/>
        </p:nvGrpSpPr>
        <p:grpSpPr bwMode="auto">
          <a:xfrm>
            <a:off x="2916610" y="3789289"/>
            <a:ext cx="287337" cy="287337"/>
            <a:chOff x="3334" y="799"/>
            <a:chExt cx="454" cy="453"/>
          </a:xfrm>
        </p:grpSpPr>
        <p:sp>
          <p:nvSpPr>
            <p:cNvPr id="161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162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 smtClean="0"/>
                <a:t>1</a:t>
              </a:r>
              <a:endParaRPr lang="cs-CZ" sz="1200" b="1"/>
            </a:p>
          </p:txBody>
        </p:sp>
      </p:grpSp>
      <p:sp>
        <p:nvSpPr>
          <p:cNvPr id="154" name="Arc 128"/>
          <p:cNvSpPr>
            <a:spLocks/>
          </p:cNvSpPr>
          <p:nvPr/>
        </p:nvSpPr>
        <p:spPr bwMode="auto">
          <a:xfrm flipH="1">
            <a:off x="2628578" y="1845048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5" name="Oval 154"/>
          <p:cNvSpPr>
            <a:spLocks noChangeArrowheads="1"/>
          </p:cNvSpPr>
          <p:nvPr/>
        </p:nvSpPr>
        <p:spPr bwMode="auto">
          <a:xfrm>
            <a:off x="2915816" y="191683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3</a:t>
            </a:r>
            <a:endParaRPr lang="cs-CZ" sz="1400" b="1"/>
          </a:p>
        </p:txBody>
      </p:sp>
      <p:sp>
        <p:nvSpPr>
          <p:cNvPr id="156" name="Text Box 135"/>
          <p:cNvSpPr txBox="1">
            <a:spLocks noChangeArrowheads="1"/>
          </p:cNvSpPr>
          <p:nvPr/>
        </p:nvSpPr>
        <p:spPr bwMode="auto">
          <a:xfrm>
            <a:off x="3059832" y="2348881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57" name="Text Box 132"/>
          <p:cNvSpPr txBox="1">
            <a:spLocks noChangeArrowheads="1"/>
          </p:cNvSpPr>
          <p:nvPr/>
        </p:nvSpPr>
        <p:spPr bwMode="auto">
          <a:xfrm>
            <a:off x="2268538" y="4796359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baseline="-25000" smtClean="0"/>
              <a:t>2</a:t>
            </a:r>
            <a:endParaRPr lang="cs-CZ" b="1" baseline="-25000"/>
          </a:p>
        </p:txBody>
      </p:sp>
      <p:sp>
        <p:nvSpPr>
          <p:cNvPr id="158" name="Arc 130"/>
          <p:cNvSpPr>
            <a:spLocks/>
          </p:cNvSpPr>
          <p:nvPr/>
        </p:nvSpPr>
        <p:spPr bwMode="auto">
          <a:xfrm flipH="1">
            <a:off x="2268538" y="2997052"/>
            <a:ext cx="791964" cy="1656184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9" name="Oval 132"/>
          <p:cNvSpPr>
            <a:spLocks noChangeArrowheads="1"/>
          </p:cNvSpPr>
          <p:nvPr/>
        </p:nvSpPr>
        <p:spPr bwMode="auto">
          <a:xfrm>
            <a:off x="2915816" y="4509121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</a:t>
            </a:r>
            <a:endParaRPr lang="cs-CZ" sz="1400" b="1"/>
          </a:p>
        </p:txBody>
      </p:sp>
      <p:sp>
        <p:nvSpPr>
          <p:cNvPr id="160" name="Text Box 137"/>
          <p:cNvSpPr txBox="1">
            <a:spLocks noChangeArrowheads="1"/>
          </p:cNvSpPr>
          <p:nvPr/>
        </p:nvSpPr>
        <p:spPr bwMode="auto">
          <a:xfrm>
            <a:off x="2195736" y="4293097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63" name="Oval 132"/>
          <p:cNvSpPr>
            <a:spLocks noChangeArrowheads="1"/>
          </p:cNvSpPr>
          <p:nvPr/>
        </p:nvSpPr>
        <p:spPr bwMode="auto">
          <a:xfrm>
            <a:off x="3923928" y="4581128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00</a:t>
            </a:r>
            <a:endParaRPr lang="cs-CZ" sz="1400" b="1"/>
          </a:p>
        </p:txBody>
      </p:sp>
      <p:sp>
        <p:nvSpPr>
          <p:cNvPr id="164" name="Oval 132"/>
          <p:cNvSpPr>
            <a:spLocks noChangeArrowheads="1"/>
          </p:cNvSpPr>
          <p:nvPr/>
        </p:nvSpPr>
        <p:spPr bwMode="auto">
          <a:xfrm>
            <a:off x="4860032" y="4581128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10</a:t>
            </a:r>
            <a:endParaRPr lang="cs-CZ" sz="1400" b="1"/>
          </a:p>
        </p:txBody>
      </p:sp>
      <p:sp>
        <p:nvSpPr>
          <p:cNvPr id="165" name="Oval 132"/>
          <p:cNvSpPr>
            <a:spLocks noChangeArrowheads="1"/>
          </p:cNvSpPr>
          <p:nvPr/>
        </p:nvSpPr>
        <p:spPr bwMode="auto">
          <a:xfrm>
            <a:off x="5796136" y="4581128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20</a:t>
            </a:r>
            <a:endParaRPr lang="cs-CZ" sz="1400" b="1"/>
          </a:p>
        </p:txBody>
      </p:sp>
      <p:sp>
        <p:nvSpPr>
          <p:cNvPr id="166" name="Oval 132"/>
          <p:cNvSpPr>
            <a:spLocks noChangeArrowheads="1"/>
          </p:cNvSpPr>
          <p:nvPr/>
        </p:nvSpPr>
        <p:spPr bwMode="auto">
          <a:xfrm>
            <a:off x="6732240" y="4581128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30</a:t>
            </a:r>
            <a:endParaRPr lang="cs-CZ" sz="1400" b="1"/>
          </a:p>
        </p:txBody>
      </p:sp>
      <p:sp>
        <p:nvSpPr>
          <p:cNvPr id="167" name="Oval 132"/>
          <p:cNvSpPr>
            <a:spLocks noChangeArrowheads="1"/>
          </p:cNvSpPr>
          <p:nvPr/>
        </p:nvSpPr>
        <p:spPr bwMode="auto">
          <a:xfrm>
            <a:off x="7668344" y="4581128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40</a:t>
            </a:r>
            <a:endParaRPr lang="cs-CZ" sz="1400" b="1"/>
          </a:p>
        </p:txBody>
      </p:sp>
      <p:sp>
        <p:nvSpPr>
          <p:cNvPr id="169" name="Oval 132"/>
          <p:cNvSpPr>
            <a:spLocks noChangeArrowheads="1"/>
          </p:cNvSpPr>
          <p:nvPr/>
        </p:nvSpPr>
        <p:spPr bwMode="auto">
          <a:xfrm>
            <a:off x="4860032" y="3789040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11</a:t>
            </a:r>
            <a:endParaRPr lang="cs-CZ" sz="1400" b="1"/>
          </a:p>
        </p:txBody>
      </p:sp>
      <p:sp>
        <p:nvSpPr>
          <p:cNvPr id="170" name="Oval 132"/>
          <p:cNvSpPr>
            <a:spLocks noChangeArrowheads="1"/>
          </p:cNvSpPr>
          <p:nvPr/>
        </p:nvSpPr>
        <p:spPr bwMode="auto">
          <a:xfrm>
            <a:off x="5796136" y="3789040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21</a:t>
            </a:r>
            <a:endParaRPr lang="cs-CZ" sz="1400" b="1"/>
          </a:p>
        </p:txBody>
      </p:sp>
      <p:sp>
        <p:nvSpPr>
          <p:cNvPr id="174" name="Oval 132"/>
          <p:cNvSpPr>
            <a:spLocks noChangeArrowheads="1"/>
          </p:cNvSpPr>
          <p:nvPr/>
        </p:nvSpPr>
        <p:spPr bwMode="auto">
          <a:xfrm>
            <a:off x="4860032" y="2852936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12</a:t>
            </a:r>
            <a:endParaRPr lang="cs-CZ" sz="1400" b="1"/>
          </a:p>
        </p:txBody>
      </p:sp>
      <p:sp>
        <p:nvSpPr>
          <p:cNvPr id="175" name="Oval 132"/>
          <p:cNvSpPr>
            <a:spLocks noChangeArrowheads="1"/>
          </p:cNvSpPr>
          <p:nvPr/>
        </p:nvSpPr>
        <p:spPr bwMode="auto">
          <a:xfrm>
            <a:off x="5796136" y="2852936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22</a:t>
            </a:r>
            <a:endParaRPr lang="cs-CZ" sz="1400" b="1"/>
          </a:p>
        </p:txBody>
      </p:sp>
      <p:sp>
        <p:nvSpPr>
          <p:cNvPr id="176" name="Oval 132"/>
          <p:cNvSpPr>
            <a:spLocks noChangeArrowheads="1"/>
          </p:cNvSpPr>
          <p:nvPr/>
        </p:nvSpPr>
        <p:spPr bwMode="auto">
          <a:xfrm>
            <a:off x="6732240" y="2852936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32</a:t>
            </a:r>
            <a:endParaRPr lang="cs-CZ" sz="1400" b="1"/>
          </a:p>
        </p:txBody>
      </p:sp>
      <p:sp>
        <p:nvSpPr>
          <p:cNvPr id="177" name="Oval 132"/>
          <p:cNvSpPr>
            <a:spLocks noChangeArrowheads="1"/>
          </p:cNvSpPr>
          <p:nvPr/>
        </p:nvSpPr>
        <p:spPr bwMode="auto">
          <a:xfrm>
            <a:off x="7668344" y="2852936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42</a:t>
            </a:r>
            <a:endParaRPr lang="cs-CZ" sz="1400" b="1"/>
          </a:p>
        </p:txBody>
      </p:sp>
      <p:sp>
        <p:nvSpPr>
          <p:cNvPr id="179" name="Oval 132"/>
          <p:cNvSpPr>
            <a:spLocks noChangeArrowheads="1"/>
          </p:cNvSpPr>
          <p:nvPr/>
        </p:nvSpPr>
        <p:spPr bwMode="auto">
          <a:xfrm>
            <a:off x="4860032" y="1916832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13</a:t>
            </a:r>
            <a:endParaRPr lang="cs-CZ" sz="1400" b="1"/>
          </a:p>
        </p:txBody>
      </p:sp>
      <p:sp>
        <p:nvSpPr>
          <p:cNvPr id="180" name="Oval 132"/>
          <p:cNvSpPr>
            <a:spLocks noChangeArrowheads="1"/>
          </p:cNvSpPr>
          <p:nvPr/>
        </p:nvSpPr>
        <p:spPr bwMode="auto">
          <a:xfrm>
            <a:off x="5796136" y="1916832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23</a:t>
            </a:r>
            <a:endParaRPr lang="cs-CZ" sz="1400" b="1"/>
          </a:p>
        </p:txBody>
      </p:sp>
      <p:sp>
        <p:nvSpPr>
          <p:cNvPr id="183" name="Arc 102"/>
          <p:cNvSpPr>
            <a:spLocks/>
          </p:cNvSpPr>
          <p:nvPr/>
        </p:nvSpPr>
        <p:spPr bwMode="auto">
          <a:xfrm flipH="1" flipV="1">
            <a:off x="3563887" y="4509120"/>
            <a:ext cx="360933" cy="218058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317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" name="Line 95"/>
          <p:cNvSpPr>
            <a:spLocks noChangeShapeType="1"/>
          </p:cNvSpPr>
          <p:nvPr/>
        </p:nvSpPr>
        <p:spPr bwMode="auto">
          <a:xfrm flipV="1">
            <a:off x="4139952" y="3140968"/>
            <a:ext cx="864096" cy="144016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5" name="Arc 128"/>
          <p:cNvSpPr>
            <a:spLocks/>
          </p:cNvSpPr>
          <p:nvPr/>
        </p:nvSpPr>
        <p:spPr bwMode="auto">
          <a:xfrm rot="5400000" flipH="1">
            <a:off x="3981425" y="3587527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6" name="Text Box 135"/>
          <p:cNvSpPr txBox="1">
            <a:spLocks noChangeArrowheads="1"/>
          </p:cNvSpPr>
          <p:nvPr/>
        </p:nvSpPr>
        <p:spPr bwMode="auto">
          <a:xfrm>
            <a:off x="3851920" y="3429000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87" name="Text Box 139"/>
          <p:cNvSpPr txBox="1">
            <a:spLocks noChangeArrowheads="1"/>
          </p:cNvSpPr>
          <p:nvPr/>
        </p:nvSpPr>
        <p:spPr bwMode="auto">
          <a:xfrm>
            <a:off x="4067944" y="4149080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89" name="Line 95"/>
          <p:cNvSpPr>
            <a:spLocks noChangeShapeType="1"/>
          </p:cNvSpPr>
          <p:nvPr/>
        </p:nvSpPr>
        <p:spPr bwMode="auto">
          <a:xfrm flipV="1">
            <a:off x="4283968" y="2060848"/>
            <a:ext cx="57606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1" name="Arc 131"/>
          <p:cNvSpPr>
            <a:spLocks/>
          </p:cNvSpPr>
          <p:nvPr/>
        </p:nvSpPr>
        <p:spPr bwMode="auto">
          <a:xfrm flipH="1">
            <a:off x="3923928" y="2204864"/>
            <a:ext cx="143892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2" name="Arc 131"/>
          <p:cNvSpPr>
            <a:spLocks/>
          </p:cNvSpPr>
          <p:nvPr/>
        </p:nvSpPr>
        <p:spPr bwMode="auto">
          <a:xfrm flipV="1">
            <a:off x="4139952" y="2060848"/>
            <a:ext cx="144016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3" name="Text Box 135"/>
          <p:cNvSpPr txBox="1">
            <a:spLocks noChangeArrowheads="1"/>
          </p:cNvSpPr>
          <p:nvPr/>
        </p:nvSpPr>
        <p:spPr bwMode="auto">
          <a:xfrm>
            <a:off x="4067944" y="2348880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94" name="Text Box 135"/>
          <p:cNvSpPr txBox="1">
            <a:spLocks noChangeArrowheads="1"/>
          </p:cNvSpPr>
          <p:nvPr/>
        </p:nvSpPr>
        <p:spPr bwMode="auto">
          <a:xfrm>
            <a:off x="3707904" y="242088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95" name="Text Box 139"/>
          <p:cNvSpPr txBox="1">
            <a:spLocks noChangeArrowheads="1"/>
          </p:cNvSpPr>
          <p:nvPr/>
        </p:nvSpPr>
        <p:spPr bwMode="auto">
          <a:xfrm>
            <a:off x="4427984" y="1844824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96" name="Arc 101"/>
          <p:cNvSpPr>
            <a:spLocks/>
          </p:cNvSpPr>
          <p:nvPr/>
        </p:nvSpPr>
        <p:spPr bwMode="auto">
          <a:xfrm rot="18532901">
            <a:off x="6004345" y="2654196"/>
            <a:ext cx="222365" cy="2306327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7" name="Text Box 137"/>
          <p:cNvSpPr txBox="1">
            <a:spLocks noChangeArrowheads="1"/>
          </p:cNvSpPr>
          <p:nvPr/>
        </p:nvSpPr>
        <p:spPr bwMode="auto">
          <a:xfrm>
            <a:off x="6588224" y="422108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2" name="Freeform 1"/>
          <p:cNvSpPr/>
          <p:nvPr/>
        </p:nvSpPr>
        <p:spPr bwMode="auto">
          <a:xfrm>
            <a:off x="5335136" y="3063240"/>
            <a:ext cx="2430780" cy="1516380"/>
          </a:xfrm>
          <a:custGeom>
            <a:avLst/>
            <a:gdLst>
              <a:gd name="connsiteX0" fmla="*/ 2430780 w 2430780"/>
              <a:gd name="connsiteY0" fmla="*/ 1516380 h 1516380"/>
              <a:gd name="connsiteX1" fmla="*/ 1607820 w 2430780"/>
              <a:gd name="connsiteY1" fmla="*/ 419100 h 1516380"/>
              <a:gd name="connsiteX2" fmla="*/ 0 w 2430780"/>
              <a:gd name="connsiteY2" fmla="*/ 0 h 1516380"/>
              <a:gd name="connsiteX0" fmla="*/ 2430780 w 2430780"/>
              <a:gd name="connsiteY0" fmla="*/ 1516380 h 1516380"/>
              <a:gd name="connsiteX1" fmla="*/ 1592580 w 2430780"/>
              <a:gd name="connsiteY1" fmla="*/ 571500 h 1516380"/>
              <a:gd name="connsiteX2" fmla="*/ 1607820 w 2430780"/>
              <a:gd name="connsiteY2" fmla="*/ 419100 h 1516380"/>
              <a:gd name="connsiteX3" fmla="*/ 0 w 2430780"/>
              <a:gd name="connsiteY3" fmla="*/ 0 h 1516380"/>
              <a:gd name="connsiteX0" fmla="*/ 2430780 w 2430780"/>
              <a:gd name="connsiteY0" fmla="*/ 1516380 h 1516380"/>
              <a:gd name="connsiteX1" fmla="*/ 1592580 w 2430780"/>
              <a:gd name="connsiteY1" fmla="*/ 571500 h 1516380"/>
              <a:gd name="connsiteX2" fmla="*/ 1104900 w 2430780"/>
              <a:gd name="connsiteY2" fmla="*/ 320040 h 1516380"/>
              <a:gd name="connsiteX3" fmla="*/ 0 w 2430780"/>
              <a:gd name="connsiteY3" fmla="*/ 0 h 1516380"/>
              <a:gd name="connsiteX0" fmla="*/ 2430780 w 2430780"/>
              <a:gd name="connsiteY0" fmla="*/ 1516380 h 1516380"/>
              <a:gd name="connsiteX1" fmla="*/ 1104900 w 2430780"/>
              <a:gd name="connsiteY1" fmla="*/ 320040 h 1516380"/>
              <a:gd name="connsiteX2" fmla="*/ 0 w 2430780"/>
              <a:gd name="connsiteY2" fmla="*/ 0 h 1516380"/>
              <a:gd name="connsiteX0" fmla="*/ 2430780 w 2430780"/>
              <a:gd name="connsiteY0" fmla="*/ 1516380 h 1516380"/>
              <a:gd name="connsiteX1" fmla="*/ 1516380 w 2430780"/>
              <a:gd name="connsiteY1" fmla="*/ 419100 h 1516380"/>
              <a:gd name="connsiteX2" fmla="*/ 0 w 2430780"/>
              <a:gd name="connsiteY2" fmla="*/ 0 h 1516380"/>
              <a:gd name="connsiteX0" fmla="*/ 2430780 w 2430780"/>
              <a:gd name="connsiteY0" fmla="*/ 1516380 h 1516380"/>
              <a:gd name="connsiteX1" fmla="*/ 1516380 w 2430780"/>
              <a:gd name="connsiteY1" fmla="*/ 419100 h 1516380"/>
              <a:gd name="connsiteX2" fmla="*/ 0 w 2430780"/>
              <a:gd name="connsiteY2" fmla="*/ 0 h 1516380"/>
              <a:gd name="connsiteX0" fmla="*/ 2430780 w 2430780"/>
              <a:gd name="connsiteY0" fmla="*/ 1516380 h 1516380"/>
              <a:gd name="connsiteX1" fmla="*/ 1790700 w 2430780"/>
              <a:gd name="connsiteY1" fmla="*/ 739140 h 1516380"/>
              <a:gd name="connsiteX2" fmla="*/ 0 w 2430780"/>
              <a:gd name="connsiteY2" fmla="*/ 0 h 1516380"/>
              <a:gd name="connsiteX0" fmla="*/ 2430780 w 2430780"/>
              <a:gd name="connsiteY0" fmla="*/ 1516380 h 1516380"/>
              <a:gd name="connsiteX1" fmla="*/ 1803056 w 2430780"/>
              <a:gd name="connsiteY1" fmla="*/ 677356 h 1516380"/>
              <a:gd name="connsiteX2" fmla="*/ 0 w 2430780"/>
              <a:gd name="connsiteY2" fmla="*/ 0 h 1516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0780" h="1516380">
                <a:moveTo>
                  <a:pt x="2430780" y="1516380"/>
                </a:moveTo>
                <a:cubicBezTo>
                  <a:pt x="2154555" y="1267143"/>
                  <a:pt x="2223426" y="899606"/>
                  <a:pt x="1803056" y="677356"/>
                </a:cubicBezTo>
                <a:cubicBezTo>
                  <a:pt x="1382686" y="455106"/>
                  <a:pt x="601345" y="83185"/>
                  <a:pt x="0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8" name="Text Box 137"/>
          <p:cNvSpPr txBox="1">
            <a:spLocks noChangeArrowheads="1"/>
          </p:cNvSpPr>
          <p:nvPr/>
        </p:nvSpPr>
        <p:spPr bwMode="auto">
          <a:xfrm>
            <a:off x="7524328" y="422108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99" name="Line 95"/>
          <p:cNvSpPr>
            <a:spLocks noChangeShapeType="1"/>
          </p:cNvSpPr>
          <p:nvPr/>
        </p:nvSpPr>
        <p:spPr bwMode="auto">
          <a:xfrm>
            <a:off x="5220072" y="3933056"/>
            <a:ext cx="57606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0" name="Text Box 135"/>
          <p:cNvSpPr txBox="1">
            <a:spLocks noChangeArrowheads="1"/>
          </p:cNvSpPr>
          <p:nvPr/>
        </p:nvSpPr>
        <p:spPr bwMode="auto">
          <a:xfrm>
            <a:off x="5364088" y="371703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01" name="Text Box 135"/>
          <p:cNvSpPr txBox="1">
            <a:spLocks noChangeArrowheads="1"/>
          </p:cNvSpPr>
          <p:nvPr/>
        </p:nvSpPr>
        <p:spPr bwMode="auto">
          <a:xfrm>
            <a:off x="6156176" y="393305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02" name="Line 95"/>
          <p:cNvSpPr>
            <a:spLocks noChangeShapeType="1"/>
          </p:cNvSpPr>
          <p:nvPr/>
        </p:nvSpPr>
        <p:spPr bwMode="auto">
          <a:xfrm>
            <a:off x="6156176" y="393305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3" name="Line 95"/>
          <p:cNvSpPr>
            <a:spLocks noChangeShapeType="1"/>
          </p:cNvSpPr>
          <p:nvPr/>
        </p:nvSpPr>
        <p:spPr bwMode="auto">
          <a:xfrm>
            <a:off x="7092280" y="3933056"/>
            <a:ext cx="50405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4" name="Text Box 135"/>
          <p:cNvSpPr txBox="1">
            <a:spLocks noChangeArrowheads="1"/>
          </p:cNvSpPr>
          <p:nvPr/>
        </p:nvSpPr>
        <p:spPr bwMode="auto">
          <a:xfrm>
            <a:off x="7308304" y="371703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05" name="Line 95"/>
          <p:cNvSpPr>
            <a:spLocks noChangeShapeType="1"/>
          </p:cNvSpPr>
          <p:nvPr/>
        </p:nvSpPr>
        <p:spPr bwMode="auto">
          <a:xfrm flipH="1" flipV="1">
            <a:off x="5436096" y="3140968"/>
            <a:ext cx="1368152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6" name="Freeform 205"/>
          <p:cNvSpPr/>
          <p:nvPr/>
        </p:nvSpPr>
        <p:spPr bwMode="auto">
          <a:xfrm>
            <a:off x="5364088" y="2996952"/>
            <a:ext cx="2430780" cy="868308"/>
          </a:xfrm>
          <a:custGeom>
            <a:avLst/>
            <a:gdLst>
              <a:gd name="connsiteX0" fmla="*/ 2430780 w 2430780"/>
              <a:gd name="connsiteY0" fmla="*/ 1516380 h 1516380"/>
              <a:gd name="connsiteX1" fmla="*/ 1607820 w 2430780"/>
              <a:gd name="connsiteY1" fmla="*/ 419100 h 1516380"/>
              <a:gd name="connsiteX2" fmla="*/ 0 w 2430780"/>
              <a:gd name="connsiteY2" fmla="*/ 0 h 1516380"/>
              <a:gd name="connsiteX0" fmla="*/ 2430780 w 2430780"/>
              <a:gd name="connsiteY0" fmla="*/ 1516380 h 1516380"/>
              <a:gd name="connsiteX1" fmla="*/ 1592580 w 2430780"/>
              <a:gd name="connsiteY1" fmla="*/ 571500 h 1516380"/>
              <a:gd name="connsiteX2" fmla="*/ 1607820 w 2430780"/>
              <a:gd name="connsiteY2" fmla="*/ 419100 h 1516380"/>
              <a:gd name="connsiteX3" fmla="*/ 0 w 2430780"/>
              <a:gd name="connsiteY3" fmla="*/ 0 h 1516380"/>
              <a:gd name="connsiteX0" fmla="*/ 2430780 w 2430780"/>
              <a:gd name="connsiteY0" fmla="*/ 1516380 h 1516380"/>
              <a:gd name="connsiteX1" fmla="*/ 1592580 w 2430780"/>
              <a:gd name="connsiteY1" fmla="*/ 571500 h 1516380"/>
              <a:gd name="connsiteX2" fmla="*/ 1104900 w 2430780"/>
              <a:gd name="connsiteY2" fmla="*/ 320040 h 1516380"/>
              <a:gd name="connsiteX3" fmla="*/ 0 w 2430780"/>
              <a:gd name="connsiteY3" fmla="*/ 0 h 1516380"/>
              <a:gd name="connsiteX0" fmla="*/ 2430780 w 2430780"/>
              <a:gd name="connsiteY0" fmla="*/ 1516380 h 1516380"/>
              <a:gd name="connsiteX1" fmla="*/ 1104900 w 2430780"/>
              <a:gd name="connsiteY1" fmla="*/ 320040 h 1516380"/>
              <a:gd name="connsiteX2" fmla="*/ 0 w 2430780"/>
              <a:gd name="connsiteY2" fmla="*/ 0 h 1516380"/>
              <a:gd name="connsiteX0" fmla="*/ 2430780 w 2430780"/>
              <a:gd name="connsiteY0" fmla="*/ 1516380 h 1516380"/>
              <a:gd name="connsiteX1" fmla="*/ 1516380 w 2430780"/>
              <a:gd name="connsiteY1" fmla="*/ 419100 h 1516380"/>
              <a:gd name="connsiteX2" fmla="*/ 0 w 2430780"/>
              <a:gd name="connsiteY2" fmla="*/ 0 h 1516380"/>
              <a:gd name="connsiteX0" fmla="*/ 2430780 w 2430780"/>
              <a:gd name="connsiteY0" fmla="*/ 1516380 h 1516380"/>
              <a:gd name="connsiteX1" fmla="*/ 1516380 w 2430780"/>
              <a:gd name="connsiteY1" fmla="*/ 419100 h 1516380"/>
              <a:gd name="connsiteX2" fmla="*/ 0 w 2430780"/>
              <a:gd name="connsiteY2" fmla="*/ 0 h 1516380"/>
              <a:gd name="connsiteX0" fmla="*/ 2430780 w 2430780"/>
              <a:gd name="connsiteY0" fmla="*/ 1516380 h 1516380"/>
              <a:gd name="connsiteX1" fmla="*/ 1790700 w 2430780"/>
              <a:gd name="connsiteY1" fmla="*/ 739140 h 1516380"/>
              <a:gd name="connsiteX2" fmla="*/ 0 w 2430780"/>
              <a:gd name="connsiteY2" fmla="*/ 0 h 1516380"/>
              <a:gd name="connsiteX0" fmla="*/ 2430780 w 2430780"/>
              <a:gd name="connsiteY0" fmla="*/ 1516380 h 1516380"/>
              <a:gd name="connsiteX1" fmla="*/ 891540 w 2430780"/>
              <a:gd name="connsiteY1" fmla="*/ 446381 h 1516380"/>
              <a:gd name="connsiteX2" fmla="*/ 0 w 2430780"/>
              <a:gd name="connsiteY2" fmla="*/ 0 h 1516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0780" h="1516380">
                <a:moveTo>
                  <a:pt x="2430780" y="1516380"/>
                </a:moveTo>
                <a:cubicBezTo>
                  <a:pt x="2154555" y="1267143"/>
                  <a:pt x="1311910" y="668631"/>
                  <a:pt x="891540" y="446381"/>
                </a:cubicBezTo>
                <a:cubicBezTo>
                  <a:pt x="471170" y="224131"/>
                  <a:pt x="601345" y="83185"/>
                  <a:pt x="0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7" name="Line 95"/>
          <p:cNvSpPr>
            <a:spLocks noChangeShapeType="1"/>
          </p:cNvSpPr>
          <p:nvPr/>
        </p:nvSpPr>
        <p:spPr bwMode="auto">
          <a:xfrm flipH="1">
            <a:off x="5076056" y="2996952"/>
            <a:ext cx="1656184" cy="72008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9" name="Line 95"/>
          <p:cNvSpPr>
            <a:spLocks noChangeShapeType="1"/>
          </p:cNvSpPr>
          <p:nvPr/>
        </p:nvSpPr>
        <p:spPr bwMode="auto">
          <a:xfrm flipV="1">
            <a:off x="5076056" y="2204864"/>
            <a:ext cx="720080" cy="64807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1" name="Text Box 135"/>
          <p:cNvSpPr txBox="1">
            <a:spLocks noChangeArrowheads="1"/>
          </p:cNvSpPr>
          <p:nvPr/>
        </p:nvSpPr>
        <p:spPr bwMode="auto">
          <a:xfrm>
            <a:off x="5076056" y="249289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12" name="Line 95"/>
          <p:cNvSpPr>
            <a:spLocks noChangeShapeType="1"/>
          </p:cNvSpPr>
          <p:nvPr/>
        </p:nvSpPr>
        <p:spPr bwMode="auto">
          <a:xfrm flipV="1">
            <a:off x="4283968" y="3140968"/>
            <a:ext cx="648072" cy="7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3" name="Text Box 137"/>
          <p:cNvSpPr txBox="1">
            <a:spLocks noChangeArrowheads="1"/>
          </p:cNvSpPr>
          <p:nvPr/>
        </p:nvSpPr>
        <p:spPr bwMode="auto">
          <a:xfrm>
            <a:off x="4355976" y="3429000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214" name="Line 95"/>
          <p:cNvSpPr>
            <a:spLocks noChangeShapeType="1"/>
          </p:cNvSpPr>
          <p:nvPr/>
        </p:nvSpPr>
        <p:spPr bwMode="auto">
          <a:xfrm flipV="1">
            <a:off x="5940152" y="2204864"/>
            <a:ext cx="792088" cy="64807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" name="Text Box 135"/>
          <p:cNvSpPr txBox="1">
            <a:spLocks noChangeArrowheads="1"/>
          </p:cNvSpPr>
          <p:nvPr/>
        </p:nvSpPr>
        <p:spPr bwMode="auto">
          <a:xfrm>
            <a:off x="5940152" y="249289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16" name="Line 95"/>
          <p:cNvSpPr>
            <a:spLocks noChangeShapeType="1"/>
          </p:cNvSpPr>
          <p:nvPr/>
        </p:nvSpPr>
        <p:spPr bwMode="auto">
          <a:xfrm flipV="1">
            <a:off x="6876256" y="2204864"/>
            <a:ext cx="864096" cy="64807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7" name="Text Box 135"/>
          <p:cNvSpPr txBox="1">
            <a:spLocks noChangeArrowheads="1"/>
          </p:cNvSpPr>
          <p:nvPr/>
        </p:nvSpPr>
        <p:spPr bwMode="auto">
          <a:xfrm>
            <a:off x="6876256" y="249289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18" name="Line 95"/>
          <p:cNvSpPr>
            <a:spLocks noChangeShapeType="1"/>
          </p:cNvSpPr>
          <p:nvPr/>
        </p:nvSpPr>
        <p:spPr bwMode="auto">
          <a:xfrm flipH="1">
            <a:off x="5148064" y="2996952"/>
            <a:ext cx="2520280" cy="7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9" name="Text Box 137"/>
          <p:cNvSpPr txBox="1">
            <a:spLocks noChangeArrowheads="1"/>
          </p:cNvSpPr>
          <p:nvPr/>
        </p:nvSpPr>
        <p:spPr bwMode="auto">
          <a:xfrm>
            <a:off x="7092280" y="2924944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220" name="Text Box 137"/>
          <p:cNvSpPr txBox="1">
            <a:spLocks noChangeArrowheads="1"/>
          </p:cNvSpPr>
          <p:nvPr/>
        </p:nvSpPr>
        <p:spPr bwMode="auto">
          <a:xfrm>
            <a:off x="6228184" y="2924944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222" name="Line 95"/>
          <p:cNvSpPr>
            <a:spLocks noChangeShapeType="1"/>
          </p:cNvSpPr>
          <p:nvPr/>
        </p:nvSpPr>
        <p:spPr bwMode="auto">
          <a:xfrm>
            <a:off x="5148064" y="2204864"/>
            <a:ext cx="720080" cy="64807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3" name="Line 95"/>
          <p:cNvSpPr>
            <a:spLocks noChangeShapeType="1"/>
          </p:cNvSpPr>
          <p:nvPr/>
        </p:nvSpPr>
        <p:spPr bwMode="auto">
          <a:xfrm>
            <a:off x="6084168" y="2204864"/>
            <a:ext cx="648072" cy="64807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4" name="Text Box 135"/>
          <p:cNvSpPr txBox="1">
            <a:spLocks noChangeArrowheads="1"/>
          </p:cNvSpPr>
          <p:nvPr/>
        </p:nvSpPr>
        <p:spPr bwMode="auto">
          <a:xfrm>
            <a:off x="5220072" y="213285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25" name="Text Box 135"/>
          <p:cNvSpPr txBox="1">
            <a:spLocks noChangeArrowheads="1"/>
          </p:cNvSpPr>
          <p:nvPr/>
        </p:nvSpPr>
        <p:spPr bwMode="auto">
          <a:xfrm>
            <a:off x="6156176" y="213285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26" name="Line 95"/>
          <p:cNvSpPr>
            <a:spLocks noChangeShapeType="1"/>
          </p:cNvSpPr>
          <p:nvPr/>
        </p:nvSpPr>
        <p:spPr bwMode="auto">
          <a:xfrm>
            <a:off x="7020272" y="2204864"/>
            <a:ext cx="648072" cy="64807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7" name="Text Box 135"/>
          <p:cNvSpPr txBox="1">
            <a:spLocks noChangeArrowheads="1"/>
          </p:cNvSpPr>
          <p:nvPr/>
        </p:nvSpPr>
        <p:spPr bwMode="auto">
          <a:xfrm>
            <a:off x="7452320" y="249289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28" name="Text Box 135"/>
          <p:cNvSpPr txBox="1">
            <a:spLocks noChangeArrowheads="1"/>
          </p:cNvSpPr>
          <p:nvPr/>
        </p:nvSpPr>
        <p:spPr bwMode="auto">
          <a:xfrm>
            <a:off x="7092280" y="213285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29" name="Arc 101"/>
          <p:cNvSpPr>
            <a:spLocks/>
          </p:cNvSpPr>
          <p:nvPr/>
        </p:nvSpPr>
        <p:spPr bwMode="auto">
          <a:xfrm rot="16200000">
            <a:off x="5868666" y="980206"/>
            <a:ext cx="360240" cy="1657428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0" name="Arc 101"/>
          <p:cNvSpPr>
            <a:spLocks/>
          </p:cNvSpPr>
          <p:nvPr/>
        </p:nvSpPr>
        <p:spPr bwMode="auto">
          <a:xfrm rot="16200000">
            <a:off x="6120694" y="368139"/>
            <a:ext cx="648270" cy="2737545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1" name="Text Box 137"/>
          <p:cNvSpPr txBox="1">
            <a:spLocks noChangeArrowheads="1"/>
          </p:cNvSpPr>
          <p:nvPr/>
        </p:nvSpPr>
        <p:spPr bwMode="auto">
          <a:xfrm>
            <a:off x="6588224" y="155679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232" name="Text Box 137"/>
          <p:cNvSpPr txBox="1">
            <a:spLocks noChangeArrowheads="1"/>
          </p:cNvSpPr>
          <p:nvPr/>
        </p:nvSpPr>
        <p:spPr bwMode="auto">
          <a:xfrm>
            <a:off x="7524328" y="1484784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73" name="Oval 132"/>
          <p:cNvSpPr>
            <a:spLocks noChangeArrowheads="1"/>
          </p:cNvSpPr>
          <p:nvPr/>
        </p:nvSpPr>
        <p:spPr bwMode="auto">
          <a:xfrm>
            <a:off x="3923928" y="2852936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02</a:t>
            </a:r>
            <a:endParaRPr lang="cs-CZ" sz="1400" b="1"/>
          </a:p>
        </p:txBody>
      </p:sp>
      <p:sp>
        <p:nvSpPr>
          <p:cNvPr id="178" name="Oval 132"/>
          <p:cNvSpPr>
            <a:spLocks noChangeArrowheads="1"/>
          </p:cNvSpPr>
          <p:nvPr/>
        </p:nvSpPr>
        <p:spPr bwMode="auto">
          <a:xfrm>
            <a:off x="3923928" y="1916832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03</a:t>
            </a:r>
            <a:endParaRPr lang="cs-CZ" sz="1400" b="1"/>
          </a:p>
        </p:txBody>
      </p:sp>
      <p:sp>
        <p:nvSpPr>
          <p:cNvPr id="235" name="Oval 132"/>
          <p:cNvSpPr>
            <a:spLocks noChangeArrowheads="1"/>
          </p:cNvSpPr>
          <p:nvPr/>
        </p:nvSpPr>
        <p:spPr bwMode="auto">
          <a:xfrm>
            <a:off x="7596336" y="3717032"/>
            <a:ext cx="504056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234" name="Oval 132"/>
          <p:cNvSpPr>
            <a:spLocks noChangeArrowheads="1"/>
          </p:cNvSpPr>
          <p:nvPr/>
        </p:nvSpPr>
        <p:spPr bwMode="auto">
          <a:xfrm>
            <a:off x="6660232" y="3717032"/>
            <a:ext cx="504056" cy="43204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400" b="1"/>
          </a:p>
        </p:txBody>
      </p:sp>
      <p:sp>
        <p:nvSpPr>
          <p:cNvPr id="171" name="Oval 132"/>
          <p:cNvSpPr>
            <a:spLocks noChangeArrowheads="1"/>
          </p:cNvSpPr>
          <p:nvPr/>
        </p:nvSpPr>
        <p:spPr bwMode="auto">
          <a:xfrm>
            <a:off x="6732240" y="3789040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31</a:t>
            </a:r>
            <a:endParaRPr lang="cs-CZ" sz="1400" b="1"/>
          </a:p>
        </p:txBody>
      </p:sp>
      <p:sp>
        <p:nvSpPr>
          <p:cNvPr id="172" name="Oval 132"/>
          <p:cNvSpPr>
            <a:spLocks noChangeArrowheads="1"/>
          </p:cNvSpPr>
          <p:nvPr/>
        </p:nvSpPr>
        <p:spPr bwMode="auto">
          <a:xfrm>
            <a:off x="7668344" y="3789040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41</a:t>
            </a:r>
            <a:endParaRPr lang="cs-CZ" sz="1400" b="1"/>
          </a:p>
        </p:txBody>
      </p:sp>
      <p:sp>
        <p:nvSpPr>
          <p:cNvPr id="182" name="Oval 132"/>
          <p:cNvSpPr>
            <a:spLocks noChangeArrowheads="1"/>
          </p:cNvSpPr>
          <p:nvPr/>
        </p:nvSpPr>
        <p:spPr bwMode="auto">
          <a:xfrm>
            <a:off x="7668344" y="1916832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43</a:t>
            </a:r>
            <a:endParaRPr lang="cs-CZ" sz="1400" b="1"/>
          </a:p>
        </p:txBody>
      </p:sp>
      <p:sp>
        <p:nvSpPr>
          <p:cNvPr id="168" name="Oval 132"/>
          <p:cNvSpPr>
            <a:spLocks noChangeArrowheads="1"/>
          </p:cNvSpPr>
          <p:nvPr/>
        </p:nvSpPr>
        <p:spPr bwMode="auto">
          <a:xfrm>
            <a:off x="3923928" y="3789040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01</a:t>
            </a:r>
            <a:endParaRPr lang="cs-CZ" sz="1400" b="1"/>
          </a:p>
        </p:txBody>
      </p:sp>
      <p:sp>
        <p:nvSpPr>
          <p:cNvPr id="236" name="Text Box 132"/>
          <p:cNvSpPr txBox="1">
            <a:spLocks noChangeArrowheads="1"/>
          </p:cNvSpPr>
          <p:nvPr/>
        </p:nvSpPr>
        <p:spPr bwMode="auto">
          <a:xfrm>
            <a:off x="4572000" y="24208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i="1" baseline="-25000" smtClean="0"/>
              <a:t>4</a:t>
            </a:r>
            <a:endParaRPr lang="cs-CZ" b="1" baseline="-25000"/>
          </a:p>
        </p:txBody>
      </p:sp>
      <p:sp>
        <p:nvSpPr>
          <p:cNvPr id="239" name="AutoShape 3"/>
          <p:cNvSpPr>
            <a:spLocks noChangeArrowheads="1"/>
          </p:cNvSpPr>
          <p:nvPr/>
        </p:nvSpPr>
        <p:spPr bwMode="auto">
          <a:xfrm>
            <a:off x="107504" y="980728"/>
            <a:ext cx="2016224" cy="4032448"/>
          </a:xfrm>
          <a:prstGeom prst="roundRect">
            <a:avLst>
              <a:gd name="adj" fmla="val 1115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Automaton A</a:t>
            </a:r>
            <a:r>
              <a:rPr lang="en-US" baseline="-25000" smtClean="0">
                <a:solidFill>
                  <a:srgbClr val="000000"/>
                </a:solidFill>
              </a:rPr>
              <a:t>4</a:t>
            </a:r>
            <a:r>
              <a:rPr lang="en-US" smtClean="0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accepting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binary integers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divisible by 3 </a:t>
            </a:r>
            <a:r>
              <a:rPr lang="en-US" smtClean="0">
                <a:solidFill>
                  <a:srgbClr val="000000"/>
                </a:solidFill>
              </a:rPr>
              <a:t>(C</a:t>
            </a:r>
            <a:r>
              <a:rPr lang="en-US" baseline="-25000" smtClean="0">
                <a:solidFill>
                  <a:srgbClr val="000000"/>
                </a:solidFill>
              </a:rPr>
              <a:t>4</a:t>
            </a:r>
            <a:r>
              <a:rPr lang="en-US" smtClean="0">
                <a:solidFill>
                  <a:srgbClr val="000000"/>
                </a:solidFill>
              </a:rPr>
              <a:t>)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in which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each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 symbol 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is followed by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exactly two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or three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symbols 0 </a:t>
            </a:r>
            <a:r>
              <a:rPr lang="en-US" smtClean="0">
                <a:solidFill>
                  <a:srgbClr val="000000"/>
                </a:solidFill>
              </a:rPr>
              <a:t>(C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).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41" name="Text Box 137"/>
          <p:cNvSpPr txBox="1">
            <a:spLocks noChangeArrowheads="1"/>
          </p:cNvSpPr>
          <p:nvPr/>
        </p:nvSpPr>
        <p:spPr bwMode="auto">
          <a:xfrm>
            <a:off x="7092280" y="335699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242" name="Text Box 137"/>
          <p:cNvSpPr txBox="1">
            <a:spLocks noChangeArrowheads="1"/>
          </p:cNvSpPr>
          <p:nvPr/>
        </p:nvSpPr>
        <p:spPr bwMode="auto">
          <a:xfrm>
            <a:off x="6372200" y="350100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243" name="Line 95"/>
          <p:cNvSpPr>
            <a:spLocks noChangeShapeType="1"/>
          </p:cNvSpPr>
          <p:nvPr/>
        </p:nvSpPr>
        <p:spPr bwMode="auto">
          <a:xfrm>
            <a:off x="4283968" y="2996952"/>
            <a:ext cx="648072" cy="7920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4" name="Text Box 139"/>
          <p:cNvSpPr txBox="1">
            <a:spLocks noChangeArrowheads="1"/>
          </p:cNvSpPr>
          <p:nvPr/>
        </p:nvSpPr>
        <p:spPr bwMode="auto">
          <a:xfrm>
            <a:off x="4355976" y="299695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81" name="Oval 132"/>
          <p:cNvSpPr>
            <a:spLocks noChangeArrowheads="1"/>
          </p:cNvSpPr>
          <p:nvPr/>
        </p:nvSpPr>
        <p:spPr bwMode="auto">
          <a:xfrm>
            <a:off x="6732240" y="1916832"/>
            <a:ext cx="360040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33</a:t>
            </a:r>
            <a:endParaRPr lang="cs-CZ" sz="1400" b="1"/>
          </a:p>
        </p:txBody>
      </p:sp>
    </p:spTree>
    <p:extLst>
      <p:ext uri="{BB962C8B-B14F-4D97-AF65-F5344CB8AC3E}">
        <p14:creationId xmlns:p14="http://schemas.microsoft.com/office/powerpoint/2010/main" val="96564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3"/>
          <p:cNvSpPr>
            <a:spLocks noChangeArrowheads="1"/>
          </p:cNvSpPr>
          <p:nvPr/>
        </p:nvSpPr>
        <p:spPr bwMode="auto">
          <a:xfrm>
            <a:off x="719138" y="692150"/>
            <a:ext cx="7705725" cy="3528938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 smtClean="0">
                <a:solidFill>
                  <a:srgbClr val="000000"/>
                </a:solidFill>
              </a:rPr>
              <a:t>Hamming </a:t>
            </a:r>
            <a:r>
              <a:rPr lang="en-US" b="1" smtClean="0">
                <a:solidFill>
                  <a:srgbClr val="000000"/>
                </a:solidFill>
              </a:rPr>
              <a:t>distance</a:t>
            </a:r>
            <a:endParaRPr lang="cs-CZ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000000"/>
                </a:solidFill>
              </a:rPr>
              <a:t>Hamming</a:t>
            </a:r>
            <a:r>
              <a:rPr lang="en-US" smtClean="0">
                <a:solidFill>
                  <a:srgbClr val="000000"/>
                </a:solidFill>
              </a:rPr>
              <a:t> distance of two strings is equal to </a:t>
            </a:r>
            <a:r>
              <a:rPr lang="cs-CZ" i="1" smtClean="0">
                <a:solidFill>
                  <a:srgbClr val="000000"/>
                </a:solidFill>
              </a:rPr>
              <a:t>k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</a:rPr>
              <a:t>(</a:t>
            </a:r>
            <a:r>
              <a:rPr lang="cs-CZ" i="1">
                <a:solidFill>
                  <a:srgbClr val="000000"/>
                </a:solidFill>
              </a:rPr>
              <a:t>k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  <a:sym typeface="Symbol" pitchFamily="18" charset="2"/>
              </a:rPr>
              <a:t>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cs-CZ" smtClean="0">
                <a:solidFill>
                  <a:srgbClr val="000000"/>
                </a:solidFill>
              </a:rPr>
              <a:t>0), </a:t>
            </a: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whenever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 i="1">
                <a:solidFill>
                  <a:srgbClr val="000000"/>
                </a:solidFill>
              </a:rPr>
              <a:t>k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is the minimal number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of rewrite operations which when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applied on one of the strings produce the other string.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Rewrite operation rewrites one symbol of the alphabet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by some other symbol of the alphabet.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000000"/>
                </a:solidFill>
              </a:rPr>
              <a:t>Symbol</a:t>
            </a:r>
            <a:r>
              <a:rPr lang="en-US" smtClean="0">
                <a:solidFill>
                  <a:srgbClr val="000000"/>
                </a:solidFill>
              </a:rPr>
              <a:t>s cannot be deleted or inserted.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000000"/>
                </a:solidFill>
              </a:rPr>
              <a:t>Hamming </a:t>
            </a:r>
            <a:r>
              <a:rPr lang="en-US" smtClean="0">
                <a:solidFill>
                  <a:srgbClr val="000000"/>
                </a:solidFill>
              </a:rPr>
              <a:t>distance is defined only for pairs of strings of equal length.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Informally</a:t>
            </a:r>
            <a:r>
              <a:rPr lang="cs-CZ" b="1" smtClean="0">
                <a:solidFill>
                  <a:srgbClr val="000000"/>
                </a:solidFill>
              </a:rPr>
              <a:t>: </a:t>
            </a:r>
            <a:r>
              <a:rPr lang="en-US" smtClean="0">
                <a:solidFill>
                  <a:srgbClr val="000000"/>
                </a:solidFill>
              </a:rPr>
              <a:t>Align the strings and count the number of mismatches of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corresponding symbols</a:t>
            </a:r>
            <a:r>
              <a:rPr lang="cs-CZ" smtClean="0">
                <a:solidFill>
                  <a:srgbClr val="000000"/>
                </a:solidFill>
              </a:rPr>
              <a:t>.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1507" name="AutoShape 33"/>
          <p:cNvSpPr>
            <a:spLocks noChangeArrowheads="1"/>
          </p:cNvSpPr>
          <p:nvPr/>
        </p:nvSpPr>
        <p:spPr bwMode="auto">
          <a:xfrm>
            <a:off x="1115616" y="4509120"/>
            <a:ext cx="6840537" cy="1800225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CC0000"/>
                </a:solidFill>
                <a:latin typeface="Courier New" pitchFamily="49" charset="0"/>
              </a:rPr>
              <a:t>  l o</a:t>
            </a:r>
            <a:r>
              <a:rPr lang="cs-CZ" b="1" dirty="0">
                <a:solidFill>
                  <a:srgbClr val="000000"/>
                </a:solidFill>
                <a:latin typeface="Courier New" pitchFamily="49" charset="0"/>
              </a:rPr>
              <a:t> k o </a:t>
            </a:r>
            <a:r>
              <a:rPr lang="cs-CZ" b="1" dirty="0">
                <a:solidFill>
                  <a:srgbClr val="CC0000"/>
                </a:solidFill>
                <a:latin typeface="Courier New" pitchFamily="49" charset="0"/>
              </a:rPr>
              <a:t>m o t</a:t>
            </a:r>
            <a:r>
              <a:rPr lang="cs-CZ" b="1" dirty="0">
                <a:solidFill>
                  <a:srgbClr val="000000"/>
                </a:solidFill>
                <a:latin typeface="Courier New" pitchFamily="49" charset="0"/>
              </a:rPr>
              <a:t> i </a:t>
            </a:r>
            <a:r>
              <a:rPr lang="cs-CZ" b="1" dirty="0">
                <a:solidFill>
                  <a:srgbClr val="CC0000"/>
                </a:solidFill>
                <a:latin typeface="Courier New" pitchFamily="49" charset="0"/>
              </a:rPr>
              <a:t>v</a:t>
            </a:r>
            <a:r>
              <a:rPr lang="cs-CZ" b="1" dirty="0">
                <a:solidFill>
                  <a:srgbClr val="000000"/>
                </a:solidFill>
                <a:latin typeface="Courier New" pitchFamily="49" charset="0"/>
              </a:rPr>
              <a:t> a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CC0000"/>
                </a:solidFill>
                <a:latin typeface="Courier New" pitchFamily="49" charset="0"/>
              </a:rPr>
              <a:t>  v y</a:t>
            </a:r>
            <a:r>
              <a:rPr lang="cs-CZ" b="1" dirty="0">
                <a:solidFill>
                  <a:srgbClr val="000000"/>
                </a:solidFill>
                <a:latin typeface="Courier New" pitchFamily="49" charset="0"/>
              </a:rPr>
              <a:t> k o </a:t>
            </a:r>
            <a:r>
              <a:rPr lang="cs-CZ" b="1" dirty="0">
                <a:solidFill>
                  <a:srgbClr val="CC0000"/>
                </a:solidFill>
                <a:latin typeface="Courier New" pitchFamily="49" charset="0"/>
              </a:rPr>
              <a:t>l e j</a:t>
            </a:r>
            <a:r>
              <a:rPr lang="cs-CZ" b="1" dirty="0">
                <a:solidFill>
                  <a:srgbClr val="000000"/>
                </a:solidFill>
                <a:latin typeface="Courier New" pitchFamily="49" charset="0"/>
              </a:rPr>
              <a:t> i </a:t>
            </a:r>
            <a:r>
              <a:rPr lang="cs-CZ" b="1" dirty="0">
                <a:solidFill>
                  <a:srgbClr val="CC0000"/>
                </a:solidFill>
                <a:latin typeface="Courier New" pitchFamily="49" charset="0"/>
              </a:rPr>
              <a:t>l</a:t>
            </a:r>
            <a:r>
              <a:rPr lang="cs-CZ" b="1" dirty="0">
                <a:solidFill>
                  <a:srgbClr val="000000"/>
                </a:solidFill>
                <a:latin typeface="Courier New" pitchFamily="49" charset="0"/>
              </a:rPr>
              <a:t> a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distance </a:t>
            </a:r>
            <a:r>
              <a:rPr lang="cs-CZ" b="1" dirty="0" smtClean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cs-CZ" b="1" dirty="0">
                <a:solidFill>
                  <a:srgbClr val="000000"/>
                </a:solidFill>
                <a:latin typeface="Courier New" pitchFamily="49" charset="0"/>
              </a:rPr>
              <a:t>6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CC0000"/>
                </a:solidFill>
                <a:latin typeface="Courier New" pitchFamily="49" charset="0"/>
              </a:rPr>
              <a:t>  m a</a:t>
            </a:r>
            <a:r>
              <a:rPr lang="cs-CZ" b="1" dirty="0">
                <a:solidFill>
                  <a:srgbClr val="000000"/>
                </a:solidFill>
                <a:latin typeface="Courier New" pitchFamily="49" charset="0"/>
              </a:rPr>
              <a:t> l </a:t>
            </a:r>
            <a:r>
              <a:rPr lang="cs-CZ" b="1" dirty="0">
                <a:solidFill>
                  <a:srgbClr val="CC0000"/>
                </a:solidFill>
                <a:latin typeface="Courier New" pitchFamily="49" charset="0"/>
              </a:rPr>
              <a:t>é _ p i v 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srgbClr val="CC0000"/>
                </a:solidFill>
                <a:latin typeface="Courier New" pitchFamily="49" charset="0"/>
              </a:rPr>
              <a:t>  v e</a:t>
            </a:r>
            <a:r>
              <a:rPr lang="cs-CZ" b="1" dirty="0">
                <a:solidFill>
                  <a:srgbClr val="000000"/>
                </a:solidFill>
                <a:latin typeface="Courier New" pitchFamily="49" charset="0"/>
              </a:rPr>
              <a:t> l </a:t>
            </a:r>
            <a:r>
              <a:rPr lang="cs-CZ" b="1" dirty="0">
                <a:solidFill>
                  <a:srgbClr val="CC0000"/>
                </a:solidFill>
                <a:latin typeface="Courier New" pitchFamily="49" charset="0"/>
              </a:rPr>
              <a:t>k ý _ v ů z 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</a:rPr>
              <a:t>distance</a:t>
            </a:r>
            <a:r>
              <a:rPr lang="cs-CZ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cs-CZ" b="1" dirty="0">
                <a:solidFill>
                  <a:srgbClr val="000000"/>
                </a:solidFill>
                <a:latin typeface="Courier New" pitchFamily="49" charset="0"/>
              </a:rPr>
              <a:t>= 8</a:t>
            </a:r>
          </a:p>
        </p:txBody>
      </p:sp>
      <p:sp>
        <p:nvSpPr>
          <p:cNvPr id="21508" name="Text Box 42"/>
          <p:cNvSpPr txBox="1">
            <a:spLocks noChangeArrowheads="1"/>
          </p:cNvSpPr>
          <p:nvPr/>
        </p:nvSpPr>
        <p:spPr bwMode="auto">
          <a:xfrm>
            <a:off x="2843213" y="6643688"/>
            <a:ext cx="347186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sz="800" b="1">
                <a:solidFill>
                  <a:srgbClr val="000000"/>
                </a:solidFill>
              </a:rPr>
              <a:t>Pokročilá Algoritmizace, A4M33</a:t>
            </a:r>
            <a:r>
              <a:rPr lang="en-US" sz="800" b="1">
                <a:solidFill>
                  <a:srgbClr val="000000"/>
                </a:solidFill>
              </a:rPr>
              <a:t>P</a:t>
            </a:r>
            <a:r>
              <a:rPr lang="cs-CZ" sz="800" b="1">
                <a:solidFill>
                  <a:srgbClr val="000000"/>
                </a:solidFill>
              </a:rPr>
              <a:t>AL, ZS 2009/2010</a:t>
            </a:r>
            <a:r>
              <a:rPr lang="en-US" sz="800" b="1">
                <a:solidFill>
                  <a:srgbClr val="000000"/>
                </a:solidFill>
              </a:rPr>
              <a:t>,</a:t>
            </a:r>
            <a:r>
              <a:rPr lang="cs-CZ" sz="800" b="1">
                <a:solidFill>
                  <a:srgbClr val="000000"/>
                </a:solidFill>
              </a:rPr>
              <a:t> FEL ČVUT,  7/12</a:t>
            </a:r>
          </a:p>
        </p:txBody>
      </p:sp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Hamming distance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Definition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13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" name="AutoShape 71"/>
          <p:cNvSpPr>
            <a:spLocks noChangeArrowheads="1"/>
          </p:cNvSpPr>
          <p:nvPr/>
        </p:nvSpPr>
        <p:spPr bwMode="auto">
          <a:xfrm>
            <a:off x="1619275" y="4365029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Learn some Czech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08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3"/>
          <p:cNvSpPr>
            <a:spLocks noChangeArrowheads="1"/>
          </p:cNvSpPr>
          <p:nvPr/>
        </p:nvSpPr>
        <p:spPr bwMode="auto">
          <a:xfrm>
            <a:off x="395288" y="836613"/>
            <a:ext cx="8351837" cy="1223962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000000"/>
                </a:solidFill>
              </a:rPr>
              <a:t>Automat</a:t>
            </a:r>
            <a:r>
              <a:rPr lang="en-US" smtClean="0">
                <a:solidFill>
                  <a:srgbClr val="000000"/>
                </a:solidFill>
              </a:rPr>
              <a:t>on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 for aproximate pattern matching. It detects  all occurences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of substrings whose Hamming distance from the pattern  </a:t>
            </a:r>
            <a:r>
              <a:rPr lang="cs-CZ" i="1" smtClean="0">
                <a:solidFill>
                  <a:srgbClr val="000000"/>
                </a:solidFill>
              </a:rPr>
              <a:t>p</a:t>
            </a:r>
            <a:r>
              <a:rPr lang="cs-CZ" baseline="-25000" smtClean="0">
                <a:solidFill>
                  <a:srgbClr val="000000"/>
                </a:solidFill>
              </a:rPr>
              <a:t>1</a:t>
            </a:r>
            <a:r>
              <a:rPr lang="cs-CZ" i="1" smtClean="0">
                <a:solidFill>
                  <a:srgbClr val="000000"/>
                </a:solidFill>
              </a:rPr>
              <a:t>p</a:t>
            </a:r>
            <a:r>
              <a:rPr lang="cs-CZ" baseline="-25000" smtClean="0">
                <a:solidFill>
                  <a:srgbClr val="000000"/>
                </a:solidFill>
              </a:rPr>
              <a:t>2</a:t>
            </a:r>
            <a:r>
              <a:rPr lang="cs-CZ" i="1" smtClean="0">
                <a:solidFill>
                  <a:srgbClr val="000000"/>
                </a:solidFill>
              </a:rPr>
              <a:t>p</a:t>
            </a:r>
            <a:r>
              <a:rPr lang="cs-CZ" baseline="-25000" smtClean="0">
                <a:solidFill>
                  <a:srgbClr val="000000"/>
                </a:solidFill>
              </a:rPr>
              <a:t>3</a:t>
            </a:r>
            <a:r>
              <a:rPr lang="cs-CZ" i="1" smtClean="0">
                <a:solidFill>
                  <a:srgbClr val="000000"/>
                </a:solidFill>
              </a:rPr>
              <a:t>p</a:t>
            </a:r>
            <a:r>
              <a:rPr lang="cs-CZ" baseline="-25000" smtClean="0">
                <a:solidFill>
                  <a:srgbClr val="000000"/>
                </a:solidFill>
              </a:rPr>
              <a:t>4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is less or equal to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</a:rPr>
              <a:t>3. </a:t>
            </a:r>
          </a:p>
        </p:txBody>
      </p:sp>
      <p:sp>
        <p:nvSpPr>
          <p:cNvPr id="22531" name="AutoShape 4"/>
          <p:cNvSpPr>
            <a:spLocks noChangeArrowheads="1"/>
          </p:cNvSpPr>
          <p:nvPr/>
        </p:nvSpPr>
        <p:spPr bwMode="auto">
          <a:xfrm>
            <a:off x="971550" y="2276475"/>
            <a:ext cx="6913563" cy="3889375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533" name="Text Box 98"/>
          <p:cNvSpPr txBox="1">
            <a:spLocks noChangeArrowheads="1"/>
          </p:cNvSpPr>
          <p:nvPr/>
        </p:nvSpPr>
        <p:spPr bwMode="auto">
          <a:xfrm>
            <a:off x="1828118" y="4357688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</a:rPr>
              <a:t>A</a:t>
            </a:r>
            <a:r>
              <a:rPr lang="en-US" b="1" baseline="-25000" smtClean="0">
                <a:solidFill>
                  <a:srgbClr val="000000"/>
                </a:solidFill>
              </a:rPr>
              <a:t>1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22535" name="AutoShape 100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Hamming distance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2536" name="AutoShape 101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2537" name="Group 102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2547" name="Group 103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2549" name="Rectangle 104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0" name="Line 105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2548" name="Arc 106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2538" name="AutoShape 107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2539" name="AutoShape 108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2540" name="Group 109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2543" name="Group 11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2545" name="Rectangle 11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2546" name="Line 11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2544" name="Arc 11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2541" name="AutoShape 114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 smtClean="0">
                <a:solidFill>
                  <a:srgbClr val="FFFFFF"/>
                </a:solidFill>
                <a:latin typeface="Arial Black" pitchFamily="34" charset="0"/>
              </a:rPr>
              <a:t> </a:t>
            </a: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search </a:t>
            </a:r>
            <a:r>
              <a:rPr lang="cs-CZ" sz="1400" b="1" smtClean="0">
                <a:solidFill>
                  <a:srgbClr val="FFFFFF"/>
                </a:solidFill>
                <a:latin typeface="Arial Black" pitchFamily="34" charset="0"/>
              </a:rPr>
              <a:t>automat</a:t>
            </a: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on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2542" name="Text Box 115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14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2532" name="Group 97"/>
          <p:cNvGrpSpPr>
            <a:grpSpLocks/>
          </p:cNvGrpSpPr>
          <p:nvPr/>
        </p:nvGrpSpPr>
        <p:grpSpPr bwMode="auto">
          <a:xfrm>
            <a:off x="1763713" y="2492375"/>
            <a:ext cx="4608512" cy="3386138"/>
            <a:chOff x="1111" y="1570"/>
            <a:chExt cx="2903" cy="2133"/>
          </a:xfrm>
        </p:grpSpPr>
        <p:grpSp>
          <p:nvGrpSpPr>
            <p:cNvPr id="22551" name="Group 95"/>
            <p:cNvGrpSpPr>
              <a:grpSpLocks/>
            </p:cNvGrpSpPr>
            <p:nvPr/>
          </p:nvGrpSpPr>
          <p:grpSpPr bwMode="auto">
            <a:xfrm>
              <a:off x="1292" y="1570"/>
              <a:ext cx="2722" cy="2133"/>
              <a:chOff x="611" y="1207"/>
              <a:chExt cx="2722" cy="2133"/>
            </a:xfrm>
          </p:grpSpPr>
          <p:sp>
            <p:nvSpPr>
              <p:cNvPr id="90" name="Text Box 33"/>
              <p:cNvSpPr txBox="1">
                <a:spLocks noChangeArrowheads="1"/>
              </p:cNvSpPr>
              <p:nvPr/>
            </p:nvSpPr>
            <p:spPr bwMode="auto">
              <a:xfrm>
                <a:off x="2879" y="1797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 smtClean="0">
                    <a:solidFill>
                      <a:srgbClr val="000000"/>
                    </a:solidFill>
                    <a:sym typeface="Symbol"/>
                  </a:rPr>
                  <a:t></a:t>
                </a:r>
                <a:endParaRPr lang="cs-CZ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87" name="Text Box 33"/>
              <p:cNvSpPr txBox="1">
                <a:spLocks noChangeArrowheads="1"/>
              </p:cNvSpPr>
              <p:nvPr/>
            </p:nvSpPr>
            <p:spPr bwMode="auto">
              <a:xfrm>
                <a:off x="1020" y="1797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 smtClean="0">
                    <a:solidFill>
                      <a:srgbClr val="000000"/>
                    </a:solidFill>
                    <a:sym typeface="Symbol"/>
                  </a:rPr>
                  <a:t></a:t>
                </a:r>
                <a:endParaRPr lang="cs-CZ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88" name="Text Box 33"/>
              <p:cNvSpPr txBox="1">
                <a:spLocks noChangeArrowheads="1"/>
              </p:cNvSpPr>
              <p:nvPr/>
            </p:nvSpPr>
            <p:spPr bwMode="auto">
              <a:xfrm>
                <a:off x="1655" y="1797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 smtClean="0">
                    <a:solidFill>
                      <a:srgbClr val="000000"/>
                    </a:solidFill>
                    <a:sym typeface="Symbol"/>
                  </a:rPr>
                  <a:t></a:t>
                </a:r>
                <a:endParaRPr lang="cs-CZ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89" name="Text Box 33"/>
              <p:cNvSpPr txBox="1">
                <a:spLocks noChangeArrowheads="1"/>
              </p:cNvSpPr>
              <p:nvPr/>
            </p:nvSpPr>
            <p:spPr bwMode="auto">
              <a:xfrm>
                <a:off x="2290" y="1797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 smtClean="0">
                    <a:solidFill>
                      <a:srgbClr val="000000"/>
                    </a:solidFill>
                    <a:sym typeface="Symbol"/>
                  </a:rPr>
                  <a:t></a:t>
                </a:r>
                <a:endParaRPr lang="cs-CZ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91" name="Text Box 33"/>
              <p:cNvSpPr txBox="1">
                <a:spLocks noChangeArrowheads="1"/>
              </p:cNvSpPr>
              <p:nvPr/>
            </p:nvSpPr>
            <p:spPr bwMode="auto">
              <a:xfrm>
                <a:off x="1700" y="2341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 smtClean="0">
                    <a:solidFill>
                      <a:srgbClr val="000000"/>
                    </a:solidFill>
                    <a:sym typeface="Symbol"/>
                  </a:rPr>
                  <a:t></a:t>
                </a:r>
                <a:endParaRPr lang="cs-CZ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92" name="Text Box 33"/>
              <p:cNvSpPr txBox="1">
                <a:spLocks noChangeArrowheads="1"/>
              </p:cNvSpPr>
              <p:nvPr/>
            </p:nvSpPr>
            <p:spPr bwMode="auto">
              <a:xfrm>
                <a:off x="2335" y="2341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 smtClean="0">
                    <a:solidFill>
                      <a:srgbClr val="000000"/>
                    </a:solidFill>
                    <a:sym typeface="Symbol"/>
                  </a:rPr>
                  <a:t></a:t>
                </a:r>
                <a:endParaRPr lang="cs-CZ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93" name="Text Box 33"/>
              <p:cNvSpPr txBox="1">
                <a:spLocks noChangeArrowheads="1"/>
              </p:cNvSpPr>
              <p:nvPr/>
            </p:nvSpPr>
            <p:spPr bwMode="auto">
              <a:xfrm>
                <a:off x="2924" y="2341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 smtClean="0">
                    <a:solidFill>
                      <a:srgbClr val="000000"/>
                    </a:solidFill>
                    <a:sym typeface="Symbol"/>
                  </a:rPr>
                  <a:t></a:t>
                </a:r>
                <a:endParaRPr lang="cs-CZ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94" name="Text Box 33"/>
              <p:cNvSpPr txBox="1">
                <a:spLocks noChangeArrowheads="1"/>
              </p:cNvSpPr>
              <p:nvPr/>
            </p:nvSpPr>
            <p:spPr bwMode="auto">
              <a:xfrm>
                <a:off x="2335" y="2885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 smtClean="0">
                    <a:solidFill>
                      <a:srgbClr val="000000"/>
                    </a:solidFill>
                    <a:sym typeface="Symbol"/>
                  </a:rPr>
                  <a:t></a:t>
                </a:r>
                <a:endParaRPr lang="cs-CZ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Text Box 33"/>
              <p:cNvSpPr txBox="1">
                <a:spLocks noChangeArrowheads="1"/>
              </p:cNvSpPr>
              <p:nvPr/>
            </p:nvSpPr>
            <p:spPr bwMode="auto">
              <a:xfrm>
                <a:off x="2924" y="2885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 smtClean="0">
                    <a:solidFill>
                      <a:srgbClr val="000000"/>
                    </a:solidFill>
                    <a:sym typeface="Symbol"/>
                  </a:rPr>
                  <a:t></a:t>
                </a:r>
                <a:endParaRPr lang="cs-CZ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3" name="Text Box 33"/>
              <p:cNvSpPr txBox="1">
                <a:spLocks noChangeArrowheads="1"/>
              </p:cNvSpPr>
              <p:nvPr/>
            </p:nvSpPr>
            <p:spPr bwMode="auto">
              <a:xfrm>
                <a:off x="703" y="1207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 smtClean="0">
                    <a:solidFill>
                      <a:srgbClr val="000000"/>
                    </a:solidFill>
                    <a:sym typeface="Symbol"/>
                  </a:rPr>
                  <a:t></a:t>
                </a:r>
                <a:endParaRPr lang="cs-CZ" b="1" baseline="-25000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4" name="Arc 34"/>
              <p:cNvSpPr>
                <a:spLocks/>
              </p:cNvSpPr>
              <p:nvPr/>
            </p:nvSpPr>
            <p:spPr bwMode="auto">
              <a:xfrm rot="5400000" flipH="1">
                <a:off x="557" y="1353"/>
                <a:ext cx="245" cy="136"/>
              </a:xfrm>
              <a:custGeom>
                <a:avLst/>
                <a:gdLst>
                  <a:gd name="T0" fmla="*/ 0 w 43199"/>
                  <a:gd name="T1" fmla="*/ 0 h 43200"/>
                  <a:gd name="T2" fmla="*/ 0 w 43199"/>
                  <a:gd name="T3" fmla="*/ 0 h 43200"/>
                  <a:gd name="T4" fmla="*/ 1 w 4319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9" h="43200" fill="none" extrusionOk="0">
                    <a:moveTo>
                      <a:pt x="4389" y="8547"/>
                    </a:moveTo>
                    <a:cubicBezTo>
                      <a:pt x="8472" y="3162"/>
                      <a:pt x="14841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cubicBezTo>
                      <a:pt x="43199" y="33529"/>
                      <a:pt x="33528" y="43200"/>
                      <a:pt x="21599" y="43200"/>
                    </a:cubicBezTo>
                    <a:cubicBezTo>
                      <a:pt x="9738" y="43200"/>
                      <a:pt x="96" y="33636"/>
                      <a:pt x="-1" y="21777"/>
                    </a:cubicBezTo>
                  </a:path>
                  <a:path w="43199" h="43200" stroke="0" extrusionOk="0">
                    <a:moveTo>
                      <a:pt x="4389" y="8547"/>
                    </a:moveTo>
                    <a:cubicBezTo>
                      <a:pt x="8472" y="3162"/>
                      <a:pt x="14841" y="-1"/>
                      <a:pt x="21599" y="0"/>
                    </a:cubicBezTo>
                    <a:cubicBezTo>
                      <a:pt x="33528" y="0"/>
                      <a:pt x="43199" y="9670"/>
                      <a:pt x="43199" y="21600"/>
                    </a:cubicBezTo>
                    <a:cubicBezTo>
                      <a:pt x="43199" y="33529"/>
                      <a:pt x="33528" y="43200"/>
                      <a:pt x="21599" y="43200"/>
                    </a:cubicBezTo>
                    <a:cubicBezTo>
                      <a:pt x="9738" y="43200"/>
                      <a:pt x="96" y="33636"/>
                      <a:pt x="-1" y="21777"/>
                    </a:cubicBezTo>
                    <a:lnTo>
                      <a:pt x="21599" y="21600"/>
                    </a:lnTo>
                    <a:lnTo>
                      <a:pt x="4389" y="8547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 type="triangl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8" name="Line 38"/>
              <p:cNvSpPr>
                <a:spLocks noChangeShapeType="1"/>
              </p:cNvSpPr>
              <p:nvPr/>
            </p:nvSpPr>
            <p:spPr bwMode="auto">
              <a:xfrm>
                <a:off x="1338" y="2160"/>
                <a:ext cx="544" cy="49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59" name="Line 39"/>
              <p:cNvSpPr>
                <a:spLocks noChangeShapeType="1"/>
              </p:cNvSpPr>
              <p:nvPr/>
            </p:nvSpPr>
            <p:spPr bwMode="auto">
              <a:xfrm>
                <a:off x="1973" y="2160"/>
                <a:ext cx="544" cy="49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60" name="Line 40"/>
              <p:cNvSpPr>
                <a:spLocks noChangeShapeType="1"/>
              </p:cNvSpPr>
              <p:nvPr/>
            </p:nvSpPr>
            <p:spPr bwMode="auto">
              <a:xfrm>
                <a:off x="2608" y="2160"/>
                <a:ext cx="544" cy="49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65" name="Line 45"/>
              <p:cNvSpPr>
                <a:spLocks noChangeShapeType="1"/>
              </p:cNvSpPr>
              <p:nvPr/>
            </p:nvSpPr>
            <p:spPr bwMode="auto">
              <a:xfrm>
                <a:off x="703" y="1616"/>
                <a:ext cx="544" cy="49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66" name="Line 46"/>
              <p:cNvSpPr>
                <a:spLocks noChangeShapeType="1"/>
              </p:cNvSpPr>
              <p:nvPr/>
            </p:nvSpPr>
            <p:spPr bwMode="auto">
              <a:xfrm>
                <a:off x="1338" y="1616"/>
                <a:ext cx="544" cy="49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67" name="Line 47"/>
              <p:cNvSpPr>
                <a:spLocks noChangeShapeType="1"/>
              </p:cNvSpPr>
              <p:nvPr/>
            </p:nvSpPr>
            <p:spPr bwMode="auto">
              <a:xfrm>
                <a:off x="1973" y="1616"/>
                <a:ext cx="544" cy="49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68" name="Line 48"/>
              <p:cNvSpPr>
                <a:spLocks noChangeShapeType="1"/>
              </p:cNvSpPr>
              <p:nvPr/>
            </p:nvSpPr>
            <p:spPr bwMode="auto">
              <a:xfrm>
                <a:off x="2608" y="1616"/>
                <a:ext cx="544" cy="49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69" name="Oval 49"/>
              <p:cNvSpPr>
                <a:spLocks noChangeArrowheads="1"/>
              </p:cNvSpPr>
              <p:nvPr/>
            </p:nvSpPr>
            <p:spPr bwMode="auto">
              <a:xfrm>
                <a:off x="611" y="1525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400" b="1">
                    <a:solidFill>
                      <a:srgbClr val="000000"/>
                    </a:solidFill>
                  </a:rPr>
                  <a:t>0</a:t>
                </a:r>
              </a:p>
            </p:txBody>
          </p:sp>
          <p:sp>
            <p:nvSpPr>
              <p:cNvPr id="22570" name="Text Box 50"/>
              <p:cNvSpPr txBox="1">
                <a:spLocks noChangeArrowheads="1"/>
              </p:cNvSpPr>
              <p:nvPr/>
            </p:nvSpPr>
            <p:spPr bwMode="auto">
              <a:xfrm>
                <a:off x="884" y="1434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>
                    <a:solidFill>
                      <a:srgbClr val="000000"/>
                    </a:solidFill>
                  </a:rPr>
                  <a:t>p</a:t>
                </a:r>
                <a:r>
                  <a:rPr lang="cs-CZ" b="1" baseline="-25000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22571" name="Line 51"/>
              <p:cNvSpPr>
                <a:spLocks noChangeShapeType="1"/>
              </p:cNvSpPr>
              <p:nvPr/>
            </p:nvSpPr>
            <p:spPr bwMode="auto">
              <a:xfrm>
                <a:off x="793" y="1615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72" name="Oval 52"/>
              <p:cNvSpPr>
                <a:spLocks noChangeArrowheads="1"/>
              </p:cNvSpPr>
              <p:nvPr/>
            </p:nvSpPr>
            <p:spPr bwMode="auto">
              <a:xfrm>
                <a:off x="1247" y="1526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400" b="1">
                    <a:solidFill>
                      <a:srgbClr val="000000"/>
                    </a:solidFill>
                  </a:rPr>
                  <a:t>1</a:t>
                </a:r>
              </a:p>
            </p:txBody>
          </p:sp>
          <p:sp>
            <p:nvSpPr>
              <p:cNvPr id="22573" name="Text Box 53"/>
              <p:cNvSpPr txBox="1">
                <a:spLocks noChangeArrowheads="1"/>
              </p:cNvSpPr>
              <p:nvPr/>
            </p:nvSpPr>
            <p:spPr bwMode="auto">
              <a:xfrm>
                <a:off x="1519" y="1434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>
                    <a:solidFill>
                      <a:srgbClr val="000000"/>
                    </a:solidFill>
                  </a:rPr>
                  <a:t>p</a:t>
                </a:r>
                <a:r>
                  <a:rPr lang="cs-CZ" b="1" baseline="-2500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22574" name="Line 54"/>
              <p:cNvSpPr>
                <a:spLocks noChangeShapeType="1"/>
              </p:cNvSpPr>
              <p:nvPr/>
            </p:nvSpPr>
            <p:spPr bwMode="auto">
              <a:xfrm>
                <a:off x="1429" y="1616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75" name="Oval 55"/>
              <p:cNvSpPr>
                <a:spLocks noChangeArrowheads="1"/>
              </p:cNvSpPr>
              <p:nvPr/>
            </p:nvSpPr>
            <p:spPr bwMode="auto">
              <a:xfrm>
                <a:off x="1882" y="1526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400" b="1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22576" name="Text Box 56"/>
              <p:cNvSpPr txBox="1">
                <a:spLocks noChangeArrowheads="1"/>
              </p:cNvSpPr>
              <p:nvPr/>
            </p:nvSpPr>
            <p:spPr bwMode="auto">
              <a:xfrm>
                <a:off x="2154" y="1434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>
                    <a:solidFill>
                      <a:srgbClr val="000000"/>
                    </a:solidFill>
                  </a:rPr>
                  <a:t>p</a:t>
                </a:r>
                <a:r>
                  <a:rPr lang="cs-CZ" b="1" baseline="-25000">
                    <a:solidFill>
                      <a:srgbClr val="000000"/>
                    </a:solidFill>
                  </a:rPr>
                  <a:t>3</a:t>
                </a:r>
              </a:p>
            </p:txBody>
          </p:sp>
          <p:sp>
            <p:nvSpPr>
              <p:cNvPr id="22577" name="Line 57"/>
              <p:cNvSpPr>
                <a:spLocks noChangeShapeType="1"/>
              </p:cNvSpPr>
              <p:nvPr/>
            </p:nvSpPr>
            <p:spPr bwMode="auto">
              <a:xfrm>
                <a:off x="2064" y="1616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78" name="Oval 58"/>
              <p:cNvSpPr>
                <a:spLocks noChangeArrowheads="1"/>
              </p:cNvSpPr>
              <p:nvPr/>
            </p:nvSpPr>
            <p:spPr bwMode="auto">
              <a:xfrm>
                <a:off x="2517" y="1526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400" b="1">
                    <a:solidFill>
                      <a:srgbClr val="000000"/>
                    </a:solidFill>
                  </a:rPr>
                  <a:t>3</a:t>
                </a:r>
              </a:p>
            </p:txBody>
          </p:sp>
          <p:sp>
            <p:nvSpPr>
              <p:cNvPr id="22579" name="Text Box 59"/>
              <p:cNvSpPr txBox="1">
                <a:spLocks noChangeArrowheads="1"/>
              </p:cNvSpPr>
              <p:nvPr/>
            </p:nvSpPr>
            <p:spPr bwMode="auto">
              <a:xfrm>
                <a:off x="2789" y="1434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>
                    <a:solidFill>
                      <a:srgbClr val="000000"/>
                    </a:solidFill>
                  </a:rPr>
                  <a:t>p</a:t>
                </a:r>
                <a:r>
                  <a:rPr lang="cs-CZ" b="1" baseline="-25000">
                    <a:solidFill>
                      <a:srgbClr val="000000"/>
                    </a:solidFill>
                  </a:rPr>
                  <a:t>4</a:t>
                </a:r>
              </a:p>
            </p:txBody>
          </p:sp>
          <p:sp>
            <p:nvSpPr>
              <p:cNvPr id="22580" name="Line 60"/>
              <p:cNvSpPr>
                <a:spLocks noChangeShapeType="1"/>
              </p:cNvSpPr>
              <p:nvPr/>
            </p:nvSpPr>
            <p:spPr bwMode="auto">
              <a:xfrm>
                <a:off x="2699" y="1616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2581" name="Group 61"/>
              <p:cNvGrpSpPr>
                <a:grpSpLocks/>
              </p:cNvGrpSpPr>
              <p:nvPr/>
            </p:nvGrpSpPr>
            <p:grpSpPr bwMode="auto">
              <a:xfrm>
                <a:off x="3152" y="1525"/>
                <a:ext cx="181" cy="181"/>
                <a:chOff x="3334" y="799"/>
                <a:chExt cx="454" cy="453"/>
              </a:xfrm>
            </p:grpSpPr>
            <p:sp>
              <p:nvSpPr>
                <p:cNvPr id="22613" name="Oval 62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2614" name="Oval 63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cs-CZ" sz="1200" b="1">
                      <a:solidFill>
                        <a:srgbClr val="000000"/>
                      </a:solidFill>
                    </a:rPr>
                    <a:t>4</a:t>
                  </a:r>
                </a:p>
              </p:txBody>
            </p:sp>
          </p:grpSp>
          <p:sp>
            <p:nvSpPr>
              <p:cNvPr id="22582" name="Oval 64"/>
              <p:cNvSpPr>
                <a:spLocks noChangeArrowheads="1"/>
              </p:cNvSpPr>
              <p:nvPr/>
            </p:nvSpPr>
            <p:spPr bwMode="auto">
              <a:xfrm>
                <a:off x="1247" y="2070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400" b="1">
                    <a:solidFill>
                      <a:srgbClr val="000000"/>
                    </a:solidFill>
                  </a:rPr>
                  <a:t>5</a:t>
                </a:r>
              </a:p>
            </p:txBody>
          </p:sp>
          <p:sp>
            <p:nvSpPr>
              <p:cNvPr id="22583" name="Text Box 65"/>
              <p:cNvSpPr txBox="1">
                <a:spLocks noChangeArrowheads="1"/>
              </p:cNvSpPr>
              <p:nvPr/>
            </p:nvSpPr>
            <p:spPr bwMode="auto">
              <a:xfrm>
                <a:off x="1519" y="1978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>
                    <a:solidFill>
                      <a:srgbClr val="000000"/>
                    </a:solidFill>
                  </a:rPr>
                  <a:t>p</a:t>
                </a:r>
                <a:r>
                  <a:rPr lang="cs-CZ" b="1" baseline="-25000">
                    <a:solidFill>
                      <a:srgbClr val="000000"/>
                    </a:solidFill>
                  </a:rPr>
                  <a:t>2</a:t>
                </a:r>
              </a:p>
            </p:txBody>
          </p:sp>
          <p:sp>
            <p:nvSpPr>
              <p:cNvPr id="22584" name="Line 66"/>
              <p:cNvSpPr>
                <a:spLocks noChangeShapeType="1"/>
              </p:cNvSpPr>
              <p:nvPr/>
            </p:nvSpPr>
            <p:spPr bwMode="auto">
              <a:xfrm>
                <a:off x="1429" y="2160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85" name="Oval 67"/>
              <p:cNvSpPr>
                <a:spLocks noChangeArrowheads="1"/>
              </p:cNvSpPr>
              <p:nvPr/>
            </p:nvSpPr>
            <p:spPr bwMode="auto">
              <a:xfrm>
                <a:off x="1882" y="2070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400" b="1">
                    <a:solidFill>
                      <a:srgbClr val="000000"/>
                    </a:solidFill>
                  </a:rPr>
                  <a:t>6</a:t>
                </a:r>
              </a:p>
            </p:txBody>
          </p:sp>
          <p:sp>
            <p:nvSpPr>
              <p:cNvPr id="22586" name="Text Box 68"/>
              <p:cNvSpPr txBox="1">
                <a:spLocks noChangeArrowheads="1"/>
              </p:cNvSpPr>
              <p:nvPr/>
            </p:nvSpPr>
            <p:spPr bwMode="auto">
              <a:xfrm>
                <a:off x="2154" y="1978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>
                    <a:solidFill>
                      <a:srgbClr val="000000"/>
                    </a:solidFill>
                  </a:rPr>
                  <a:t>p</a:t>
                </a:r>
                <a:r>
                  <a:rPr lang="cs-CZ" b="1" baseline="-25000">
                    <a:solidFill>
                      <a:srgbClr val="000000"/>
                    </a:solidFill>
                  </a:rPr>
                  <a:t>3</a:t>
                </a:r>
              </a:p>
            </p:txBody>
          </p:sp>
          <p:sp>
            <p:nvSpPr>
              <p:cNvPr id="22587" name="Line 69"/>
              <p:cNvSpPr>
                <a:spLocks noChangeShapeType="1"/>
              </p:cNvSpPr>
              <p:nvPr/>
            </p:nvSpPr>
            <p:spPr bwMode="auto">
              <a:xfrm>
                <a:off x="2064" y="2160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88" name="Oval 70"/>
              <p:cNvSpPr>
                <a:spLocks noChangeArrowheads="1"/>
              </p:cNvSpPr>
              <p:nvPr/>
            </p:nvSpPr>
            <p:spPr bwMode="auto">
              <a:xfrm>
                <a:off x="2517" y="2070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400" b="1">
                    <a:solidFill>
                      <a:srgbClr val="000000"/>
                    </a:solidFill>
                  </a:rPr>
                  <a:t>7</a:t>
                </a:r>
              </a:p>
            </p:txBody>
          </p:sp>
          <p:sp>
            <p:nvSpPr>
              <p:cNvPr id="22589" name="Text Box 71"/>
              <p:cNvSpPr txBox="1">
                <a:spLocks noChangeArrowheads="1"/>
              </p:cNvSpPr>
              <p:nvPr/>
            </p:nvSpPr>
            <p:spPr bwMode="auto">
              <a:xfrm>
                <a:off x="2789" y="1978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>
                    <a:solidFill>
                      <a:srgbClr val="000000"/>
                    </a:solidFill>
                  </a:rPr>
                  <a:t>p</a:t>
                </a:r>
                <a:r>
                  <a:rPr lang="cs-CZ" b="1" baseline="-25000">
                    <a:solidFill>
                      <a:srgbClr val="000000"/>
                    </a:solidFill>
                  </a:rPr>
                  <a:t>4</a:t>
                </a:r>
              </a:p>
            </p:txBody>
          </p:sp>
          <p:sp>
            <p:nvSpPr>
              <p:cNvPr id="22590" name="Line 72"/>
              <p:cNvSpPr>
                <a:spLocks noChangeShapeType="1"/>
              </p:cNvSpPr>
              <p:nvPr/>
            </p:nvSpPr>
            <p:spPr bwMode="auto">
              <a:xfrm>
                <a:off x="2699" y="2160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2591" name="Group 73"/>
              <p:cNvGrpSpPr>
                <a:grpSpLocks/>
              </p:cNvGrpSpPr>
              <p:nvPr/>
            </p:nvGrpSpPr>
            <p:grpSpPr bwMode="auto">
              <a:xfrm>
                <a:off x="3152" y="2069"/>
                <a:ext cx="181" cy="181"/>
                <a:chOff x="3334" y="799"/>
                <a:chExt cx="454" cy="453"/>
              </a:xfrm>
            </p:grpSpPr>
            <p:sp>
              <p:nvSpPr>
                <p:cNvPr id="22611" name="Oval 74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2612" name="Oval 75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cs-CZ" sz="1200" b="1">
                      <a:solidFill>
                        <a:srgbClr val="000000"/>
                      </a:solidFill>
                    </a:rPr>
                    <a:t>8</a:t>
                  </a:r>
                </a:p>
              </p:txBody>
            </p:sp>
          </p:grpSp>
          <p:sp>
            <p:nvSpPr>
              <p:cNvPr id="22594" name="Line 78"/>
              <p:cNvSpPr>
                <a:spLocks noChangeShapeType="1"/>
              </p:cNvSpPr>
              <p:nvPr/>
            </p:nvSpPr>
            <p:spPr bwMode="auto">
              <a:xfrm>
                <a:off x="1974" y="2705"/>
                <a:ext cx="544" cy="49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95" name="Line 79"/>
              <p:cNvSpPr>
                <a:spLocks noChangeShapeType="1"/>
              </p:cNvSpPr>
              <p:nvPr/>
            </p:nvSpPr>
            <p:spPr bwMode="auto">
              <a:xfrm>
                <a:off x="2609" y="2705"/>
                <a:ext cx="544" cy="49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96" name="Oval 80"/>
              <p:cNvSpPr>
                <a:spLocks noChangeArrowheads="1"/>
              </p:cNvSpPr>
              <p:nvPr/>
            </p:nvSpPr>
            <p:spPr bwMode="auto">
              <a:xfrm>
                <a:off x="1882" y="2614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400" b="1">
                    <a:solidFill>
                      <a:srgbClr val="000000"/>
                    </a:solidFill>
                  </a:rPr>
                  <a:t>9</a:t>
                </a:r>
              </a:p>
            </p:txBody>
          </p:sp>
          <p:sp>
            <p:nvSpPr>
              <p:cNvPr id="22597" name="Text Box 81"/>
              <p:cNvSpPr txBox="1">
                <a:spLocks noChangeArrowheads="1"/>
              </p:cNvSpPr>
              <p:nvPr/>
            </p:nvSpPr>
            <p:spPr bwMode="auto">
              <a:xfrm>
                <a:off x="2155" y="2523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>
                    <a:solidFill>
                      <a:srgbClr val="000000"/>
                    </a:solidFill>
                  </a:rPr>
                  <a:t>p</a:t>
                </a:r>
                <a:r>
                  <a:rPr lang="cs-CZ" b="1" baseline="-25000">
                    <a:solidFill>
                      <a:srgbClr val="000000"/>
                    </a:solidFill>
                  </a:rPr>
                  <a:t>3</a:t>
                </a:r>
              </a:p>
            </p:txBody>
          </p:sp>
          <p:sp>
            <p:nvSpPr>
              <p:cNvPr id="22598" name="Line 82"/>
              <p:cNvSpPr>
                <a:spLocks noChangeShapeType="1"/>
              </p:cNvSpPr>
              <p:nvPr/>
            </p:nvSpPr>
            <p:spPr bwMode="auto">
              <a:xfrm>
                <a:off x="2064" y="2704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599" name="Oval 83"/>
              <p:cNvSpPr>
                <a:spLocks noChangeArrowheads="1"/>
              </p:cNvSpPr>
              <p:nvPr/>
            </p:nvSpPr>
            <p:spPr bwMode="auto">
              <a:xfrm>
                <a:off x="2518" y="2615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400" b="1">
                    <a:solidFill>
                      <a:srgbClr val="000000"/>
                    </a:solidFill>
                  </a:rPr>
                  <a:t>10</a:t>
                </a:r>
              </a:p>
            </p:txBody>
          </p:sp>
          <p:sp>
            <p:nvSpPr>
              <p:cNvPr id="22600" name="Text Box 84"/>
              <p:cNvSpPr txBox="1">
                <a:spLocks noChangeArrowheads="1"/>
              </p:cNvSpPr>
              <p:nvPr/>
            </p:nvSpPr>
            <p:spPr bwMode="auto">
              <a:xfrm>
                <a:off x="2790" y="2523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>
                    <a:solidFill>
                      <a:srgbClr val="000000"/>
                    </a:solidFill>
                  </a:rPr>
                  <a:t>p</a:t>
                </a:r>
                <a:r>
                  <a:rPr lang="cs-CZ" b="1" baseline="-25000">
                    <a:solidFill>
                      <a:srgbClr val="000000"/>
                    </a:solidFill>
                  </a:rPr>
                  <a:t>4</a:t>
                </a:r>
              </a:p>
            </p:txBody>
          </p:sp>
          <p:sp>
            <p:nvSpPr>
              <p:cNvPr id="22601" name="Line 85"/>
              <p:cNvSpPr>
                <a:spLocks noChangeShapeType="1"/>
              </p:cNvSpPr>
              <p:nvPr/>
            </p:nvSpPr>
            <p:spPr bwMode="auto">
              <a:xfrm>
                <a:off x="2700" y="2705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sp>
            <p:nvSpPr>
              <p:cNvPr id="22602" name="Oval 86"/>
              <p:cNvSpPr>
                <a:spLocks noChangeArrowheads="1"/>
              </p:cNvSpPr>
              <p:nvPr/>
            </p:nvSpPr>
            <p:spPr bwMode="auto">
              <a:xfrm>
                <a:off x="2518" y="3159"/>
                <a:ext cx="182" cy="181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400" b="1">
                    <a:solidFill>
                      <a:srgbClr val="000000"/>
                    </a:solidFill>
                  </a:rPr>
                  <a:t>12</a:t>
                </a:r>
              </a:p>
            </p:txBody>
          </p:sp>
          <p:sp>
            <p:nvSpPr>
              <p:cNvPr id="22603" name="Text Box 87"/>
              <p:cNvSpPr txBox="1">
                <a:spLocks noChangeArrowheads="1"/>
              </p:cNvSpPr>
              <p:nvPr/>
            </p:nvSpPr>
            <p:spPr bwMode="auto">
              <a:xfrm>
                <a:off x="2790" y="3067"/>
                <a:ext cx="182" cy="18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cs-CZ" sz="1600" b="1" i="1">
                    <a:solidFill>
                      <a:srgbClr val="000000"/>
                    </a:solidFill>
                  </a:rPr>
                  <a:t>p</a:t>
                </a:r>
                <a:r>
                  <a:rPr lang="cs-CZ" b="1" baseline="-25000">
                    <a:solidFill>
                      <a:srgbClr val="000000"/>
                    </a:solidFill>
                  </a:rPr>
                  <a:t>4</a:t>
                </a:r>
              </a:p>
            </p:txBody>
          </p:sp>
          <p:sp>
            <p:nvSpPr>
              <p:cNvPr id="22604" name="Line 88"/>
              <p:cNvSpPr>
                <a:spLocks noChangeShapeType="1"/>
              </p:cNvSpPr>
              <p:nvPr/>
            </p:nvSpPr>
            <p:spPr bwMode="auto">
              <a:xfrm>
                <a:off x="2700" y="3249"/>
                <a:ext cx="454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22605" name="Group 89"/>
              <p:cNvGrpSpPr>
                <a:grpSpLocks/>
              </p:cNvGrpSpPr>
              <p:nvPr/>
            </p:nvGrpSpPr>
            <p:grpSpPr bwMode="auto">
              <a:xfrm>
                <a:off x="3152" y="2614"/>
                <a:ext cx="181" cy="181"/>
                <a:chOff x="3334" y="799"/>
                <a:chExt cx="454" cy="453"/>
              </a:xfrm>
            </p:grpSpPr>
            <p:sp>
              <p:nvSpPr>
                <p:cNvPr id="22609" name="Oval 90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2610" name="Oval 91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cs-CZ" sz="1200" b="1">
                      <a:solidFill>
                        <a:srgbClr val="000000"/>
                      </a:solidFill>
                    </a:rPr>
                    <a:t>11</a:t>
                  </a:r>
                </a:p>
              </p:txBody>
            </p:sp>
          </p:grpSp>
          <p:grpSp>
            <p:nvGrpSpPr>
              <p:cNvPr id="22606" name="Group 92"/>
              <p:cNvGrpSpPr>
                <a:grpSpLocks/>
              </p:cNvGrpSpPr>
              <p:nvPr/>
            </p:nvGrpSpPr>
            <p:grpSpPr bwMode="auto">
              <a:xfrm>
                <a:off x="3152" y="3158"/>
                <a:ext cx="181" cy="181"/>
                <a:chOff x="3334" y="799"/>
                <a:chExt cx="454" cy="453"/>
              </a:xfrm>
            </p:grpSpPr>
            <p:sp>
              <p:nvSpPr>
                <p:cNvPr id="22607" name="Oval 93"/>
                <p:cNvSpPr>
                  <a:spLocks noChangeArrowheads="1"/>
                </p:cNvSpPr>
                <p:nvPr/>
              </p:nvSpPr>
              <p:spPr bwMode="auto">
                <a:xfrm>
                  <a:off x="3334" y="799"/>
                  <a:ext cx="454" cy="453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2608" name="Oval 94"/>
                <p:cNvSpPr>
                  <a:spLocks noChangeArrowheads="1"/>
                </p:cNvSpPr>
                <p:nvPr/>
              </p:nvSpPr>
              <p:spPr bwMode="auto">
                <a:xfrm>
                  <a:off x="3379" y="845"/>
                  <a:ext cx="363" cy="362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cs-CZ" sz="1200" b="1">
                      <a:solidFill>
                        <a:srgbClr val="000000"/>
                      </a:solidFill>
                    </a:rPr>
                    <a:t>13</a:t>
                  </a:r>
                </a:p>
              </p:txBody>
            </p:sp>
          </p:grpSp>
        </p:grpSp>
        <p:sp>
          <p:nvSpPr>
            <p:cNvPr id="22552" name="Arc 96"/>
            <p:cNvSpPr>
              <a:spLocks/>
            </p:cNvSpPr>
            <p:nvPr/>
          </p:nvSpPr>
          <p:spPr bwMode="auto">
            <a:xfrm flipH="1" flipV="1">
              <a:off x="1111" y="1888"/>
              <a:ext cx="182" cy="91"/>
            </a:xfrm>
            <a:custGeom>
              <a:avLst/>
              <a:gdLst>
                <a:gd name="T0" fmla="*/ 0 w 21600"/>
                <a:gd name="T1" fmla="*/ 0 h 21600"/>
                <a:gd name="T2" fmla="*/ 2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82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395288" y="1052513"/>
            <a:ext cx="8351837" cy="1008062"/>
          </a:xfrm>
          <a:prstGeom prst="roundRect">
            <a:avLst>
              <a:gd name="adj" fmla="val 1055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000000"/>
                </a:solidFill>
              </a:rPr>
              <a:t>Automat</a:t>
            </a:r>
            <a:r>
              <a:rPr lang="en-US">
                <a:solidFill>
                  <a:srgbClr val="000000"/>
                </a:solidFill>
              </a:rPr>
              <a:t>on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for aproximate pattern matching. It detects  all occurences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of substrings </a:t>
            </a:r>
            <a:r>
              <a:rPr lang="en-US" smtClean="0">
                <a:solidFill>
                  <a:srgbClr val="000000"/>
                </a:solidFill>
              </a:rPr>
              <a:t>whose </a:t>
            </a:r>
            <a:r>
              <a:rPr lang="en-US">
                <a:solidFill>
                  <a:srgbClr val="000000"/>
                </a:solidFill>
              </a:rPr>
              <a:t>Hamming distance form the pattern </a:t>
            </a:r>
            <a:r>
              <a:rPr lang="en-US" smtClean="0">
                <a:solidFill>
                  <a:srgbClr val="000000"/>
                </a:solidFill>
              </a:rPr>
              <a:t>'rose'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is less or equal to</a:t>
            </a:r>
            <a:r>
              <a:rPr lang="cs-CZ">
                <a:solidFill>
                  <a:srgbClr val="000000"/>
                </a:solidFill>
              </a:rPr>
              <a:t> 3. </a:t>
            </a:r>
          </a:p>
        </p:txBody>
      </p:sp>
      <p:sp>
        <p:nvSpPr>
          <p:cNvPr id="23555" name="AutoShape 3"/>
          <p:cNvSpPr>
            <a:spLocks noChangeArrowheads="1"/>
          </p:cNvSpPr>
          <p:nvPr/>
        </p:nvSpPr>
        <p:spPr bwMode="auto">
          <a:xfrm>
            <a:off x="3492500" y="2492375"/>
            <a:ext cx="5184775" cy="3816350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557" name="AutoShape 89"/>
          <p:cNvSpPr>
            <a:spLocks noChangeArrowheads="1"/>
          </p:cNvSpPr>
          <p:nvPr/>
        </p:nvSpPr>
        <p:spPr bwMode="auto">
          <a:xfrm>
            <a:off x="395536" y="2492896"/>
            <a:ext cx="2700337" cy="3312368"/>
          </a:xfrm>
          <a:prstGeom prst="roundRect">
            <a:avLst>
              <a:gd name="adj" fmla="val 765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000000"/>
                </a:solidFill>
              </a:rPr>
              <a:t>Automat</a:t>
            </a:r>
            <a:r>
              <a:rPr lang="en-US" smtClean="0">
                <a:solidFill>
                  <a:srgbClr val="000000"/>
                </a:solidFill>
              </a:rPr>
              <a:t>on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detects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among others also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 words</a:t>
            </a:r>
            <a:r>
              <a:rPr lang="cs-CZ" smtClean="0">
                <a:solidFill>
                  <a:srgbClr val="000000"/>
                </a:solidFill>
              </a:rPr>
              <a:t>:</a:t>
            </a: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000000"/>
                </a:solidFill>
              </a:rPr>
              <a:t>ros</a:t>
            </a:r>
            <a:r>
              <a:rPr lang="en-US" smtClean="0">
                <a:solidFill>
                  <a:srgbClr val="000000"/>
                </a:solidFill>
              </a:rPr>
              <a:t>e</a:t>
            </a:r>
            <a:r>
              <a:rPr lang="cs-CZ" smtClean="0">
                <a:solidFill>
                  <a:srgbClr val="000000"/>
                </a:solidFill>
              </a:rPr>
              <a:t> (</a:t>
            </a:r>
            <a:r>
              <a:rPr lang="en-US" smtClean="0">
                <a:solidFill>
                  <a:srgbClr val="000000"/>
                </a:solidFill>
              </a:rPr>
              <a:t>distance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</a:rPr>
              <a:t>= 0)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do</a:t>
            </a:r>
            <a:r>
              <a:rPr lang="cs-CZ" smtClean="0">
                <a:solidFill>
                  <a:srgbClr val="000000"/>
                </a:solidFill>
              </a:rPr>
              <a:t>s</a:t>
            </a:r>
            <a:r>
              <a:rPr lang="en-US" smtClean="0">
                <a:solidFill>
                  <a:srgbClr val="000000"/>
                </a:solidFill>
              </a:rPr>
              <a:t>e</a:t>
            </a:r>
            <a:r>
              <a:rPr lang="cs-CZ" smtClean="0">
                <a:solidFill>
                  <a:srgbClr val="000000"/>
                </a:solidFill>
              </a:rPr>
              <a:t> (</a:t>
            </a:r>
            <a:r>
              <a:rPr lang="en-US" smtClean="0">
                <a:solidFill>
                  <a:srgbClr val="000000"/>
                </a:solidFill>
              </a:rPr>
              <a:t>distance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</a:rPr>
              <a:t>= 1)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rest</a:t>
            </a:r>
            <a:r>
              <a:rPr lang="cs-CZ" smtClean="0">
                <a:solidFill>
                  <a:srgbClr val="000000"/>
                </a:solidFill>
              </a:rPr>
              <a:t> (</a:t>
            </a:r>
            <a:r>
              <a:rPr lang="en-US" smtClean="0">
                <a:solidFill>
                  <a:srgbClr val="000000"/>
                </a:solidFill>
              </a:rPr>
              <a:t>distance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</a:rPr>
              <a:t>= 2)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list</a:t>
            </a:r>
            <a:r>
              <a:rPr lang="cs-CZ" smtClean="0">
                <a:solidFill>
                  <a:srgbClr val="000000"/>
                </a:solidFill>
              </a:rPr>
              <a:t> (</a:t>
            </a:r>
            <a:r>
              <a:rPr lang="en-US" smtClean="0">
                <a:solidFill>
                  <a:srgbClr val="000000"/>
                </a:solidFill>
              </a:rPr>
              <a:t>distance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</a:rPr>
              <a:t>= 3</a:t>
            </a:r>
            <a:r>
              <a:rPr lang="cs-CZ" smtClean="0">
                <a:solidFill>
                  <a:srgbClr val="000000"/>
                </a:solidFill>
              </a:rPr>
              <a:t>)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and more...</a:t>
            </a: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3558" name="Text Box 91"/>
          <p:cNvSpPr txBox="1">
            <a:spLocks noChangeArrowheads="1"/>
          </p:cNvSpPr>
          <p:nvPr/>
        </p:nvSpPr>
        <p:spPr bwMode="auto">
          <a:xfrm>
            <a:off x="4131581" y="5445125"/>
            <a:ext cx="4363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b="1" smtClean="0">
                <a:solidFill>
                  <a:srgbClr val="000000"/>
                </a:solidFill>
              </a:rPr>
              <a:t>A</a:t>
            </a:r>
            <a:r>
              <a:rPr lang="en-US" b="1" baseline="-25000" smtClean="0">
                <a:solidFill>
                  <a:srgbClr val="000000"/>
                </a:solidFill>
              </a:rPr>
              <a:t>2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86" name="AutoShape 100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Hamming distance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87" name="AutoShape 101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88" name="Group 102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89" name="Group 103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1" name="Rectangle 104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2" name="Line 105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0" name="Arc 106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93" name="AutoShape 107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94" name="AutoShape 108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95" name="Group 109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96" name="Group 11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8" name="Rectangle 11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Line 11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7" name="Arc 11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100" name="AutoShape 114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 smtClean="0">
                <a:solidFill>
                  <a:srgbClr val="FFFFFF"/>
                </a:solidFill>
                <a:latin typeface="Arial Black" pitchFamily="34" charset="0"/>
              </a:rPr>
              <a:t> </a:t>
            </a: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search </a:t>
            </a:r>
            <a:r>
              <a:rPr lang="cs-CZ" sz="1400" b="1" smtClean="0">
                <a:solidFill>
                  <a:srgbClr val="FFFFFF"/>
                </a:solidFill>
                <a:latin typeface="Arial Black" pitchFamily="34" charset="0"/>
              </a:rPr>
              <a:t>automat</a:t>
            </a: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on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01" name="Text Box 115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15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02" name="Text Box 33"/>
          <p:cNvSpPr txBox="1">
            <a:spLocks noChangeArrowheads="1"/>
          </p:cNvSpPr>
          <p:nvPr/>
        </p:nvSpPr>
        <p:spPr bwMode="auto">
          <a:xfrm>
            <a:off x="7595170" y="357311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03" name="Text Box 33"/>
          <p:cNvSpPr txBox="1">
            <a:spLocks noChangeArrowheads="1"/>
          </p:cNvSpPr>
          <p:nvPr/>
        </p:nvSpPr>
        <p:spPr bwMode="auto">
          <a:xfrm>
            <a:off x="4644008" y="357311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04" name="Text Box 33"/>
          <p:cNvSpPr txBox="1">
            <a:spLocks noChangeArrowheads="1"/>
          </p:cNvSpPr>
          <p:nvPr/>
        </p:nvSpPr>
        <p:spPr bwMode="auto">
          <a:xfrm>
            <a:off x="5652070" y="357311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05" name="Text Box 33"/>
          <p:cNvSpPr txBox="1">
            <a:spLocks noChangeArrowheads="1"/>
          </p:cNvSpPr>
          <p:nvPr/>
        </p:nvSpPr>
        <p:spPr bwMode="auto">
          <a:xfrm>
            <a:off x="6660133" y="357311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06" name="Text Box 33"/>
          <p:cNvSpPr txBox="1">
            <a:spLocks noChangeArrowheads="1"/>
          </p:cNvSpPr>
          <p:nvPr/>
        </p:nvSpPr>
        <p:spPr bwMode="auto">
          <a:xfrm>
            <a:off x="5723508" y="443671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07" name="Text Box 33"/>
          <p:cNvSpPr txBox="1">
            <a:spLocks noChangeArrowheads="1"/>
          </p:cNvSpPr>
          <p:nvPr/>
        </p:nvSpPr>
        <p:spPr bwMode="auto">
          <a:xfrm>
            <a:off x="6731570" y="443671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08" name="Text Box 33"/>
          <p:cNvSpPr txBox="1">
            <a:spLocks noChangeArrowheads="1"/>
          </p:cNvSpPr>
          <p:nvPr/>
        </p:nvSpPr>
        <p:spPr bwMode="auto">
          <a:xfrm>
            <a:off x="7666608" y="443671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09" name="Text Box 33"/>
          <p:cNvSpPr txBox="1">
            <a:spLocks noChangeArrowheads="1"/>
          </p:cNvSpPr>
          <p:nvPr/>
        </p:nvSpPr>
        <p:spPr bwMode="auto">
          <a:xfrm>
            <a:off x="6731570" y="530031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10" name="Text Box 33"/>
          <p:cNvSpPr txBox="1">
            <a:spLocks noChangeArrowheads="1"/>
          </p:cNvSpPr>
          <p:nvPr/>
        </p:nvSpPr>
        <p:spPr bwMode="auto">
          <a:xfrm>
            <a:off x="7666608" y="530031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grpSp>
        <p:nvGrpSpPr>
          <p:cNvPr id="23556" name="Group 90"/>
          <p:cNvGrpSpPr>
            <a:grpSpLocks/>
          </p:cNvGrpSpPr>
          <p:nvPr/>
        </p:nvGrpSpPr>
        <p:grpSpPr bwMode="auto">
          <a:xfrm>
            <a:off x="3995738" y="2781301"/>
            <a:ext cx="4321175" cy="3241675"/>
            <a:chOff x="2517" y="1752"/>
            <a:chExt cx="2722" cy="2042"/>
          </a:xfrm>
        </p:grpSpPr>
        <p:sp>
          <p:nvSpPr>
            <p:cNvPr id="23577" name="Arc 28"/>
            <p:cNvSpPr>
              <a:spLocks/>
            </p:cNvSpPr>
            <p:nvPr/>
          </p:nvSpPr>
          <p:spPr bwMode="auto">
            <a:xfrm rot="5400000" flipH="1">
              <a:off x="2463" y="1807"/>
              <a:ext cx="245" cy="136"/>
            </a:xfrm>
            <a:custGeom>
              <a:avLst/>
              <a:gdLst>
                <a:gd name="T0" fmla="*/ 0 w 43199"/>
                <a:gd name="T1" fmla="*/ 0 h 43200"/>
                <a:gd name="T2" fmla="*/ 0 w 43199"/>
                <a:gd name="T3" fmla="*/ 0 h 43200"/>
                <a:gd name="T4" fmla="*/ 1 w 4319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</a:path>
                <a:path w="43199" h="43200" stroke="0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  <a:lnTo>
                    <a:pt x="21599" y="21600"/>
                  </a:lnTo>
                  <a:lnTo>
                    <a:pt x="4389" y="854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581" name="Line 32"/>
            <p:cNvSpPr>
              <a:spLocks noChangeShapeType="1"/>
            </p:cNvSpPr>
            <p:nvPr/>
          </p:nvSpPr>
          <p:spPr bwMode="auto">
            <a:xfrm>
              <a:off x="3244" y="2614"/>
              <a:ext cx="544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582" name="Line 33"/>
            <p:cNvSpPr>
              <a:spLocks noChangeShapeType="1"/>
            </p:cNvSpPr>
            <p:nvPr/>
          </p:nvSpPr>
          <p:spPr bwMode="auto">
            <a:xfrm>
              <a:off x="3879" y="2614"/>
              <a:ext cx="544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583" name="Line 34"/>
            <p:cNvSpPr>
              <a:spLocks noChangeShapeType="1"/>
            </p:cNvSpPr>
            <p:nvPr/>
          </p:nvSpPr>
          <p:spPr bwMode="auto">
            <a:xfrm>
              <a:off x="4514" y="2614"/>
              <a:ext cx="544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588" name="Line 39"/>
            <p:cNvSpPr>
              <a:spLocks noChangeShapeType="1"/>
            </p:cNvSpPr>
            <p:nvPr/>
          </p:nvSpPr>
          <p:spPr bwMode="auto">
            <a:xfrm>
              <a:off x="2609" y="2070"/>
              <a:ext cx="544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589" name="Line 40"/>
            <p:cNvSpPr>
              <a:spLocks noChangeShapeType="1"/>
            </p:cNvSpPr>
            <p:nvPr/>
          </p:nvSpPr>
          <p:spPr bwMode="auto">
            <a:xfrm>
              <a:off x="3244" y="2070"/>
              <a:ext cx="544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590" name="Line 41"/>
            <p:cNvSpPr>
              <a:spLocks noChangeShapeType="1"/>
            </p:cNvSpPr>
            <p:nvPr/>
          </p:nvSpPr>
          <p:spPr bwMode="auto">
            <a:xfrm>
              <a:off x="3879" y="2070"/>
              <a:ext cx="544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591" name="Line 42"/>
            <p:cNvSpPr>
              <a:spLocks noChangeShapeType="1"/>
            </p:cNvSpPr>
            <p:nvPr/>
          </p:nvSpPr>
          <p:spPr bwMode="auto">
            <a:xfrm>
              <a:off x="4514" y="2070"/>
              <a:ext cx="544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592" name="Oval 43"/>
            <p:cNvSpPr>
              <a:spLocks noChangeArrowheads="1"/>
            </p:cNvSpPr>
            <p:nvPr/>
          </p:nvSpPr>
          <p:spPr bwMode="auto">
            <a:xfrm>
              <a:off x="2517" y="1979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3593" name="Text Box 44"/>
            <p:cNvSpPr txBox="1">
              <a:spLocks noChangeArrowheads="1"/>
            </p:cNvSpPr>
            <p:nvPr/>
          </p:nvSpPr>
          <p:spPr bwMode="auto">
            <a:xfrm>
              <a:off x="2790" y="1888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 b="1" i="1">
                  <a:solidFill>
                    <a:srgbClr val="000000"/>
                  </a:solidFill>
                </a:rPr>
                <a:t>r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3594" name="Line 45"/>
            <p:cNvSpPr>
              <a:spLocks noChangeShapeType="1"/>
            </p:cNvSpPr>
            <p:nvPr/>
          </p:nvSpPr>
          <p:spPr bwMode="auto">
            <a:xfrm>
              <a:off x="2699" y="2069"/>
              <a:ext cx="45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595" name="Oval 46"/>
            <p:cNvSpPr>
              <a:spLocks noChangeArrowheads="1"/>
            </p:cNvSpPr>
            <p:nvPr/>
          </p:nvSpPr>
          <p:spPr bwMode="auto">
            <a:xfrm>
              <a:off x="3153" y="1980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3596" name="Text Box 47"/>
            <p:cNvSpPr txBox="1">
              <a:spLocks noChangeArrowheads="1"/>
            </p:cNvSpPr>
            <p:nvPr/>
          </p:nvSpPr>
          <p:spPr bwMode="auto">
            <a:xfrm>
              <a:off x="3425" y="1888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 b="1" i="1">
                  <a:solidFill>
                    <a:srgbClr val="000000"/>
                  </a:solidFill>
                </a:rPr>
                <a:t>o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3597" name="Line 48"/>
            <p:cNvSpPr>
              <a:spLocks noChangeShapeType="1"/>
            </p:cNvSpPr>
            <p:nvPr/>
          </p:nvSpPr>
          <p:spPr bwMode="auto">
            <a:xfrm>
              <a:off x="3335" y="2070"/>
              <a:ext cx="45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598" name="Oval 49"/>
            <p:cNvSpPr>
              <a:spLocks noChangeArrowheads="1"/>
            </p:cNvSpPr>
            <p:nvPr/>
          </p:nvSpPr>
          <p:spPr bwMode="auto">
            <a:xfrm>
              <a:off x="3788" y="1980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23599" name="Text Box 50"/>
            <p:cNvSpPr txBox="1">
              <a:spLocks noChangeArrowheads="1"/>
            </p:cNvSpPr>
            <p:nvPr/>
          </p:nvSpPr>
          <p:spPr bwMode="auto">
            <a:xfrm>
              <a:off x="4060" y="1888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 b="1" i="1">
                  <a:solidFill>
                    <a:srgbClr val="000000"/>
                  </a:solidFill>
                </a:rPr>
                <a:t>s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3600" name="Line 51"/>
            <p:cNvSpPr>
              <a:spLocks noChangeShapeType="1"/>
            </p:cNvSpPr>
            <p:nvPr/>
          </p:nvSpPr>
          <p:spPr bwMode="auto">
            <a:xfrm>
              <a:off x="3970" y="2070"/>
              <a:ext cx="45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601" name="Oval 52"/>
            <p:cNvSpPr>
              <a:spLocks noChangeArrowheads="1"/>
            </p:cNvSpPr>
            <p:nvPr/>
          </p:nvSpPr>
          <p:spPr bwMode="auto">
            <a:xfrm>
              <a:off x="4423" y="1980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23602" name="Text Box 53"/>
            <p:cNvSpPr txBox="1">
              <a:spLocks noChangeArrowheads="1"/>
            </p:cNvSpPr>
            <p:nvPr/>
          </p:nvSpPr>
          <p:spPr bwMode="auto">
            <a:xfrm>
              <a:off x="4695" y="1888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 b="1" i="1" smtClean="0">
                  <a:solidFill>
                    <a:srgbClr val="000000"/>
                  </a:solidFill>
                </a:rPr>
                <a:t>e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3603" name="Line 54"/>
            <p:cNvSpPr>
              <a:spLocks noChangeShapeType="1"/>
            </p:cNvSpPr>
            <p:nvPr/>
          </p:nvSpPr>
          <p:spPr bwMode="auto">
            <a:xfrm>
              <a:off x="4605" y="2070"/>
              <a:ext cx="45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grpSp>
          <p:nvGrpSpPr>
            <p:cNvPr id="23604" name="Group 55"/>
            <p:cNvGrpSpPr>
              <a:grpSpLocks/>
            </p:cNvGrpSpPr>
            <p:nvPr/>
          </p:nvGrpSpPr>
          <p:grpSpPr bwMode="auto">
            <a:xfrm>
              <a:off x="5058" y="1979"/>
              <a:ext cx="181" cy="181"/>
              <a:chOff x="3334" y="799"/>
              <a:chExt cx="454" cy="453"/>
            </a:xfrm>
          </p:grpSpPr>
          <p:sp>
            <p:nvSpPr>
              <p:cNvPr id="23636" name="Oval 56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3637" name="Oval 57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200" b="1">
                    <a:solidFill>
                      <a:srgbClr val="000000"/>
                    </a:solidFill>
                  </a:rPr>
                  <a:t>4</a:t>
                </a:r>
              </a:p>
            </p:txBody>
          </p:sp>
        </p:grpSp>
        <p:sp>
          <p:nvSpPr>
            <p:cNvPr id="23605" name="Oval 58"/>
            <p:cNvSpPr>
              <a:spLocks noChangeArrowheads="1"/>
            </p:cNvSpPr>
            <p:nvPr/>
          </p:nvSpPr>
          <p:spPr bwMode="auto">
            <a:xfrm>
              <a:off x="3153" y="2524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23606" name="Text Box 59"/>
            <p:cNvSpPr txBox="1">
              <a:spLocks noChangeArrowheads="1"/>
            </p:cNvSpPr>
            <p:nvPr/>
          </p:nvSpPr>
          <p:spPr bwMode="auto">
            <a:xfrm>
              <a:off x="3425" y="2432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 b="1" i="1">
                  <a:solidFill>
                    <a:srgbClr val="000000"/>
                  </a:solidFill>
                </a:rPr>
                <a:t>o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3607" name="Line 60"/>
            <p:cNvSpPr>
              <a:spLocks noChangeShapeType="1"/>
            </p:cNvSpPr>
            <p:nvPr/>
          </p:nvSpPr>
          <p:spPr bwMode="auto">
            <a:xfrm>
              <a:off x="3335" y="2614"/>
              <a:ext cx="45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608" name="Oval 61"/>
            <p:cNvSpPr>
              <a:spLocks noChangeArrowheads="1"/>
            </p:cNvSpPr>
            <p:nvPr/>
          </p:nvSpPr>
          <p:spPr bwMode="auto">
            <a:xfrm>
              <a:off x="3788" y="2524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23609" name="Text Box 62"/>
            <p:cNvSpPr txBox="1">
              <a:spLocks noChangeArrowheads="1"/>
            </p:cNvSpPr>
            <p:nvPr/>
          </p:nvSpPr>
          <p:spPr bwMode="auto">
            <a:xfrm>
              <a:off x="4060" y="2432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 b="1" i="1">
                  <a:solidFill>
                    <a:srgbClr val="000000"/>
                  </a:solidFill>
                </a:rPr>
                <a:t>s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3610" name="Line 63"/>
            <p:cNvSpPr>
              <a:spLocks noChangeShapeType="1"/>
            </p:cNvSpPr>
            <p:nvPr/>
          </p:nvSpPr>
          <p:spPr bwMode="auto">
            <a:xfrm>
              <a:off x="3970" y="2614"/>
              <a:ext cx="45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611" name="Oval 64"/>
            <p:cNvSpPr>
              <a:spLocks noChangeArrowheads="1"/>
            </p:cNvSpPr>
            <p:nvPr/>
          </p:nvSpPr>
          <p:spPr bwMode="auto">
            <a:xfrm>
              <a:off x="4423" y="2524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23612" name="Text Box 65"/>
            <p:cNvSpPr txBox="1">
              <a:spLocks noChangeArrowheads="1"/>
            </p:cNvSpPr>
            <p:nvPr/>
          </p:nvSpPr>
          <p:spPr bwMode="auto">
            <a:xfrm>
              <a:off x="4695" y="2432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 b="1" i="1" smtClean="0">
                  <a:solidFill>
                    <a:srgbClr val="000000"/>
                  </a:solidFill>
                </a:rPr>
                <a:t>e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3613" name="Line 66"/>
            <p:cNvSpPr>
              <a:spLocks noChangeShapeType="1"/>
            </p:cNvSpPr>
            <p:nvPr/>
          </p:nvSpPr>
          <p:spPr bwMode="auto">
            <a:xfrm>
              <a:off x="4605" y="2614"/>
              <a:ext cx="45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grpSp>
          <p:nvGrpSpPr>
            <p:cNvPr id="23614" name="Group 67"/>
            <p:cNvGrpSpPr>
              <a:grpSpLocks/>
            </p:cNvGrpSpPr>
            <p:nvPr/>
          </p:nvGrpSpPr>
          <p:grpSpPr bwMode="auto">
            <a:xfrm>
              <a:off x="5058" y="2523"/>
              <a:ext cx="181" cy="181"/>
              <a:chOff x="3334" y="799"/>
              <a:chExt cx="454" cy="453"/>
            </a:xfrm>
          </p:grpSpPr>
          <p:sp>
            <p:nvSpPr>
              <p:cNvPr id="23634" name="Oval 68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3635" name="Oval 69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200" b="1">
                    <a:solidFill>
                      <a:srgbClr val="000000"/>
                    </a:solidFill>
                  </a:rPr>
                  <a:t>8</a:t>
                </a:r>
              </a:p>
            </p:txBody>
          </p:sp>
        </p:grpSp>
        <p:sp>
          <p:nvSpPr>
            <p:cNvPr id="23617" name="Line 72"/>
            <p:cNvSpPr>
              <a:spLocks noChangeShapeType="1"/>
            </p:cNvSpPr>
            <p:nvPr/>
          </p:nvSpPr>
          <p:spPr bwMode="auto">
            <a:xfrm>
              <a:off x="3880" y="3159"/>
              <a:ext cx="544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618" name="Line 73"/>
            <p:cNvSpPr>
              <a:spLocks noChangeShapeType="1"/>
            </p:cNvSpPr>
            <p:nvPr/>
          </p:nvSpPr>
          <p:spPr bwMode="auto">
            <a:xfrm>
              <a:off x="4515" y="3159"/>
              <a:ext cx="544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619" name="Oval 74"/>
            <p:cNvSpPr>
              <a:spLocks noChangeArrowheads="1"/>
            </p:cNvSpPr>
            <p:nvPr/>
          </p:nvSpPr>
          <p:spPr bwMode="auto">
            <a:xfrm>
              <a:off x="3788" y="3068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9</a:t>
              </a:r>
            </a:p>
          </p:txBody>
        </p:sp>
        <p:sp>
          <p:nvSpPr>
            <p:cNvPr id="23620" name="Text Box 75"/>
            <p:cNvSpPr txBox="1">
              <a:spLocks noChangeArrowheads="1"/>
            </p:cNvSpPr>
            <p:nvPr/>
          </p:nvSpPr>
          <p:spPr bwMode="auto">
            <a:xfrm>
              <a:off x="4061" y="2977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 b="1" i="1">
                  <a:solidFill>
                    <a:srgbClr val="000000"/>
                  </a:solidFill>
                </a:rPr>
                <a:t>s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3621" name="Line 76"/>
            <p:cNvSpPr>
              <a:spLocks noChangeShapeType="1"/>
            </p:cNvSpPr>
            <p:nvPr/>
          </p:nvSpPr>
          <p:spPr bwMode="auto">
            <a:xfrm>
              <a:off x="3970" y="3158"/>
              <a:ext cx="45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622" name="Oval 77"/>
            <p:cNvSpPr>
              <a:spLocks noChangeArrowheads="1"/>
            </p:cNvSpPr>
            <p:nvPr/>
          </p:nvSpPr>
          <p:spPr bwMode="auto">
            <a:xfrm>
              <a:off x="4424" y="3069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23623" name="Text Box 78"/>
            <p:cNvSpPr txBox="1">
              <a:spLocks noChangeArrowheads="1"/>
            </p:cNvSpPr>
            <p:nvPr/>
          </p:nvSpPr>
          <p:spPr bwMode="auto">
            <a:xfrm>
              <a:off x="4696" y="2977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 b="1" i="1" smtClean="0">
                  <a:solidFill>
                    <a:srgbClr val="000000"/>
                  </a:solidFill>
                </a:rPr>
                <a:t>e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3624" name="Line 79"/>
            <p:cNvSpPr>
              <a:spLocks noChangeShapeType="1"/>
            </p:cNvSpPr>
            <p:nvPr/>
          </p:nvSpPr>
          <p:spPr bwMode="auto">
            <a:xfrm>
              <a:off x="4606" y="3159"/>
              <a:ext cx="45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3625" name="Oval 80"/>
            <p:cNvSpPr>
              <a:spLocks noChangeArrowheads="1"/>
            </p:cNvSpPr>
            <p:nvPr/>
          </p:nvSpPr>
          <p:spPr bwMode="auto">
            <a:xfrm>
              <a:off x="4424" y="3613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12</a:t>
              </a:r>
            </a:p>
          </p:txBody>
        </p:sp>
        <p:sp>
          <p:nvSpPr>
            <p:cNvPr id="23626" name="Text Box 81"/>
            <p:cNvSpPr txBox="1">
              <a:spLocks noChangeArrowheads="1"/>
            </p:cNvSpPr>
            <p:nvPr/>
          </p:nvSpPr>
          <p:spPr bwMode="auto">
            <a:xfrm>
              <a:off x="4696" y="3521"/>
              <a:ext cx="182" cy="1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 b="1" i="1" smtClean="0">
                  <a:solidFill>
                    <a:srgbClr val="000000"/>
                  </a:solidFill>
                </a:rPr>
                <a:t>e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3627" name="Line 82"/>
            <p:cNvSpPr>
              <a:spLocks noChangeShapeType="1"/>
            </p:cNvSpPr>
            <p:nvPr/>
          </p:nvSpPr>
          <p:spPr bwMode="auto">
            <a:xfrm>
              <a:off x="4606" y="3703"/>
              <a:ext cx="454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grpSp>
          <p:nvGrpSpPr>
            <p:cNvPr id="23628" name="Group 83"/>
            <p:cNvGrpSpPr>
              <a:grpSpLocks/>
            </p:cNvGrpSpPr>
            <p:nvPr/>
          </p:nvGrpSpPr>
          <p:grpSpPr bwMode="auto">
            <a:xfrm>
              <a:off x="5058" y="3068"/>
              <a:ext cx="181" cy="181"/>
              <a:chOff x="3334" y="799"/>
              <a:chExt cx="454" cy="453"/>
            </a:xfrm>
          </p:grpSpPr>
          <p:sp>
            <p:nvSpPr>
              <p:cNvPr id="23632" name="Oval 84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3633" name="Oval 85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200" b="1">
                    <a:solidFill>
                      <a:srgbClr val="000000"/>
                    </a:solidFill>
                  </a:rPr>
                  <a:t>11</a:t>
                </a:r>
              </a:p>
            </p:txBody>
          </p:sp>
        </p:grpSp>
        <p:grpSp>
          <p:nvGrpSpPr>
            <p:cNvPr id="23629" name="Group 86"/>
            <p:cNvGrpSpPr>
              <a:grpSpLocks/>
            </p:cNvGrpSpPr>
            <p:nvPr/>
          </p:nvGrpSpPr>
          <p:grpSpPr bwMode="auto">
            <a:xfrm>
              <a:off x="5058" y="3612"/>
              <a:ext cx="181" cy="181"/>
              <a:chOff x="3334" y="799"/>
              <a:chExt cx="454" cy="453"/>
            </a:xfrm>
          </p:grpSpPr>
          <p:sp>
            <p:nvSpPr>
              <p:cNvPr id="23630" name="Oval 87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3631" name="Oval 88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200" b="1">
                    <a:solidFill>
                      <a:srgbClr val="000000"/>
                    </a:solidFill>
                  </a:rPr>
                  <a:t>13</a:t>
                </a:r>
              </a:p>
            </p:txBody>
          </p:sp>
        </p:grpSp>
      </p:grpSp>
      <p:sp>
        <p:nvSpPr>
          <p:cNvPr id="111" name="Text Box 33"/>
          <p:cNvSpPr txBox="1">
            <a:spLocks noChangeArrowheads="1"/>
          </p:cNvSpPr>
          <p:nvPr/>
        </p:nvSpPr>
        <p:spPr bwMode="auto">
          <a:xfrm>
            <a:off x="4211960" y="270892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60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AutoShape 642"/>
          <p:cNvSpPr>
            <a:spLocks noChangeArrowheads="1"/>
          </p:cNvSpPr>
          <p:nvPr/>
        </p:nvSpPr>
        <p:spPr bwMode="auto">
          <a:xfrm>
            <a:off x="323528" y="1412776"/>
            <a:ext cx="8426450" cy="1152128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19" name="AutoShape 56"/>
          <p:cNvSpPr>
            <a:spLocks noChangeArrowheads="1"/>
          </p:cNvSpPr>
          <p:nvPr/>
        </p:nvSpPr>
        <p:spPr bwMode="auto">
          <a:xfrm>
            <a:off x="447178" y="980728"/>
            <a:ext cx="8155756" cy="576064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NFA accepting any word with subsequence 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1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2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3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4</a:t>
            </a:r>
            <a:r>
              <a:rPr lang="en-US" b="1">
                <a:solidFill>
                  <a:srgbClr val="000000"/>
                </a:solidFill>
              </a:rPr>
              <a:t> anywhere in it.</a:t>
            </a: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134" name="AutoShape 642"/>
          <p:cNvSpPr>
            <a:spLocks noChangeArrowheads="1"/>
          </p:cNvSpPr>
          <p:nvPr/>
        </p:nvSpPr>
        <p:spPr bwMode="auto">
          <a:xfrm>
            <a:off x="323528" y="3429000"/>
            <a:ext cx="8424936" cy="2592288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47" name="AutoShape 56"/>
          <p:cNvSpPr>
            <a:spLocks noChangeArrowheads="1"/>
          </p:cNvSpPr>
          <p:nvPr/>
        </p:nvSpPr>
        <p:spPr bwMode="auto">
          <a:xfrm>
            <a:off x="467544" y="2996952"/>
            <a:ext cx="8155756" cy="792460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NFA accepting any word with subsequence 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1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2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3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4</a:t>
            </a:r>
            <a:r>
              <a:rPr lang="en-US" b="1">
                <a:solidFill>
                  <a:srgbClr val="000000"/>
                </a:solidFill>
              </a:rPr>
              <a:t> anywhere in it,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one symbol in the sequence may be altered.</a:t>
            </a: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162" name="AutoShape 56"/>
          <p:cNvSpPr>
            <a:spLocks noChangeArrowheads="1"/>
          </p:cNvSpPr>
          <p:nvPr/>
        </p:nvSpPr>
        <p:spPr bwMode="auto">
          <a:xfrm>
            <a:off x="467544" y="5805264"/>
            <a:ext cx="8155756" cy="648072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Alternatively: NFA accepting any word containing a subsequence Q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whose </a:t>
            </a:r>
            <a:r>
              <a:rPr lang="en-US" b="1">
                <a:solidFill>
                  <a:srgbClr val="000000"/>
                </a:solidFill>
              </a:rPr>
              <a:t>Hamming distance from 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1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2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3</a:t>
            </a:r>
            <a:r>
              <a:rPr lang="cs-CZ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4</a:t>
            </a:r>
            <a:r>
              <a:rPr lang="en-US" b="1">
                <a:solidFill>
                  <a:srgbClr val="000000"/>
                </a:solidFill>
              </a:rPr>
              <a:t> is at most 1.</a:t>
            </a: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174" name="Text Box 50"/>
          <p:cNvSpPr txBox="1">
            <a:spLocks noChangeArrowheads="1"/>
          </p:cNvSpPr>
          <p:nvPr/>
        </p:nvSpPr>
        <p:spPr bwMode="auto">
          <a:xfrm>
            <a:off x="2772445" y="42941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5" name="Line 51"/>
          <p:cNvSpPr>
            <a:spLocks noChangeShapeType="1"/>
          </p:cNvSpPr>
          <p:nvPr/>
        </p:nvSpPr>
        <p:spPr bwMode="auto">
          <a:xfrm>
            <a:off x="2627982" y="458147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77" name="Text Box 53"/>
          <p:cNvSpPr txBox="1">
            <a:spLocks noChangeArrowheads="1"/>
          </p:cNvSpPr>
          <p:nvPr/>
        </p:nvSpPr>
        <p:spPr bwMode="auto">
          <a:xfrm>
            <a:off x="3780507" y="42941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78" name="Line 54"/>
          <p:cNvSpPr>
            <a:spLocks noChangeShapeType="1"/>
          </p:cNvSpPr>
          <p:nvPr/>
        </p:nvSpPr>
        <p:spPr bwMode="auto">
          <a:xfrm>
            <a:off x="3637632" y="458306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80" name="Text Box 56"/>
          <p:cNvSpPr txBox="1">
            <a:spLocks noChangeArrowheads="1"/>
          </p:cNvSpPr>
          <p:nvPr/>
        </p:nvSpPr>
        <p:spPr bwMode="auto">
          <a:xfrm>
            <a:off x="4788570" y="42941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1" name="Line 57"/>
          <p:cNvSpPr>
            <a:spLocks noChangeShapeType="1"/>
          </p:cNvSpPr>
          <p:nvPr/>
        </p:nvSpPr>
        <p:spPr bwMode="auto">
          <a:xfrm>
            <a:off x="4645695" y="458306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83" name="Text Box 59"/>
          <p:cNvSpPr txBox="1">
            <a:spLocks noChangeArrowheads="1"/>
          </p:cNvSpPr>
          <p:nvPr/>
        </p:nvSpPr>
        <p:spPr bwMode="auto">
          <a:xfrm>
            <a:off x="5796632" y="42941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84" name="Line 60"/>
          <p:cNvSpPr>
            <a:spLocks noChangeShapeType="1"/>
          </p:cNvSpPr>
          <p:nvPr/>
        </p:nvSpPr>
        <p:spPr bwMode="auto">
          <a:xfrm>
            <a:off x="5653757" y="4583063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89" name="Text Box 65"/>
          <p:cNvSpPr txBox="1">
            <a:spLocks noChangeArrowheads="1"/>
          </p:cNvSpPr>
          <p:nvPr/>
        </p:nvSpPr>
        <p:spPr bwMode="auto">
          <a:xfrm>
            <a:off x="3780507" y="52291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90" name="Line 66"/>
          <p:cNvSpPr>
            <a:spLocks noChangeShapeType="1"/>
          </p:cNvSpPr>
          <p:nvPr/>
        </p:nvSpPr>
        <p:spPr bwMode="auto">
          <a:xfrm>
            <a:off x="3637632" y="55180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92" name="Text Box 68"/>
          <p:cNvSpPr txBox="1">
            <a:spLocks noChangeArrowheads="1"/>
          </p:cNvSpPr>
          <p:nvPr/>
        </p:nvSpPr>
        <p:spPr bwMode="auto">
          <a:xfrm>
            <a:off x="4788570" y="52291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93" name="Line 69"/>
          <p:cNvSpPr>
            <a:spLocks noChangeShapeType="1"/>
          </p:cNvSpPr>
          <p:nvPr/>
        </p:nvSpPr>
        <p:spPr bwMode="auto">
          <a:xfrm>
            <a:off x="4645695" y="55180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95" name="Text Box 71"/>
          <p:cNvSpPr txBox="1">
            <a:spLocks noChangeArrowheads="1"/>
          </p:cNvSpPr>
          <p:nvPr/>
        </p:nvSpPr>
        <p:spPr bwMode="auto">
          <a:xfrm>
            <a:off x="5796632" y="52291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96" name="Line 72"/>
          <p:cNvSpPr>
            <a:spLocks noChangeShapeType="1"/>
          </p:cNvSpPr>
          <p:nvPr/>
        </p:nvSpPr>
        <p:spPr bwMode="auto">
          <a:xfrm>
            <a:off x="5653757" y="55180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0" name="Arc 96"/>
          <p:cNvSpPr>
            <a:spLocks/>
          </p:cNvSpPr>
          <p:nvPr/>
        </p:nvSpPr>
        <p:spPr bwMode="auto">
          <a:xfrm flipH="1" flipV="1">
            <a:off x="2051720" y="4438600"/>
            <a:ext cx="288925" cy="1444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185" name="Group 61"/>
          <p:cNvGrpSpPr>
            <a:grpSpLocks/>
          </p:cNvGrpSpPr>
          <p:nvPr/>
        </p:nvGrpSpPr>
        <p:grpSpPr bwMode="auto">
          <a:xfrm>
            <a:off x="6372895" y="4438600"/>
            <a:ext cx="287338" cy="287338"/>
            <a:chOff x="3334" y="799"/>
            <a:chExt cx="454" cy="453"/>
          </a:xfrm>
        </p:grpSpPr>
        <p:sp>
          <p:nvSpPr>
            <p:cNvPr id="186" name="Oval 62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1400" b="1">
                <a:solidFill>
                  <a:srgbClr val="000000"/>
                </a:solidFill>
              </a:endParaRPr>
            </a:p>
          </p:txBody>
        </p:sp>
        <p:sp>
          <p:nvSpPr>
            <p:cNvPr id="187" name="Oval 63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200" b="1">
                  <a:solidFill>
                    <a:srgbClr val="000000"/>
                  </a:solidFill>
                </a:rPr>
                <a:t>4</a:t>
              </a:r>
            </a:p>
          </p:txBody>
        </p:sp>
      </p:grpSp>
      <p:grpSp>
        <p:nvGrpSpPr>
          <p:cNvPr id="197" name="Group 73"/>
          <p:cNvGrpSpPr>
            <a:grpSpLocks/>
          </p:cNvGrpSpPr>
          <p:nvPr/>
        </p:nvGrpSpPr>
        <p:grpSpPr bwMode="auto">
          <a:xfrm>
            <a:off x="6372895" y="5373562"/>
            <a:ext cx="287338" cy="287338"/>
            <a:chOff x="3334" y="799"/>
            <a:chExt cx="454" cy="453"/>
          </a:xfrm>
        </p:grpSpPr>
        <p:sp>
          <p:nvSpPr>
            <p:cNvPr id="198" name="Oval 74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1400" b="1">
                <a:solidFill>
                  <a:srgbClr val="000000"/>
                </a:solidFill>
              </a:endParaRPr>
            </a:p>
          </p:txBody>
        </p:sp>
        <p:sp>
          <p:nvSpPr>
            <p:cNvPr id="199" name="Oval 75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200" b="1">
                  <a:solidFill>
                    <a:srgbClr val="000000"/>
                  </a:solidFill>
                </a:rPr>
                <a:t>8</a:t>
              </a:r>
            </a:p>
          </p:txBody>
        </p:sp>
      </p:grpSp>
      <p:sp>
        <p:nvSpPr>
          <p:cNvPr id="219" name="AutoShape 642"/>
          <p:cNvSpPr>
            <a:spLocks noChangeArrowheads="1"/>
          </p:cNvSpPr>
          <p:nvPr/>
        </p:nvSpPr>
        <p:spPr bwMode="auto">
          <a:xfrm>
            <a:off x="323528" y="2709292"/>
            <a:ext cx="1224136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Example</a:t>
            </a: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220" name="AutoShape 642"/>
          <p:cNvSpPr>
            <a:spLocks noChangeArrowheads="1"/>
          </p:cNvSpPr>
          <p:nvPr/>
        </p:nvSpPr>
        <p:spPr bwMode="auto">
          <a:xfrm>
            <a:off x="179512" y="692696"/>
            <a:ext cx="1224136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Example</a:t>
            </a: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22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latin typeface="Arial Black" pitchFamily="34" charset="0"/>
              </a:rPr>
              <a:t>  Power of indeterminsm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2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2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2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2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2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22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2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3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3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3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3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3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23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Arial Black" pitchFamily="34" charset="0"/>
              </a:rPr>
              <a:t>Examples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3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16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02" name="Text Box 33"/>
          <p:cNvSpPr txBox="1">
            <a:spLocks noChangeArrowheads="1"/>
          </p:cNvSpPr>
          <p:nvPr/>
        </p:nvSpPr>
        <p:spPr bwMode="auto">
          <a:xfrm>
            <a:off x="5290914" y="16288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03" name="Text Box 33"/>
          <p:cNvSpPr txBox="1">
            <a:spLocks noChangeArrowheads="1"/>
          </p:cNvSpPr>
          <p:nvPr/>
        </p:nvSpPr>
        <p:spPr bwMode="auto">
          <a:xfrm>
            <a:off x="2339752" y="16288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04" name="Text Box 33"/>
          <p:cNvSpPr txBox="1">
            <a:spLocks noChangeArrowheads="1"/>
          </p:cNvSpPr>
          <p:nvPr/>
        </p:nvSpPr>
        <p:spPr bwMode="auto">
          <a:xfrm>
            <a:off x="3347814" y="16288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05" name="Text Box 33"/>
          <p:cNvSpPr txBox="1">
            <a:spLocks noChangeArrowheads="1"/>
          </p:cNvSpPr>
          <p:nvPr/>
        </p:nvSpPr>
        <p:spPr bwMode="auto">
          <a:xfrm>
            <a:off x="4355877" y="16288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35" name="Text Box 33"/>
          <p:cNvSpPr txBox="1">
            <a:spLocks noChangeArrowheads="1"/>
          </p:cNvSpPr>
          <p:nvPr/>
        </p:nvSpPr>
        <p:spPr bwMode="auto">
          <a:xfrm>
            <a:off x="6372200" y="16288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08" name="Arc 21"/>
          <p:cNvSpPr>
            <a:spLocks/>
          </p:cNvSpPr>
          <p:nvPr/>
        </p:nvSpPr>
        <p:spPr bwMode="auto">
          <a:xfrm rot="5400000" flipH="1">
            <a:off x="2071761" y="1858119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9" name="Oval 22"/>
          <p:cNvSpPr>
            <a:spLocks noChangeArrowheads="1"/>
          </p:cNvSpPr>
          <p:nvPr/>
        </p:nvSpPr>
        <p:spPr bwMode="auto">
          <a:xfrm>
            <a:off x="2156693" y="213196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10" name="Text Box 23"/>
          <p:cNvSpPr txBox="1">
            <a:spLocks noChangeArrowheads="1"/>
          </p:cNvSpPr>
          <p:nvPr/>
        </p:nvSpPr>
        <p:spPr bwMode="auto">
          <a:xfrm>
            <a:off x="2590080" y="19875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11" name="Line 24"/>
          <p:cNvSpPr>
            <a:spLocks noChangeShapeType="1"/>
          </p:cNvSpPr>
          <p:nvPr/>
        </p:nvSpPr>
        <p:spPr bwMode="auto">
          <a:xfrm>
            <a:off x="2445618" y="2274838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12" name="Text Box 26"/>
          <p:cNvSpPr txBox="1">
            <a:spLocks noChangeArrowheads="1"/>
          </p:cNvSpPr>
          <p:nvPr/>
        </p:nvSpPr>
        <p:spPr bwMode="auto">
          <a:xfrm>
            <a:off x="3598143" y="19875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13" name="Line 27"/>
          <p:cNvSpPr>
            <a:spLocks noChangeShapeType="1"/>
          </p:cNvSpPr>
          <p:nvPr/>
        </p:nvSpPr>
        <p:spPr bwMode="auto">
          <a:xfrm>
            <a:off x="3455268" y="22764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14" name="Text Box 29"/>
          <p:cNvSpPr txBox="1">
            <a:spLocks noChangeArrowheads="1"/>
          </p:cNvSpPr>
          <p:nvPr/>
        </p:nvSpPr>
        <p:spPr bwMode="auto">
          <a:xfrm>
            <a:off x="4606205" y="19875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15" name="Line 30"/>
          <p:cNvSpPr>
            <a:spLocks noChangeShapeType="1"/>
          </p:cNvSpPr>
          <p:nvPr/>
        </p:nvSpPr>
        <p:spPr bwMode="auto">
          <a:xfrm>
            <a:off x="4463330" y="22764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16" name="Text Box 32"/>
          <p:cNvSpPr txBox="1">
            <a:spLocks noChangeArrowheads="1"/>
          </p:cNvSpPr>
          <p:nvPr/>
        </p:nvSpPr>
        <p:spPr bwMode="auto">
          <a:xfrm>
            <a:off x="5614268" y="19875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p</a:t>
            </a:r>
            <a:r>
              <a:rPr lang="cs-CZ" b="1" baseline="-250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17" name="Line 33"/>
          <p:cNvSpPr>
            <a:spLocks noChangeShapeType="1"/>
          </p:cNvSpPr>
          <p:nvPr/>
        </p:nvSpPr>
        <p:spPr bwMode="auto">
          <a:xfrm>
            <a:off x="5471393" y="2276425"/>
            <a:ext cx="7207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18" name="Arc 55"/>
          <p:cNvSpPr>
            <a:spLocks/>
          </p:cNvSpPr>
          <p:nvPr/>
        </p:nvSpPr>
        <p:spPr bwMode="auto">
          <a:xfrm flipH="1" flipV="1">
            <a:off x="1870943" y="2131963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21" name="Arc 21"/>
          <p:cNvSpPr>
            <a:spLocks/>
          </p:cNvSpPr>
          <p:nvPr/>
        </p:nvSpPr>
        <p:spPr bwMode="auto">
          <a:xfrm rot="5400000" flipH="1">
            <a:off x="6119959" y="1860153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122" name="Group 34"/>
          <p:cNvGrpSpPr>
            <a:grpSpLocks/>
          </p:cNvGrpSpPr>
          <p:nvPr/>
        </p:nvGrpSpPr>
        <p:grpSpPr bwMode="auto">
          <a:xfrm>
            <a:off x="6190530" y="2131963"/>
            <a:ext cx="287338" cy="287337"/>
            <a:chOff x="3334" y="799"/>
            <a:chExt cx="454" cy="453"/>
          </a:xfrm>
        </p:grpSpPr>
        <p:sp>
          <p:nvSpPr>
            <p:cNvPr id="123" name="Oval 35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1400" b="1">
                <a:solidFill>
                  <a:srgbClr val="000000"/>
                </a:solidFill>
              </a:endParaRPr>
            </a:p>
          </p:txBody>
        </p:sp>
        <p:sp>
          <p:nvSpPr>
            <p:cNvPr id="124" name="Oval 36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200" b="1">
                  <a:solidFill>
                    <a:srgbClr val="000000"/>
                  </a:solidFill>
                </a:rPr>
                <a:t>4</a:t>
              </a:r>
            </a:p>
          </p:txBody>
        </p:sp>
      </p:grpSp>
      <p:sp>
        <p:nvSpPr>
          <p:cNvPr id="126" name="Arc 21"/>
          <p:cNvSpPr>
            <a:spLocks/>
          </p:cNvSpPr>
          <p:nvPr/>
        </p:nvSpPr>
        <p:spPr bwMode="auto">
          <a:xfrm rot="5400000" flipH="1">
            <a:off x="3096963" y="1859335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28" name="Arc 21"/>
          <p:cNvSpPr>
            <a:spLocks/>
          </p:cNvSpPr>
          <p:nvPr/>
        </p:nvSpPr>
        <p:spPr bwMode="auto">
          <a:xfrm rot="5400000" flipH="1">
            <a:off x="4105075" y="1859335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30" name="Arc 21"/>
          <p:cNvSpPr>
            <a:spLocks/>
          </p:cNvSpPr>
          <p:nvPr/>
        </p:nvSpPr>
        <p:spPr bwMode="auto">
          <a:xfrm rot="5400000" flipH="1">
            <a:off x="5113187" y="1859335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31" name="Oval 25"/>
          <p:cNvSpPr>
            <a:spLocks noChangeArrowheads="1"/>
          </p:cNvSpPr>
          <p:nvPr/>
        </p:nvSpPr>
        <p:spPr bwMode="auto">
          <a:xfrm>
            <a:off x="3166343" y="21335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32" name="Oval 28"/>
          <p:cNvSpPr>
            <a:spLocks noChangeArrowheads="1"/>
          </p:cNvSpPr>
          <p:nvPr/>
        </p:nvSpPr>
        <p:spPr bwMode="auto">
          <a:xfrm>
            <a:off x="4174405" y="21335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33" name="Oval 31"/>
          <p:cNvSpPr>
            <a:spLocks noChangeArrowheads="1"/>
          </p:cNvSpPr>
          <p:nvPr/>
        </p:nvSpPr>
        <p:spPr bwMode="auto">
          <a:xfrm>
            <a:off x="5182468" y="21335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36" name="Text Box 33"/>
          <p:cNvSpPr txBox="1">
            <a:spLocks noChangeArrowheads="1"/>
          </p:cNvSpPr>
          <p:nvPr/>
        </p:nvSpPr>
        <p:spPr bwMode="auto">
          <a:xfrm>
            <a:off x="4426818" y="393305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37" name="Text Box 33"/>
          <p:cNvSpPr txBox="1">
            <a:spLocks noChangeArrowheads="1"/>
          </p:cNvSpPr>
          <p:nvPr/>
        </p:nvSpPr>
        <p:spPr bwMode="auto">
          <a:xfrm>
            <a:off x="2483718" y="393305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38" name="Text Box 33"/>
          <p:cNvSpPr txBox="1">
            <a:spLocks noChangeArrowheads="1"/>
          </p:cNvSpPr>
          <p:nvPr/>
        </p:nvSpPr>
        <p:spPr bwMode="auto">
          <a:xfrm>
            <a:off x="3491781" y="393305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39" name="Text Box 33"/>
          <p:cNvSpPr txBox="1">
            <a:spLocks noChangeArrowheads="1"/>
          </p:cNvSpPr>
          <p:nvPr/>
        </p:nvSpPr>
        <p:spPr bwMode="auto">
          <a:xfrm>
            <a:off x="5508104" y="393305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40" name="Text Box 33"/>
          <p:cNvSpPr txBox="1">
            <a:spLocks noChangeArrowheads="1"/>
          </p:cNvSpPr>
          <p:nvPr/>
        </p:nvSpPr>
        <p:spPr bwMode="auto">
          <a:xfrm>
            <a:off x="4786858" y="472514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41" name="Text Box 33"/>
          <p:cNvSpPr txBox="1">
            <a:spLocks noChangeArrowheads="1"/>
          </p:cNvSpPr>
          <p:nvPr/>
        </p:nvSpPr>
        <p:spPr bwMode="auto">
          <a:xfrm>
            <a:off x="2843758" y="472514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42" name="Text Box 33"/>
          <p:cNvSpPr txBox="1">
            <a:spLocks noChangeArrowheads="1"/>
          </p:cNvSpPr>
          <p:nvPr/>
        </p:nvSpPr>
        <p:spPr bwMode="auto">
          <a:xfrm>
            <a:off x="3851821" y="472514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43" name="Text Box 33"/>
          <p:cNvSpPr txBox="1">
            <a:spLocks noChangeArrowheads="1"/>
          </p:cNvSpPr>
          <p:nvPr/>
        </p:nvSpPr>
        <p:spPr bwMode="auto">
          <a:xfrm>
            <a:off x="5868144" y="472514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44" name="Text Box 33"/>
          <p:cNvSpPr txBox="1">
            <a:spLocks noChangeArrowheads="1"/>
          </p:cNvSpPr>
          <p:nvPr/>
        </p:nvSpPr>
        <p:spPr bwMode="auto">
          <a:xfrm>
            <a:off x="5290964" y="479715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45" name="Text Box 33"/>
          <p:cNvSpPr txBox="1">
            <a:spLocks noChangeArrowheads="1"/>
          </p:cNvSpPr>
          <p:nvPr/>
        </p:nvSpPr>
        <p:spPr bwMode="auto">
          <a:xfrm>
            <a:off x="3347864" y="479715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46" name="Text Box 33"/>
          <p:cNvSpPr txBox="1">
            <a:spLocks noChangeArrowheads="1"/>
          </p:cNvSpPr>
          <p:nvPr/>
        </p:nvSpPr>
        <p:spPr bwMode="auto">
          <a:xfrm>
            <a:off x="4355927" y="479715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48" name="Text Box 33"/>
          <p:cNvSpPr txBox="1">
            <a:spLocks noChangeArrowheads="1"/>
          </p:cNvSpPr>
          <p:nvPr/>
        </p:nvSpPr>
        <p:spPr bwMode="auto">
          <a:xfrm>
            <a:off x="6372250" y="479715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69" name="Line 45"/>
          <p:cNvSpPr>
            <a:spLocks noChangeShapeType="1"/>
          </p:cNvSpPr>
          <p:nvPr/>
        </p:nvSpPr>
        <p:spPr bwMode="auto">
          <a:xfrm>
            <a:off x="2485107" y="4583063"/>
            <a:ext cx="862732" cy="86340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70" name="Line 46"/>
          <p:cNvSpPr>
            <a:spLocks noChangeShapeType="1"/>
          </p:cNvSpPr>
          <p:nvPr/>
        </p:nvSpPr>
        <p:spPr bwMode="auto">
          <a:xfrm>
            <a:off x="3493170" y="4583063"/>
            <a:ext cx="862781" cy="86340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71" name="Line 47"/>
          <p:cNvSpPr>
            <a:spLocks noChangeShapeType="1"/>
          </p:cNvSpPr>
          <p:nvPr/>
        </p:nvSpPr>
        <p:spPr bwMode="auto">
          <a:xfrm>
            <a:off x="4501232" y="4583063"/>
            <a:ext cx="862831" cy="86340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72" name="Line 48"/>
          <p:cNvSpPr>
            <a:spLocks noChangeShapeType="1"/>
          </p:cNvSpPr>
          <p:nvPr/>
        </p:nvSpPr>
        <p:spPr bwMode="auto">
          <a:xfrm>
            <a:off x="5509295" y="4583063"/>
            <a:ext cx="862880" cy="86340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8" name="Arc 34"/>
          <p:cNvSpPr>
            <a:spLocks/>
          </p:cNvSpPr>
          <p:nvPr/>
        </p:nvSpPr>
        <p:spPr bwMode="auto">
          <a:xfrm rot="5400000" flipH="1">
            <a:off x="5313933" y="5136554"/>
            <a:ext cx="316284" cy="216024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10" name="Arc 34"/>
          <p:cNvSpPr>
            <a:spLocks/>
          </p:cNvSpPr>
          <p:nvPr/>
        </p:nvSpPr>
        <p:spPr bwMode="auto">
          <a:xfrm rot="5400000" flipH="1">
            <a:off x="4377829" y="5136554"/>
            <a:ext cx="316284" cy="216024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12" name="Arc 34"/>
          <p:cNvSpPr>
            <a:spLocks/>
          </p:cNvSpPr>
          <p:nvPr/>
        </p:nvSpPr>
        <p:spPr bwMode="auto">
          <a:xfrm rot="5400000" flipH="1">
            <a:off x="3369717" y="5136554"/>
            <a:ext cx="316284" cy="216024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64" name="Arc 34"/>
          <p:cNvSpPr>
            <a:spLocks/>
          </p:cNvSpPr>
          <p:nvPr/>
        </p:nvSpPr>
        <p:spPr bwMode="auto">
          <a:xfrm rot="5400000" flipH="1">
            <a:off x="2253332" y="4165550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2" name="Arc 34"/>
          <p:cNvSpPr>
            <a:spLocks/>
          </p:cNvSpPr>
          <p:nvPr/>
        </p:nvSpPr>
        <p:spPr bwMode="auto">
          <a:xfrm rot="5400000" flipH="1">
            <a:off x="3261320" y="4164831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4" name="Arc 34"/>
          <p:cNvSpPr>
            <a:spLocks/>
          </p:cNvSpPr>
          <p:nvPr/>
        </p:nvSpPr>
        <p:spPr bwMode="auto">
          <a:xfrm rot="5400000" flipH="1">
            <a:off x="4269432" y="4164831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06" name="Arc 34"/>
          <p:cNvSpPr>
            <a:spLocks/>
          </p:cNvSpPr>
          <p:nvPr/>
        </p:nvSpPr>
        <p:spPr bwMode="auto">
          <a:xfrm rot="5400000" flipH="1">
            <a:off x="5277544" y="4164831"/>
            <a:ext cx="388938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73" name="Oval 49"/>
          <p:cNvSpPr>
            <a:spLocks noChangeArrowheads="1"/>
          </p:cNvSpPr>
          <p:nvPr/>
        </p:nvSpPr>
        <p:spPr bwMode="auto">
          <a:xfrm>
            <a:off x="2339057" y="443860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76" name="Oval 52"/>
          <p:cNvSpPr>
            <a:spLocks noChangeArrowheads="1"/>
          </p:cNvSpPr>
          <p:nvPr/>
        </p:nvSpPr>
        <p:spPr bwMode="auto">
          <a:xfrm>
            <a:off x="3348707" y="444018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9" name="Oval 55"/>
          <p:cNvSpPr>
            <a:spLocks noChangeArrowheads="1"/>
          </p:cNvSpPr>
          <p:nvPr/>
        </p:nvSpPr>
        <p:spPr bwMode="auto">
          <a:xfrm>
            <a:off x="4356770" y="444018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82" name="Oval 58"/>
          <p:cNvSpPr>
            <a:spLocks noChangeArrowheads="1"/>
          </p:cNvSpPr>
          <p:nvPr/>
        </p:nvSpPr>
        <p:spPr bwMode="auto">
          <a:xfrm>
            <a:off x="5364832" y="444018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88" name="Oval 64"/>
          <p:cNvSpPr>
            <a:spLocks noChangeArrowheads="1"/>
          </p:cNvSpPr>
          <p:nvPr/>
        </p:nvSpPr>
        <p:spPr bwMode="auto">
          <a:xfrm>
            <a:off x="3348707" y="53751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91" name="Oval 67"/>
          <p:cNvSpPr>
            <a:spLocks noChangeArrowheads="1"/>
          </p:cNvSpPr>
          <p:nvPr/>
        </p:nvSpPr>
        <p:spPr bwMode="auto">
          <a:xfrm>
            <a:off x="4356770" y="53751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94" name="Oval 70"/>
          <p:cNvSpPr>
            <a:spLocks noChangeArrowheads="1"/>
          </p:cNvSpPr>
          <p:nvPr/>
        </p:nvSpPr>
        <p:spPr bwMode="auto">
          <a:xfrm>
            <a:off x="5364832" y="5375150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87527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AutoShape 642"/>
          <p:cNvSpPr>
            <a:spLocks noChangeArrowheads="1"/>
          </p:cNvSpPr>
          <p:nvPr/>
        </p:nvSpPr>
        <p:spPr bwMode="auto">
          <a:xfrm>
            <a:off x="323528" y="3645024"/>
            <a:ext cx="4752528" cy="2808312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134" name="AutoShape 642"/>
          <p:cNvSpPr>
            <a:spLocks noChangeArrowheads="1"/>
          </p:cNvSpPr>
          <p:nvPr/>
        </p:nvSpPr>
        <p:spPr bwMode="auto">
          <a:xfrm>
            <a:off x="251520" y="692696"/>
            <a:ext cx="4824536" cy="2664296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3333FF"/>
              </a:solidFill>
            </a:endParaRPr>
          </a:p>
        </p:txBody>
      </p:sp>
      <p:sp>
        <p:nvSpPr>
          <p:cNvPr id="365" name="Text Box 44"/>
          <p:cNvSpPr txBox="1">
            <a:spLocks noChangeArrowheads="1"/>
          </p:cNvSpPr>
          <p:nvPr/>
        </p:nvSpPr>
        <p:spPr bwMode="auto">
          <a:xfrm>
            <a:off x="1115616" y="443711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r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367" name="Line 54"/>
          <p:cNvSpPr>
            <a:spLocks noChangeShapeType="1"/>
          </p:cNvSpPr>
          <p:nvPr/>
        </p:nvSpPr>
        <p:spPr bwMode="auto">
          <a:xfrm>
            <a:off x="1226581" y="4509120"/>
            <a:ext cx="14401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375" name="Group 374"/>
          <p:cNvGrpSpPr/>
          <p:nvPr/>
        </p:nvGrpSpPr>
        <p:grpSpPr>
          <a:xfrm>
            <a:off x="2051720" y="4437112"/>
            <a:ext cx="288925" cy="288925"/>
            <a:chOff x="5508104" y="4653136"/>
            <a:chExt cx="288925" cy="288925"/>
          </a:xfrm>
        </p:grpSpPr>
        <p:sp>
          <p:nvSpPr>
            <p:cNvPr id="376" name="Text Box 47"/>
            <p:cNvSpPr txBox="1">
              <a:spLocks noChangeArrowheads="1"/>
            </p:cNvSpPr>
            <p:nvPr/>
          </p:nvSpPr>
          <p:spPr bwMode="auto">
            <a:xfrm>
              <a:off x="5508104" y="4653136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 b="1" i="1">
                  <a:solidFill>
                    <a:srgbClr val="000000"/>
                  </a:solidFill>
                </a:rPr>
                <a:t>o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377" name="Line 54"/>
            <p:cNvSpPr>
              <a:spLocks noChangeShapeType="1"/>
            </p:cNvSpPr>
            <p:nvPr/>
          </p:nvSpPr>
          <p:spPr bwMode="auto">
            <a:xfrm>
              <a:off x="5580112" y="4725144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378" name="Group 377"/>
          <p:cNvGrpSpPr/>
          <p:nvPr/>
        </p:nvGrpSpPr>
        <p:grpSpPr>
          <a:xfrm>
            <a:off x="3059832" y="4437112"/>
            <a:ext cx="288925" cy="288925"/>
            <a:chOff x="6444208" y="4653136"/>
            <a:chExt cx="288925" cy="288925"/>
          </a:xfrm>
        </p:grpSpPr>
        <p:sp>
          <p:nvSpPr>
            <p:cNvPr id="379" name="Text Box 50"/>
            <p:cNvSpPr txBox="1">
              <a:spLocks noChangeArrowheads="1"/>
            </p:cNvSpPr>
            <p:nvPr/>
          </p:nvSpPr>
          <p:spPr bwMode="auto">
            <a:xfrm>
              <a:off x="6444208" y="4653136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 b="1" i="1">
                  <a:solidFill>
                    <a:srgbClr val="000000"/>
                  </a:solidFill>
                </a:rPr>
                <a:t>s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380" name="Line 54"/>
            <p:cNvSpPr>
              <a:spLocks noChangeShapeType="1"/>
            </p:cNvSpPr>
            <p:nvPr/>
          </p:nvSpPr>
          <p:spPr bwMode="auto">
            <a:xfrm>
              <a:off x="6516216" y="4725144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381" name="Group 380"/>
          <p:cNvGrpSpPr/>
          <p:nvPr/>
        </p:nvGrpSpPr>
        <p:grpSpPr>
          <a:xfrm>
            <a:off x="4067944" y="4437112"/>
            <a:ext cx="288925" cy="288925"/>
            <a:chOff x="6948264" y="4653136"/>
            <a:chExt cx="288925" cy="288925"/>
          </a:xfrm>
        </p:grpSpPr>
        <p:sp>
          <p:nvSpPr>
            <p:cNvPr id="382" name="Text Box 53"/>
            <p:cNvSpPr txBox="1">
              <a:spLocks noChangeArrowheads="1"/>
            </p:cNvSpPr>
            <p:nvPr/>
          </p:nvSpPr>
          <p:spPr bwMode="auto">
            <a:xfrm>
              <a:off x="6948264" y="4653136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 b="1" i="1" smtClean="0">
                  <a:solidFill>
                    <a:srgbClr val="000000"/>
                  </a:solidFill>
                </a:rPr>
                <a:t>e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383" name="Line 54"/>
            <p:cNvSpPr>
              <a:spLocks noChangeShapeType="1"/>
            </p:cNvSpPr>
            <p:nvPr/>
          </p:nvSpPr>
          <p:spPr bwMode="auto">
            <a:xfrm>
              <a:off x="7020272" y="4725144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384" name="Group 383"/>
          <p:cNvGrpSpPr/>
          <p:nvPr/>
        </p:nvGrpSpPr>
        <p:grpSpPr>
          <a:xfrm>
            <a:off x="2051720" y="5301208"/>
            <a:ext cx="288925" cy="288925"/>
            <a:chOff x="5508104" y="4653136"/>
            <a:chExt cx="288925" cy="288925"/>
          </a:xfrm>
        </p:grpSpPr>
        <p:sp>
          <p:nvSpPr>
            <p:cNvPr id="385" name="Text Box 47"/>
            <p:cNvSpPr txBox="1">
              <a:spLocks noChangeArrowheads="1"/>
            </p:cNvSpPr>
            <p:nvPr/>
          </p:nvSpPr>
          <p:spPr bwMode="auto">
            <a:xfrm>
              <a:off x="5508104" y="4653136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 b="1" i="1">
                  <a:solidFill>
                    <a:srgbClr val="000000"/>
                  </a:solidFill>
                </a:rPr>
                <a:t>o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386" name="Line 54"/>
            <p:cNvSpPr>
              <a:spLocks noChangeShapeType="1"/>
            </p:cNvSpPr>
            <p:nvPr/>
          </p:nvSpPr>
          <p:spPr bwMode="auto">
            <a:xfrm>
              <a:off x="5580112" y="4725144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387" name="Group 386"/>
          <p:cNvGrpSpPr/>
          <p:nvPr/>
        </p:nvGrpSpPr>
        <p:grpSpPr>
          <a:xfrm>
            <a:off x="3131840" y="5301208"/>
            <a:ext cx="288925" cy="288925"/>
            <a:chOff x="6444208" y="4653136"/>
            <a:chExt cx="288925" cy="288925"/>
          </a:xfrm>
        </p:grpSpPr>
        <p:sp>
          <p:nvSpPr>
            <p:cNvPr id="388" name="Text Box 50"/>
            <p:cNvSpPr txBox="1">
              <a:spLocks noChangeArrowheads="1"/>
            </p:cNvSpPr>
            <p:nvPr/>
          </p:nvSpPr>
          <p:spPr bwMode="auto">
            <a:xfrm>
              <a:off x="6444208" y="4653136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cs-CZ" sz="2000" b="1" i="1">
                  <a:solidFill>
                    <a:srgbClr val="000000"/>
                  </a:solidFill>
                </a:rPr>
                <a:t>s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389" name="Line 54"/>
            <p:cNvSpPr>
              <a:spLocks noChangeShapeType="1"/>
            </p:cNvSpPr>
            <p:nvPr/>
          </p:nvSpPr>
          <p:spPr bwMode="auto">
            <a:xfrm>
              <a:off x="6516216" y="4725144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grpSp>
        <p:nvGrpSpPr>
          <p:cNvPr id="390" name="Group 389"/>
          <p:cNvGrpSpPr/>
          <p:nvPr/>
        </p:nvGrpSpPr>
        <p:grpSpPr>
          <a:xfrm>
            <a:off x="4139952" y="5301208"/>
            <a:ext cx="288925" cy="288925"/>
            <a:chOff x="6948264" y="4653136"/>
            <a:chExt cx="288925" cy="288925"/>
          </a:xfrm>
        </p:grpSpPr>
        <p:sp>
          <p:nvSpPr>
            <p:cNvPr id="391" name="Text Box 53"/>
            <p:cNvSpPr txBox="1">
              <a:spLocks noChangeArrowheads="1"/>
            </p:cNvSpPr>
            <p:nvPr/>
          </p:nvSpPr>
          <p:spPr bwMode="auto">
            <a:xfrm>
              <a:off x="6948264" y="4653136"/>
              <a:ext cx="288925" cy="2889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000" b="1" i="1" smtClean="0">
                  <a:solidFill>
                    <a:srgbClr val="000000"/>
                  </a:solidFill>
                </a:rPr>
                <a:t>e</a:t>
              </a:r>
              <a:endParaRPr lang="cs-CZ" sz="2000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392" name="Line 54"/>
            <p:cNvSpPr>
              <a:spLocks noChangeShapeType="1"/>
            </p:cNvSpPr>
            <p:nvPr/>
          </p:nvSpPr>
          <p:spPr bwMode="auto">
            <a:xfrm>
              <a:off x="7020272" y="4725144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000000"/>
                </a:solidFill>
              </a:endParaRPr>
            </a:p>
          </p:txBody>
        </p:sp>
      </p:grpSp>
      <p:sp>
        <p:nvSpPr>
          <p:cNvPr id="147" name="AutoShape 56"/>
          <p:cNvSpPr>
            <a:spLocks noChangeArrowheads="1"/>
          </p:cNvSpPr>
          <p:nvPr/>
        </p:nvSpPr>
        <p:spPr bwMode="auto">
          <a:xfrm>
            <a:off x="5220072" y="4653136"/>
            <a:ext cx="3672408" cy="1800200"/>
          </a:xfrm>
          <a:prstGeom prst="roundRect">
            <a:avLst>
              <a:gd name="adj" fmla="val 986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Hamming distance from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the pattern P = </a:t>
            </a:r>
            <a:r>
              <a:rPr lang="en-US" b="1" smtClean="0">
                <a:solidFill>
                  <a:srgbClr val="000000"/>
                </a:solidFill>
              </a:rPr>
              <a:t>"rose" </a:t>
            </a:r>
            <a:r>
              <a:rPr lang="en-US" b="1">
                <a:solidFill>
                  <a:srgbClr val="000000"/>
                </a:solidFill>
              </a:rPr>
              <a:t>to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the found pattern Q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corresponds exactly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to the end state.</a:t>
            </a: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104" name="Arc 28"/>
          <p:cNvSpPr>
            <a:spLocks/>
          </p:cNvSpPr>
          <p:nvPr/>
        </p:nvSpPr>
        <p:spPr bwMode="auto">
          <a:xfrm rot="5400000" flipH="1">
            <a:off x="381819" y="925612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50" name="Text Box 44"/>
          <p:cNvSpPr txBox="1">
            <a:spLocks noChangeArrowheads="1"/>
          </p:cNvSpPr>
          <p:nvPr/>
        </p:nvSpPr>
        <p:spPr bwMode="auto">
          <a:xfrm>
            <a:off x="900932" y="105419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r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151" name="Line 45"/>
          <p:cNvSpPr>
            <a:spLocks noChangeShapeType="1"/>
          </p:cNvSpPr>
          <p:nvPr/>
        </p:nvSpPr>
        <p:spPr bwMode="auto">
          <a:xfrm>
            <a:off x="756469" y="1341537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53" name="Text Box 47"/>
          <p:cNvSpPr txBox="1">
            <a:spLocks noChangeArrowheads="1"/>
          </p:cNvSpPr>
          <p:nvPr/>
        </p:nvSpPr>
        <p:spPr bwMode="auto">
          <a:xfrm>
            <a:off x="1908994" y="105419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o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154" name="Line 48"/>
          <p:cNvSpPr>
            <a:spLocks noChangeShapeType="1"/>
          </p:cNvSpPr>
          <p:nvPr/>
        </p:nvSpPr>
        <p:spPr bwMode="auto">
          <a:xfrm>
            <a:off x="1766119" y="1343124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56" name="Text Box 50"/>
          <p:cNvSpPr txBox="1">
            <a:spLocks noChangeArrowheads="1"/>
          </p:cNvSpPr>
          <p:nvPr/>
        </p:nvSpPr>
        <p:spPr bwMode="auto">
          <a:xfrm>
            <a:off x="2917057" y="105419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s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157" name="Line 51"/>
          <p:cNvSpPr>
            <a:spLocks noChangeShapeType="1"/>
          </p:cNvSpPr>
          <p:nvPr/>
        </p:nvSpPr>
        <p:spPr bwMode="auto">
          <a:xfrm>
            <a:off x="2774182" y="1343124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59" name="Text Box 53"/>
          <p:cNvSpPr txBox="1">
            <a:spLocks noChangeArrowheads="1"/>
          </p:cNvSpPr>
          <p:nvPr/>
        </p:nvSpPr>
        <p:spPr bwMode="auto">
          <a:xfrm>
            <a:off x="3925119" y="105419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i="1" smtClean="0">
                <a:solidFill>
                  <a:srgbClr val="000000"/>
                </a:solidFill>
              </a:rPr>
              <a:t>e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160" name="Line 54"/>
          <p:cNvSpPr>
            <a:spLocks noChangeShapeType="1"/>
          </p:cNvSpPr>
          <p:nvPr/>
        </p:nvSpPr>
        <p:spPr bwMode="auto">
          <a:xfrm>
            <a:off x="3782244" y="1343124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161" name="Group 55"/>
          <p:cNvGrpSpPr>
            <a:grpSpLocks/>
          </p:cNvGrpSpPr>
          <p:nvPr/>
        </p:nvGrpSpPr>
        <p:grpSpPr bwMode="auto">
          <a:xfrm>
            <a:off x="4501382" y="1198662"/>
            <a:ext cx="287338" cy="287337"/>
            <a:chOff x="3334" y="799"/>
            <a:chExt cx="454" cy="453"/>
          </a:xfrm>
        </p:grpSpPr>
        <p:sp>
          <p:nvSpPr>
            <p:cNvPr id="246" name="Oval 5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1400" b="1">
                <a:solidFill>
                  <a:srgbClr val="000000"/>
                </a:solidFill>
              </a:endParaRPr>
            </a:p>
          </p:txBody>
        </p:sp>
        <p:sp>
          <p:nvSpPr>
            <p:cNvPr id="247" name="Oval 5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200" b="1">
                  <a:solidFill>
                    <a:srgbClr val="000000"/>
                  </a:solidFill>
                </a:rPr>
                <a:t>4</a:t>
              </a:r>
            </a:p>
          </p:txBody>
        </p:sp>
      </p:grpSp>
      <p:sp>
        <p:nvSpPr>
          <p:cNvPr id="214" name="Text Box 59"/>
          <p:cNvSpPr txBox="1">
            <a:spLocks noChangeArrowheads="1"/>
          </p:cNvSpPr>
          <p:nvPr/>
        </p:nvSpPr>
        <p:spPr bwMode="auto">
          <a:xfrm>
            <a:off x="1838028" y="191779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o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215" name="Line 60"/>
          <p:cNvSpPr>
            <a:spLocks noChangeShapeType="1"/>
          </p:cNvSpPr>
          <p:nvPr/>
        </p:nvSpPr>
        <p:spPr bwMode="auto">
          <a:xfrm>
            <a:off x="1766119" y="2206724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17" name="Text Box 62"/>
          <p:cNvSpPr txBox="1">
            <a:spLocks noChangeArrowheads="1"/>
          </p:cNvSpPr>
          <p:nvPr/>
        </p:nvSpPr>
        <p:spPr bwMode="auto">
          <a:xfrm>
            <a:off x="2846091" y="191779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s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218" name="Line 63"/>
          <p:cNvSpPr>
            <a:spLocks noChangeShapeType="1"/>
          </p:cNvSpPr>
          <p:nvPr/>
        </p:nvSpPr>
        <p:spPr bwMode="auto">
          <a:xfrm>
            <a:off x="2774182" y="2206724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22" name="Text Box 65"/>
          <p:cNvSpPr txBox="1">
            <a:spLocks noChangeArrowheads="1"/>
          </p:cNvSpPr>
          <p:nvPr/>
        </p:nvSpPr>
        <p:spPr bwMode="auto">
          <a:xfrm>
            <a:off x="3854153" y="1917799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i="1" smtClean="0">
                <a:solidFill>
                  <a:srgbClr val="000000"/>
                </a:solidFill>
              </a:rPr>
              <a:t>e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223" name="Line 66"/>
          <p:cNvSpPr>
            <a:spLocks noChangeShapeType="1"/>
          </p:cNvSpPr>
          <p:nvPr/>
        </p:nvSpPr>
        <p:spPr bwMode="auto">
          <a:xfrm>
            <a:off x="3782244" y="2206724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224" name="Group 67"/>
          <p:cNvGrpSpPr>
            <a:grpSpLocks/>
          </p:cNvGrpSpPr>
          <p:nvPr/>
        </p:nvGrpSpPr>
        <p:grpSpPr bwMode="auto">
          <a:xfrm>
            <a:off x="4501382" y="2062262"/>
            <a:ext cx="287338" cy="287337"/>
            <a:chOff x="3334" y="799"/>
            <a:chExt cx="454" cy="453"/>
          </a:xfrm>
        </p:grpSpPr>
        <p:sp>
          <p:nvSpPr>
            <p:cNvPr id="244" name="Oval 68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1400" b="1">
                <a:solidFill>
                  <a:srgbClr val="000000"/>
                </a:solidFill>
              </a:endParaRPr>
            </a:p>
          </p:txBody>
        </p:sp>
        <p:sp>
          <p:nvSpPr>
            <p:cNvPr id="245" name="Oval 69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200" b="1">
                  <a:solidFill>
                    <a:srgbClr val="000000"/>
                  </a:solidFill>
                </a:rPr>
                <a:t>8</a:t>
              </a:r>
            </a:p>
          </p:txBody>
        </p:sp>
      </p:grpSp>
      <p:sp>
        <p:nvSpPr>
          <p:cNvPr id="229" name="Oval 74"/>
          <p:cNvSpPr>
            <a:spLocks noChangeArrowheads="1"/>
          </p:cNvSpPr>
          <p:nvPr/>
        </p:nvSpPr>
        <p:spPr bwMode="auto">
          <a:xfrm>
            <a:off x="2485257" y="2927449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230" name="Text Box 75"/>
          <p:cNvSpPr txBox="1">
            <a:spLocks noChangeArrowheads="1"/>
          </p:cNvSpPr>
          <p:nvPr/>
        </p:nvSpPr>
        <p:spPr bwMode="auto">
          <a:xfrm>
            <a:off x="2847678" y="278298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s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231" name="Line 76"/>
          <p:cNvSpPr>
            <a:spLocks noChangeShapeType="1"/>
          </p:cNvSpPr>
          <p:nvPr/>
        </p:nvSpPr>
        <p:spPr bwMode="auto">
          <a:xfrm>
            <a:off x="2774182" y="3070324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32" name="Oval 77"/>
          <p:cNvSpPr>
            <a:spLocks noChangeArrowheads="1"/>
          </p:cNvSpPr>
          <p:nvPr/>
        </p:nvSpPr>
        <p:spPr bwMode="auto">
          <a:xfrm>
            <a:off x="3494907" y="2929037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233" name="Text Box 78"/>
          <p:cNvSpPr txBox="1">
            <a:spLocks noChangeArrowheads="1"/>
          </p:cNvSpPr>
          <p:nvPr/>
        </p:nvSpPr>
        <p:spPr bwMode="auto">
          <a:xfrm>
            <a:off x="3855741" y="278298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i="1" smtClean="0">
                <a:solidFill>
                  <a:srgbClr val="000000"/>
                </a:solidFill>
              </a:rPr>
              <a:t>e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234" name="Line 79"/>
          <p:cNvSpPr>
            <a:spLocks noChangeShapeType="1"/>
          </p:cNvSpPr>
          <p:nvPr/>
        </p:nvSpPr>
        <p:spPr bwMode="auto">
          <a:xfrm>
            <a:off x="3783832" y="3071912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238" name="Group 83"/>
          <p:cNvGrpSpPr>
            <a:grpSpLocks/>
          </p:cNvGrpSpPr>
          <p:nvPr/>
        </p:nvGrpSpPr>
        <p:grpSpPr bwMode="auto">
          <a:xfrm>
            <a:off x="4501382" y="2927449"/>
            <a:ext cx="287338" cy="287337"/>
            <a:chOff x="3334" y="799"/>
            <a:chExt cx="454" cy="453"/>
          </a:xfrm>
        </p:grpSpPr>
        <p:sp>
          <p:nvSpPr>
            <p:cNvPr id="242" name="Oval 84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1400" b="1">
                <a:solidFill>
                  <a:srgbClr val="000000"/>
                </a:solidFill>
              </a:endParaRPr>
            </a:p>
          </p:txBody>
        </p:sp>
        <p:sp>
          <p:nvSpPr>
            <p:cNvPr id="243" name="Oval 85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200" b="1">
                  <a:solidFill>
                    <a:srgbClr val="000000"/>
                  </a:solidFill>
                </a:rPr>
                <a:t>11</a:t>
              </a:r>
            </a:p>
          </p:txBody>
        </p:sp>
      </p:grpSp>
      <p:sp>
        <p:nvSpPr>
          <p:cNvPr id="314" name="Arc 28"/>
          <p:cNvSpPr>
            <a:spLocks/>
          </p:cNvSpPr>
          <p:nvPr/>
        </p:nvSpPr>
        <p:spPr bwMode="auto">
          <a:xfrm rot="5400000" flipH="1">
            <a:off x="451445" y="3876576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18" name="Line 32"/>
          <p:cNvSpPr>
            <a:spLocks noChangeShapeType="1"/>
          </p:cNvSpPr>
          <p:nvPr/>
        </p:nvSpPr>
        <p:spPr bwMode="auto">
          <a:xfrm>
            <a:off x="1691283" y="5157688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19" name="Line 33"/>
          <p:cNvSpPr>
            <a:spLocks noChangeShapeType="1"/>
          </p:cNvSpPr>
          <p:nvPr/>
        </p:nvSpPr>
        <p:spPr bwMode="auto">
          <a:xfrm>
            <a:off x="2699345" y="5157688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20" name="Line 34"/>
          <p:cNvSpPr>
            <a:spLocks noChangeShapeType="1"/>
          </p:cNvSpPr>
          <p:nvPr/>
        </p:nvSpPr>
        <p:spPr bwMode="auto">
          <a:xfrm>
            <a:off x="3707408" y="5157688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25" name="Line 39"/>
          <p:cNvSpPr>
            <a:spLocks noChangeShapeType="1"/>
          </p:cNvSpPr>
          <p:nvPr/>
        </p:nvSpPr>
        <p:spPr bwMode="auto">
          <a:xfrm>
            <a:off x="683220" y="4294088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26" name="Line 40"/>
          <p:cNvSpPr>
            <a:spLocks noChangeShapeType="1"/>
          </p:cNvSpPr>
          <p:nvPr/>
        </p:nvSpPr>
        <p:spPr bwMode="auto">
          <a:xfrm>
            <a:off x="1691283" y="4294088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27" name="Line 41"/>
          <p:cNvSpPr>
            <a:spLocks noChangeShapeType="1"/>
          </p:cNvSpPr>
          <p:nvPr/>
        </p:nvSpPr>
        <p:spPr bwMode="auto">
          <a:xfrm>
            <a:off x="2699345" y="4294088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28" name="Line 42"/>
          <p:cNvSpPr>
            <a:spLocks noChangeShapeType="1"/>
          </p:cNvSpPr>
          <p:nvPr/>
        </p:nvSpPr>
        <p:spPr bwMode="auto">
          <a:xfrm>
            <a:off x="3707408" y="4294088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29" name="Oval 43"/>
          <p:cNvSpPr>
            <a:spLocks noChangeArrowheads="1"/>
          </p:cNvSpPr>
          <p:nvPr/>
        </p:nvSpPr>
        <p:spPr bwMode="auto">
          <a:xfrm>
            <a:off x="537170" y="414962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330" name="Text Box 44"/>
          <p:cNvSpPr txBox="1">
            <a:spLocks noChangeArrowheads="1"/>
          </p:cNvSpPr>
          <p:nvPr/>
        </p:nvSpPr>
        <p:spPr bwMode="auto">
          <a:xfrm>
            <a:off x="970558" y="400516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r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331" name="Line 45"/>
          <p:cNvSpPr>
            <a:spLocks noChangeShapeType="1"/>
          </p:cNvSpPr>
          <p:nvPr/>
        </p:nvSpPr>
        <p:spPr bwMode="auto">
          <a:xfrm>
            <a:off x="826095" y="4292501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32" name="Oval 46"/>
          <p:cNvSpPr>
            <a:spLocks noChangeArrowheads="1"/>
          </p:cNvSpPr>
          <p:nvPr/>
        </p:nvSpPr>
        <p:spPr bwMode="auto">
          <a:xfrm>
            <a:off x="1546820" y="41512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33" name="Text Box 47"/>
          <p:cNvSpPr txBox="1">
            <a:spLocks noChangeArrowheads="1"/>
          </p:cNvSpPr>
          <p:nvPr/>
        </p:nvSpPr>
        <p:spPr bwMode="auto">
          <a:xfrm>
            <a:off x="1978620" y="400516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o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334" name="Line 48"/>
          <p:cNvSpPr>
            <a:spLocks noChangeShapeType="1"/>
          </p:cNvSpPr>
          <p:nvPr/>
        </p:nvSpPr>
        <p:spPr bwMode="auto">
          <a:xfrm>
            <a:off x="1835745" y="4294088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35" name="Oval 49"/>
          <p:cNvSpPr>
            <a:spLocks noChangeArrowheads="1"/>
          </p:cNvSpPr>
          <p:nvPr/>
        </p:nvSpPr>
        <p:spPr bwMode="auto">
          <a:xfrm>
            <a:off x="2554883" y="41512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36" name="Text Box 50"/>
          <p:cNvSpPr txBox="1">
            <a:spLocks noChangeArrowheads="1"/>
          </p:cNvSpPr>
          <p:nvPr/>
        </p:nvSpPr>
        <p:spPr bwMode="auto">
          <a:xfrm>
            <a:off x="2986683" y="400516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s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337" name="Line 51"/>
          <p:cNvSpPr>
            <a:spLocks noChangeShapeType="1"/>
          </p:cNvSpPr>
          <p:nvPr/>
        </p:nvSpPr>
        <p:spPr bwMode="auto">
          <a:xfrm>
            <a:off x="2843808" y="4294088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38" name="Oval 52"/>
          <p:cNvSpPr>
            <a:spLocks noChangeArrowheads="1"/>
          </p:cNvSpPr>
          <p:nvPr/>
        </p:nvSpPr>
        <p:spPr bwMode="auto">
          <a:xfrm>
            <a:off x="3562945" y="41512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339" name="Text Box 53"/>
          <p:cNvSpPr txBox="1">
            <a:spLocks noChangeArrowheads="1"/>
          </p:cNvSpPr>
          <p:nvPr/>
        </p:nvSpPr>
        <p:spPr bwMode="auto">
          <a:xfrm>
            <a:off x="3994745" y="400516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i="1" smtClean="0">
                <a:solidFill>
                  <a:srgbClr val="000000"/>
                </a:solidFill>
              </a:rPr>
              <a:t>e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340" name="Line 54"/>
          <p:cNvSpPr>
            <a:spLocks noChangeShapeType="1"/>
          </p:cNvSpPr>
          <p:nvPr/>
        </p:nvSpPr>
        <p:spPr bwMode="auto">
          <a:xfrm>
            <a:off x="3851870" y="4294088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341" name="Group 55"/>
          <p:cNvGrpSpPr>
            <a:grpSpLocks/>
          </p:cNvGrpSpPr>
          <p:nvPr/>
        </p:nvGrpSpPr>
        <p:grpSpPr bwMode="auto">
          <a:xfrm>
            <a:off x="4571008" y="4149626"/>
            <a:ext cx="287338" cy="287337"/>
            <a:chOff x="3334" y="799"/>
            <a:chExt cx="454" cy="453"/>
          </a:xfrm>
        </p:grpSpPr>
        <p:sp>
          <p:nvSpPr>
            <p:cNvPr id="342" name="Oval 5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1400" b="1">
                <a:solidFill>
                  <a:srgbClr val="000000"/>
                </a:solidFill>
              </a:endParaRPr>
            </a:p>
          </p:txBody>
        </p:sp>
        <p:sp>
          <p:nvSpPr>
            <p:cNvPr id="343" name="Oval 5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200" b="1">
                  <a:solidFill>
                    <a:srgbClr val="000000"/>
                  </a:solidFill>
                </a:rPr>
                <a:t>4</a:t>
              </a:r>
            </a:p>
          </p:txBody>
        </p:sp>
      </p:grpSp>
      <p:sp>
        <p:nvSpPr>
          <p:cNvPr id="344" name="Oval 58"/>
          <p:cNvSpPr>
            <a:spLocks noChangeArrowheads="1"/>
          </p:cNvSpPr>
          <p:nvPr/>
        </p:nvSpPr>
        <p:spPr bwMode="auto">
          <a:xfrm>
            <a:off x="1546820" y="50148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345" name="Text Box 59"/>
          <p:cNvSpPr txBox="1">
            <a:spLocks noChangeArrowheads="1"/>
          </p:cNvSpPr>
          <p:nvPr/>
        </p:nvSpPr>
        <p:spPr bwMode="auto">
          <a:xfrm>
            <a:off x="1907704" y="486876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o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346" name="Line 60"/>
          <p:cNvSpPr>
            <a:spLocks noChangeShapeType="1"/>
          </p:cNvSpPr>
          <p:nvPr/>
        </p:nvSpPr>
        <p:spPr bwMode="auto">
          <a:xfrm>
            <a:off x="1835745" y="5157688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47" name="Oval 61"/>
          <p:cNvSpPr>
            <a:spLocks noChangeArrowheads="1"/>
          </p:cNvSpPr>
          <p:nvPr/>
        </p:nvSpPr>
        <p:spPr bwMode="auto">
          <a:xfrm>
            <a:off x="2554883" y="50148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348" name="Text Box 62"/>
          <p:cNvSpPr txBox="1">
            <a:spLocks noChangeArrowheads="1"/>
          </p:cNvSpPr>
          <p:nvPr/>
        </p:nvSpPr>
        <p:spPr bwMode="auto">
          <a:xfrm>
            <a:off x="2915767" y="486876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s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349" name="Line 63"/>
          <p:cNvSpPr>
            <a:spLocks noChangeShapeType="1"/>
          </p:cNvSpPr>
          <p:nvPr/>
        </p:nvSpPr>
        <p:spPr bwMode="auto">
          <a:xfrm>
            <a:off x="2843808" y="5157688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50" name="Oval 64"/>
          <p:cNvSpPr>
            <a:spLocks noChangeArrowheads="1"/>
          </p:cNvSpPr>
          <p:nvPr/>
        </p:nvSpPr>
        <p:spPr bwMode="auto">
          <a:xfrm>
            <a:off x="3562945" y="50148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351" name="Text Box 65"/>
          <p:cNvSpPr txBox="1">
            <a:spLocks noChangeArrowheads="1"/>
          </p:cNvSpPr>
          <p:nvPr/>
        </p:nvSpPr>
        <p:spPr bwMode="auto">
          <a:xfrm>
            <a:off x="3923829" y="486876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i="1" smtClean="0">
                <a:solidFill>
                  <a:srgbClr val="000000"/>
                </a:solidFill>
              </a:rPr>
              <a:t>e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352" name="Line 66"/>
          <p:cNvSpPr>
            <a:spLocks noChangeShapeType="1"/>
          </p:cNvSpPr>
          <p:nvPr/>
        </p:nvSpPr>
        <p:spPr bwMode="auto">
          <a:xfrm>
            <a:off x="3851870" y="5157688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353" name="Group 67"/>
          <p:cNvGrpSpPr>
            <a:grpSpLocks/>
          </p:cNvGrpSpPr>
          <p:nvPr/>
        </p:nvGrpSpPr>
        <p:grpSpPr bwMode="auto">
          <a:xfrm>
            <a:off x="4571008" y="5013226"/>
            <a:ext cx="287338" cy="287337"/>
            <a:chOff x="3334" y="799"/>
            <a:chExt cx="454" cy="453"/>
          </a:xfrm>
        </p:grpSpPr>
        <p:sp>
          <p:nvSpPr>
            <p:cNvPr id="354" name="Oval 68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1400" b="1">
                <a:solidFill>
                  <a:srgbClr val="000000"/>
                </a:solidFill>
              </a:endParaRPr>
            </a:p>
          </p:txBody>
        </p:sp>
        <p:sp>
          <p:nvSpPr>
            <p:cNvPr id="355" name="Oval 69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200" b="1">
                  <a:solidFill>
                    <a:srgbClr val="000000"/>
                  </a:solidFill>
                </a:rPr>
                <a:t>8</a:t>
              </a:r>
            </a:p>
          </p:txBody>
        </p:sp>
      </p:grpSp>
      <p:sp>
        <p:nvSpPr>
          <p:cNvPr id="356" name="Oval 74"/>
          <p:cNvSpPr>
            <a:spLocks noChangeArrowheads="1"/>
          </p:cNvSpPr>
          <p:nvPr/>
        </p:nvSpPr>
        <p:spPr bwMode="auto">
          <a:xfrm>
            <a:off x="2554883" y="5878413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357" name="Text Box 75"/>
          <p:cNvSpPr txBox="1">
            <a:spLocks noChangeArrowheads="1"/>
          </p:cNvSpPr>
          <p:nvPr/>
        </p:nvSpPr>
        <p:spPr bwMode="auto">
          <a:xfrm>
            <a:off x="2917354" y="573395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i="1">
                <a:solidFill>
                  <a:srgbClr val="000000"/>
                </a:solidFill>
              </a:rPr>
              <a:t>s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358" name="Line 76"/>
          <p:cNvSpPr>
            <a:spLocks noChangeShapeType="1"/>
          </p:cNvSpPr>
          <p:nvPr/>
        </p:nvSpPr>
        <p:spPr bwMode="auto">
          <a:xfrm>
            <a:off x="2843808" y="6021288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59" name="Oval 77"/>
          <p:cNvSpPr>
            <a:spLocks noChangeArrowheads="1"/>
          </p:cNvSpPr>
          <p:nvPr/>
        </p:nvSpPr>
        <p:spPr bwMode="auto">
          <a:xfrm>
            <a:off x="3564533" y="5880001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360" name="Text Box 78"/>
          <p:cNvSpPr txBox="1">
            <a:spLocks noChangeArrowheads="1"/>
          </p:cNvSpPr>
          <p:nvPr/>
        </p:nvSpPr>
        <p:spPr bwMode="auto">
          <a:xfrm>
            <a:off x="3925417" y="5733951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i="1" smtClean="0">
                <a:solidFill>
                  <a:srgbClr val="000000"/>
                </a:solidFill>
              </a:rPr>
              <a:t>e</a:t>
            </a:r>
            <a:endParaRPr lang="cs-CZ" sz="2000" b="1" baseline="-25000">
              <a:solidFill>
                <a:srgbClr val="000000"/>
              </a:solidFill>
            </a:endParaRPr>
          </a:p>
        </p:txBody>
      </p:sp>
      <p:sp>
        <p:nvSpPr>
          <p:cNvPr id="361" name="Line 79"/>
          <p:cNvSpPr>
            <a:spLocks noChangeShapeType="1"/>
          </p:cNvSpPr>
          <p:nvPr/>
        </p:nvSpPr>
        <p:spPr bwMode="auto">
          <a:xfrm>
            <a:off x="3853458" y="6022876"/>
            <a:ext cx="7207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grpSp>
        <p:nvGrpSpPr>
          <p:cNvPr id="362" name="Group 83"/>
          <p:cNvGrpSpPr>
            <a:grpSpLocks/>
          </p:cNvGrpSpPr>
          <p:nvPr/>
        </p:nvGrpSpPr>
        <p:grpSpPr bwMode="auto">
          <a:xfrm>
            <a:off x="4571008" y="5878413"/>
            <a:ext cx="287338" cy="287337"/>
            <a:chOff x="3334" y="799"/>
            <a:chExt cx="454" cy="453"/>
          </a:xfrm>
        </p:grpSpPr>
        <p:sp>
          <p:nvSpPr>
            <p:cNvPr id="363" name="Oval 84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 sz="1400" b="1">
                <a:solidFill>
                  <a:srgbClr val="000000"/>
                </a:solidFill>
              </a:endParaRPr>
            </a:p>
          </p:txBody>
        </p:sp>
        <p:sp>
          <p:nvSpPr>
            <p:cNvPr id="364" name="Oval 85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200" b="1">
                  <a:solidFill>
                    <a:srgbClr val="000000"/>
                  </a:solidFill>
                </a:rPr>
                <a:t>11</a:t>
              </a:r>
            </a:p>
          </p:txBody>
        </p:sp>
      </p:grpSp>
      <p:sp>
        <p:nvSpPr>
          <p:cNvPr id="395" name="AutoShape 56"/>
          <p:cNvSpPr>
            <a:spLocks noChangeArrowheads="1"/>
          </p:cNvSpPr>
          <p:nvPr/>
        </p:nvSpPr>
        <p:spPr bwMode="auto">
          <a:xfrm>
            <a:off x="5220072" y="692696"/>
            <a:ext cx="3600400" cy="2664296"/>
          </a:xfrm>
          <a:prstGeom prst="roundRect">
            <a:avLst>
              <a:gd name="adj" fmla="val 986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Hamming distance of the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found pattern Q from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pattern P = </a:t>
            </a:r>
            <a:r>
              <a:rPr lang="en-US" b="1" smtClean="0">
                <a:solidFill>
                  <a:srgbClr val="000000"/>
                </a:solidFill>
              </a:rPr>
              <a:t>"rose"</a:t>
            </a: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cannot be deduced from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the particular end state.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E.g.: "</a:t>
            </a:r>
            <a:r>
              <a:rPr lang="en-US" b="1" smtClean="0">
                <a:solidFill>
                  <a:srgbClr val="000000"/>
                </a:solidFill>
              </a:rPr>
              <a:t>rope":</a:t>
            </a: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 r</a:t>
            </a:r>
            <a:r>
              <a:rPr lang="en-US" b="1">
                <a:solidFill>
                  <a:srgbClr val="000000"/>
                </a:solidFill>
                <a:sym typeface="Symbol"/>
              </a:rPr>
              <a:t> - </a:t>
            </a:r>
            <a:r>
              <a:rPr lang="en-US">
                <a:solidFill>
                  <a:srgbClr val="000000"/>
                </a:solidFill>
                <a:sym typeface="Symbol"/>
              </a:rPr>
              <a:t>1</a:t>
            </a:r>
            <a:r>
              <a:rPr lang="en-US" b="1">
                <a:solidFill>
                  <a:srgbClr val="000000"/>
                </a:solidFill>
                <a:sym typeface="Symbol"/>
              </a:rPr>
              <a:t> - o - </a:t>
            </a:r>
            <a:r>
              <a:rPr lang="en-US">
                <a:solidFill>
                  <a:srgbClr val="000000"/>
                </a:solidFill>
                <a:sym typeface="Symbol"/>
              </a:rPr>
              <a:t>2</a:t>
            </a:r>
            <a:r>
              <a:rPr lang="en-US" b="1">
                <a:solidFill>
                  <a:srgbClr val="000000"/>
                </a:solidFill>
                <a:sym typeface="Symbol"/>
              </a:rPr>
              <a:t> - p - </a:t>
            </a:r>
            <a:r>
              <a:rPr lang="en-US">
                <a:solidFill>
                  <a:srgbClr val="000000"/>
                </a:solidFill>
                <a:sym typeface="Symbol"/>
              </a:rPr>
              <a:t>7</a:t>
            </a:r>
            <a:r>
              <a:rPr lang="en-US" b="1">
                <a:solidFill>
                  <a:srgbClr val="000000"/>
                </a:solidFill>
                <a:sym typeface="Symbol"/>
              </a:rPr>
              <a:t> - </a:t>
            </a:r>
            <a:r>
              <a:rPr lang="en-US" b="1" smtClean="0">
                <a:solidFill>
                  <a:srgbClr val="000000"/>
                </a:solidFill>
                <a:sym typeface="Symbol"/>
              </a:rPr>
              <a:t>e </a:t>
            </a:r>
            <a:r>
              <a:rPr lang="en-US" b="1">
                <a:solidFill>
                  <a:srgbClr val="000000"/>
                </a:solidFill>
                <a:sym typeface="Symbol"/>
              </a:rPr>
              <a:t>- </a:t>
            </a:r>
            <a:r>
              <a:rPr lang="en-US">
                <a:solidFill>
                  <a:srgbClr val="000000"/>
                </a:solidFill>
                <a:sym typeface="Symbol"/>
              </a:rPr>
              <a:t>8</a:t>
            </a:r>
            <a:r>
              <a:rPr lang="en-US" b="1">
                <a:solidFill>
                  <a:srgbClr val="000000"/>
                </a:solidFill>
                <a:sym typeface="Symbol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sym typeface="Symbol"/>
              </a:rPr>
              <a:t> r - </a:t>
            </a:r>
            <a:r>
              <a:rPr lang="en-US">
                <a:solidFill>
                  <a:srgbClr val="000000"/>
                </a:solidFill>
                <a:sym typeface="Symbol"/>
              </a:rPr>
              <a:t>5</a:t>
            </a:r>
            <a:r>
              <a:rPr lang="en-US" b="1">
                <a:solidFill>
                  <a:srgbClr val="000000"/>
                </a:solidFill>
                <a:sym typeface="Symbol"/>
              </a:rPr>
              <a:t> - o -</a:t>
            </a:r>
            <a:r>
              <a:rPr lang="en-US">
                <a:solidFill>
                  <a:srgbClr val="000000"/>
                </a:solidFill>
                <a:sym typeface="Symbol"/>
              </a:rPr>
              <a:t> 6</a:t>
            </a:r>
            <a:r>
              <a:rPr lang="en-US" b="1">
                <a:solidFill>
                  <a:srgbClr val="000000"/>
                </a:solidFill>
                <a:sym typeface="Symbol"/>
              </a:rPr>
              <a:t> - p - </a:t>
            </a:r>
            <a:r>
              <a:rPr lang="en-US">
                <a:solidFill>
                  <a:srgbClr val="000000"/>
                </a:solidFill>
                <a:sym typeface="Symbol"/>
              </a:rPr>
              <a:t>10</a:t>
            </a:r>
            <a:r>
              <a:rPr lang="en-US" b="1">
                <a:solidFill>
                  <a:srgbClr val="000000"/>
                </a:solidFill>
                <a:sym typeface="Symbol"/>
              </a:rPr>
              <a:t> - </a:t>
            </a:r>
            <a:r>
              <a:rPr lang="en-US" b="1" smtClean="0">
                <a:solidFill>
                  <a:srgbClr val="000000"/>
                </a:solidFill>
                <a:sym typeface="Symbol"/>
              </a:rPr>
              <a:t>e </a:t>
            </a:r>
            <a:r>
              <a:rPr lang="en-US" b="1">
                <a:solidFill>
                  <a:srgbClr val="000000"/>
                </a:solidFill>
                <a:sym typeface="Symbol"/>
              </a:rPr>
              <a:t>- </a:t>
            </a:r>
            <a:r>
              <a:rPr lang="en-US">
                <a:solidFill>
                  <a:srgbClr val="000000"/>
                </a:solidFill>
                <a:sym typeface="Symbol"/>
              </a:rPr>
              <a:t>11</a:t>
            </a:r>
            <a:r>
              <a:rPr lang="en-US" b="1">
                <a:solidFill>
                  <a:srgbClr val="000000"/>
                </a:solidFill>
                <a:sym typeface="Symbol"/>
              </a:rPr>
              <a:t>.</a:t>
            </a: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396" name="AutoShape 56"/>
          <p:cNvSpPr>
            <a:spLocks noChangeArrowheads="1"/>
          </p:cNvSpPr>
          <p:nvPr/>
        </p:nvSpPr>
        <p:spPr bwMode="auto">
          <a:xfrm>
            <a:off x="5220072" y="3717032"/>
            <a:ext cx="3672408" cy="864096"/>
          </a:xfrm>
          <a:prstGeom prst="roundRect">
            <a:avLst>
              <a:gd name="adj" fmla="val 1879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Notation:   x  = </a:t>
            </a:r>
            <a:r>
              <a:rPr lang="en-US" b="1" i="1" smtClean="0">
                <a:solidFill>
                  <a:srgbClr val="000000"/>
                </a:solidFill>
                <a:sym typeface="Symbol"/>
              </a:rPr>
              <a:t></a:t>
            </a:r>
            <a:r>
              <a:rPr lang="en-US" b="1" smtClean="0">
                <a:solidFill>
                  <a:srgbClr val="000000"/>
                </a:solidFill>
              </a:rPr>
              <a:t> </a:t>
            </a:r>
            <a:r>
              <a:rPr lang="en-US" b="1">
                <a:solidFill>
                  <a:srgbClr val="000000"/>
                </a:solidFill>
                <a:sym typeface="Symbol"/>
              </a:rPr>
              <a:t>─ {x}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sym typeface="Symbol"/>
              </a:rPr>
              <a:t>means:  Complement of x in </a:t>
            </a:r>
            <a:r>
              <a:rPr lang="en-US" b="1" i="1">
                <a:solidFill>
                  <a:srgbClr val="000000"/>
                </a:solidFill>
                <a:sym typeface="Symbol"/>
              </a:rPr>
              <a:t></a:t>
            </a:r>
            <a:r>
              <a:rPr lang="en-US" b="1" smtClean="0">
                <a:solidFill>
                  <a:srgbClr val="000000"/>
                </a:solidFill>
                <a:sym typeface="Symbol"/>
              </a:rPr>
              <a:t>. </a:t>
            </a: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400" name="Line 54"/>
          <p:cNvSpPr>
            <a:spLocks noChangeShapeType="1"/>
          </p:cNvSpPr>
          <p:nvPr/>
        </p:nvSpPr>
        <p:spPr bwMode="auto">
          <a:xfrm>
            <a:off x="6538250" y="3933056"/>
            <a:ext cx="14989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4351663" y="4131326"/>
            <a:ext cx="868409" cy="606442"/>
          </a:xfrm>
          <a:custGeom>
            <a:avLst/>
            <a:gdLst>
              <a:gd name="connsiteX0" fmla="*/ 947450 w 947450"/>
              <a:gd name="connsiteY0" fmla="*/ 0 h 598641"/>
              <a:gd name="connsiteX1" fmla="*/ 561860 w 947450"/>
              <a:gd name="connsiteY1" fmla="*/ 429658 h 598641"/>
              <a:gd name="connsiteX2" fmla="*/ 727113 w 947450"/>
              <a:gd name="connsiteY2" fmla="*/ 594911 h 598641"/>
              <a:gd name="connsiteX3" fmla="*/ 0 w 947450"/>
              <a:gd name="connsiteY3" fmla="*/ 528810 h 598641"/>
              <a:gd name="connsiteX0" fmla="*/ 947450 w 947450"/>
              <a:gd name="connsiteY0" fmla="*/ 0 h 598641"/>
              <a:gd name="connsiteX1" fmla="*/ 561860 w 947450"/>
              <a:gd name="connsiteY1" fmla="*/ 429658 h 598641"/>
              <a:gd name="connsiteX2" fmla="*/ 440674 w 947450"/>
              <a:gd name="connsiteY2" fmla="*/ 594911 h 598641"/>
              <a:gd name="connsiteX3" fmla="*/ 0 w 947450"/>
              <a:gd name="connsiteY3" fmla="*/ 528810 h 598641"/>
              <a:gd name="connsiteX0" fmla="*/ 947450 w 947450"/>
              <a:gd name="connsiteY0" fmla="*/ 0 h 622184"/>
              <a:gd name="connsiteX1" fmla="*/ 749147 w 947450"/>
              <a:gd name="connsiteY1" fmla="*/ 77118 h 622184"/>
              <a:gd name="connsiteX2" fmla="*/ 440674 w 947450"/>
              <a:gd name="connsiteY2" fmla="*/ 594911 h 622184"/>
              <a:gd name="connsiteX3" fmla="*/ 0 w 947450"/>
              <a:gd name="connsiteY3" fmla="*/ 528810 h 622184"/>
              <a:gd name="connsiteX0" fmla="*/ 947450 w 947450"/>
              <a:gd name="connsiteY0" fmla="*/ 0 h 621401"/>
              <a:gd name="connsiteX1" fmla="*/ 661012 w 947450"/>
              <a:gd name="connsiteY1" fmla="*/ 88135 h 621401"/>
              <a:gd name="connsiteX2" fmla="*/ 440674 w 947450"/>
              <a:gd name="connsiteY2" fmla="*/ 594911 h 621401"/>
              <a:gd name="connsiteX3" fmla="*/ 0 w 947450"/>
              <a:gd name="connsiteY3" fmla="*/ 528810 h 621401"/>
              <a:gd name="connsiteX0" fmla="*/ 947450 w 947450"/>
              <a:gd name="connsiteY0" fmla="*/ 0 h 609857"/>
              <a:gd name="connsiteX1" fmla="*/ 649995 w 947450"/>
              <a:gd name="connsiteY1" fmla="*/ 253388 h 609857"/>
              <a:gd name="connsiteX2" fmla="*/ 440674 w 947450"/>
              <a:gd name="connsiteY2" fmla="*/ 594911 h 609857"/>
              <a:gd name="connsiteX3" fmla="*/ 0 w 947450"/>
              <a:gd name="connsiteY3" fmla="*/ 528810 h 609857"/>
              <a:gd name="connsiteX0" fmla="*/ 947450 w 947450"/>
              <a:gd name="connsiteY0" fmla="*/ 0 h 609857"/>
              <a:gd name="connsiteX1" fmla="*/ 649995 w 947450"/>
              <a:gd name="connsiteY1" fmla="*/ 253388 h 609857"/>
              <a:gd name="connsiteX2" fmla="*/ 440674 w 947450"/>
              <a:gd name="connsiteY2" fmla="*/ 594911 h 609857"/>
              <a:gd name="connsiteX3" fmla="*/ 0 w 947450"/>
              <a:gd name="connsiteY3" fmla="*/ 528810 h 609857"/>
              <a:gd name="connsiteX0" fmla="*/ 947450 w 947450"/>
              <a:gd name="connsiteY0" fmla="*/ 0 h 615957"/>
              <a:gd name="connsiteX1" fmla="*/ 649995 w 947450"/>
              <a:gd name="connsiteY1" fmla="*/ 253388 h 615957"/>
              <a:gd name="connsiteX2" fmla="*/ 583894 w 947450"/>
              <a:gd name="connsiteY2" fmla="*/ 165253 h 615957"/>
              <a:gd name="connsiteX3" fmla="*/ 440674 w 947450"/>
              <a:gd name="connsiteY3" fmla="*/ 594911 h 615957"/>
              <a:gd name="connsiteX4" fmla="*/ 0 w 947450"/>
              <a:gd name="connsiteY4" fmla="*/ 528810 h 615957"/>
              <a:gd name="connsiteX0" fmla="*/ 947450 w 947450"/>
              <a:gd name="connsiteY0" fmla="*/ 0 h 615957"/>
              <a:gd name="connsiteX1" fmla="*/ 716096 w 947450"/>
              <a:gd name="connsiteY1" fmla="*/ 99152 h 615957"/>
              <a:gd name="connsiteX2" fmla="*/ 583894 w 947450"/>
              <a:gd name="connsiteY2" fmla="*/ 165253 h 615957"/>
              <a:gd name="connsiteX3" fmla="*/ 440674 w 947450"/>
              <a:gd name="connsiteY3" fmla="*/ 594911 h 615957"/>
              <a:gd name="connsiteX4" fmla="*/ 0 w 947450"/>
              <a:gd name="connsiteY4" fmla="*/ 528810 h 615957"/>
              <a:gd name="connsiteX0" fmla="*/ 947450 w 947450"/>
              <a:gd name="connsiteY0" fmla="*/ 0 h 606883"/>
              <a:gd name="connsiteX1" fmla="*/ 716096 w 947450"/>
              <a:gd name="connsiteY1" fmla="*/ 99152 h 606883"/>
              <a:gd name="connsiteX2" fmla="*/ 627961 w 947450"/>
              <a:gd name="connsiteY2" fmla="*/ 297455 h 606883"/>
              <a:gd name="connsiteX3" fmla="*/ 440674 w 947450"/>
              <a:gd name="connsiteY3" fmla="*/ 594911 h 606883"/>
              <a:gd name="connsiteX4" fmla="*/ 0 w 947450"/>
              <a:gd name="connsiteY4" fmla="*/ 528810 h 606883"/>
              <a:gd name="connsiteX0" fmla="*/ 947450 w 947450"/>
              <a:gd name="connsiteY0" fmla="*/ 0 h 620968"/>
              <a:gd name="connsiteX1" fmla="*/ 749147 w 947450"/>
              <a:gd name="connsiteY1" fmla="*/ 616945 h 620968"/>
              <a:gd name="connsiteX2" fmla="*/ 627961 w 947450"/>
              <a:gd name="connsiteY2" fmla="*/ 297455 h 620968"/>
              <a:gd name="connsiteX3" fmla="*/ 440674 w 947450"/>
              <a:gd name="connsiteY3" fmla="*/ 594911 h 620968"/>
              <a:gd name="connsiteX4" fmla="*/ 0 w 947450"/>
              <a:gd name="connsiteY4" fmla="*/ 528810 h 620968"/>
              <a:gd name="connsiteX0" fmla="*/ 947450 w 947450"/>
              <a:gd name="connsiteY0" fmla="*/ 0 h 618468"/>
              <a:gd name="connsiteX1" fmla="*/ 683045 w 947450"/>
              <a:gd name="connsiteY1" fmla="*/ 121185 h 618468"/>
              <a:gd name="connsiteX2" fmla="*/ 749147 w 947450"/>
              <a:gd name="connsiteY2" fmla="*/ 616945 h 618468"/>
              <a:gd name="connsiteX3" fmla="*/ 627961 w 947450"/>
              <a:gd name="connsiteY3" fmla="*/ 297455 h 618468"/>
              <a:gd name="connsiteX4" fmla="*/ 440674 w 947450"/>
              <a:gd name="connsiteY4" fmla="*/ 594911 h 618468"/>
              <a:gd name="connsiteX5" fmla="*/ 0 w 947450"/>
              <a:gd name="connsiteY5" fmla="*/ 528810 h 618468"/>
              <a:gd name="connsiteX0" fmla="*/ 947450 w 947450"/>
              <a:gd name="connsiteY0" fmla="*/ 0 h 649790"/>
              <a:gd name="connsiteX1" fmla="*/ 683045 w 947450"/>
              <a:gd name="connsiteY1" fmla="*/ 121185 h 649790"/>
              <a:gd name="connsiteX2" fmla="*/ 749147 w 947450"/>
              <a:gd name="connsiteY2" fmla="*/ 616945 h 649790"/>
              <a:gd name="connsiteX3" fmla="*/ 440674 w 947450"/>
              <a:gd name="connsiteY3" fmla="*/ 594911 h 649790"/>
              <a:gd name="connsiteX4" fmla="*/ 0 w 947450"/>
              <a:gd name="connsiteY4" fmla="*/ 528810 h 649790"/>
              <a:gd name="connsiteX0" fmla="*/ 947450 w 947450"/>
              <a:gd name="connsiteY0" fmla="*/ 0 h 624543"/>
              <a:gd name="connsiteX1" fmla="*/ 683045 w 947450"/>
              <a:gd name="connsiteY1" fmla="*/ 121185 h 624543"/>
              <a:gd name="connsiteX2" fmla="*/ 594911 w 947450"/>
              <a:gd name="connsiteY2" fmla="*/ 583895 h 624543"/>
              <a:gd name="connsiteX3" fmla="*/ 440674 w 947450"/>
              <a:gd name="connsiteY3" fmla="*/ 594911 h 624543"/>
              <a:gd name="connsiteX4" fmla="*/ 0 w 947450"/>
              <a:gd name="connsiteY4" fmla="*/ 528810 h 624543"/>
              <a:gd name="connsiteX0" fmla="*/ 947450 w 947450"/>
              <a:gd name="connsiteY0" fmla="*/ 0 h 605689"/>
              <a:gd name="connsiteX1" fmla="*/ 683045 w 947450"/>
              <a:gd name="connsiteY1" fmla="*/ 121185 h 605689"/>
              <a:gd name="connsiteX2" fmla="*/ 594911 w 947450"/>
              <a:gd name="connsiteY2" fmla="*/ 583895 h 605689"/>
              <a:gd name="connsiteX3" fmla="*/ 0 w 947450"/>
              <a:gd name="connsiteY3" fmla="*/ 528810 h 605689"/>
              <a:gd name="connsiteX0" fmla="*/ 947450 w 947450"/>
              <a:gd name="connsiteY0" fmla="*/ 0 h 601227"/>
              <a:gd name="connsiteX1" fmla="*/ 716095 w 947450"/>
              <a:gd name="connsiteY1" fmla="*/ 187286 h 601227"/>
              <a:gd name="connsiteX2" fmla="*/ 594911 w 947450"/>
              <a:gd name="connsiteY2" fmla="*/ 583895 h 601227"/>
              <a:gd name="connsiteX3" fmla="*/ 0 w 947450"/>
              <a:gd name="connsiteY3" fmla="*/ 528810 h 601227"/>
              <a:gd name="connsiteX0" fmla="*/ 947450 w 947450"/>
              <a:gd name="connsiteY0" fmla="*/ 0 h 601227"/>
              <a:gd name="connsiteX1" fmla="*/ 716095 w 947450"/>
              <a:gd name="connsiteY1" fmla="*/ 187286 h 601227"/>
              <a:gd name="connsiteX2" fmla="*/ 528809 w 947450"/>
              <a:gd name="connsiteY2" fmla="*/ 583895 h 601227"/>
              <a:gd name="connsiteX3" fmla="*/ 0 w 947450"/>
              <a:gd name="connsiteY3" fmla="*/ 528810 h 601227"/>
              <a:gd name="connsiteX0" fmla="*/ 947450 w 947450"/>
              <a:gd name="connsiteY0" fmla="*/ 0 h 606442"/>
              <a:gd name="connsiteX1" fmla="*/ 594910 w 947450"/>
              <a:gd name="connsiteY1" fmla="*/ 110168 h 606442"/>
              <a:gd name="connsiteX2" fmla="*/ 528809 w 947450"/>
              <a:gd name="connsiteY2" fmla="*/ 583895 h 606442"/>
              <a:gd name="connsiteX3" fmla="*/ 0 w 947450"/>
              <a:gd name="connsiteY3" fmla="*/ 528810 h 606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47450" h="606442">
                <a:moveTo>
                  <a:pt x="947450" y="0"/>
                </a:moveTo>
                <a:cubicBezTo>
                  <a:pt x="923580" y="51412"/>
                  <a:pt x="627960" y="7344"/>
                  <a:pt x="594910" y="110168"/>
                </a:cubicBezTo>
                <a:cubicBezTo>
                  <a:pt x="561860" y="212992"/>
                  <a:pt x="627961" y="514121"/>
                  <a:pt x="528809" y="583895"/>
                </a:cubicBezTo>
                <a:cubicBezTo>
                  <a:pt x="429657" y="653669"/>
                  <a:pt x="123940" y="540286"/>
                  <a:pt x="0" y="528810"/>
                </a:cubicBezTo>
              </a:path>
            </a:pathLst>
          </a:custGeom>
          <a:noFill/>
          <a:ln w="28575" cap="flat" cmpd="sng" algn="ctr">
            <a:solidFill>
              <a:srgbClr val="3366FF"/>
            </a:solidFill>
            <a:prstDash val="solid"/>
            <a:round/>
            <a:headEnd type="oval" w="lg" len="lg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01" name="AutoShape 642"/>
          <p:cNvSpPr>
            <a:spLocks noChangeArrowheads="1"/>
          </p:cNvSpPr>
          <p:nvPr/>
        </p:nvSpPr>
        <p:spPr bwMode="auto">
          <a:xfrm>
            <a:off x="1403648" y="3501008"/>
            <a:ext cx="1872208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Improvement</a:t>
            </a: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402" name="Arc 55"/>
          <p:cNvSpPr>
            <a:spLocks/>
          </p:cNvSpPr>
          <p:nvPr/>
        </p:nvSpPr>
        <p:spPr bwMode="auto">
          <a:xfrm flipH="1" flipV="1">
            <a:off x="178619" y="1194718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03" name="Arc 55"/>
          <p:cNvSpPr>
            <a:spLocks/>
          </p:cNvSpPr>
          <p:nvPr/>
        </p:nvSpPr>
        <p:spPr bwMode="auto">
          <a:xfrm flipH="1" flipV="1">
            <a:off x="251520" y="4149080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0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latin typeface="Arial Black" pitchFamily="34" charset="0"/>
              </a:rPr>
              <a:t>  Hamming distance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40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406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407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09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41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08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411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41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41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1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1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41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1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41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Arial Black" pitchFamily="34" charset="0"/>
              </a:rPr>
              <a:t>Clever labeling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41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17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162" name="Text Box 33"/>
          <p:cNvSpPr txBox="1">
            <a:spLocks noChangeArrowheads="1"/>
          </p:cNvSpPr>
          <p:nvPr/>
        </p:nvSpPr>
        <p:spPr bwMode="auto">
          <a:xfrm>
            <a:off x="3130724" y="16279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63" name="Text Box 33"/>
          <p:cNvSpPr txBox="1">
            <a:spLocks noChangeArrowheads="1"/>
          </p:cNvSpPr>
          <p:nvPr/>
        </p:nvSpPr>
        <p:spPr bwMode="auto">
          <a:xfrm>
            <a:off x="1187624" y="16279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64" name="Text Box 33"/>
          <p:cNvSpPr txBox="1">
            <a:spLocks noChangeArrowheads="1"/>
          </p:cNvSpPr>
          <p:nvPr/>
        </p:nvSpPr>
        <p:spPr bwMode="auto">
          <a:xfrm>
            <a:off x="2195687" y="16279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65" name="Text Box 33"/>
          <p:cNvSpPr txBox="1">
            <a:spLocks noChangeArrowheads="1"/>
          </p:cNvSpPr>
          <p:nvPr/>
        </p:nvSpPr>
        <p:spPr bwMode="auto">
          <a:xfrm>
            <a:off x="4212010" y="1627907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66" name="Text Box 33"/>
          <p:cNvSpPr txBox="1">
            <a:spLocks noChangeArrowheads="1"/>
          </p:cNvSpPr>
          <p:nvPr/>
        </p:nvSpPr>
        <p:spPr bwMode="auto">
          <a:xfrm>
            <a:off x="3202682" y="249289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67" name="Text Box 33"/>
          <p:cNvSpPr txBox="1">
            <a:spLocks noChangeArrowheads="1"/>
          </p:cNvSpPr>
          <p:nvPr/>
        </p:nvSpPr>
        <p:spPr bwMode="auto">
          <a:xfrm>
            <a:off x="2267645" y="249289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68" name="Text Box 33"/>
          <p:cNvSpPr txBox="1">
            <a:spLocks noChangeArrowheads="1"/>
          </p:cNvSpPr>
          <p:nvPr/>
        </p:nvSpPr>
        <p:spPr bwMode="auto">
          <a:xfrm>
            <a:off x="4283968" y="249289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37" name="Line 32"/>
          <p:cNvSpPr>
            <a:spLocks noChangeShapeType="1"/>
          </p:cNvSpPr>
          <p:nvPr/>
        </p:nvSpPr>
        <p:spPr bwMode="auto">
          <a:xfrm>
            <a:off x="1621657" y="2206724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38" name="Line 33"/>
          <p:cNvSpPr>
            <a:spLocks noChangeShapeType="1"/>
          </p:cNvSpPr>
          <p:nvPr/>
        </p:nvSpPr>
        <p:spPr bwMode="auto">
          <a:xfrm>
            <a:off x="2629719" y="2206724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39" name="Line 34"/>
          <p:cNvSpPr>
            <a:spLocks noChangeShapeType="1"/>
          </p:cNvSpPr>
          <p:nvPr/>
        </p:nvSpPr>
        <p:spPr bwMode="auto">
          <a:xfrm>
            <a:off x="3637782" y="2206724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44" name="Line 39"/>
          <p:cNvSpPr>
            <a:spLocks noChangeShapeType="1"/>
          </p:cNvSpPr>
          <p:nvPr/>
        </p:nvSpPr>
        <p:spPr bwMode="auto">
          <a:xfrm>
            <a:off x="613594" y="1343124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45" name="Line 40"/>
          <p:cNvSpPr>
            <a:spLocks noChangeShapeType="1"/>
          </p:cNvSpPr>
          <p:nvPr/>
        </p:nvSpPr>
        <p:spPr bwMode="auto">
          <a:xfrm>
            <a:off x="1621657" y="1343124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46" name="Line 41"/>
          <p:cNvSpPr>
            <a:spLocks noChangeShapeType="1"/>
          </p:cNvSpPr>
          <p:nvPr/>
        </p:nvSpPr>
        <p:spPr bwMode="auto">
          <a:xfrm>
            <a:off x="2629719" y="1343124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48" name="Line 42"/>
          <p:cNvSpPr>
            <a:spLocks noChangeShapeType="1"/>
          </p:cNvSpPr>
          <p:nvPr/>
        </p:nvSpPr>
        <p:spPr bwMode="auto">
          <a:xfrm>
            <a:off x="3637782" y="1343124"/>
            <a:ext cx="86360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49" name="Oval 43"/>
          <p:cNvSpPr>
            <a:spLocks noChangeArrowheads="1"/>
          </p:cNvSpPr>
          <p:nvPr/>
        </p:nvSpPr>
        <p:spPr bwMode="auto">
          <a:xfrm>
            <a:off x="467544" y="119866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52" name="Oval 46"/>
          <p:cNvSpPr>
            <a:spLocks noChangeArrowheads="1"/>
          </p:cNvSpPr>
          <p:nvPr/>
        </p:nvSpPr>
        <p:spPr bwMode="auto">
          <a:xfrm>
            <a:off x="1477194" y="1200249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55" name="Oval 49"/>
          <p:cNvSpPr>
            <a:spLocks noChangeArrowheads="1"/>
          </p:cNvSpPr>
          <p:nvPr/>
        </p:nvSpPr>
        <p:spPr bwMode="auto">
          <a:xfrm>
            <a:off x="2485257" y="1200249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58" name="Oval 52"/>
          <p:cNvSpPr>
            <a:spLocks noChangeArrowheads="1"/>
          </p:cNvSpPr>
          <p:nvPr/>
        </p:nvSpPr>
        <p:spPr bwMode="auto">
          <a:xfrm>
            <a:off x="3493319" y="1200249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13" name="Oval 58"/>
          <p:cNvSpPr>
            <a:spLocks noChangeArrowheads="1"/>
          </p:cNvSpPr>
          <p:nvPr/>
        </p:nvSpPr>
        <p:spPr bwMode="auto">
          <a:xfrm>
            <a:off x="1477194" y="2063849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16" name="Oval 61"/>
          <p:cNvSpPr>
            <a:spLocks noChangeArrowheads="1"/>
          </p:cNvSpPr>
          <p:nvPr/>
        </p:nvSpPr>
        <p:spPr bwMode="auto">
          <a:xfrm>
            <a:off x="2485257" y="2063849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21" name="Oval 64"/>
          <p:cNvSpPr>
            <a:spLocks noChangeArrowheads="1"/>
          </p:cNvSpPr>
          <p:nvPr/>
        </p:nvSpPr>
        <p:spPr bwMode="auto">
          <a:xfrm>
            <a:off x="3493319" y="2063849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169" name="Text Box 33"/>
          <p:cNvSpPr txBox="1">
            <a:spLocks noChangeArrowheads="1"/>
          </p:cNvSpPr>
          <p:nvPr/>
        </p:nvSpPr>
        <p:spPr bwMode="auto">
          <a:xfrm>
            <a:off x="683568" y="83671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70" name="Text Box 33"/>
          <p:cNvSpPr txBox="1">
            <a:spLocks noChangeArrowheads="1"/>
          </p:cNvSpPr>
          <p:nvPr/>
        </p:nvSpPr>
        <p:spPr bwMode="auto">
          <a:xfrm>
            <a:off x="755576" y="3717032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63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539552" y="692150"/>
            <a:ext cx="8208912" cy="2952874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err="1">
                <a:solidFill>
                  <a:srgbClr val="000000"/>
                </a:solidFill>
              </a:rPr>
              <a:t>Levenshtein</a:t>
            </a:r>
            <a:r>
              <a:rPr lang="cs-CZ" b="1">
                <a:solidFill>
                  <a:srgbClr val="000000"/>
                </a:solidFill>
              </a:rPr>
              <a:t> distance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Levenshtein</a:t>
            </a:r>
            <a:r>
              <a:rPr lang="cs-CZ">
                <a:solidFill>
                  <a:srgbClr val="000000"/>
                </a:solidFill>
              </a:rPr>
              <a:t> distance of two strings A and B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000000"/>
                </a:solidFill>
              </a:rPr>
              <a:t>is such minimal </a:t>
            </a:r>
            <a:r>
              <a:rPr lang="cs-CZ" i="1">
                <a:solidFill>
                  <a:srgbClr val="000000"/>
                </a:solidFill>
              </a:rPr>
              <a:t>k</a:t>
            </a:r>
            <a:r>
              <a:rPr lang="cs-CZ">
                <a:solidFill>
                  <a:srgbClr val="000000"/>
                </a:solidFill>
              </a:rPr>
              <a:t> (</a:t>
            </a:r>
            <a:r>
              <a:rPr lang="cs-CZ" i="1">
                <a:solidFill>
                  <a:srgbClr val="000000"/>
                </a:solidFill>
              </a:rPr>
              <a:t>k</a:t>
            </a:r>
            <a:r>
              <a:rPr lang="cs-CZ">
                <a:solidFill>
                  <a:srgbClr val="000000"/>
                </a:solidFill>
              </a:rPr>
              <a:t> ≥ 0 ), that we can change A to </a:t>
            </a:r>
            <a:r>
              <a:rPr lang="cs-CZ" smtClean="0">
                <a:solidFill>
                  <a:srgbClr val="000000"/>
                </a:solidFill>
              </a:rPr>
              <a:t>B </a:t>
            </a:r>
            <a:r>
              <a:rPr lang="cs-CZ">
                <a:solidFill>
                  <a:srgbClr val="000000"/>
                </a:solidFill>
              </a:rPr>
              <a:t>or B to A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000000"/>
                </a:solidFill>
              </a:rPr>
              <a:t>by applying 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</a:rPr>
              <a:t>exactly </a:t>
            </a:r>
            <a:r>
              <a:rPr lang="cs-CZ" i="1">
                <a:solidFill>
                  <a:srgbClr val="000000"/>
                </a:solidFill>
              </a:rPr>
              <a:t>k</a:t>
            </a:r>
            <a:r>
              <a:rPr lang="cs-CZ">
                <a:solidFill>
                  <a:srgbClr val="000000"/>
                </a:solidFill>
              </a:rPr>
              <a:t> edit operations on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</a:rPr>
              <a:t>one of </a:t>
            </a:r>
            <a:r>
              <a:rPr lang="en-US" smtClean="0">
                <a:solidFill>
                  <a:srgbClr val="000000"/>
                </a:solidFill>
              </a:rPr>
              <a:t>A or B</a:t>
            </a:r>
            <a:r>
              <a:rPr lang="cs-CZ" smtClean="0">
                <a:solidFill>
                  <a:srgbClr val="000000"/>
                </a:solidFill>
              </a:rPr>
              <a:t>. </a:t>
            </a: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000000"/>
                </a:solidFill>
              </a:rPr>
              <a:t>The edit </a:t>
            </a:r>
            <a:r>
              <a:rPr lang="cs-CZ" smtClean="0">
                <a:solidFill>
                  <a:srgbClr val="000000"/>
                </a:solidFill>
              </a:rPr>
              <a:t>operation</a:t>
            </a:r>
            <a:r>
              <a:rPr lang="en-US" smtClean="0">
                <a:solidFill>
                  <a:srgbClr val="000000"/>
                </a:solidFill>
              </a:rPr>
              <a:t>s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are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</a:rPr>
              <a:t>Remove, Insert or Rewrite any symbol of the alphabet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000000"/>
                </a:solidFill>
              </a:rPr>
              <a:t>anywhere in the string.</a:t>
            </a:r>
            <a:r>
              <a:rPr lang="en-US">
                <a:solidFill>
                  <a:srgbClr val="000000"/>
                </a:solidFill>
              </a:rPr>
              <a:t> (Rewrite is also called Substitution.)</a:t>
            </a: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Levenshtein</a:t>
            </a:r>
            <a:r>
              <a:rPr lang="cs-CZ">
                <a:solidFill>
                  <a:srgbClr val="000000"/>
                </a:solidFill>
              </a:rPr>
              <a:t> distance </a:t>
            </a:r>
            <a:r>
              <a:rPr lang="en-US" smtClean="0">
                <a:solidFill>
                  <a:srgbClr val="000000"/>
                </a:solidFill>
              </a:rPr>
              <a:t>is </a:t>
            </a:r>
            <a:r>
              <a:rPr lang="en-US">
                <a:solidFill>
                  <a:srgbClr val="000000"/>
                </a:solidFill>
              </a:rPr>
              <a:t>defined for any </a:t>
            </a:r>
            <a:r>
              <a:rPr lang="cs-CZ">
                <a:solidFill>
                  <a:srgbClr val="000000"/>
                </a:solidFill>
              </a:rPr>
              <a:t>two</a:t>
            </a:r>
            <a:r>
              <a:rPr lang="en-US">
                <a:solidFill>
                  <a:srgbClr val="000000"/>
                </a:solidFill>
              </a:rPr>
              <a:t> strings over a given alphabet.</a:t>
            </a:r>
            <a:r>
              <a:rPr lang="cs-CZ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3825" name="AutoShape 33"/>
          <p:cNvSpPr>
            <a:spLocks noChangeArrowheads="1"/>
          </p:cNvSpPr>
          <p:nvPr/>
        </p:nvSpPr>
        <p:spPr bwMode="auto">
          <a:xfrm>
            <a:off x="611560" y="3861048"/>
            <a:ext cx="7920880" cy="1296144"/>
          </a:xfrm>
          <a:prstGeom prst="roundRect">
            <a:avLst>
              <a:gd name="adj" fmla="val 7718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CC0000"/>
                </a:solidFill>
                <a:latin typeface="Courier New" pitchFamily="49" charset="0"/>
              </a:rPr>
              <a:t> 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B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R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U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</a:rPr>
              <a:t>X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E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L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L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E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     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</a:rPr>
              <a:t>Delete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smtClean="0">
                <a:solidFill>
                  <a:srgbClr val="C00000"/>
                </a:solidFill>
                <a:latin typeface="Courier New" pitchFamily="49" charset="0"/>
              </a:rPr>
              <a:t>X</a:t>
            </a:r>
            <a:r>
              <a:rPr lang="en-US" b="1" smtClean="0">
                <a:latin typeface="Courier New" pitchFamily="49" charset="0"/>
              </a:rPr>
              <a:t>.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</a:rPr>
              <a:t>      </a:t>
            </a:r>
            <a:r>
              <a:rPr lang="cs-CZ" b="1" smtClean="0">
                <a:solidFill>
                  <a:srgbClr val="000000"/>
                </a:solidFill>
                <a:latin typeface="Courier New" pitchFamily="49" charset="0"/>
              </a:rPr>
              <a:t>    </a:t>
            </a:r>
            <a:endParaRPr lang="cs-CZ" b="1">
              <a:solidFill>
                <a:srgbClr val="000000"/>
              </a:solidFill>
              <a:latin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CC0000"/>
                </a:solidFill>
                <a:latin typeface="Courier New" pitchFamily="49" charset="0"/>
              </a:rPr>
              <a:t> 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B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E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T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E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L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G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E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B050"/>
                </a:solidFill>
                <a:latin typeface="Courier New" pitchFamily="49" charset="0"/>
              </a:rPr>
              <a:t>U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S</a:t>
            </a:r>
            <a:r>
              <a:rPr lang="en-US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00B050"/>
                </a:solidFill>
                <a:latin typeface="Courier New" pitchFamily="49" charset="0"/>
              </a:rPr>
              <a:t>E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Rewrite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R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-&gt;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E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U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-&gt;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T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b="1">
                <a:solidFill>
                  <a:srgbClr val="3366FF"/>
                </a:solidFill>
                <a:latin typeface="Courier New" pitchFamily="49" charset="0"/>
              </a:rPr>
              <a:t>L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-&gt;</a:t>
            </a:r>
            <a:r>
              <a:rPr lang="en-US" b="1" smtClean="0">
                <a:solidFill>
                  <a:srgbClr val="3366FF"/>
                </a:solidFill>
                <a:latin typeface="Courier New" pitchFamily="49" charset="0"/>
              </a:rPr>
              <a:t>G</a:t>
            </a:r>
            <a:r>
              <a:rPr lang="en-US" b="1" smtClean="0">
                <a:latin typeface="Courier New" pitchFamily="49" charset="0"/>
              </a:rPr>
              <a:t>.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</a:rPr>
              <a:t>      </a:t>
            </a:r>
            <a:endParaRPr lang="en-US" b="1">
              <a:solidFill>
                <a:srgbClr val="000000"/>
              </a:solidFill>
              <a:latin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                            </a:t>
            </a:r>
            <a:r>
              <a:rPr lang="en-US" b="1">
                <a:solidFill>
                  <a:srgbClr val="00B050"/>
                </a:solidFill>
                <a:latin typeface="Courier New" pitchFamily="49" charset="0"/>
              </a:rPr>
              <a:t>Insert U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b="1" smtClean="0">
                <a:solidFill>
                  <a:srgbClr val="00B050"/>
                </a:solidFill>
                <a:latin typeface="Courier New" pitchFamily="49" charset="0"/>
              </a:rPr>
              <a:t>E</a:t>
            </a:r>
            <a:r>
              <a:rPr lang="en-US" b="1" smtClean="0">
                <a:latin typeface="Courier New" pitchFamily="49" charset="0"/>
              </a:rPr>
              <a:t>.</a:t>
            </a:r>
            <a:endParaRPr lang="en-US" b="1">
              <a:latin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</a:rPr>
              <a:t> Distance</a:t>
            </a:r>
            <a:r>
              <a:rPr lang="cs-CZ" b="1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6</a:t>
            </a: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23" name="AutoShape 3"/>
          <p:cNvSpPr>
            <a:spLocks noChangeArrowheads="1"/>
          </p:cNvSpPr>
          <p:nvPr/>
        </p:nvSpPr>
        <p:spPr bwMode="auto">
          <a:xfrm>
            <a:off x="467544" y="5661248"/>
            <a:ext cx="8352928" cy="792088"/>
          </a:xfrm>
          <a:prstGeom prst="roundRect">
            <a:avLst>
              <a:gd name="adj" fmla="val 2037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Although the distance is defined unambiguously (prove</a:t>
            </a:r>
            <a:r>
              <a:rPr lang="en-US" smtClean="0">
                <a:solidFill>
                  <a:srgbClr val="000000"/>
                </a:solidFill>
              </a:rPr>
              <a:t>!), </a:t>
            </a:r>
            <a:r>
              <a:rPr lang="en-US">
                <a:solidFill>
                  <a:srgbClr val="000000"/>
                </a:solidFill>
              </a:rPr>
              <a:t>the particular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edit operations transforming one string to another may vary (find an example). </a:t>
            </a:r>
          </a:p>
        </p:txBody>
      </p:sp>
      <p:sp>
        <p:nvSpPr>
          <p:cNvPr id="24" name="AutoShape 642"/>
          <p:cNvSpPr>
            <a:spLocks noChangeArrowheads="1"/>
          </p:cNvSpPr>
          <p:nvPr/>
        </p:nvSpPr>
        <p:spPr bwMode="auto">
          <a:xfrm>
            <a:off x="755576" y="5373216"/>
            <a:ext cx="1368152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</a:rPr>
              <a:t>Note</a:t>
            </a:r>
            <a:endParaRPr lang="cs-CZ" sz="1600" b="1">
              <a:solidFill>
                <a:srgbClr val="000000"/>
              </a:solidFill>
            </a:endParaRPr>
          </a:p>
        </p:txBody>
      </p:sp>
      <p:sp>
        <p:nvSpPr>
          <p:cNvPr id="2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latin typeface="Arial Black" pitchFamily="34" charset="0"/>
              </a:rPr>
              <a:t>  Levenshtein distance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3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3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3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Arial Black" pitchFamily="34" charset="0"/>
              </a:rPr>
              <a:t>Definition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18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86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Finite Automata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Easy Examples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755576" y="1844824"/>
            <a:ext cx="7705725" cy="1440160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2339752" y="1916832"/>
            <a:ext cx="4320480" cy="1152128"/>
            <a:chOff x="1258938" y="2205064"/>
            <a:chExt cx="4320480" cy="1152128"/>
          </a:xfrm>
        </p:grpSpPr>
        <p:sp>
          <p:nvSpPr>
            <p:cNvPr id="23" name="Arc 102"/>
            <p:cNvSpPr>
              <a:spLocks/>
            </p:cNvSpPr>
            <p:nvPr/>
          </p:nvSpPr>
          <p:spPr bwMode="auto">
            <a:xfrm flipH="1" flipV="1">
              <a:off x="1259632" y="2780928"/>
              <a:ext cx="288925" cy="146050"/>
            </a:xfrm>
            <a:custGeom>
              <a:avLst/>
              <a:gdLst>
                <a:gd name="T0" fmla="*/ 0 w 21600"/>
                <a:gd name="T1" fmla="*/ 0 h 21600"/>
                <a:gd name="T2" fmla="*/ 288925 w 21600"/>
                <a:gd name="T3" fmla="*/ 146050 h 21600"/>
                <a:gd name="T4" fmla="*/ 0 w 21600"/>
                <a:gd name="T5" fmla="*/ 14605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" name="Oval 80"/>
            <p:cNvSpPr>
              <a:spLocks noChangeArrowheads="1"/>
            </p:cNvSpPr>
            <p:nvPr/>
          </p:nvSpPr>
          <p:spPr bwMode="auto">
            <a:xfrm>
              <a:off x="1547664" y="2780928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0</a:t>
              </a:r>
              <a:endParaRPr lang="cs-CZ" sz="1400" b="1"/>
            </a:p>
          </p:txBody>
        </p:sp>
        <p:sp>
          <p:nvSpPr>
            <p:cNvPr id="25" name="Oval 80"/>
            <p:cNvSpPr>
              <a:spLocks noChangeArrowheads="1"/>
            </p:cNvSpPr>
            <p:nvPr/>
          </p:nvSpPr>
          <p:spPr bwMode="auto">
            <a:xfrm>
              <a:off x="2483768" y="2780928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400" b="1"/>
                <a:t>1</a:t>
              </a:r>
            </a:p>
          </p:txBody>
        </p:sp>
        <p:sp>
          <p:nvSpPr>
            <p:cNvPr id="26" name="Oval 93"/>
            <p:cNvSpPr>
              <a:spLocks noChangeArrowheads="1"/>
            </p:cNvSpPr>
            <p:nvPr/>
          </p:nvSpPr>
          <p:spPr bwMode="auto">
            <a:xfrm>
              <a:off x="4355976" y="2780928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3</a:t>
              </a:r>
              <a:endParaRPr lang="cs-CZ" sz="1400" b="1"/>
            </a:p>
          </p:txBody>
        </p:sp>
        <p:sp>
          <p:nvSpPr>
            <p:cNvPr id="27" name="Line 95"/>
            <p:cNvSpPr>
              <a:spLocks noChangeShapeType="1"/>
            </p:cNvSpPr>
            <p:nvPr/>
          </p:nvSpPr>
          <p:spPr bwMode="auto">
            <a:xfrm>
              <a:off x="1835696" y="2924944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Line 95"/>
            <p:cNvSpPr>
              <a:spLocks noChangeShapeType="1"/>
            </p:cNvSpPr>
            <p:nvPr/>
          </p:nvSpPr>
          <p:spPr bwMode="auto">
            <a:xfrm>
              <a:off x="2771800" y="2924944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Line 95"/>
            <p:cNvSpPr>
              <a:spLocks noChangeShapeType="1"/>
            </p:cNvSpPr>
            <p:nvPr/>
          </p:nvSpPr>
          <p:spPr bwMode="auto">
            <a:xfrm>
              <a:off x="3707904" y="2924944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Line 95"/>
            <p:cNvSpPr>
              <a:spLocks noChangeShapeType="1"/>
            </p:cNvSpPr>
            <p:nvPr/>
          </p:nvSpPr>
          <p:spPr bwMode="auto">
            <a:xfrm>
              <a:off x="4644008" y="2924944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Arc 101"/>
            <p:cNvSpPr>
              <a:spLocks/>
            </p:cNvSpPr>
            <p:nvPr/>
          </p:nvSpPr>
          <p:spPr bwMode="auto">
            <a:xfrm rot="16200000">
              <a:off x="3816440" y="1376248"/>
              <a:ext cx="504252" cy="2593531"/>
            </a:xfrm>
            <a:custGeom>
              <a:avLst/>
              <a:gdLst>
                <a:gd name="T0" fmla="*/ 130646 w 21600"/>
                <a:gd name="T1" fmla="*/ 0 h 42451"/>
                <a:gd name="T2" fmla="*/ 75714 w 21600"/>
                <a:gd name="T3" fmla="*/ 2449513 h 42451"/>
                <a:gd name="T4" fmla="*/ 0 w 21600"/>
                <a:gd name="T5" fmla="*/ 1213937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2" name="Arc 101"/>
            <p:cNvSpPr>
              <a:spLocks/>
            </p:cNvSpPr>
            <p:nvPr/>
          </p:nvSpPr>
          <p:spPr bwMode="auto">
            <a:xfrm rot="16200000" flipH="1" flipV="1">
              <a:off x="2879712" y="1880928"/>
              <a:ext cx="360240" cy="2592288"/>
            </a:xfrm>
            <a:custGeom>
              <a:avLst/>
              <a:gdLst>
                <a:gd name="T0" fmla="*/ 130646 w 21600"/>
                <a:gd name="T1" fmla="*/ 0 h 42451"/>
                <a:gd name="T2" fmla="*/ 75714 w 21600"/>
                <a:gd name="T3" fmla="*/ 2449513 h 42451"/>
                <a:gd name="T4" fmla="*/ 0 w 21600"/>
                <a:gd name="T5" fmla="*/ 1213937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3" name="Text Box 139"/>
            <p:cNvSpPr txBox="1">
              <a:spLocks noChangeArrowheads="1"/>
            </p:cNvSpPr>
            <p:nvPr/>
          </p:nvSpPr>
          <p:spPr bwMode="auto">
            <a:xfrm>
              <a:off x="1979712" y="2636912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smtClean="0"/>
                <a:t>0</a:t>
              </a:r>
              <a:endParaRPr lang="cs-CZ" b="1" baseline="-25000"/>
            </a:p>
          </p:txBody>
        </p:sp>
        <p:sp>
          <p:nvSpPr>
            <p:cNvPr id="34" name="Text Box 135"/>
            <p:cNvSpPr txBox="1">
              <a:spLocks noChangeArrowheads="1"/>
            </p:cNvSpPr>
            <p:nvPr/>
          </p:nvSpPr>
          <p:spPr bwMode="auto">
            <a:xfrm>
              <a:off x="2987824" y="2636912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35" name="Text Box 135"/>
            <p:cNvSpPr txBox="1">
              <a:spLocks noChangeArrowheads="1"/>
            </p:cNvSpPr>
            <p:nvPr/>
          </p:nvSpPr>
          <p:spPr bwMode="auto">
            <a:xfrm>
              <a:off x="3851920" y="2636912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smtClean="0"/>
                <a:t>1</a:t>
              </a:r>
              <a:endParaRPr lang="cs-CZ" b="1" baseline="-25000"/>
            </a:p>
          </p:txBody>
        </p:sp>
        <p:sp>
          <p:nvSpPr>
            <p:cNvPr id="36" name="Text Box 135"/>
            <p:cNvSpPr txBox="1">
              <a:spLocks noChangeArrowheads="1"/>
            </p:cNvSpPr>
            <p:nvPr/>
          </p:nvSpPr>
          <p:spPr bwMode="auto">
            <a:xfrm>
              <a:off x="4788024" y="2636912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smtClean="0"/>
                <a:t>1</a:t>
              </a:r>
              <a:endParaRPr lang="cs-CZ" b="1" baseline="-25000"/>
            </a:p>
          </p:txBody>
        </p:sp>
        <p:sp>
          <p:nvSpPr>
            <p:cNvPr id="37" name="Text Box 137"/>
            <p:cNvSpPr txBox="1">
              <a:spLocks noChangeArrowheads="1"/>
            </p:cNvSpPr>
            <p:nvPr/>
          </p:nvSpPr>
          <p:spPr bwMode="auto">
            <a:xfrm>
              <a:off x="4860032" y="2276872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smtClean="0"/>
                <a:t>0</a:t>
              </a:r>
              <a:endParaRPr lang="cs-CZ" b="1" baseline="-25000"/>
            </a:p>
          </p:txBody>
        </p:sp>
        <p:grpSp>
          <p:nvGrpSpPr>
            <p:cNvPr id="38" name="Group 140"/>
            <p:cNvGrpSpPr>
              <a:grpSpLocks/>
            </p:cNvGrpSpPr>
            <p:nvPr/>
          </p:nvGrpSpPr>
          <p:grpSpPr bwMode="auto">
            <a:xfrm>
              <a:off x="3419872" y="2780928"/>
              <a:ext cx="287338" cy="287337"/>
              <a:chOff x="3334" y="799"/>
              <a:chExt cx="454" cy="453"/>
            </a:xfrm>
          </p:grpSpPr>
          <p:sp>
            <p:nvSpPr>
              <p:cNvPr id="44" name="Oval 14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1400" b="1"/>
              </a:p>
            </p:txBody>
          </p:sp>
          <p:sp>
            <p:nvSpPr>
              <p:cNvPr id="45" name="Oval 14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 b="1"/>
                  <a:t>2</a:t>
                </a:r>
                <a:endParaRPr lang="cs-CZ" sz="1400" b="1"/>
              </a:p>
            </p:txBody>
          </p:sp>
        </p:grpSp>
        <p:grpSp>
          <p:nvGrpSpPr>
            <p:cNvPr id="39" name="Group 140"/>
            <p:cNvGrpSpPr>
              <a:grpSpLocks/>
            </p:cNvGrpSpPr>
            <p:nvPr/>
          </p:nvGrpSpPr>
          <p:grpSpPr bwMode="auto">
            <a:xfrm>
              <a:off x="5292080" y="2780928"/>
              <a:ext cx="287338" cy="287337"/>
              <a:chOff x="3334" y="799"/>
              <a:chExt cx="454" cy="453"/>
            </a:xfrm>
          </p:grpSpPr>
          <p:sp>
            <p:nvSpPr>
              <p:cNvPr id="42" name="Oval 14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1400" b="1"/>
              </a:p>
            </p:txBody>
          </p:sp>
          <p:sp>
            <p:nvSpPr>
              <p:cNvPr id="43" name="Oval 14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 b="1" smtClean="0"/>
                  <a:t>4</a:t>
                </a:r>
                <a:endParaRPr lang="cs-CZ" sz="1400" b="1"/>
              </a:p>
            </p:txBody>
          </p:sp>
        </p:grpSp>
        <p:sp>
          <p:nvSpPr>
            <p:cNvPr id="40" name="Text Box 137"/>
            <p:cNvSpPr txBox="1">
              <a:spLocks noChangeArrowheads="1"/>
            </p:cNvSpPr>
            <p:nvPr/>
          </p:nvSpPr>
          <p:spPr bwMode="auto">
            <a:xfrm>
              <a:off x="2915816" y="3068960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sp>
          <p:nvSpPr>
            <p:cNvPr id="41" name="Text Box 132"/>
            <p:cNvSpPr txBox="1">
              <a:spLocks noChangeArrowheads="1"/>
            </p:cNvSpPr>
            <p:nvPr/>
          </p:nvSpPr>
          <p:spPr bwMode="auto">
            <a:xfrm>
              <a:off x="1258938" y="2205064"/>
              <a:ext cx="288925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i="1" smtClean="0"/>
                <a:t>C</a:t>
              </a:r>
              <a:r>
                <a:rPr lang="en-US" sz="1600" b="1" i="1" baseline="-25000" smtClean="0"/>
                <a:t>1</a:t>
              </a:r>
              <a:endParaRPr lang="cs-CZ" b="1" baseline="-25000"/>
            </a:p>
          </p:txBody>
        </p:sp>
      </p:grpSp>
      <p:sp>
        <p:nvSpPr>
          <p:cNvPr id="46" name="AutoShape 3"/>
          <p:cNvSpPr>
            <a:spLocks noChangeArrowheads="1"/>
          </p:cNvSpPr>
          <p:nvPr/>
        </p:nvSpPr>
        <p:spPr bwMode="auto">
          <a:xfrm>
            <a:off x="755576" y="620688"/>
            <a:ext cx="7705725" cy="1080120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Automaton C</a:t>
            </a:r>
            <a:r>
              <a:rPr lang="en-US" b="1" baseline="-25000" smtClean="0">
                <a:solidFill>
                  <a:srgbClr val="000000"/>
                </a:solidFill>
              </a:rPr>
              <a:t>1</a:t>
            </a:r>
            <a:r>
              <a:rPr lang="en-US" b="1" smtClean="0">
                <a:solidFill>
                  <a:srgbClr val="000000"/>
                </a:solidFill>
              </a:rPr>
              <a:t> accepts union of sets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L</a:t>
            </a:r>
            <a:r>
              <a:rPr lang="en-US" b="1" baseline="-25000" smtClean="0">
                <a:solidFill>
                  <a:srgbClr val="000000"/>
                </a:solidFill>
              </a:rPr>
              <a:t>1 </a:t>
            </a:r>
            <a:r>
              <a:rPr lang="en-US" b="1" smtClean="0">
                <a:solidFill>
                  <a:srgbClr val="000000"/>
                </a:solidFill>
              </a:rPr>
              <a:t>=      {00, 0011, 001100, 00110011, 0011001100, ...}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        </a:t>
            </a:r>
            <a:r>
              <a:rPr lang="en-US" b="1" smtClean="0">
                <a:solidFill>
                  <a:srgbClr val="000000"/>
                </a:solidFill>
                <a:sym typeface="Symbol"/>
              </a:rPr>
              <a:t> </a:t>
            </a:r>
            <a:r>
              <a:rPr lang="en-US" b="1" smtClean="0">
                <a:solidFill>
                  <a:srgbClr val="000000"/>
                </a:solidFill>
              </a:rPr>
              <a:t>{11, 1100, 110011, 11001100, 1100110011, ...}.</a:t>
            </a: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</p:txBody>
      </p:sp>
      <p:sp>
        <p:nvSpPr>
          <p:cNvPr id="47" name="AutoShape 3"/>
          <p:cNvSpPr>
            <a:spLocks noChangeArrowheads="1"/>
          </p:cNvSpPr>
          <p:nvPr/>
        </p:nvSpPr>
        <p:spPr bwMode="auto">
          <a:xfrm>
            <a:off x="755576" y="4941168"/>
            <a:ext cx="7705725" cy="1440160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72" name="AutoShape 3"/>
          <p:cNvSpPr>
            <a:spLocks noChangeArrowheads="1"/>
          </p:cNvSpPr>
          <p:nvPr/>
        </p:nvSpPr>
        <p:spPr bwMode="auto">
          <a:xfrm>
            <a:off x="395536" y="3717032"/>
            <a:ext cx="8352928" cy="1080120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Automaton C</a:t>
            </a:r>
            <a:r>
              <a:rPr lang="en-US" b="1" baseline="-25000" smtClean="0">
                <a:solidFill>
                  <a:srgbClr val="000000"/>
                </a:solidFill>
              </a:rPr>
              <a:t>2</a:t>
            </a:r>
            <a:r>
              <a:rPr lang="en-US" b="1" smtClean="0">
                <a:solidFill>
                  <a:srgbClr val="000000"/>
                </a:solidFill>
              </a:rPr>
              <a:t> accepts language L</a:t>
            </a:r>
            <a:r>
              <a:rPr lang="en-US" b="1" baseline="-25000" smtClean="0">
                <a:solidFill>
                  <a:srgbClr val="000000"/>
                </a:solidFill>
              </a:rPr>
              <a:t>2</a:t>
            </a:r>
            <a:r>
              <a:rPr lang="en-US" b="1" smtClean="0">
                <a:solidFill>
                  <a:srgbClr val="000000"/>
                </a:solidFill>
              </a:rPr>
              <a:t> over </a:t>
            </a:r>
            <a:r>
              <a:rPr lang="en-US" b="1" i="1" smtClean="0">
                <a:solidFill>
                  <a:srgbClr val="000000"/>
                </a:solidFill>
                <a:sym typeface="Symbol"/>
              </a:rPr>
              <a:t></a:t>
            </a:r>
            <a:r>
              <a:rPr lang="en-US" b="1">
                <a:solidFill>
                  <a:srgbClr val="000000"/>
                </a:solidFill>
              </a:rPr>
              <a:t>  = {0, 1}, </a:t>
            </a:r>
            <a:r>
              <a:rPr lang="en-US" b="1" smtClean="0">
                <a:solidFill>
                  <a:srgbClr val="000000"/>
                </a:solidFill>
              </a:rPr>
              <a:t>in each </a:t>
            </a:r>
            <a:r>
              <a:rPr lang="en-US" b="1">
                <a:solidFill>
                  <a:srgbClr val="000000"/>
                </a:solidFill>
              </a:rPr>
              <a:t>word of  L</a:t>
            </a:r>
            <a:r>
              <a:rPr lang="en-US" b="1" baseline="-25000">
                <a:solidFill>
                  <a:srgbClr val="000000"/>
                </a:solidFill>
              </a:rPr>
              <a:t>2</a:t>
            </a:r>
            <a:r>
              <a:rPr lang="en-US" b="1">
                <a:solidFill>
                  <a:srgbClr val="000000"/>
                </a:solidFill>
              </a:rPr>
              <a:t> 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 --  there is at least one symbol 1,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 -- each symbol 1 is followed by exactly two or three symbols 0.</a:t>
            </a: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2483768" y="5229895"/>
            <a:ext cx="4464496" cy="863401"/>
            <a:chOff x="1331640" y="3861048"/>
            <a:chExt cx="4464496" cy="863401"/>
          </a:xfrm>
        </p:grpSpPr>
        <p:sp>
          <p:nvSpPr>
            <p:cNvPr id="74" name="Arc 102"/>
            <p:cNvSpPr>
              <a:spLocks/>
            </p:cNvSpPr>
            <p:nvPr/>
          </p:nvSpPr>
          <p:spPr bwMode="auto">
            <a:xfrm flipH="1" flipV="1">
              <a:off x="1476350" y="4437112"/>
              <a:ext cx="288925" cy="146050"/>
            </a:xfrm>
            <a:custGeom>
              <a:avLst/>
              <a:gdLst>
                <a:gd name="T0" fmla="*/ 0 w 21600"/>
                <a:gd name="T1" fmla="*/ 0 h 21600"/>
                <a:gd name="T2" fmla="*/ 288925 w 21600"/>
                <a:gd name="T3" fmla="*/ 146050 h 21600"/>
                <a:gd name="T4" fmla="*/ 0 w 21600"/>
                <a:gd name="T5" fmla="*/ 14605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5" name="Arc 128"/>
            <p:cNvSpPr>
              <a:spLocks/>
            </p:cNvSpPr>
            <p:nvPr/>
          </p:nvSpPr>
          <p:spPr bwMode="auto">
            <a:xfrm rot="5400000" flipH="1">
              <a:off x="1749871" y="4163591"/>
              <a:ext cx="388938" cy="215900"/>
            </a:xfrm>
            <a:custGeom>
              <a:avLst/>
              <a:gdLst>
                <a:gd name="T0" fmla="*/ 39516 w 43199"/>
                <a:gd name="T1" fmla="*/ 42715 h 43200"/>
                <a:gd name="T2" fmla="*/ 0 w 43199"/>
                <a:gd name="T3" fmla="*/ 108835 h 43200"/>
                <a:gd name="T4" fmla="*/ 194464 w 43199"/>
                <a:gd name="T5" fmla="*/ 10795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</a:path>
                <a:path w="43199" h="43200" stroke="0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  <a:lnTo>
                    <a:pt x="21599" y="21600"/>
                  </a:lnTo>
                  <a:lnTo>
                    <a:pt x="4389" y="854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6" name="Oval 80"/>
            <p:cNvSpPr>
              <a:spLocks noChangeArrowheads="1"/>
            </p:cNvSpPr>
            <p:nvPr/>
          </p:nvSpPr>
          <p:spPr bwMode="auto">
            <a:xfrm>
              <a:off x="1764382" y="4437112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0</a:t>
              </a:r>
              <a:endParaRPr lang="cs-CZ" sz="1400" b="1"/>
            </a:p>
          </p:txBody>
        </p:sp>
        <p:sp>
          <p:nvSpPr>
            <p:cNvPr id="77" name="Oval 80"/>
            <p:cNvSpPr>
              <a:spLocks noChangeArrowheads="1"/>
            </p:cNvSpPr>
            <p:nvPr/>
          </p:nvSpPr>
          <p:spPr bwMode="auto">
            <a:xfrm>
              <a:off x="2700486" y="4437112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400" b="1"/>
                <a:t>1</a:t>
              </a:r>
            </a:p>
          </p:txBody>
        </p:sp>
        <p:sp>
          <p:nvSpPr>
            <p:cNvPr id="78" name="Oval 93"/>
            <p:cNvSpPr>
              <a:spLocks noChangeArrowheads="1"/>
            </p:cNvSpPr>
            <p:nvPr/>
          </p:nvSpPr>
          <p:spPr bwMode="auto">
            <a:xfrm>
              <a:off x="3636590" y="4437112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/>
                <a:t>2</a:t>
              </a:r>
              <a:endParaRPr lang="cs-CZ" sz="1400" b="1"/>
            </a:p>
          </p:txBody>
        </p:sp>
        <p:sp>
          <p:nvSpPr>
            <p:cNvPr id="79" name="Line 95"/>
            <p:cNvSpPr>
              <a:spLocks noChangeShapeType="1"/>
            </p:cNvSpPr>
            <p:nvPr/>
          </p:nvSpPr>
          <p:spPr bwMode="auto">
            <a:xfrm>
              <a:off x="2052414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" name="Line 95"/>
            <p:cNvSpPr>
              <a:spLocks noChangeShapeType="1"/>
            </p:cNvSpPr>
            <p:nvPr/>
          </p:nvSpPr>
          <p:spPr bwMode="auto">
            <a:xfrm>
              <a:off x="2988518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" name="Line 95"/>
            <p:cNvSpPr>
              <a:spLocks noChangeShapeType="1"/>
            </p:cNvSpPr>
            <p:nvPr/>
          </p:nvSpPr>
          <p:spPr bwMode="auto">
            <a:xfrm>
              <a:off x="3924622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" name="Line 95"/>
            <p:cNvSpPr>
              <a:spLocks noChangeShapeType="1"/>
            </p:cNvSpPr>
            <p:nvPr/>
          </p:nvSpPr>
          <p:spPr bwMode="auto">
            <a:xfrm>
              <a:off x="4860726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" name="Arc 101"/>
            <p:cNvSpPr>
              <a:spLocks/>
            </p:cNvSpPr>
            <p:nvPr/>
          </p:nvSpPr>
          <p:spPr bwMode="auto">
            <a:xfrm rot="16200000">
              <a:off x="3889141" y="2888417"/>
              <a:ext cx="648270" cy="2737545"/>
            </a:xfrm>
            <a:custGeom>
              <a:avLst/>
              <a:gdLst>
                <a:gd name="T0" fmla="*/ 130646 w 21600"/>
                <a:gd name="T1" fmla="*/ 0 h 42451"/>
                <a:gd name="T2" fmla="*/ 75714 w 21600"/>
                <a:gd name="T3" fmla="*/ 2449513 h 42451"/>
                <a:gd name="T4" fmla="*/ 0 w 21600"/>
                <a:gd name="T5" fmla="*/ 1213937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4" name="Arc 101"/>
            <p:cNvSpPr>
              <a:spLocks/>
            </p:cNvSpPr>
            <p:nvPr/>
          </p:nvSpPr>
          <p:spPr bwMode="auto">
            <a:xfrm rot="16200000">
              <a:off x="3637112" y="3500486"/>
              <a:ext cx="360240" cy="1657428"/>
            </a:xfrm>
            <a:custGeom>
              <a:avLst/>
              <a:gdLst>
                <a:gd name="T0" fmla="*/ 130646 w 21600"/>
                <a:gd name="T1" fmla="*/ 0 h 42451"/>
                <a:gd name="T2" fmla="*/ 75714 w 21600"/>
                <a:gd name="T3" fmla="*/ 2449513 h 42451"/>
                <a:gd name="T4" fmla="*/ 0 w 21600"/>
                <a:gd name="T5" fmla="*/ 1213937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5" name="Text Box 135"/>
            <p:cNvSpPr txBox="1">
              <a:spLocks noChangeArrowheads="1"/>
            </p:cNvSpPr>
            <p:nvPr/>
          </p:nvSpPr>
          <p:spPr bwMode="auto">
            <a:xfrm>
              <a:off x="1980406" y="393305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86" name="Text Box 139"/>
            <p:cNvSpPr txBox="1">
              <a:spLocks noChangeArrowheads="1"/>
            </p:cNvSpPr>
            <p:nvPr/>
          </p:nvSpPr>
          <p:spPr bwMode="auto">
            <a:xfrm>
              <a:off x="2196430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sp>
          <p:nvSpPr>
            <p:cNvPr id="87" name="Text Box 135"/>
            <p:cNvSpPr txBox="1">
              <a:spLocks noChangeArrowheads="1"/>
            </p:cNvSpPr>
            <p:nvPr/>
          </p:nvSpPr>
          <p:spPr bwMode="auto">
            <a:xfrm>
              <a:off x="3204542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88" name="Text Box 135"/>
            <p:cNvSpPr txBox="1">
              <a:spLocks noChangeArrowheads="1"/>
            </p:cNvSpPr>
            <p:nvPr/>
          </p:nvSpPr>
          <p:spPr bwMode="auto">
            <a:xfrm>
              <a:off x="4068638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89" name="Text Box 135"/>
            <p:cNvSpPr txBox="1">
              <a:spLocks noChangeArrowheads="1"/>
            </p:cNvSpPr>
            <p:nvPr/>
          </p:nvSpPr>
          <p:spPr bwMode="auto">
            <a:xfrm>
              <a:off x="5004742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90" name="Text Box 137"/>
            <p:cNvSpPr txBox="1">
              <a:spLocks noChangeArrowheads="1"/>
            </p:cNvSpPr>
            <p:nvPr/>
          </p:nvSpPr>
          <p:spPr bwMode="auto">
            <a:xfrm>
              <a:off x="4356670" y="4005064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sp>
          <p:nvSpPr>
            <p:cNvPr id="91" name="Text Box 137"/>
            <p:cNvSpPr txBox="1">
              <a:spLocks noChangeArrowheads="1"/>
            </p:cNvSpPr>
            <p:nvPr/>
          </p:nvSpPr>
          <p:spPr bwMode="auto">
            <a:xfrm>
              <a:off x="5148758" y="3861048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grpSp>
          <p:nvGrpSpPr>
            <p:cNvPr id="92" name="Group 140"/>
            <p:cNvGrpSpPr>
              <a:grpSpLocks/>
            </p:cNvGrpSpPr>
            <p:nvPr/>
          </p:nvGrpSpPr>
          <p:grpSpPr bwMode="auto">
            <a:xfrm>
              <a:off x="4572694" y="4437112"/>
              <a:ext cx="287338" cy="287337"/>
              <a:chOff x="3334" y="799"/>
              <a:chExt cx="454" cy="453"/>
            </a:xfrm>
          </p:grpSpPr>
          <p:sp>
            <p:nvSpPr>
              <p:cNvPr id="97" name="Oval 14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1400" b="1"/>
              </a:p>
            </p:txBody>
          </p:sp>
          <p:sp>
            <p:nvSpPr>
              <p:cNvPr id="98" name="Oval 14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 b="1"/>
                  <a:t>3</a:t>
                </a:r>
                <a:endParaRPr lang="cs-CZ" sz="1400" b="1"/>
              </a:p>
            </p:txBody>
          </p:sp>
        </p:grpSp>
        <p:grpSp>
          <p:nvGrpSpPr>
            <p:cNvPr id="93" name="Group 140"/>
            <p:cNvGrpSpPr>
              <a:grpSpLocks/>
            </p:cNvGrpSpPr>
            <p:nvPr/>
          </p:nvGrpSpPr>
          <p:grpSpPr bwMode="auto">
            <a:xfrm>
              <a:off x="5508798" y="4437112"/>
              <a:ext cx="287338" cy="287337"/>
              <a:chOff x="3334" y="799"/>
              <a:chExt cx="454" cy="453"/>
            </a:xfrm>
          </p:grpSpPr>
          <p:sp>
            <p:nvSpPr>
              <p:cNvPr id="95" name="Oval 14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1400" b="1"/>
              </a:p>
            </p:txBody>
          </p:sp>
          <p:sp>
            <p:nvSpPr>
              <p:cNvPr id="96" name="Oval 14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 b="1" smtClean="0"/>
                  <a:t>4</a:t>
                </a:r>
                <a:endParaRPr lang="cs-CZ" sz="1400" b="1"/>
              </a:p>
            </p:txBody>
          </p:sp>
        </p:grpSp>
        <p:sp>
          <p:nvSpPr>
            <p:cNvPr id="94" name="Text Box 132"/>
            <p:cNvSpPr txBox="1">
              <a:spLocks noChangeArrowheads="1"/>
            </p:cNvSpPr>
            <p:nvPr/>
          </p:nvSpPr>
          <p:spPr bwMode="auto">
            <a:xfrm>
              <a:off x="1331640" y="3933056"/>
              <a:ext cx="288925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i="1" smtClean="0"/>
                <a:t>C</a:t>
              </a:r>
              <a:r>
                <a:rPr lang="en-US" sz="1600" b="1" i="1" baseline="-25000" smtClean="0"/>
                <a:t>2</a:t>
              </a:r>
              <a:endParaRPr lang="cs-CZ" b="1" baseline="-25000"/>
            </a:p>
          </p:txBody>
        </p:sp>
      </p:grpSp>
    </p:spTree>
    <p:extLst>
      <p:ext uri="{BB962C8B-B14F-4D97-AF65-F5344CB8AC3E}">
        <p14:creationId xmlns:p14="http://schemas.microsoft.com/office/powerpoint/2010/main" val="32756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467544" y="2348880"/>
            <a:ext cx="8352928" cy="2520280"/>
          </a:xfrm>
          <a:prstGeom prst="roundRect">
            <a:avLst>
              <a:gd name="adj" fmla="val 747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Dist(A, B) =   |m </a:t>
            </a:r>
            <a:r>
              <a:rPr lang="en-US">
                <a:solidFill>
                  <a:srgbClr val="000000"/>
                </a:solidFill>
                <a:sym typeface="Symbol"/>
              </a:rPr>
              <a:t>─ </a:t>
            </a:r>
            <a:r>
              <a:rPr lang="en-US">
                <a:solidFill>
                  <a:srgbClr val="000000"/>
                </a:solidFill>
              </a:rPr>
              <a:t>n|                                                       </a:t>
            </a:r>
            <a:r>
              <a:rPr lang="en-US" b="1" smtClean="0">
                <a:solidFill>
                  <a:srgbClr val="000000"/>
                </a:solidFill>
              </a:rPr>
              <a:t>if  n </a:t>
            </a:r>
            <a:r>
              <a:rPr lang="en-US" b="1">
                <a:solidFill>
                  <a:srgbClr val="000000"/>
                </a:solidFill>
              </a:rPr>
              <a:t>= 0 or m = 0</a:t>
            </a:r>
            <a:r>
              <a:rPr lang="en-US">
                <a:solidFill>
                  <a:srgbClr val="000000"/>
                </a:solidFill>
              </a:rPr>
              <a:t>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Dist(A, B) =   1+ min (  Dist(A[1..n </a:t>
            </a:r>
            <a:r>
              <a:rPr lang="en-US">
                <a:solidFill>
                  <a:srgbClr val="000000"/>
                </a:solidFill>
                <a:sym typeface="Symbol"/>
              </a:rPr>
              <a:t>─ </a:t>
            </a:r>
            <a:r>
              <a:rPr lang="en-US">
                <a:solidFill>
                  <a:srgbClr val="000000"/>
                </a:solidFill>
              </a:rPr>
              <a:t>1], B[1..m]),            </a:t>
            </a:r>
            <a:r>
              <a:rPr lang="en-US" b="1">
                <a:solidFill>
                  <a:srgbClr val="000000"/>
                </a:solidFill>
              </a:rPr>
              <a:t>if  n &gt; 0 and m &gt; 0</a:t>
            </a:r>
            <a:r>
              <a:rPr lang="en-US">
                <a:solidFill>
                  <a:srgbClr val="000000"/>
                </a:solidFill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                                     Dist(A[1..n], B[1..m </a:t>
            </a:r>
            <a:r>
              <a:rPr lang="en-US" smtClean="0">
                <a:solidFill>
                  <a:srgbClr val="000000"/>
                </a:solidFill>
                <a:sym typeface="Symbol"/>
              </a:rPr>
              <a:t>─ </a:t>
            </a:r>
            <a:r>
              <a:rPr lang="en-US" smtClean="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]),          </a:t>
            </a:r>
            <a:r>
              <a:rPr lang="en-US" b="1">
                <a:solidFill>
                  <a:srgbClr val="000000"/>
                </a:solidFill>
              </a:rPr>
              <a:t>      </a:t>
            </a:r>
            <a:r>
              <a:rPr lang="en-US" b="1">
                <a:solidFill>
                  <a:srgbClr val="3366FF"/>
                </a:solidFill>
              </a:rPr>
              <a:t>and A[n] ≠ B[m]</a:t>
            </a:r>
            <a:r>
              <a:rPr lang="en-US">
                <a:solidFill>
                  <a:srgbClr val="000000"/>
                </a:solidFill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                                     Dist(A[1..n </a:t>
            </a:r>
            <a:r>
              <a:rPr lang="en-US" smtClean="0">
                <a:solidFill>
                  <a:srgbClr val="000000"/>
                </a:solidFill>
                <a:sym typeface="Symbol"/>
              </a:rPr>
              <a:t>─ </a:t>
            </a:r>
            <a:r>
              <a:rPr lang="en-US" smtClean="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], B[1..m </a:t>
            </a:r>
            <a:r>
              <a:rPr lang="en-US" smtClean="0">
                <a:solidFill>
                  <a:srgbClr val="000000"/>
                </a:solidFill>
                <a:sym typeface="Symbol"/>
              </a:rPr>
              <a:t>─ </a:t>
            </a:r>
            <a:r>
              <a:rPr lang="en-US" smtClean="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]) )             </a:t>
            </a:r>
            <a:r>
              <a:rPr lang="en-US" b="1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  </a:t>
            </a: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Dist(A, B) =   Dist(A[1..n </a:t>
            </a:r>
            <a:r>
              <a:rPr lang="en-US">
                <a:solidFill>
                  <a:srgbClr val="000000"/>
                </a:solidFill>
                <a:sym typeface="Symbol"/>
              </a:rPr>
              <a:t>─ </a:t>
            </a:r>
            <a:r>
              <a:rPr lang="en-US">
                <a:solidFill>
                  <a:srgbClr val="000000"/>
                </a:solidFill>
              </a:rPr>
              <a:t>1], B[1..</a:t>
            </a:r>
            <a:r>
              <a:rPr lang="en-US" smtClean="0">
                <a:solidFill>
                  <a:srgbClr val="000000"/>
                </a:solidFill>
              </a:rPr>
              <a:t>m </a:t>
            </a:r>
            <a:r>
              <a:rPr lang="en-US" smtClean="0">
                <a:solidFill>
                  <a:srgbClr val="000000"/>
                </a:solidFill>
                <a:sym typeface="Symbol"/>
              </a:rPr>
              <a:t>─ </a:t>
            </a:r>
            <a:r>
              <a:rPr lang="en-US" smtClean="0">
                <a:solidFill>
                  <a:srgbClr val="000000"/>
                </a:solidFill>
              </a:rPr>
              <a:t>1])                       </a:t>
            </a:r>
            <a:r>
              <a:rPr lang="en-US" b="1" smtClean="0">
                <a:solidFill>
                  <a:srgbClr val="000000"/>
                </a:solidFill>
              </a:rPr>
              <a:t>if  </a:t>
            </a:r>
            <a:r>
              <a:rPr lang="en-US" b="1">
                <a:solidFill>
                  <a:srgbClr val="000000"/>
                </a:solidFill>
              </a:rPr>
              <a:t>n &gt; 0 and m &gt; 0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3366FF"/>
                </a:solidFill>
              </a:rPr>
              <a:t>                                                                                             and A[n] = B[m]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467544" y="4941168"/>
            <a:ext cx="8352928" cy="1584176"/>
          </a:xfrm>
          <a:prstGeom prst="roundRect">
            <a:avLst>
              <a:gd name="adj" fmla="val 1059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Calculation     corresponds to  </a:t>
            </a:r>
            <a:r>
              <a:rPr lang="en-US" smtClean="0">
                <a:solidFill>
                  <a:srgbClr val="000000"/>
                </a:solidFill>
              </a:rPr>
              <a:t>   ...   </a:t>
            </a:r>
            <a:r>
              <a:rPr lang="en-US">
                <a:solidFill>
                  <a:srgbClr val="000000"/>
                </a:solidFill>
              </a:rPr>
              <a:t>Operation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1+ Dist(A[1</a:t>
            </a:r>
            <a:r>
              <a:rPr lang="en-US">
                <a:solidFill>
                  <a:srgbClr val="000000"/>
                </a:solidFill>
              </a:rPr>
              <a:t>..n 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>
                <a:solidFill>
                  <a:srgbClr val="000000"/>
                </a:solidFill>
              </a:rPr>
              <a:t>1], B[1..m]),       </a:t>
            </a:r>
            <a:r>
              <a:rPr lang="en-US" smtClean="0">
                <a:solidFill>
                  <a:srgbClr val="000000"/>
                </a:solidFill>
              </a:rPr>
              <a:t>...   </a:t>
            </a:r>
            <a:r>
              <a:rPr lang="en-US" b="1">
                <a:solidFill>
                  <a:srgbClr val="000000"/>
                </a:solidFill>
              </a:rPr>
              <a:t>Insert</a:t>
            </a:r>
            <a:r>
              <a:rPr lang="en-US">
                <a:solidFill>
                  <a:srgbClr val="000000"/>
                </a:solidFill>
              </a:rPr>
              <a:t>(A, n 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>
                <a:solidFill>
                  <a:srgbClr val="000000"/>
                </a:solidFill>
              </a:rPr>
              <a:t>1, B[m])  or </a:t>
            </a:r>
            <a:r>
              <a:rPr lang="en-US" b="1">
                <a:solidFill>
                  <a:srgbClr val="000000"/>
                </a:solidFill>
              </a:rPr>
              <a:t>Delete</a:t>
            </a:r>
            <a:r>
              <a:rPr lang="en-US">
                <a:solidFill>
                  <a:srgbClr val="000000"/>
                </a:solidFill>
              </a:rPr>
              <a:t>(B, m)     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1+ Dist(A[1</a:t>
            </a:r>
            <a:r>
              <a:rPr lang="en-US">
                <a:solidFill>
                  <a:srgbClr val="000000"/>
                </a:solidFill>
              </a:rPr>
              <a:t>..n], B[1..m 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>
                <a:solidFill>
                  <a:srgbClr val="000000"/>
                </a:solidFill>
              </a:rPr>
              <a:t>1]),      </a:t>
            </a:r>
            <a:r>
              <a:rPr lang="en-US" smtClean="0">
                <a:solidFill>
                  <a:srgbClr val="000000"/>
                </a:solidFill>
              </a:rPr>
              <a:t> ...   </a:t>
            </a:r>
            <a:r>
              <a:rPr lang="en-US" b="1">
                <a:solidFill>
                  <a:srgbClr val="000000"/>
                </a:solidFill>
              </a:rPr>
              <a:t>Insert</a:t>
            </a:r>
            <a:r>
              <a:rPr lang="en-US">
                <a:solidFill>
                  <a:srgbClr val="000000"/>
                </a:solidFill>
              </a:rPr>
              <a:t>(B, m 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>
                <a:solidFill>
                  <a:srgbClr val="000000"/>
                </a:solidFill>
              </a:rPr>
              <a:t>1, A[n])  or </a:t>
            </a:r>
            <a:r>
              <a:rPr lang="en-US" b="1">
                <a:solidFill>
                  <a:srgbClr val="000000"/>
                </a:solidFill>
              </a:rPr>
              <a:t>Delete</a:t>
            </a:r>
            <a:r>
              <a:rPr lang="en-US">
                <a:solidFill>
                  <a:srgbClr val="000000"/>
                </a:solidFill>
              </a:rPr>
              <a:t>(A, n)  </a:t>
            </a:r>
            <a:r>
              <a:rPr lang="en-US" b="1">
                <a:solidFill>
                  <a:srgbClr val="000000"/>
                </a:solidFill>
              </a:rPr>
              <a:t> 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1+ Dist(A[1</a:t>
            </a:r>
            <a:r>
              <a:rPr lang="en-US">
                <a:solidFill>
                  <a:srgbClr val="000000"/>
                </a:solidFill>
              </a:rPr>
              <a:t>..n 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>
                <a:solidFill>
                  <a:srgbClr val="000000"/>
                </a:solidFill>
              </a:rPr>
              <a:t>1], B[1..m </a:t>
            </a:r>
            <a:r>
              <a:rPr lang="en-US">
                <a:solidFill>
                  <a:srgbClr val="000000"/>
                </a:solidFill>
                <a:sym typeface="Symbol"/>
              </a:rPr>
              <a:t>─</a:t>
            </a:r>
            <a:r>
              <a:rPr lang="en-US">
                <a:solidFill>
                  <a:srgbClr val="000000"/>
                </a:solidFill>
              </a:rPr>
              <a:t>1]) </a:t>
            </a:r>
            <a:r>
              <a:rPr lang="en-US" smtClean="0">
                <a:solidFill>
                  <a:srgbClr val="000000"/>
                </a:solidFill>
              </a:rPr>
              <a:t>  </a:t>
            </a:r>
            <a:r>
              <a:rPr lang="en-US">
                <a:solidFill>
                  <a:srgbClr val="000000"/>
                </a:solidFill>
              </a:rPr>
              <a:t>...   </a:t>
            </a:r>
            <a:r>
              <a:rPr lang="en-US" b="1">
                <a:solidFill>
                  <a:srgbClr val="000000"/>
                </a:solidFill>
              </a:rPr>
              <a:t>Rewrite</a:t>
            </a:r>
            <a:r>
              <a:rPr lang="en-US">
                <a:solidFill>
                  <a:srgbClr val="000000"/>
                </a:solidFill>
              </a:rPr>
              <a:t>(A, n, B[m])    or </a:t>
            </a:r>
            <a:r>
              <a:rPr lang="en-US" b="1">
                <a:solidFill>
                  <a:srgbClr val="000000"/>
                </a:solidFill>
              </a:rPr>
              <a:t>Rewrite</a:t>
            </a:r>
            <a:r>
              <a:rPr lang="en-US">
                <a:solidFill>
                  <a:srgbClr val="000000"/>
                </a:solidFill>
              </a:rPr>
              <a:t>(B, m, A[n])         </a:t>
            </a:r>
            <a:r>
              <a:rPr lang="en-US" b="1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  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467544" y="620688"/>
            <a:ext cx="8352928" cy="1656184"/>
          </a:xfrm>
          <a:prstGeom prst="roundRect">
            <a:avLst>
              <a:gd name="adj" fmla="val 1059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Calculating Levenshtein</a:t>
            </a:r>
            <a:r>
              <a:rPr lang="cs-CZ" b="1">
                <a:solidFill>
                  <a:srgbClr val="000000"/>
                </a:solidFill>
              </a:rPr>
              <a:t> distance</a:t>
            </a:r>
            <a:r>
              <a:rPr lang="en-US" b="1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Apply a simple Dynamic Programming approach.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Let A = a[1].a[2]. ... .a[n] = A[1..n], B = b[1].b[2]. ... .b[m] = b[1..m], n, m ≥ 0. </a:t>
            </a:r>
          </a:p>
        </p:txBody>
      </p:sp>
      <p:sp>
        <p:nvSpPr>
          <p:cNvPr id="2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latin typeface="Arial Black" pitchFamily="34" charset="0"/>
              </a:rPr>
              <a:t>  Levenshtein distance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2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30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3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3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3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3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3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Arial Black" pitchFamily="34" charset="0"/>
              </a:rPr>
              <a:t>Calculation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3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19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80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467544" y="692696"/>
            <a:ext cx="8352928" cy="432048"/>
          </a:xfrm>
          <a:prstGeom prst="roundRect">
            <a:avLst>
              <a:gd name="adj" fmla="val 753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Dist("</a:t>
            </a:r>
            <a:r>
              <a:rPr lang="en-US" b="1">
                <a:solidFill>
                  <a:srgbClr val="000000"/>
                </a:solidFill>
              </a:rPr>
              <a:t>BETELGEUSE","BRUXELLES") = </a:t>
            </a:r>
            <a:r>
              <a:rPr lang="en-US" b="1">
                <a:solidFill>
                  <a:srgbClr val="3366FF"/>
                </a:solidFill>
              </a:rPr>
              <a:t>6</a:t>
            </a:r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1331640" y="1196752"/>
            <a:ext cx="6552728" cy="3528392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B  E  T  E  L  G  E  U  S  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0  1  2  3  4  5  6  7  8  9 10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B  1  0  1  2  3  4  5  6  7  8  9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R  2  1  1  2  3  4  5  6  7  8  9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U  3  2  2  2  3  4  5  6  6  7  8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X  4  3  3  3  3  4  5  6  7  7  8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E  5  4  3  4  3  4  5  5  6  7  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L  6  5  4  4  4  3  4  5  6  7  8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L  7  6  5  5  5  4  4  5  6  7  8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E  8  7  6  6  5  5  5  4  5  6  7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S  9  8  7  7  6  6  6  5  5  5  </a:t>
            </a:r>
            <a:r>
              <a:rPr lang="pt-BR" sz="2000" b="1">
                <a:solidFill>
                  <a:srgbClr val="3366FF"/>
                </a:solidFill>
                <a:latin typeface="Courier New" pitchFamily="49" charset="0"/>
                <a:cs typeface="Courier New" pitchFamily="49" charset="0"/>
              </a:rPr>
              <a:t>6</a:t>
            </a:r>
            <a:endParaRPr lang="cs-CZ" sz="2000" b="1">
              <a:solidFill>
                <a:srgbClr val="3366FF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051720" y="1556792"/>
            <a:ext cx="49685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2051720" y="1556792"/>
            <a:ext cx="0" cy="302996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latin typeface="Arial Black" pitchFamily="34" charset="0"/>
              </a:rPr>
              <a:t>  Levenshtein distance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3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3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4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42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4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4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  <p:sp>
            <p:nvSpPr>
              <p:cNvPr id="4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srgbClr val="BBE0E3"/>
                </a:solidFill>
              </a:endParaRPr>
            </a:p>
          </p:txBody>
        </p:sp>
      </p:grpSp>
      <p:sp>
        <p:nvSpPr>
          <p:cNvPr id="4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5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20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4" name="AutoShape 3"/>
          <p:cNvSpPr>
            <a:spLocks noChangeArrowheads="1"/>
          </p:cNvSpPr>
          <p:nvPr/>
        </p:nvSpPr>
        <p:spPr bwMode="auto">
          <a:xfrm>
            <a:off x="107504" y="4797152"/>
            <a:ext cx="8928992" cy="1872208"/>
          </a:xfrm>
          <a:prstGeom prst="roundRect">
            <a:avLst>
              <a:gd name="adj" fmla="val 747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D[0][j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j; D[i][0] = i;  </a:t>
            </a:r>
            <a:endParaRPr lang="en-US" sz="1600" b="1" i="1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</a:t>
            </a:r>
            <a:endParaRPr lang="en-US" sz="1600" b="1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i = 1; i &lt;= n; i++ )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 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1; 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 &lt;= m; j++ 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 A[i]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= B[j] )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D[i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][j] = 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D[i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u="sng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D[i][j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+ min(D[i-1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1], D[i-1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][j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D[i][j</a:t>
            </a:r>
            <a:r>
              <a:rPr lang="en-US" sz="1600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600" b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1]);</a:t>
            </a:r>
          </a:p>
        </p:txBody>
      </p:sp>
    </p:spTree>
    <p:extLst>
      <p:ext uri="{BB962C8B-B14F-4D97-AF65-F5344CB8AC3E}">
        <p14:creationId xmlns:p14="http://schemas.microsoft.com/office/powerpoint/2010/main" val="91288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AutoShape 3"/>
          <p:cNvSpPr>
            <a:spLocks noChangeArrowheads="1"/>
          </p:cNvSpPr>
          <p:nvPr/>
        </p:nvSpPr>
        <p:spPr bwMode="auto">
          <a:xfrm>
            <a:off x="2339752" y="1628800"/>
            <a:ext cx="6480919" cy="4752528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1" name="Text Box 44"/>
          <p:cNvSpPr txBox="1">
            <a:spLocks noChangeArrowheads="1"/>
          </p:cNvSpPr>
          <p:nvPr/>
        </p:nvSpPr>
        <p:spPr bwMode="auto">
          <a:xfrm>
            <a:off x="3707904" y="206084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2000" b="1" i="1"/>
              <a:t>r</a:t>
            </a:r>
            <a:endParaRPr lang="cs-CZ" sz="2000" b="1" baseline="-25000"/>
          </a:p>
        </p:txBody>
      </p:sp>
      <p:sp>
        <p:nvSpPr>
          <p:cNvPr id="187" name="Text Box 50"/>
          <p:cNvSpPr txBox="1">
            <a:spLocks noChangeArrowheads="1"/>
          </p:cNvSpPr>
          <p:nvPr/>
        </p:nvSpPr>
        <p:spPr bwMode="auto">
          <a:xfrm>
            <a:off x="6228878" y="206084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2000" b="1" i="1"/>
              <a:t>s</a:t>
            </a:r>
            <a:endParaRPr lang="cs-CZ" sz="2000" b="1" baseline="-25000"/>
          </a:p>
        </p:txBody>
      </p:sp>
      <p:sp>
        <p:nvSpPr>
          <p:cNvPr id="190" name="Text Box 53"/>
          <p:cNvSpPr txBox="1">
            <a:spLocks noChangeArrowheads="1"/>
          </p:cNvSpPr>
          <p:nvPr/>
        </p:nvSpPr>
        <p:spPr bwMode="auto">
          <a:xfrm>
            <a:off x="7524328" y="206084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e</a:t>
            </a:r>
            <a:endParaRPr lang="cs-CZ" sz="2000" b="1" baseline="-25000"/>
          </a:p>
        </p:txBody>
      </p:sp>
      <p:sp>
        <p:nvSpPr>
          <p:cNvPr id="277" name="Text Box 47"/>
          <p:cNvSpPr txBox="1">
            <a:spLocks noChangeArrowheads="1"/>
          </p:cNvSpPr>
          <p:nvPr/>
        </p:nvSpPr>
        <p:spPr bwMode="auto">
          <a:xfrm>
            <a:off x="4932734" y="206084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2000" b="1" i="1"/>
              <a:t>o</a:t>
            </a:r>
            <a:endParaRPr lang="cs-CZ" sz="2000" b="1" baseline="-25000"/>
          </a:p>
        </p:txBody>
      </p:sp>
      <p:grpSp>
        <p:nvGrpSpPr>
          <p:cNvPr id="2" name="Group 1"/>
          <p:cNvGrpSpPr/>
          <p:nvPr/>
        </p:nvGrpSpPr>
        <p:grpSpPr>
          <a:xfrm>
            <a:off x="3636590" y="2492896"/>
            <a:ext cx="360040" cy="288032"/>
            <a:chOff x="1331640" y="1772816"/>
            <a:chExt cx="360040" cy="288032"/>
          </a:xfrm>
        </p:grpSpPr>
        <p:sp>
          <p:nvSpPr>
            <p:cNvPr id="289" name="Text Box 35"/>
            <p:cNvSpPr txBox="1">
              <a:spLocks noChangeArrowheads="1"/>
            </p:cNvSpPr>
            <p:nvPr/>
          </p:nvSpPr>
          <p:spPr bwMode="auto">
            <a:xfrm>
              <a:off x="1331640" y="1772816"/>
              <a:ext cx="360040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r,</a:t>
              </a:r>
              <a:r>
                <a:rPr lang="cs-CZ" sz="2000" b="1" i="1" smtClean="0">
                  <a:sym typeface="Symbol"/>
                </a:rPr>
                <a:t></a:t>
              </a:r>
              <a:endParaRPr lang="cs-CZ" sz="2000" b="1" i="1" baseline="-25000"/>
            </a:p>
          </p:txBody>
        </p:sp>
        <p:sp>
          <p:nvSpPr>
            <p:cNvPr id="287" name="Line 54"/>
            <p:cNvSpPr>
              <a:spLocks noChangeShapeType="1"/>
            </p:cNvSpPr>
            <p:nvPr/>
          </p:nvSpPr>
          <p:spPr bwMode="auto">
            <a:xfrm>
              <a:off x="1392631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525022" y="2492896"/>
            <a:ext cx="360040" cy="288032"/>
            <a:chOff x="5220072" y="1772816"/>
            <a:chExt cx="360040" cy="288032"/>
          </a:xfrm>
        </p:grpSpPr>
        <p:sp>
          <p:nvSpPr>
            <p:cNvPr id="297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360040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e,</a:t>
              </a:r>
              <a:r>
                <a:rPr lang="cs-CZ" sz="2000" b="1" i="1" smtClean="0">
                  <a:sym typeface="Symbol"/>
                </a:rPr>
                <a:t></a:t>
              </a:r>
              <a:endParaRPr lang="cs-CZ" sz="2000" b="1" i="1" baseline="-25000"/>
            </a:p>
          </p:txBody>
        </p:sp>
        <p:sp>
          <p:nvSpPr>
            <p:cNvPr id="298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99" name="Group 298"/>
          <p:cNvGrpSpPr/>
          <p:nvPr/>
        </p:nvGrpSpPr>
        <p:grpSpPr>
          <a:xfrm>
            <a:off x="6228878" y="2492896"/>
            <a:ext cx="360040" cy="288032"/>
            <a:chOff x="5220072" y="1772816"/>
            <a:chExt cx="360040" cy="288032"/>
          </a:xfrm>
        </p:grpSpPr>
        <p:sp>
          <p:nvSpPr>
            <p:cNvPr id="300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360040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s,</a:t>
              </a:r>
              <a:r>
                <a:rPr lang="cs-CZ" sz="2000" b="1" i="1" smtClean="0">
                  <a:sym typeface="Symbol"/>
                </a:rPr>
                <a:t></a:t>
              </a:r>
              <a:endParaRPr lang="cs-CZ" sz="2000" b="1" i="1" baseline="-25000"/>
            </a:p>
          </p:txBody>
        </p:sp>
        <p:sp>
          <p:nvSpPr>
            <p:cNvPr id="301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02" name="Group 301"/>
          <p:cNvGrpSpPr/>
          <p:nvPr/>
        </p:nvGrpSpPr>
        <p:grpSpPr>
          <a:xfrm>
            <a:off x="4932734" y="2492896"/>
            <a:ext cx="360040" cy="288032"/>
            <a:chOff x="5220072" y="1772816"/>
            <a:chExt cx="360040" cy="288032"/>
          </a:xfrm>
        </p:grpSpPr>
        <p:sp>
          <p:nvSpPr>
            <p:cNvPr id="303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360040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o,</a:t>
              </a:r>
              <a:r>
                <a:rPr lang="cs-CZ" sz="2000" b="1" i="1" smtClean="0">
                  <a:sym typeface="Symbol"/>
                </a:rPr>
                <a:t></a:t>
              </a:r>
              <a:endParaRPr lang="cs-CZ" sz="2000" b="1" i="1" baseline="-25000"/>
            </a:p>
          </p:txBody>
        </p:sp>
        <p:sp>
          <p:nvSpPr>
            <p:cNvPr id="304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05" name="Group 304"/>
          <p:cNvGrpSpPr/>
          <p:nvPr/>
        </p:nvGrpSpPr>
        <p:grpSpPr>
          <a:xfrm>
            <a:off x="4572694" y="2924944"/>
            <a:ext cx="216024" cy="288032"/>
            <a:chOff x="5220072" y="1772816"/>
            <a:chExt cx="216024" cy="288032"/>
          </a:xfrm>
        </p:grpSpPr>
        <p:sp>
          <p:nvSpPr>
            <p:cNvPr id="306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216024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o</a:t>
              </a:r>
              <a:endParaRPr lang="cs-CZ" sz="2000" b="1" i="1" baseline="-25000"/>
            </a:p>
          </p:txBody>
        </p:sp>
        <p:sp>
          <p:nvSpPr>
            <p:cNvPr id="307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08" name="Group 307"/>
          <p:cNvGrpSpPr/>
          <p:nvPr/>
        </p:nvGrpSpPr>
        <p:grpSpPr>
          <a:xfrm>
            <a:off x="5868850" y="2924948"/>
            <a:ext cx="288020" cy="288033"/>
            <a:chOff x="5220072" y="1772816"/>
            <a:chExt cx="202523" cy="230426"/>
          </a:xfrm>
        </p:grpSpPr>
        <p:sp>
          <p:nvSpPr>
            <p:cNvPr id="309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202523" cy="2304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s</a:t>
              </a:r>
              <a:endParaRPr lang="cs-CZ" sz="2000" b="1" i="1" baseline="-25000"/>
            </a:p>
          </p:txBody>
        </p:sp>
        <p:sp>
          <p:nvSpPr>
            <p:cNvPr id="310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7164992" y="2924948"/>
            <a:ext cx="229275" cy="288033"/>
            <a:chOff x="5220072" y="1772816"/>
            <a:chExt cx="171956" cy="230426"/>
          </a:xfrm>
        </p:grpSpPr>
        <p:sp>
          <p:nvSpPr>
            <p:cNvPr id="312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162018" cy="2304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e</a:t>
              </a:r>
              <a:endParaRPr lang="cs-CZ" sz="2000" b="1" i="1" baseline="-25000"/>
            </a:p>
          </p:txBody>
        </p:sp>
        <p:sp>
          <p:nvSpPr>
            <p:cNvPr id="315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74" name="Text Box 50"/>
          <p:cNvSpPr txBox="1">
            <a:spLocks noChangeArrowheads="1"/>
          </p:cNvSpPr>
          <p:nvPr/>
        </p:nvSpPr>
        <p:spPr bwMode="auto">
          <a:xfrm>
            <a:off x="6300192" y="328498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2000" b="1" i="1"/>
              <a:t>s</a:t>
            </a:r>
            <a:endParaRPr lang="cs-CZ" sz="2000" b="1" baseline="-25000"/>
          </a:p>
        </p:txBody>
      </p:sp>
      <p:sp>
        <p:nvSpPr>
          <p:cNvPr id="393" name="Text Box 53"/>
          <p:cNvSpPr txBox="1">
            <a:spLocks noChangeArrowheads="1"/>
          </p:cNvSpPr>
          <p:nvPr/>
        </p:nvSpPr>
        <p:spPr bwMode="auto">
          <a:xfrm>
            <a:off x="7525022" y="328498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e</a:t>
            </a:r>
            <a:endParaRPr lang="cs-CZ" sz="2000" b="1" baseline="-25000"/>
          </a:p>
        </p:txBody>
      </p:sp>
      <p:sp>
        <p:nvSpPr>
          <p:cNvPr id="397" name="Text Box 47"/>
          <p:cNvSpPr txBox="1">
            <a:spLocks noChangeArrowheads="1"/>
          </p:cNvSpPr>
          <p:nvPr/>
        </p:nvSpPr>
        <p:spPr bwMode="auto">
          <a:xfrm>
            <a:off x="5004048" y="328498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2000" b="1" i="1"/>
              <a:t>o</a:t>
            </a:r>
            <a:endParaRPr lang="cs-CZ" sz="2000" b="1" baseline="-25000"/>
          </a:p>
        </p:txBody>
      </p:sp>
      <p:sp>
        <p:nvSpPr>
          <p:cNvPr id="398" name="Text Box 50"/>
          <p:cNvSpPr txBox="1">
            <a:spLocks noChangeArrowheads="1"/>
          </p:cNvSpPr>
          <p:nvPr/>
        </p:nvSpPr>
        <p:spPr bwMode="auto">
          <a:xfrm>
            <a:off x="6372894" y="450912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cs-CZ" sz="2000" b="1" i="1"/>
              <a:t>s</a:t>
            </a:r>
            <a:endParaRPr lang="cs-CZ" sz="2000" b="1" baseline="-25000"/>
          </a:p>
        </p:txBody>
      </p:sp>
      <p:sp>
        <p:nvSpPr>
          <p:cNvPr id="399" name="Text Box 53"/>
          <p:cNvSpPr txBox="1">
            <a:spLocks noChangeArrowheads="1"/>
          </p:cNvSpPr>
          <p:nvPr/>
        </p:nvSpPr>
        <p:spPr bwMode="auto">
          <a:xfrm>
            <a:off x="7525022" y="450912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e</a:t>
            </a:r>
            <a:endParaRPr lang="cs-CZ" sz="2000" b="1" baseline="-25000"/>
          </a:p>
        </p:txBody>
      </p:sp>
      <p:sp>
        <p:nvSpPr>
          <p:cNvPr id="402" name="Text Box 53"/>
          <p:cNvSpPr txBox="1">
            <a:spLocks noChangeArrowheads="1"/>
          </p:cNvSpPr>
          <p:nvPr/>
        </p:nvSpPr>
        <p:spPr bwMode="auto">
          <a:xfrm>
            <a:off x="7597030" y="5733256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2000" b="1" i="1" smtClean="0"/>
              <a:t>e</a:t>
            </a:r>
            <a:endParaRPr lang="cs-CZ" sz="2000" b="1" baseline="-25000"/>
          </a:p>
        </p:txBody>
      </p:sp>
      <p:grpSp>
        <p:nvGrpSpPr>
          <p:cNvPr id="403" name="Group 402"/>
          <p:cNvGrpSpPr/>
          <p:nvPr/>
        </p:nvGrpSpPr>
        <p:grpSpPr>
          <a:xfrm>
            <a:off x="4932734" y="3789040"/>
            <a:ext cx="360040" cy="288032"/>
            <a:chOff x="5220072" y="1772816"/>
            <a:chExt cx="360040" cy="288032"/>
          </a:xfrm>
        </p:grpSpPr>
        <p:sp>
          <p:nvSpPr>
            <p:cNvPr id="404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360040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o,</a:t>
              </a:r>
              <a:r>
                <a:rPr lang="cs-CZ" sz="2000" b="1" i="1" smtClean="0">
                  <a:sym typeface="Symbol"/>
                </a:rPr>
                <a:t></a:t>
              </a:r>
              <a:endParaRPr lang="cs-CZ" sz="2000" b="1" i="1" baseline="-25000"/>
            </a:p>
          </p:txBody>
        </p:sp>
        <p:sp>
          <p:nvSpPr>
            <p:cNvPr id="405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06" name="Group 405"/>
          <p:cNvGrpSpPr/>
          <p:nvPr/>
        </p:nvGrpSpPr>
        <p:grpSpPr>
          <a:xfrm>
            <a:off x="7525022" y="3789040"/>
            <a:ext cx="360040" cy="288032"/>
            <a:chOff x="5220072" y="1772816"/>
            <a:chExt cx="360040" cy="288032"/>
          </a:xfrm>
        </p:grpSpPr>
        <p:sp>
          <p:nvSpPr>
            <p:cNvPr id="407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360040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e,</a:t>
              </a:r>
              <a:r>
                <a:rPr lang="cs-CZ" sz="2000" b="1" i="1" smtClean="0">
                  <a:sym typeface="Symbol"/>
                </a:rPr>
                <a:t></a:t>
              </a:r>
              <a:endParaRPr lang="cs-CZ" sz="2000" b="1" i="1" baseline="-25000"/>
            </a:p>
          </p:txBody>
        </p:sp>
        <p:sp>
          <p:nvSpPr>
            <p:cNvPr id="408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09" name="Group 408"/>
          <p:cNvGrpSpPr/>
          <p:nvPr/>
        </p:nvGrpSpPr>
        <p:grpSpPr>
          <a:xfrm>
            <a:off x="6228878" y="3789040"/>
            <a:ext cx="360040" cy="288032"/>
            <a:chOff x="5220072" y="1772816"/>
            <a:chExt cx="360040" cy="288032"/>
          </a:xfrm>
        </p:grpSpPr>
        <p:sp>
          <p:nvSpPr>
            <p:cNvPr id="410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360040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s,</a:t>
              </a:r>
              <a:r>
                <a:rPr lang="cs-CZ" sz="2000" b="1" i="1" smtClean="0">
                  <a:sym typeface="Symbol"/>
                </a:rPr>
                <a:t></a:t>
              </a:r>
              <a:endParaRPr lang="cs-CZ" sz="2000" b="1" i="1" baseline="-25000"/>
            </a:p>
          </p:txBody>
        </p:sp>
        <p:sp>
          <p:nvSpPr>
            <p:cNvPr id="411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12" name="Group 411"/>
          <p:cNvGrpSpPr/>
          <p:nvPr/>
        </p:nvGrpSpPr>
        <p:grpSpPr>
          <a:xfrm>
            <a:off x="7597030" y="5013176"/>
            <a:ext cx="360040" cy="288032"/>
            <a:chOff x="5220072" y="1772816"/>
            <a:chExt cx="360040" cy="288032"/>
          </a:xfrm>
        </p:grpSpPr>
        <p:sp>
          <p:nvSpPr>
            <p:cNvPr id="413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360040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e,</a:t>
              </a:r>
              <a:r>
                <a:rPr lang="cs-CZ" sz="2000" b="1" i="1" smtClean="0">
                  <a:sym typeface="Symbol"/>
                </a:rPr>
                <a:t></a:t>
              </a:r>
              <a:endParaRPr lang="cs-CZ" sz="2000" b="1" i="1" baseline="-25000"/>
            </a:p>
          </p:txBody>
        </p:sp>
        <p:sp>
          <p:nvSpPr>
            <p:cNvPr id="414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15" name="Group 414"/>
          <p:cNvGrpSpPr/>
          <p:nvPr/>
        </p:nvGrpSpPr>
        <p:grpSpPr>
          <a:xfrm>
            <a:off x="6300886" y="5013176"/>
            <a:ext cx="360040" cy="288032"/>
            <a:chOff x="5220072" y="1772816"/>
            <a:chExt cx="360040" cy="288032"/>
          </a:xfrm>
        </p:grpSpPr>
        <p:sp>
          <p:nvSpPr>
            <p:cNvPr id="416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360040" cy="288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s,</a:t>
              </a:r>
              <a:r>
                <a:rPr lang="cs-CZ" sz="2000" b="1" i="1" smtClean="0">
                  <a:sym typeface="Symbol"/>
                </a:rPr>
                <a:t></a:t>
              </a:r>
              <a:endParaRPr lang="cs-CZ" sz="2000" b="1" i="1" baseline="-25000"/>
            </a:p>
          </p:txBody>
        </p:sp>
        <p:sp>
          <p:nvSpPr>
            <p:cNvPr id="417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18" name="Group 417"/>
          <p:cNvGrpSpPr/>
          <p:nvPr/>
        </p:nvGrpSpPr>
        <p:grpSpPr>
          <a:xfrm>
            <a:off x="5796832" y="4077072"/>
            <a:ext cx="288020" cy="288033"/>
            <a:chOff x="5220072" y="1772816"/>
            <a:chExt cx="202523" cy="230426"/>
          </a:xfrm>
        </p:grpSpPr>
        <p:sp>
          <p:nvSpPr>
            <p:cNvPr id="419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202523" cy="2304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s</a:t>
              </a:r>
              <a:endParaRPr lang="cs-CZ" sz="2000" b="1" i="1" baseline="-25000"/>
            </a:p>
          </p:txBody>
        </p:sp>
        <p:sp>
          <p:nvSpPr>
            <p:cNvPr id="420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21" name="Group 420"/>
          <p:cNvGrpSpPr/>
          <p:nvPr/>
        </p:nvGrpSpPr>
        <p:grpSpPr>
          <a:xfrm>
            <a:off x="7092974" y="4077072"/>
            <a:ext cx="229275" cy="288033"/>
            <a:chOff x="5220072" y="1772816"/>
            <a:chExt cx="171956" cy="230426"/>
          </a:xfrm>
        </p:grpSpPr>
        <p:sp>
          <p:nvSpPr>
            <p:cNvPr id="422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162018" cy="2304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e</a:t>
              </a:r>
              <a:endParaRPr lang="cs-CZ" sz="2000" b="1" i="1" baseline="-25000"/>
            </a:p>
          </p:txBody>
        </p:sp>
        <p:sp>
          <p:nvSpPr>
            <p:cNvPr id="423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24" name="Group 423"/>
          <p:cNvGrpSpPr/>
          <p:nvPr/>
        </p:nvGrpSpPr>
        <p:grpSpPr>
          <a:xfrm>
            <a:off x="7092974" y="5373216"/>
            <a:ext cx="229275" cy="288033"/>
            <a:chOff x="5220072" y="1772816"/>
            <a:chExt cx="171956" cy="230426"/>
          </a:xfrm>
        </p:grpSpPr>
        <p:sp>
          <p:nvSpPr>
            <p:cNvPr id="425" name="Text Box 35"/>
            <p:cNvSpPr txBox="1">
              <a:spLocks noChangeArrowheads="1"/>
            </p:cNvSpPr>
            <p:nvPr/>
          </p:nvSpPr>
          <p:spPr bwMode="auto">
            <a:xfrm>
              <a:off x="5220072" y="1772816"/>
              <a:ext cx="162018" cy="2304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sz="2000" b="1" i="1" smtClean="0">
                  <a:sym typeface="Symbol"/>
                </a:rPr>
                <a:t>e</a:t>
              </a:r>
              <a:endParaRPr lang="cs-CZ" sz="2000" b="1" i="1" baseline="-25000"/>
            </a:p>
          </p:txBody>
        </p:sp>
        <p:sp>
          <p:nvSpPr>
            <p:cNvPr id="426" name="Line 54"/>
            <p:cNvSpPr>
              <a:spLocks noChangeShapeType="1"/>
            </p:cNvSpPr>
            <p:nvPr/>
          </p:nvSpPr>
          <p:spPr bwMode="auto">
            <a:xfrm>
              <a:off x="5248012" y="1822790"/>
              <a:ext cx="14401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65" name="Arc 28"/>
          <p:cNvSpPr>
            <a:spLocks/>
          </p:cNvSpPr>
          <p:nvPr/>
        </p:nvSpPr>
        <p:spPr bwMode="auto">
          <a:xfrm rot="5400000" flipH="1">
            <a:off x="3045469" y="1932261"/>
            <a:ext cx="388937" cy="215900"/>
          </a:xfrm>
          <a:custGeom>
            <a:avLst/>
            <a:gdLst>
              <a:gd name="G0" fmla="+- 21599 0 0"/>
              <a:gd name="G1" fmla="+- 21600 0 0"/>
              <a:gd name="G2" fmla="+- 21600 0 0"/>
              <a:gd name="T0" fmla="*/ 4389 w 43199"/>
              <a:gd name="T1" fmla="*/ 8547 h 43200"/>
              <a:gd name="T2" fmla="*/ 0 w 43199"/>
              <a:gd name="T3" fmla="*/ 21777 h 43200"/>
              <a:gd name="T4" fmla="*/ 21599 w 4319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2" name="Line 45"/>
          <p:cNvSpPr>
            <a:spLocks noChangeShapeType="1"/>
          </p:cNvSpPr>
          <p:nvPr/>
        </p:nvSpPr>
        <p:spPr bwMode="auto">
          <a:xfrm>
            <a:off x="3348558" y="2348881"/>
            <a:ext cx="10081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0" name="Line 45"/>
          <p:cNvSpPr>
            <a:spLocks noChangeShapeType="1"/>
          </p:cNvSpPr>
          <p:nvPr/>
        </p:nvSpPr>
        <p:spPr bwMode="auto">
          <a:xfrm>
            <a:off x="4644702" y="2348880"/>
            <a:ext cx="10081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1" name="Line 45"/>
          <p:cNvSpPr>
            <a:spLocks noChangeShapeType="1"/>
          </p:cNvSpPr>
          <p:nvPr/>
        </p:nvSpPr>
        <p:spPr bwMode="auto">
          <a:xfrm>
            <a:off x="5940846" y="2348880"/>
            <a:ext cx="10081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4" name="Line 45"/>
          <p:cNvSpPr>
            <a:spLocks noChangeShapeType="1"/>
          </p:cNvSpPr>
          <p:nvPr/>
        </p:nvSpPr>
        <p:spPr bwMode="auto">
          <a:xfrm>
            <a:off x="7236990" y="2348880"/>
            <a:ext cx="10081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2" name="Line 39"/>
          <p:cNvSpPr>
            <a:spLocks noChangeShapeType="1"/>
          </p:cNvSpPr>
          <p:nvPr/>
        </p:nvSpPr>
        <p:spPr bwMode="auto">
          <a:xfrm>
            <a:off x="3204542" y="2348880"/>
            <a:ext cx="1152128" cy="115212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3" name="Line 39"/>
          <p:cNvSpPr>
            <a:spLocks noChangeShapeType="1"/>
          </p:cNvSpPr>
          <p:nvPr/>
        </p:nvSpPr>
        <p:spPr bwMode="auto">
          <a:xfrm>
            <a:off x="4500686" y="2348880"/>
            <a:ext cx="1152128" cy="115212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5" name="Line 39"/>
          <p:cNvSpPr>
            <a:spLocks noChangeShapeType="1"/>
          </p:cNvSpPr>
          <p:nvPr/>
        </p:nvSpPr>
        <p:spPr bwMode="auto">
          <a:xfrm>
            <a:off x="5796830" y="2348880"/>
            <a:ext cx="1152128" cy="115212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" name="Line 39"/>
          <p:cNvSpPr>
            <a:spLocks noChangeShapeType="1"/>
          </p:cNvSpPr>
          <p:nvPr/>
        </p:nvSpPr>
        <p:spPr bwMode="auto">
          <a:xfrm>
            <a:off x="7092974" y="2348880"/>
            <a:ext cx="1152128" cy="115212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1" name="Line 45"/>
          <p:cNvSpPr>
            <a:spLocks noChangeShapeType="1"/>
          </p:cNvSpPr>
          <p:nvPr/>
        </p:nvSpPr>
        <p:spPr bwMode="auto">
          <a:xfrm>
            <a:off x="4644702" y="3573016"/>
            <a:ext cx="10081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2" name="Line 45"/>
          <p:cNvSpPr>
            <a:spLocks noChangeShapeType="1"/>
          </p:cNvSpPr>
          <p:nvPr/>
        </p:nvSpPr>
        <p:spPr bwMode="auto">
          <a:xfrm>
            <a:off x="5940846" y="3573016"/>
            <a:ext cx="10081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4" name="Line 45"/>
          <p:cNvSpPr>
            <a:spLocks noChangeShapeType="1"/>
          </p:cNvSpPr>
          <p:nvPr/>
        </p:nvSpPr>
        <p:spPr bwMode="auto">
          <a:xfrm>
            <a:off x="4500686" y="2348880"/>
            <a:ext cx="0" cy="108012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5" name="Line 45"/>
          <p:cNvSpPr>
            <a:spLocks noChangeShapeType="1"/>
          </p:cNvSpPr>
          <p:nvPr/>
        </p:nvSpPr>
        <p:spPr bwMode="auto">
          <a:xfrm>
            <a:off x="5796830" y="2348880"/>
            <a:ext cx="0" cy="108012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" name="Line 45"/>
          <p:cNvSpPr>
            <a:spLocks noChangeShapeType="1"/>
          </p:cNvSpPr>
          <p:nvPr/>
        </p:nvSpPr>
        <p:spPr bwMode="auto">
          <a:xfrm>
            <a:off x="7092974" y="2348880"/>
            <a:ext cx="0" cy="108012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6" name="Line 45"/>
          <p:cNvSpPr>
            <a:spLocks noChangeShapeType="1"/>
          </p:cNvSpPr>
          <p:nvPr/>
        </p:nvSpPr>
        <p:spPr bwMode="auto">
          <a:xfrm>
            <a:off x="7092974" y="4797152"/>
            <a:ext cx="0" cy="108012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" name="Line 45"/>
          <p:cNvSpPr>
            <a:spLocks noChangeShapeType="1"/>
          </p:cNvSpPr>
          <p:nvPr/>
        </p:nvSpPr>
        <p:spPr bwMode="auto">
          <a:xfrm>
            <a:off x="7092974" y="3573016"/>
            <a:ext cx="0" cy="108012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1" name="Line 45"/>
          <p:cNvSpPr>
            <a:spLocks noChangeShapeType="1"/>
          </p:cNvSpPr>
          <p:nvPr/>
        </p:nvSpPr>
        <p:spPr bwMode="auto">
          <a:xfrm>
            <a:off x="5796830" y="3573016"/>
            <a:ext cx="0" cy="108012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2" name="Line 45"/>
          <p:cNvSpPr>
            <a:spLocks noChangeShapeType="1"/>
          </p:cNvSpPr>
          <p:nvPr/>
        </p:nvSpPr>
        <p:spPr bwMode="auto">
          <a:xfrm>
            <a:off x="7236990" y="3573016"/>
            <a:ext cx="10081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3" name="Line 45"/>
          <p:cNvSpPr>
            <a:spLocks noChangeShapeType="1"/>
          </p:cNvSpPr>
          <p:nvPr/>
        </p:nvSpPr>
        <p:spPr bwMode="auto">
          <a:xfrm>
            <a:off x="7236990" y="6021288"/>
            <a:ext cx="10081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4" name="Line 45"/>
          <p:cNvSpPr>
            <a:spLocks noChangeShapeType="1"/>
          </p:cNvSpPr>
          <p:nvPr/>
        </p:nvSpPr>
        <p:spPr bwMode="auto">
          <a:xfrm>
            <a:off x="5940846" y="4797152"/>
            <a:ext cx="10081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6" name="Line 45"/>
          <p:cNvSpPr>
            <a:spLocks noChangeShapeType="1"/>
          </p:cNvSpPr>
          <p:nvPr/>
        </p:nvSpPr>
        <p:spPr bwMode="auto">
          <a:xfrm>
            <a:off x="7236990" y="4797152"/>
            <a:ext cx="10081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" name="Line 39"/>
          <p:cNvSpPr>
            <a:spLocks noChangeShapeType="1"/>
          </p:cNvSpPr>
          <p:nvPr/>
        </p:nvSpPr>
        <p:spPr bwMode="auto">
          <a:xfrm>
            <a:off x="7092974" y="3573016"/>
            <a:ext cx="1152128" cy="115212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9" name="Line 39"/>
          <p:cNvSpPr>
            <a:spLocks noChangeShapeType="1"/>
          </p:cNvSpPr>
          <p:nvPr/>
        </p:nvSpPr>
        <p:spPr bwMode="auto">
          <a:xfrm>
            <a:off x="5796830" y="3573016"/>
            <a:ext cx="1152128" cy="115212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0" name="Line 39"/>
          <p:cNvSpPr>
            <a:spLocks noChangeShapeType="1"/>
          </p:cNvSpPr>
          <p:nvPr/>
        </p:nvSpPr>
        <p:spPr bwMode="auto">
          <a:xfrm>
            <a:off x="4500686" y="3573016"/>
            <a:ext cx="1152128" cy="115212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1" name="Line 39"/>
          <p:cNvSpPr>
            <a:spLocks noChangeShapeType="1"/>
          </p:cNvSpPr>
          <p:nvPr/>
        </p:nvSpPr>
        <p:spPr bwMode="auto">
          <a:xfrm>
            <a:off x="5796830" y="4797152"/>
            <a:ext cx="1152128" cy="115212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2" name="Line 39"/>
          <p:cNvSpPr>
            <a:spLocks noChangeShapeType="1"/>
          </p:cNvSpPr>
          <p:nvPr/>
        </p:nvSpPr>
        <p:spPr bwMode="auto">
          <a:xfrm>
            <a:off x="7164982" y="4797152"/>
            <a:ext cx="1152128" cy="115212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73" name="Arc 55"/>
          <p:cNvSpPr>
            <a:spLocks/>
          </p:cNvSpPr>
          <p:nvPr/>
        </p:nvSpPr>
        <p:spPr bwMode="auto">
          <a:xfrm flipH="1" flipV="1">
            <a:off x="2772494" y="2204864"/>
            <a:ext cx="288925" cy="14605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0" name="Oval 43"/>
          <p:cNvSpPr>
            <a:spLocks noChangeArrowheads="1"/>
          </p:cNvSpPr>
          <p:nvPr/>
        </p:nvSpPr>
        <p:spPr bwMode="auto">
          <a:xfrm>
            <a:off x="3060526" y="2204864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r>
              <a:rPr lang="cs-CZ" sz="1400" b="1"/>
              <a:t>0</a:t>
            </a:r>
          </a:p>
        </p:txBody>
      </p:sp>
      <p:sp>
        <p:nvSpPr>
          <p:cNvPr id="183" name="Oval 46"/>
          <p:cNvSpPr>
            <a:spLocks noChangeArrowheads="1"/>
          </p:cNvSpPr>
          <p:nvPr/>
        </p:nvSpPr>
        <p:spPr bwMode="auto">
          <a:xfrm>
            <a:off x="4356670" y="2204864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r>
              <a:rPr lang="cs-CZ" sz="1400" b="1"/>
              <a:t>1</a:t>
            </a:r>
          </a:p>
        </p:txBody>
      </p:sp>
      <p:sp>
        <p:nvSpPr>
          <p:cNvPr id="186" name="Oval 49"/>
          <p:cNvSpPr>
            <a:spLocks noChangeArrowheads="1"/>
          </p:cNvSpPr>
          <p:nvPr/>
        </p:nvSpPr>
        <p:spPr bwMode="auto">
          <a:xfrm>
            <a:off x="5652814" y="2204864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r>
              <a:rPr lang="cs-CZ" sz="1400" b="1"/>
              <a:t>2</a:t>
            </a:r>
          </a:p>
        </p:txBody>
      </p:sp>
      <p:sp>
        <p:nvSpPr>
          <p:cNvPr id="207" name="Oval 74"/>
          <p:cNvSpPr>
            <a:spLocks noChangeArrowheads="1"/>
          </p:cNvSpPr>
          <p:nvPr/>
        </p:nvSpPr>
        <p:spPr bwMode="auto">
          <a:xfrm>
            <a:off x="5652814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r>
              <a:rPr lang="cs-CZ" sz="1400" b="1"/>
              <a:t>9</a:t>
            </a:r>
          </a:p>
        </p:txBody>
      </p:sp>
      <p:sp>
        <p:nvSpPr>
          <p:cNvPr id="210" name="Oval 77"/>
          <p:cNvSpPr>
            <a:spLocks noChangeArrowheads="1"/>
          </p:cNvSpPr>
          <p:nvPr/>
        </p:nvSpPr>
        <p:spPr bwMode="auto">
          <a:xfrm>
            <a:off x="6948958" y="46531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r>
              <a:rPr lang="cs-CZ" sz="1400" b="1"/>
              <a:t>10</a:t>
            </a:r>
          </a:p>
        </p:txBody>
      </p:sp>
      <p:sp>
        <p:nvSpPr>
          <p:cNvPr id="219" name="Oval 80"/>
          <p:cNvSpPr>
            <a:spLocks noChangeArrowheads="1"/>
          </p:cNvSpPr>
          <p:nvPr/>
        </p:nvSpPr>
        <p:spPr bwMode="auto">
          <a:xfrm>
            <a:off x="6948958" y="5877272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r>
              <a:rPr lang="cs-CZ" sz="1400" b="1"/>
              <a:t>12</a:t>
            </a:r>
          </a:p>
        </p:txBody>
      </p:sp>
      <p:sp>
        <p:nvSpPr>
          <p:cNvPr id="253" name="Oval 52"/>
          <p:cNvSpPr>
            <a:spLocks noChangeArrowheads="1"/>
          </p:cNvSpPr>
          <p:nvPr/>
        </p:nvSpPr>
        <p:spPr bwMode="auto">
          <a:xfrm>
            <a:off x="6948958" y="2204864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r>
              <a:rPr lang="cs-CZ" sz="1400" b="1"/>
              <a:t>3</a:t>
            </a:r>
          </a:p>
        </p:txBody>
      </p:sp>
      <p:sp>
        <p:nvSpPr>
          <p:cNvPr id="259" name="Oval 58"/>
          <p:cNvSpPr>
            <a:spLocks noChangeArrowheads="1"/>
          </p:cNvSpPr>
          <p:nvPr/>
        </p:nvSpPr>
        <p:spPr bwMode="auto">
          <a:xfrm>
            <a:off x="4356670" y="342900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r>
              <a:rPr lang="cs-CZ" sz="1400" b="1"/>
              <a:t>5</a:t>
            </a:r>
          </a:p>
        </p:txBody>
      </p:sp>
      <p:sp>
        <p:nvSpPr>
          <p:cNvPr id="264" name="Oval 61"/>
          <p:cNvSpPr>
            <a:spLocks noChangeArrowheads="1"/>
          </p:cNvSpPr>
          <p:nvPr/>
        </p:nvSpPr>
        <p:spPr bwMode="auto">
          <a:xfrm>
            <a:off x="5652814" y="342900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r>
              <a:rPr lang="cs-CZ" sz="1400" b="1"/>
              <a:t>6</a:t>
            </a:r>
          </a:p>
        </p:txBody>
      </p:sp>
      <p:sp>
        <p:nvSpPr>
          <p:cNvPr id="267" name="Oval 64"/>
          <p:cNvSpPr>
            <a:spLocks noChangeArrowheads="1"/>
          </p:cNvSpPr>
          <p:nvPr/>
        </p:nvSpPr>
        <p:spPr bwMode="auto">
          <a:xfrm>
            <a:off x="6948958" y="3429000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 anchorCtr="1"/>
          <a:lstStyle/>
          <a:p>
            <a:r>
              <a:rPr lang="cs-CZ" sz="1400" b="1"/>
              <a:t>7</a:t>
            </a:r>
          </a:p>
        </p:txBody>
      </p:sp>
      <p:sp>
        <p:nvSpPr>
          <p:cNvPr id="427" name="AutoShape 56"/>
          <p:cNvSpPr>
            <a:spLocks noChangeArrowheads="1"/>
          </p:cNvSpPr>
          <p:nvPr/>
        </p:nvSpPr>
        <p:spPr bwMode="auto">
          <a:xfrm>
            <a:off x="539552" y="692696"/>
            <a:ext cx="8280920" cy="864096"/>
          </a:xfrm>
          <a:prstGeom prst="roundRect">
            <a:avLst>
              <a:gd name="adj" fmla="val 1751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NFA searches in </a:t>
            </a:r>
            <a:r>
              <a:rPr lang="en-US" b="1"/>
              <a:t>a</a:t>
            </a:r>
            <a:r>
              <a:rPr lang="en-US" b="1" smtClean="0"/>
              <a:t> text for a string within Levenshtein distance 3</a:t>
            </a:r>
          </a:p>
          <a:p>
            <a:pPr algn="l"/>
            <a:r>
              <a:rPr lang="en-US" b="1" smtClean="0"/>
              <a:t> from the pattern "rose".   </a:t>
            </a:r>
            <a:endParaRPr lang="cs-CZ" b="1"/>
          </a:p>
        </p:txBody>
      </p:sp>
      <p:sp>
        <p:nvSpPr>
          <p:cNvPr id="428" name="AutoShape 56"/>
          <p:cNvSpPr>
            <a:spLocks noChangeArrowheads="1"/>
          </p:cNvSpPr>
          <p:nvPr/>
        </p:nvSpPr>
        <p:spPr bwMode="auto">
          <a:xfrm>
            <a:off x="251520" y="3212976"/>
            <a:ext cx="3744416" cy="1800200"/>
          </a:xfrm>
          <a:prstGeom prst="roundRect">
            <a:avLst>
              <a:gd name="adj" fmla="val 1095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b="1" smtClean="0"/>
              <a:t>More transitions than in</a:t>
            </a:r>
          </a:p>
          <a:p>
            <a:pPr algn="l"/>
            <a:r>
              <a:rPr lang="en-US" b="1" smtClean="0"/>
              <a:t>Hamming distance NFA</a:t>
            </a:r>
          </a:p>
          <a:p>
            <a:pPr algn="l"/>
            <a:endParaRPr lang="en-US" b="1" smtClean="0"/>
          </a:p>
          <a:p>
            <a:pPr algn="l"/>
            <a:r>
              <a:rPr lang="en-US" b="1" smtClean="0"/>
              <a:t>   vertical ...   Insert operation</a:t>
            </a:r>
          </a:p>
          <a:p>
            <a:pPr algn="l"/>
            <a:r>
              <a:rPr lang="en-US" b="1"/>
              <a:t> </a:t>
            </a:r>
            <a:r>
              <a:rPr lang="en-US" b="1" smtClean="0"/>
              <a:t>  epsilon ...   Delete operation   </a:t>
            </a:r>
            <a:endParaRPr lang="cs-CZ" b="1"/>
          </a:p>
        </p:txBody>
      </p:sp>
      <p:sp>
        <p:nvSpPr>
          <p:cNvPr id="429" name="AutoShape 56"/>
          <p:cNvSpPr>
            <a:spLocks noChangeArrowheads="1"/>
          </p:cNvSpPr>
          <p:nvPr/>
        </p:nvSpPr>
        <p:spPr bwMode="auto">
          <a:xfrm>
            <a:off x="251520" y="5589240"/>
            <a:ext cx="5112568" cy="720080"/>
          </a:xfrm>
          <a:prstGeom prst="roundRect">
            <a:avLst>
              <a:gd name="adj" fmla="val 10957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z="1600" b="1" dirty="0" smtClean="0"/>
              <a:t>Label vertical transitions by </a:t>
            </a:r>
            <a:r>
              <a:rPr lang="en-US" sz="1600" b="1" i="1" dirty="0" smtClean="0">
                <a:sym typeface="Symbol"/>
              </a:rPr>
              <a:t></a:t>
            </a:r>
            <a:r>
              <a:rPr lang="en-US" sz="1600" b="1" dirty="0" smtClean="0"/>
              <a:t>  (whole alphabet).</a:t>
            </a:r>
          </a:p>
          <a:p>
            <a:pPr algn="l"/>
            <a:r>
              <a:rPr lang="en-US" sz="1600" b="1" dirty="0" smtClean="0"/>
              <a:t>How will it change the functionality of this NFA?</a:t>
            </a:r>
            <a:endParaRPr lang="cs-CZ" sz="1600" b="1" dirty="0"/>
          </a:p>
        </p:txBody>
      </p:sp>
      <p:sp>
        <p:nvSpPr>
          <p:cNvPr id="430" name="AutoShape 642"/>
          <p:cNvSpPr>
            <a:spLocks noChangeArrowheads="1"/>
          </p:cNvSpPr>
          <p:nvPr/>
        </p:nvSpPr>
        <p:spPr bwMode="auto">
          <a:xfrm>
            <a:off x="467544" y="5301208"/>
            <a:ext cx="2376264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Self-check question</a:t>
            </a:r>
            <a:endParaRPr lang="cs-CZ" sz="1600" b="1"/>
          </a:p>
        </p:txBody>
      </p:sp>
      <p:sp>
        <p:nvSpPr>
          <p:cNvPr id="43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Levenshtein distance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3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3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43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3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3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3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38" name="AutoShape 63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3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4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4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4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4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4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4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Search automaton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4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47" name="AutoShape 2"/>
          <p:cNvSpPr>
            <a:spLocks noChangeArrowheads="1"/>
          </p:cNvSpPr>
          <p:nvPr/>
        </p:nvSpPr>
        <p:spPr bwMode="auto">
          <a:xfrm>
            <a:off x="4499992" y="1412776"/>
            <a:ext cx="2411760" cy="360040"/>
          </a:xfrm>
          <a:prstGeom prst="roundRect">
            <a:avLst>
              <a:gd name="adj" fmla="val 31432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 smtClean="0"/>
              <a:t>Note the </a:t>
            </a:r>
            <a:r>
              <a:rPr lang="cs-CZ" i="1" smtClean="0">
                <a:sym typeface="Symbol" pitchFamily="18" charset="2"/>
              </a:rPr>
              <a:t></a:t>
            </a:r>
            <a:r>
              <a:rPr lang="en-US" smtClean="0">
                <a:sym typeface="Symbol" pitchFamily="18" charset="2"/>
              </a:rPr>
              <a:t>transitions.</a:t>
            </a:r>
            <a:r>
              <a:rPr lang="en-US" smtClean="0"/>
              <a:t> </a:t>
            </a:r>
            <a:endParaRPr lang="cs-CZ"/>
          </a:p>
        </p:txBody>
      </p:sp>
      <p:sp>
        <p:nvSpPr>
          <p:cNvPr id="130" name="Text Box 33"/>
          <p:cNvSpPr txBox="1">
            <a:spLocks noChangeArrowheads="1"/>
          </p:cNvSpPr>
          <p:nvPr/>
        </p:nvSpPr>
        <p:spPr bwMode="auto">
          <a:xfrm>
            <a:off x="3347864" y="169991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33" name="Text Box 33"/>
          <p:cNvSpPr txBox="1">
            <a:spLocks noChangeArrowheads="1"/>
          </p:cNvSpPr>
          <p:nvPr/>
        </p:nvSpPr>
        <p:spPr bwMode="auto">
          <a:xfrm>
            <a:off x="8388424" y="270892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34" name="Text Box 33"/>
          <p:cNvSpPr txBox="1">
            <a:spLocks noChangeArrowheads="1"/>
          </p:cNvSpPr>
          <p:nvPr/>
        </p:nvSpPr>
        <p:spPr bwMode="auto">
          <a:xfrm>
            <a:off x="8388424" y="4005064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35" name="Text Box 33"/>
          <p:cNvSpPr txBox="1">
            <a:spLocks noChangeArrowheads="1"/>
          </p:cNvSpPr>
          <p:nvPr/>
        </p:nvSpPr>
        <p:spPr bwMode="auto">
          <a:xfrm>
            <a:off x="8388424" y="52292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sym typeface="Symbol"/>
              </a:rPr>
              <a:t>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129" name="Line 45"/>
          <p:cNvSpPr>
            <a:spLocks noChangeShapeType="1"/>
          </p:cNvSpPr>
          <p:nvPr/>
        </p:nvSpPr>
        <p:spPr bwMode="auto">
          <a:xfrm>
            <a:off x="8388424" y="2348880"/>
            <a:ext cx="0" cy="108012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1" name="Line 45"/>
          <p:cNvSpPr>
            <a:spLocks noChangeShapeType="1"/>
          </p:cNvSpPr>
          <p:nvPr/>
        </p:nvSpPr>
        <p:spPr bwMode="auto">
          <a:xfrm>
            <a:off x="8388424" y="3573016"/>
            <a:ext cx="0" cy="108012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2" name="Line 45"/>
          <p:cNvSpPr>
            <a:spLocks noChangeShapeType="1"/>
          </p:cNvSpPr>
          <p:nvPr/>
        </p:nvSpPr>
        <p:spPr bwMode="auto">
          <a:xfrm>
            <a:off x="8388424" y="4797152"/>
            <a:ext cx="0" cy="108012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226" name="Group 83"/>
          <p:cNvGrpSpPr>
            <a:grpSpLocks/>
          </p:cNvGrpSpPr>
          <p:nvPr/>
        </p:nvGrpSpPr>
        <p:grpSpPr bwMode="auto">
          <a:xfrm>
            <a:off x="8245102" y="4653136"/>
            <a:ext cx="287338" cy="287337"/>
            <a:chOff x="3334" y="799"/>
            <a:chExt cx="454" cy="453"/>
          </a:xfrm>
        </p:grpSpPr>
        <p:sp>
          <p:nvSpPr>
            <p:cNvPr id="236" name="Oval 84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endParaRPr lang="cs-CZ" sz="1400" b="1"/>
            </a:p>
          </p:txBody>
        </p:sp>
        <p:sp>
          <p:nvSpPr>
            <p:cNvPr id="237" name="Oval 85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r>
                <a:rPr lang="cs-CZ" sz="1200" b="1"/>
                <a:t>11</a:t>
              </a:r>
            </a:p>
          </p:txBody>
        </p:sp>
      </p:grpSp>
      <p:grpSp>
        <p:nvGrpSpPr>
          <p:cNvPr id="227" name="Group 86"/>
          <p:cNvGrpSpPr>
            <a:grpSpLocks/>
          </p:cNvGrpSpPr>
          <p:nvPr/>
        </p:nvGrpSpPr>
        <p:grpSpPr bwMode="auto">
          <a:xfrm>
            <a:off x="8245102" y="5877272"/>
            <a:ext cx="287338" cy="287337"/>
            <a:chOff x="3334" y="799"/>
            <a:chExt cx="454" cy="453"/>
          </a:xfrm>
        </p:grpSpPr>
        <p:sp>
          <p:nvSpPr>
            <p:cNvPr id="228" name="Oval 87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endParaRPr lang="cs-CZ" sz="1400" b="1"/>
            </a:p>
          </p:txBody>
        </p:sp>
        <p:sp>
          <p:nvSpPr>
            <p:cNvPr id="235" name="Oval 88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r>
                <a:rPr lang="cs-CZ" sz="1200" b="1"/>
                <a:t>13</a:t>
              </a:r>
            </a:p>
          </p:txBody>
        </p:sp>
      </p:grpSp>
      <p:grpSp>
        <p:nvGrpSpPr>
          <p:cNvPr id="255" name="Group 55"/>
          <p:cNvGrpSpPr>
            <a:grpSpLocks/>
          </p:cNvGrpSpPr>
          <p:nvPr/>
        </p:nvGrpSpPr>
        <p:grpSpPr bwMode="auto">
          <a:xfrm>
            <a:off x="8245102" y="2204864"/>
            <a:ext cx="287338" cy="287337"/>
            <a:chOff x="3334" y="799"/>
            <a:chExt cx="454" cy="453"/>
          </a:xfrm>
        </p:grpSpPr>
        <p:sp>
          <p:nvSpPr>
            <p:cNvPr id="256" name="Oval 56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endParaRPr lang="cs-CZ" sz="1400" b="1"/>
            </a:p>
          </p:txBody>
        </p:sp>
        <p:sp>
          <p:nvSpPr>
            <p:cNvPr id="257" name="Oval 57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r>
                <a:rPr lang="cs-CZ" sz="1200" b="1"/>
                <a:t>4</a:t>
              </a:r>
            </a:p>
          </p:txBody>
        </p:sp>
      </p:grpSp>
      <p:grpSp>
        <p:nvGrpSpPr>
          <p:cNvPr id="268" name="Group 67"/>
          <p:cNvGrpSpPr>
            <a:grpSpLocks/>
          </p:cNvGrpSpPr>
          <p:nvPr/>
        </p:nvGrpSpPr>
        <p:grpSpPr bwMode="auto">
          <a:xfrm>
            <a:off x="8245102" y="3429000"/>
            <a:ext cx="287338" cy="287337"/>
            <a:chOff x="3334" y="799"/>
            <a:chExt cx="454" cy="453"/>
          </a:xfrm>
        </p:grpSpPr>
        <p:sp>
          <p:nvSpPr>
            <p:cNvPr id="269" name="Oval 68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endParaRPr lang="cs-CZ" sz="1400" b="1"/>
            </a:p>
          </p:txBody>
        </p:sp>
        <p:sp>
          <p:nvSpPr>
            <p:cNvPr id="270" name="Oval 69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 anchorCtr="1"/>
            <a:lstStyle/>
            <a:p>
              <a:r>
                <a:rPr lang="cs-CZ" sz="1200" b="1"/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327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853"/>
          <p:cNvSpPr>
            <a:spLocks noChangeArrowheads="1"/>
          </p:cNvSpPr>
          <p:nvPr/>
        </p:nvSpPr>
        <p:spPr bwMode="auto">
          <a:xfrm>
            <a:off x="4572000" y="2276475"/>
            <a:ext cx="4176713" cy="4248150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7652" name="AutoShape 852"/>
          <p:cNvSpPr>
            <a:spLocks noChangeArrowheads="1"/>
          </p:cNvSpPr>
          <p:nvPr/>
        </p:nvSpPr>
        <p:spPr bwMode="auto">
          <a:xfrm>
            <a:off x="395288" y="2276475"/>
            <a:ext cx="3889375" cy="4248150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7653" name="Freeform 841"/>
          <p:cNvSpPr>
            <a:spLocks/>
          </p:cNvSpPr>
          <p:nvPr/>
        </p:nvSpPr>
        <p:spPr bwMode="auto">
          <a:xfrm>
            <a:off x="1751013" y="3789363"/>
            <a:ext cx="601662" cy="431800"/>
          </a:xfrm>
          <a:custGeom>
            <a:avLst/>
            <a:gdLst>
              <a:gd name="T0" fmla="*/ 821570255 w 379"/>
              <a:gd name="T1" fmla="*/ 96218839 h 363"/>
              <a:gd name="T2" fmla="*/ 249494468 w 379"/>
              <a:gd name="T3" fmla="*/ 32544397 h 363"/>
              <a:gd name="T4" fmla="*/ 20161233 w 379"/>
              <a:gd name="T5" fmla="*/ 288656516 h 363"/>
              <a:gd name="T6" fmla="*/ 133567377 w 379"/>
              <a:gd name="T7" fmla="*/ 481095382 h 363"/>
              <a:gd name="T8" fmla="*/ 705643164 w 379"/>
              <a:gd name="T9" fmla="*/ 481095382 h 363"/>
              <a:gd name="T10" fmla="*/ 934976398 w 379"/>
              <a:gd name="T11" fmla="*/ 353746500 h 363"/>
              <a:gd name="T12" fmla="*/ 821570255 w 379"/>
              <a:gd name="T13" fmla="*/ 96218839 h 3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9" h="363">
                <a:moveTo>
                  <a:pt x="326" y="68"/>
                </a:moveTo>
                <a:cubicBezTo>
                  <a:pt x="281" y="30"/>
                  <a:pt x="152" y="0"/>
                  <a:pt x="99" y="23"/>
                </a:cubicBezTo>
                <a:cubicBezTo>
                  <a:pt x="46" y="46"/>
                  <a:pt x="16" y="151"/>
                  <a:pt x="8" y="204"/>
                </a:cubicBezTo>
                <a:cubicBezTo>
                  <a:pt x="0" y="257"/>
                  <a:pt x="8" y="317"/>
                  <a:pt x="53" y="340"/>
                </a:cubicBezTo>
                <a:cubicBezTo>
                  <a:pt x="98" y="363"/>
                  <a:pt x="227" y="355"/>
                  <a:pt x="280" y="340"/>
                </a:cubicBezTo>
                <a:cubicBezTo>
                  <a:pt x="333" y="325"/>
                  <a:pt x="363" y="295"/>
                  <a:pt x="371" y="250"/>
                </a:cubicBezTo>
                <a:cubicBezTo>
                  <a:pt x="379" y="205"/>
                  <a:pt x="371" y="106"/>
                  <a:pt x="326" y="68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7654" name="Freeform 848"/>
          <p:cNvSpPr>
            <a:spLocks/>
          </p:cNvSpPr>
          <p:nvPr/>
        </p:nvSpPr>
        <p:spPr bwMode="auto">
          <a:xfrm>
            <a:off x="1763713" y="4365625"/>
            <a:ext cx="623887" cy="427038"/>
          </a:xfrm>
          <a:custGeom>
            <a:avLst/>
            <a:gdLst>
              <a:gd name="T0" fmla="*/ 856852438 w 393"/>
              <a:gd name="T1" fmla="*/ 103327321 h 269"/>
              <a:gd name="T2" fmla="*/ 501509898 w 393"/>
              <a:gd name="T3" fmla="*/ 25201592 h 269"/>
              <a:gd name="T4" fmla="*/ 55443393 w 393"/>
              <a:gd name="T5" fmla="*/ 259577191 h 269"/>
              <a:gd name="T6" fmla="*/ 168849540 w 393"/>
              <a:gd name="T7" fmla="*/ 617439798 h 269"/>
              <a:gd name="T8" fmla="*/ 740925344 w 393"/>
              <a:gd name="T9" fmla="*/ 617439798 h 269"/>
              <a:gd name="T10" fmla="*/ 970258585 w 393"/>
              <a:gd name="T11" fmla="*/ 446068972 h 269"/>
              <a:gd name="T12" fmla="*/ 856852438 w 393"/>
              <a:gd name="T13" fmla="*/ 103327321 h 26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3" h="269">
                <a:moveTo>
                  <a:pt x="340" y="41"/>
                </a:moveTo>
                <a:cubicBezTo>
                  <a:pt x="309" y="13"/>
                  <a:pt x="252" y="0"/>
                  <a:pt x="199" y="10"/>
                </a:cubicBezTo>
                <a:cubicBezTo>
                  <a:pt x="146" y="20"/>
                  <a:pt x="44" y="64"/>
                  <a:pt x="22" y="103"/>
                </a:cubicBezTo>
                <a:cubicBezTo>
                  <a:pt x="0" y="142"/>
                  <a:pt x="22" y="221"/>
                  <a:pt x="67" y="245"/>
                </a:cubicBezTo>
                <a:cubicBezTo>
                  <a:pt x="112" y="269"/>
                  <a:pt x="241" y="256"/>
                  <a:pt x="294" y="245"/>
                </a:cubicBezTo>
                <a:cubicBezTo>
                  <a:pt x="347" y="234"/>
                  <a:pt x="377" y="211"/>
                  <a:pt x="385" y="177"/>
                </a:cubicBezTo>
                <a:cubicBezTo>
                  <a:pt x="393" y="144"/>
                  <a:pt x="385" y="69"/>
                  <a:pt x="340" y="41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7655" name="Freeform 849"/>
          <p:cNvSpPr>
            <a:spLocks/>
          </p:cNvSpPr>
          <p:nvPr/>
        </p:nvSpPr>
        <p:spPr bwMode="auto">
          <a:xfrm>
            <a:off x="5283200" y="4510088"/>
            <a:ext cx="596900" cy="1041400"/>
          </a:xfrm>
          <a:custGeom>
            <a:avLst/>
            <a:gdLst>
              <a:gd name="T0" fmla="*/ 723285638 w 376"/>
              <a:gd name="T1" fmla="*/ 163810950 h 656"/>
              <a:gd name="T2" fmla="*/ 307459063 w 376"/>
              <a:gd name="T3" fmla="*/ 110886875 h 656"/>
              <a:gd name="T4" fmla="*/ 108367513 w 376"/>
              <a:gd name="T5" fmla="*/ 531753763 h 656"/>
              <a:gd name="T6" fmla="*/ 120967500 w 376"/>
              <a:gd name="T7" fmla="*/ 1486892188 h 656"/>
              <a:gd name="T8" fmla="*/ 829132200 w 376"/>
              <a:gd name="T9" fmla="*/ 1524695325 h 656"/>
              <a:gd name="T10" fmla="*/ 836691875 w 376"/>
              <a:gd name="T11" fmla="*/ 1088707500 h 656"/>
              <a:gd name="T12" fmla="*/ 723285638 w 376"/>
              <a:gd name="T13" fmla="*/ 163810950 h 65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6" h="656">
                <a:moveTo>
                  <a:pt x="287" y="65"/>
                </a:moveTo>
                <a:cubicBezTo>
                  <a:pt x="252" y="0"/>
                  <a:pt x="163" y="20"/>
                  <a:pt x="122" y="44"/>
                </a:cubicBezTo>
                <a:cubicBezTo>
                  <a:pt x="81" y="68"/>
                  <a:pt x="55" y="120"/>
                  <a:pt x="43" y="211"/>
                </a:cubicBezTo>
                <a:cubicBezTo>
                  <a:pt x="31" y="302"/>
                  <a:pt x="0" y="524"/>
                  <a:pt x="48" y="590"/>
                </a:cubicBezTo>
                <a:cubicBezTo>
                  <a:pt x="96" y="656"/>
                  <a:pt x="282" y="631"/>
                  <a:pt x="329" y="605"/>
                </a:cubicBezTo>
                <a:cubicBezTo>
                  <a:pt x="376" y="579"/>
                  <a:pt x="339" y="522"/>
                  <a:pt x="332" y="432"/>
                </a:cubicBezTo>
                <a:cubicBezTo>
                  <a:pt x="325" y="342"/>
                  <a:pt x="332" y="140"/>
                  <a:pt x="287" y="65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graphicFrame>
        <p:nvGraphicFramePr>
          <p:cNvPr id="93004" name="Group 844"/>
          <p:cNvGraphicFramePr>
            <a:graphicFrameLocks noGrp="1"/>
          </p:cNvGraphicFramePr>
          <p:nvPr/>
        </p:nvGraphicFramePr>
        <p:xfrm>
          <a:off x="1403350" y="3573463"/>
          <a:ext cx="2232025" cy="1399050"/>
        </p:xfrm>
        <a:graphic>
          <a:graphicData uri="http://schemas.openxmlformats.org/drawingml/2006/table">
            <a:tbl>
              <a:tblPr/>
              <a:tblGrid>
                <a:gridCol w="447675"/>
                <a:gridCol w="444500"/>
                <a:gridCol w="447675"/>
                <a:gridCol w="444500"/>
                <a:gridCol w="447675"/>
              </a:tblGrid>
              <a:tr h="2797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6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6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</a:p>
                  </a:txBody>
                  <a:tcPr marL="18000" marR="18000" marT="17985" marB="1798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7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7985" marB="17985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0,1</a:t>
                      </a:r>
                    </a:p>
                  </a:txBody>
                  <a:tcPr marL="18000" marR="18000" marT="17985" marB="1798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17985" marB="179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7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17985" marB="17985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7985" marB="179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7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17985" marB="17985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7985" marB="1798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7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17985" marB="17985" horzOverflow="overflow">
                    <a:lnL cap="flat"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17985" marB="179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L="18000" marR="18000" marT="17985" marB="17985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91" name="Freeform 842"/>
          <p:cNvSpPr>
            <a:spLocks/>
          </p:cNvSpPr>
          <p:nvPr/>
        </p:nvSpPr>
        <p:spPr bwMode="auto">
          <a:xfrm>
            <a:off x="5264150" y="2625725"/>
            <a:ext cx="633413" cy="1165225"/>
          </a:xfrm>
          <a:custGeom>
            <a:avLst/>
            <a:gdLst>
              <a:gd name="T0" fmla="*/ 864415070 w 399"/>
              <a:gd name="T1" fmla="*/ 186491563 h 734"/>
              <a:gd name="T2" fmla="*/ 133569180 w 399"/>
              <a:gd name="T3" fmla="*/ 161290000 h 734"/>
              <a:gd name="T4" fmla="*/ 65524114 w 399"/>
              <a:gd name="T5" fmla="*/ 1045865638 h 734"/>
              <a:gd name="T6" fmla="*/ 178932029 w 399"/>
              <a:gd name="T7" fmla="*/ 1731348138 h 734"/>
              <a:gd name="T8" fmla="*/ 826611903 w 399"/>
              <a:gd name="T9" fmla="*/ 1748988438 h 734"/>
              <a:gd name="T10" fmla="*/ 980342349 w 399"/>
              <a:gd name="T11" fmla="*/ 1277720013 h 734"/>
              <a:gd name="T12" fmla="*/ 864415070 w 399"/>
              <a:gd name="T13" fmla="*/ 186491563 h 73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9" h="734">
                <a:moveTo>
                  <a:pt x="343" y="74"/>
                </a:moveTo>
                <a:cubicBezTo>
                  <a:pt x="287" y="0"/>
                  <a:pt x="106" y="7"/>
                  <a:pt x="53" y="64"/>
                </a:cubicBezTo>
                <a:cubicBezTo>
                  <a:pt x="0" y="121"/>
                  <a:pt x="23" y="311"/>
                  <a:pt x="26" y="415"/>
                </a:cubicBezTo>
                <a:cubicBezTo>
                  <a:pt x="29" y="519"/>
                  <a:pt x="21" y="640"/>
                  <a:pt x="71" y="687"/>
                </a:cubicBezTo>
                <a:cubicBezTo>
                  <a:pt x="121" y="734"/>
                  <a:pt x="275" y="724"/>
                  <a:pt x="328" y="694"/>
                </a:cubicBezTo>
                <a:cubicBezTo>
                  <a:pt x="381" y="664"/>
                  <a:pt x="386" y="610"/>
                  <a:pt x="389" y="507"/>
                </a:cubicBezTo>
                <a:cubicBezTo>
                  <a:pt x="392" y="404"/>
                  <a:pt x="399" y="148"/>
                  <a:pt x="343" y="74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7692" name="AutoShape 2"/>
          <p:cNvSpPr>
            <a:spLocks noChangeArrowheads="1"/>
          </p:cNvSpPr>
          <p:nvPr/>
        </p:nvSpPr>
        <p:spPr bwMode="auto">
          <a:xfrm>
            <a:off x="684213" y="549275"/>
            <a:ext cx="3168650" cy="288925"/>
          </a:xfrm>
          <a:prstGeom prst="roundRect">
            <a:avLst>
              <a:gd name="adj" fmla="val 1055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 smtClean="0">
                <a:solidFill>
                  <a:srgbClr val="000000"/>
                </a:solidFill>
              </a:rPr>
              <a:t>Bit repre</a:t>
            </a:r>
            <a:r>
              <a:rPr lang="en-US" b="1" smtClean="0">
                <a:solidFill>
                  <a:srgbClr val="000000"/>
                </a:solidFill>
              </a:rPr>
              <a:t>s</a:t>
            </a:r>
            <a:r>
              <a:rPr lang="cs-CZ" b="1" smtClean="0">
                <a:solidFill>
                  <a:srgbClr val="000000"/>
                </a:solidFill>
              </a:rPr>
              <a:t>enta</a:t>
            </a:r>
            <a:r>
              <a:rPr lang="en-US" b="1" smtClean="0">
                <a:solidFill>
                  <a:srgbClr val="000000"/>
                </a:solidFill>
              </a:rPr>
              <a:t>tion</a:t>
            </a:r>
            <a:r>
              <a:rPr lang="cs-CZ" b="1" smtClean="0">
                <a:solidFill>
                  <a:srgbClr val="000000"/>
                </a:solidFill>
              </a:rPr>
              <a:t> </a:t>
            </a:r>
            <a:r>
              <a:rPr lang="en-US" b="1" smtClean="0">
                <a:solidFill>
                  <a:srgbClr val="000000"/>
                </a:solidFill>
              </a:rPr>
              <a:t>of </a:t>
            </a:r>
            <a:r>
              <a:rPr lang="cs-CZ" b="1" smtClean="0">
                <a:solidFill>
                  <a:srgbClr val="000000"/>
                </a:solidFill>
              </a:rPr>
              <a:t>N</a:t>
            </a:r>
            <a:r>
              <a:rPr lang="en-US" b="1" smtClean="0">
                <a:solidFill>
                  <a:srgbClr val="000000"/>
                </a:solidFill>
              </a:rPr>
              <a:t>F</a:t>
            </a:r>
            <a:r>
              <a:rPr lang="cs-CZ" b="1" smtClean="0">
                <a:solidFill>
                  <a:srgbClr val="000000"/>
                </a:solidFill>
              </a:rPr>
              <a:t>A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7693" name="AutoShape 3"/>
          <p:cNvSpPr>
            <a:spLocks noChangeArrowheads="1"/>
          </p:cNvSpPr>
          <p:nvPr/>
        </p:nvSpPr>
        <p:spPr bwMode="auto">
          <a:xfrm>
            <a:off x="323850" y="836613"/>
            <a:ext cx="8496300" cy="1296987"/>
          </a:xfrm>
          <a:prstGeom prst="roundRect">
            <a:avLst>
              <a:gd name="adj" fmla="val 1055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Size of transition table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is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|</a:t>
            </a:r>
            <a:r>
              <a:rPr lang="cs-CZ">
                <a:solidFill>
                  <a:srgbClr val="000000"/>
                </a:solidFill>
              </a:rPr>
              <a:t>Q</a:t>
            </a:r>
            <a:r>
              <a:rPr lang="en-US">
                <a:solidFill>
                  <a:srgbClr val="000000"/>
                </a:solidFill>
              </a:rPr>
              <a:t>|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  <a:sym typeface="Symbol" pitchFamily="18" charset="2"/>
              </a:rPr>
              <a:t>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|</a:t>
            </a:r>
            <a:r>
              <a:rPr lang="cs-CZ" i="1" smtClean="0">
                <a:solidFill>
                  <a:srgbClr val="000000"/>
                </a:solidFill>
                <a:sym typeface="Symbol"/>
              </a:rPr>
              <a:t></a:t>
            </a:r>
            <a:r>
              <a:rPr lang="en-US" i="1" smtClean="0">
                <a:solidFill>
                  <a:srgbClr val="000000"/>
                </a:solidFill>
                <a:sym typeface="Symbol"/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|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and each its element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[i,k]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corresponds to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000000"/>
                </a:solidFill>
              </a:rPr>
              <a:t>sta</a:t>
            </a:r>
            <a:r>
              <a:rPr lang="en-US" smtClean="0">
                <a:solidFill>
                  <a:srgbClr val="000000"/>
                </a:solidFill>
              </a:rPr>
              <a:t>te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q</a:t>
            </a:r>
            <a:r>
              <a:rPr lang="cs-CZ" b="1" baseline="-25000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cs-CZ" b="1">
                <a:solidFill>
                  <a:srgbClr val="000000"/>
                </a:solidFill>
              </a:rPr>
              <a:t> </a:t>
            </a:r>
            <a:r>
              <a:rPr lang="cs-CZ" b="1">
                <a:solidFill>
                  <a:srgbClr val="000000"/>
                </a:solidFill>
                <a:sym typeface="Symbol" pitchFamily="18" charset="2"/>
              </a:rPr>
              <a:t></a:t>
            </a:r>
            <a:r>
              <a:rPr lang="cs-CZ" b="1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</a:rPr>
              <a:t>Q </a:t>
            </a:r>
            <a:r>
              <a:rPr lang="cs-CZ" smtClean="0">
                <a:solidFill>
                  <a:srgbClr val="000000"/>
                </a:solidFill>
              </a:rPr>
              <a:t>a</a:t>
            </a:r>
            <a:r>
              <a:rPr lang="en-US" smtClean="0">
                <a:solidFill>
                  <a:srgbClr val="000000"/>
                </a:solidFill>
              </a:rPr>
              <a:t>nd</a:t>
            </a:r>
            <a:r>
              <a:rPr lang="cs-CZ" smtClean="0">
                <a:solidFill>
                  <a:srgbClr val="000000"/>
                </a:solidFill>
              </a:rPr>
              <a:t> symbol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a</a:t>
            </a:r>
            <a:r>
              <a:rPr lang="cs-CZ" b="1" baseline="-25000">
                <a:solidFill>
                  <a:srgbClr val="000000"/>
                </a:solidFill>
                <a:latin typeface="Courier New" pitchFamily="49" charset="0"/>
              </a:rPr>
              <a:t>k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cs-CZ" b="1">
                <a:solidFill>
                  <a:srgbClr val="000000"/>
                </a:solidFill>
                <a:sym typeface="Symbol" pitchFamily="18" charset="2"/>
              </a:rPr>
              <a:t> </a:t>
            </a:r>
            <a:r>
              <a:rPr lang="cs-CZ" i="1">
                <a:solidFill>
                  <a:srgbClr val="000000"/>
                </a:solidFill>
                <a:sym typeface="Symbol"/>
              </a:rPr>
              <a:t></a:t>
            </a:r>
            <a:r>
              <a:rPr lang="cs-CZ" smtClean="0">
                <a:solidFill>
                  <a:srgbClr val="000000"/>
                </a:solidFill>
              </a:rPr>
              <a:t>.   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[i,k]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is</a:t>
            </a:r>
            <a:r>
              <a:rPr lang="cs-CZ" smtClean="0">
                <a:solidFill>
                  <a:srgbClr val="000000"/>
                </a:solidFill>
              </a:rPr>
              <a:t> ve</a:t>
            </a:r>
            <a:r>
              <a:rPr lang="en-US" smtClean="0">
                <a:solidFill>
                  <a:srgbClr val="000000"/>
                </a:solidFill>
              </a:rPr>
              <a:t>c</a:t>
            </a:r>
            <a:r>
              <a:rPr lang="cs-CZ" smtClean="0">
                <a:solidFill>
                  <a:srgbClr val="000000"/>
                </a:solidFill>
              </a:rPr>
              <a:t>tor </a:t>
            </a:r>
            <a:r>
              <a:rPr lang="en-US" smtClean="0">
                <a:solidFill>
                  <a:srgbClr val="000000"/>
                </a:solidFill>
              </a:rPr>
              <a:t>of length |</a:t>
            </a:r>
            <a:r>
              <a:rPr lang="cs-CZ">
                <a:solidFill>
                  <a:srgbClr val="000000"/>
                </a:solidFill>
              </a:rPr>
              <a:t>Q</a:t>
            </a:r>
            <a:r>
              <a:rPr lang="en-US">
                <a:solidFill>
                  <a:srgbClr val="000000"/>
                </a:solidFill>
              </a:rPr>
              <a:t>|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cs-CZ" smtClean="0">
                <a:solidFill>
                  <a:srgbClr val="000000"/>
                </a:solidFill>
              </a:rPr>
              <a:t>a</a:t>
            </a:r>
            <a:r>
              <a:rPr lang="en-US" smtClean="0">
                <a:solidFill>
                  <a:srgbClr val="000000"/>
                </a:solidFill>
              </a:rPr>
              <a:t>nd it holds: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T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[i,k][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j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]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 == 1 </a:t>
            </a:r>
            <a:r>
              <a:rPr lang="cs-CZ" b="1">
                <a:solidFill>
                  <a:srgbClr val="000000"/>
                </a:solidFill>
                <a:sym typeface="Symbol" pitchFamily="18" charset="2"/>
              </a:rPr>
              <a:t>  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q</a:t>
            </a:r>
            <a:r>
              <a:rPr lang="cs-CZ" b="1" baseline="-250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j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 (q</a:t>
            </a:r>
            <a:r>
              <a:rPr lang="cs-CZ" b="1" baseline="-250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i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, a</a:t>
            </a:r>
            <a:r>
              <a:rPr lang="cs-CZ" b="1" baseline="-250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k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).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sym typeface="Symbol" pitchFamily="18" charset="2"/>
              </a:rPr>
              <a:t>For</a:t>
            </a:r>
            <a:r>
              <a:rPr lang="cs-CZ" smtClean="0">
                <a:solidFill>
                  <a:srgbClr val="000000"/>
                </a:solidFill>
                <a:sym typeface="Symbol" pitchFamily="18" charset="2"/>
              </a:rPr>
              <a:t> bit ve</a:t>
            </a:r>
            <a:r>
              <a:rPr lang="en-US" smtClean="0">
                <a:solidFill>
                  <a:srgbClr val="000000"/>
                </a:solidFill>
                <a:sym typeface="Symbol" pitchFamily="18" charset="2"/>
              </a:rPr>
              <a:t>c</a:t>
            </a:r>
            <a:r>
              <a:rPr lang="cs-CZ" smtClean="0">
                <a:solidFill>
                  <a:srgbClr val="000000"/>
                </a:solidFill>
                <a:sym typeface="Symbol" pitchFamily="18" charset="2"/>
              </a:rPr>
              <a:t>tor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F</a:t>
            </a:r>
            <a:r>
              <a:rPr lang="cs-CZ">
                <a:solidFill>
                  <a:srgbClr val="000000"/>
                </a:solidFill>
                <a:sym typeface="Symbol" pitchFamily="18" charset="2"/>
              </a:rPr>
              <a:t> </a:t>
            </a:r>
            <a:r>
              <a:rPr lang="en-US" smtClean="0">
                <a:solidFill>
                  <a:srgbClr val="000000"/>
                </a:solidFill>
                <a:sym typeface="Symbol" pitchFamily="18" charset="2"/>
              </a:rPr>
              <a:t>of final states holds</a:t>
            </a:r>
            <a:r>
              <a:rPr lang="cs-CZ" b="1" smtClean="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F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j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]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</a:rPr>
              <a:t> == 1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  q</a:t>
            </a:r>
            <a:r>
              <a:rPr lang="cs-CZ" b="1" baseline="-250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j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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 </a:t>
            </a:r>
            <a:r>
              <a:rPr lang="cs-CZ" b="1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F</a:t>
            </a:r>
            <a:r>
              <a:rPr lang="cs-CZ" b="1" i="1" baseline="-25000">
                <a:solidFill>
                  <a:srgbClr val="000000"/>
                </a:solidFill>
                <a:latin typeface="Courier New" pitchFamily="49" charset="0"/>
                <a:sym typeface="Symbol" pitchFamily="18" charset="2"/>
              </a:rPr>
              <a:t>A</a:t>
            </a:r>
            <a:r>
              <a:rPr lang="cs-CZ" b="1">
                <a:solidFill>
                  <a:srgbClr val="000000"/>
                </a:solidFill>
                <a:sym typeface="Symbol" pitchFamily="18" charset="2"/>
              </a:rPr>
              <a:t> </a:t>
            </a:r>
            <a:r>
              <a:rPr lang="cs-CZ">
                <a:solidFill>
                  <a:srgbClr val="000000"/>
                </a:solidFill>
                <a:sym typeface="Symbol" pitchFamily="18" charset="2"/>
              </a:rPr>
              <a:t> </a:t>
            </a:r>
          </a:p>
        </p:txBody>
      </p:sp>
      <p:grpSp>
        <p:nvGrpSpPr>
          <p:cNvPr id="27694" name="Group 85"/>
          <p:cNvGrpSpPr>
            <a:grpSpLocks/>
          </p:cNvGrpSpPr>
          <p:nvPr/>
        </p:nvGrpSpPr>
        <p:grpSpPr bwMode="auto">
          <a:xfrm>
            <a:off x="539750" y="2636838"/>
            <a:ext cx="3382963" cy="792162"/>
            <a:chOff x="522" y="2522"/>
            <a:chExt cx="2131" cy="499"/>
          </a:xfrm>
        </p:grpSpPr>
        <p:sp>
          <p:nvSpPr>
            <p:cNvPr id="27808" name="Line 18"/>
            <p:cNvSpPr>
              <a:spLocks noChangeShapeType="1"/>
            </p:cNvSpPr>
            <p:nvPr/>
          </p:nvSpPr>
          <p:spPr bwMode="auto">
            <a:xfrm>
              <a:off x="2064" y="2931"/>
              <a:ext cx="4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7809" name="Text Box 5"/>
            <p:cNvSpPr txBox="1">
              <a:spLocks noChangeArrowheads="1"/>
            </p:cNvSpPr>
            <p:nvPr/>
          </p:nvSpPr>
          <p:spPr bwMode="auto">
            <a:xfrm>
              <a:off x="805" y="2522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sz="1600" b="1" i="1" smtClean="0">
                  <a:solidFill>
                    <a:srgbClr val="000000"/>
                  </a:solidFill>
                  <a:sym typeface="Symbol"/>
                </a:rPr>
                <a:t></a:t>
              </a:r>
              <a:endParaRPr lang="cs-CZ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7810" name="Arc 6"/>
            <p:cNvSpPr>
              <a:spLocks/>
            </p:cNvSpPr>
            <p:nvPr/>
          </p:nvSpPr>
          <p:spPr bwMode="auto">
            <a:xfrm rot="5400000" flipH="1">
              <a:off x="659" y="2668"/>
              <a:ext cx="245" cy="136"/>
            </a:xfrm>
            <a:custGeom>
              <a:avLst/>
              <a:gdLst>
                <a:gd name="T0" fmla="*/ 0 w 43199"/>
                <a:gd name="T1" fmla="*/ 0 h 43200"/>
                <a:gd name="T2" fmla="*/ 0 w 43199"/>
                <a:gd name="T3" fmla="*/ 0 h 43200"/>
                <a:gd name="T4" fmla="*/ 1 w 4319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</a:path>
                <a:path w="43199" h="43200" stroke="0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  <a:lnTo>
                    <a:pt x="21599" y="21600"/>
                  </a:lnTo>
                  <a:lnTo>
                    <a:pt x="4389" y="854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7811" name="Oval 7"/>
            <p:cNvSpPr>
              <a:spLocks noChangeArrowheads="1"/>
            </p:cNvSpPr>
            <p:nvPr/>
          </p:nvSpPr>
          <p:spPr bwMode="auto">
            <a:xfrm>
              <a:off x="713" y="2840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7812" name="Text Box 8"/>
            <p:cNvSpPr txBox="1">
              <a:spLocks noChangeArrowheads="1"/>
            </p:cNvSpPr>
            <p:nvPr/>
          </p:nvSpPr>
          <p:spPr bwMode="auto">
            <a:xfrm>
              <a:off x="986" y="2749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sz="1600" b="1" i="1">
                  <a:solidFill>
                    <a:srgbClr val="000000"/>
                  </a:solidFill>
                </a:rPr>
                <a:t>a</a:t>
              </a:r>
              <a:endParaRPr lang="cs-CZ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7813" name="Line 9"/>
            <p:cNvSpPr>
              <a:spLocks noChangeShapeType="1"/>
            </p:cNvSpPr>
            <p:nvPr/>
          </p:nvSpPr>
          <p:spPr bwMode="auto">
            <a:xfrm>
              <a:off x="895" y="2930"/>
              <a:ext cx="397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7814" name="Oval 10"/>
            <p:cNvSpPr>
              <a:spLocks noChangeArrowheads="1"/>
            </p:cNvSpPr>
            <p:nvPr/>
          </p:nvSpPr>
          <p:spPr bwMode="auto">
            <a:xfrm>
              <a:off x="1292" y="2840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7815" name="Text Box 11"/>
            <p:cNvSpPr txBox="1">
              <a:spLocks noChangeArrowheads="1"/>
            </p:cNvSpPr>
            <p:nvPr/>
          </p:nvSpPr>
          <p:spPr bwMode="auto">
            <a:xfrm>
              <a:off x="1565" y="2750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sz="1600" b="1" i="1">
                  <a:solidFill>
                    <a:srgbClr val="000000"/>
                  </a:solidFill>
                </a:rPr>
                <a:t>b</a:t>
              </a:r>
              <a:endParaRPr lang="cs-CZ" b="1" baseline="-25000">
                <a:solidFill>
                  <a:srgbClr val="000000"/>
                </a:solidFill>
              </a:endParaRPr>
            </a:p>
          </p:txBody>
        </p:sp>
        <p:sp>
          <p:nvSpPr>
            <p:cNvPr id="27816" name="Line 12"/>
            <p:cNvSpPr>
              <a:spLocks noChangeShapeType="1"/>
            </p:cNvSpPr>
            <p:nvPr/>
          </p:nvSpPr>
          <p:spPr bwMode="auto">
            <a:xfrm>
              <a:off x="1474" y="2931"/>
              <a:ext cx="40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  <p:sp>
          <p:nvSpPr>
            <p:cNvPr id="27817" name="Oval 13"/>
            <p:cNvSpPr>
              <a:spLocks noChangeArrowheads="1"/>
            </p:cNvSpPr>
            <p:nvPr/>
          </p:nvSpPr>
          <p:spPr bwMode="auto">
            <a:xfrm>
              <a:off x="1882" y="2840"/>
              <a:ext cx="182" cy="181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4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27818" name="Text Box 17"/>
            <p:cNvSpPr txBox="1">
              <a:spLocks noChangeArrowheads="1"/>
            </p:cNvSpPr>
            <p:nvPr/>
          </p:nvSpPr>
          <p:spPr bwMode="auto">
            <a:xfrm>
              <a:off x="2154" y="2750"/>
              <a:ext cx="182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cs-CZ" sz="1600" b="1" i="1">
                  <a:solidFill>
                    <a:srgbClr val="000000"/>
                  </a:solidFill>
                </a:rPr>
                <a:t>a</a:t>
              </a:r>
              <a:endParaRPr lang="cs-CZ" b="1" baseline="-25000">
                <a:solidFill>
                  <a:srgbClr val="000000"/>
                </a:solidFill>
              </a:endParaRPr>
            </a:p>
          </p:txBody>
        </p:sp>
        <p:grpSp>
          <p:nvGrpSpPr>
            <p:cNvPr id="27819" name="Group 19"/>
            <p:cNvGrpSpPr>
              <a:grpSpLocks/>
            </p:cNvGrpSpPr>
            <p:nvPr/>
          </p:nvGrpSpPr>
          <p:grpSpPr bwMode="auto">
            <a:xfrm>
              <a:off x="2472" y="2840"/>
              <a:ext cx="181" cy="181"/>
              <a:chOff x="3334" y="799"/>
              <a:chExt cx="454" cy="453"/>
            </a:xfrm>
          </p:grpSpPr>
          <p:sp>
            <p:nvSpPr>
              <p:cNvPr id="27821" name="Oval 20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7822" name="Oval 21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cs-CZ" sz="1200" b="1">
                    <a:solidFill>
                      <a:srgbClr val="000000"/>
                    </a:solidFill>
                  </a:rPr>
                  <a:t>3</a:t>
                </a:r>
              </a:p>
            </p:txBody>
          </p:sp>
        </p:grpSp>
        <p:sp>
          <p:nvSpPr>
            <p:cNvPr id="27820" name="Arc 22"/>
            <p:cNvSpPr>
              <a:spLocks/>
            </p:cNvSpPr>
            <p:nvPr/>
          </p:nvSpPr>
          <p:spPr bwMode="auto">
            <a:xfrm flipH="1" flipV="1">
              <a:off x="522" y="2840"/>
              <a:ext cx="182" cy="92"/>
            </a:xfrm>
            <a:custGeom>
              <a:avLst/>
              <a:gdLst>
                <a:gd name="T0" fmla="*/ 0 w 21600"/>
                <a:gd name="T1" fmla="*/ 0 h 21600"/>
                <a:gd name="T2" fmla="*/ 2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7695" name="AutoShape 24"/>
          <p:cNvSpPr>
            <a:spLocks noChangeArrowheads="1"/>
          </p:cNvSpPr>
          <p:nvPr/>
        </p:nvSpPr>
        <p:spPr bwMode="auto">
          <a:xfrm>
            <a:off x="1692275" y="5086350"/>
            <a:ext cx="1655763" cy="360363"/>
          </a:xfrm>
          <a:prstGeom prst="roundRect">
            <a:avLst>
              <a:gd name="adj" fmla="val 1648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</a:rPr>
              <a:t>z </a:t>
            </a:r>
            <a:r>
              <a:rPr lang="cs-CZ" b="1">
                <a:solidFill>
                  <a:srgbClr val="000000"/>
                </a:solidFill>
                <a:sym typeface="Symbol" pitchFamily="18" charset="2"/>
              </a:rPr>
              <a:t></a:t>
            </a:r>
            <a:r>
              <a:rPr lang="cs-CZ" b="1">
                <a:solidFill>
                  <a:srgbClr val="000000"/>
                </a:solidFill>
              </a:rPr>
              <a:t> </a:t>
            </a:r>
            <a:r>
              <a:rPr lang="cs-CZ" b="1" smtClean="0">
                <a:solidFill>
                  <a:srgbClr val="000000"/>
                </a:solidFill>
                <a:sym typeface="Symbol"/>
              </a:rPr>
              <a:t></a:t>
            </a:r>
            <a:r>
              <a:rPr lang="cs-CZ" b="1" smtClean="0">
                <a:solidFill>
                  <a:srgbClr val="000000"/>
                </a:solidFill>
              </a:rPr>
              <a:t> </a:t>
            </a:r>
            <a:r>
              <a:rPr lang="cs-CZ" b="1">
                <a:solidFill>
                  <a:srgbClr val="000000"/>
                </a:solidFill>
                <a:sym typeface="Symbol" pitchFamily="18" charset="2"/>
              </a:rPr>
              <a:t> </a:t>
            </a:r>
            <a:r>
              <a:rPr lang="en-US" b="1">
                <a:solidFill>
                  <a:srgbClr val="000000"/>
                </a:solidFill>
                <a:sym typeface="Symbol" pitchFamily="18" charset="2"/>
              </a:rPr>
              <a:t>{</a:t>
            </a:r>
            <a:r>
              <a:rPr lang="cs-CZ" b="1" i="1">
                <a:solidFill>
                  <a:srgbClr val="000000"/>
                </a:solidFill>
                <a:sym typeface="Symbol" pitchFamily="18" charset="2"/>
              </a:rPr>
              <a:t>a</a:t>
            </a:r>
            <a:r>
              <a:rPr lang="en-US" b="1">
                <a:solidFill>
                  <a:srgbClr val="000000"/>
                </a:solidFill>
                <a:sym typeface="Symbol" pitchFamily="18" charset="2"/>
              </a:rPr>
              <a:t>, </a:t>
            </a:r>
            <a:r>
              <a:rPr lang="cs-CZ" b="1" i="1">
                <a:solidFill>
                  <a:srgbClr val="000000"/>
                </a:solidFill>
                <a:sym typeface="Symbol" pitchFamily="18" charset="2"/>
              </a:rPr>
              <a:t>b</a:t>
            </a:r>
            <a:r>
              <a:rPr lang="en-US" b="1">
                <a:solidFill>
                  <a:srgbClr val="000000"/>
                </a:solidFill>
                <a:sym typeface="Symbol" pitchFamily="18" charset="2"/>
              </a:rPr>
              <a:t>}</a:t>
            </a:r>
            <a:r>
              <a:rPr lang="cs-CZ" b="1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92998" name="Group 838"/>
          <p:cNvGraphicFramePr>
            <a:graphicFrameLocks noGrp="1"/>
          </p:cNvGraphicFramePr>
          <p:nvPr/>
        </p:nvGraphicFramePr>
        <p:xfrm>
          <a:off x="4932363" y="2781300"/>
          <a:ext cx="431800" cy="3598864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903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i=0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i=1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i=2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i=3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704" name="Text Box 566"/>
          <p:cNvSpPr txBox="1">
            <a:spLocks noChangeArrowheads="1"/>
          </p:cNvSpPr>
          <p:nvPr/>
        </p:nvSpPr>
        <p:spPr bwMode="auto">
          <a:xfrm>
            <a:off x="4787900" y="2492375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T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27705" name="AutoShape 840"/>
          <p:cNvSpPr>
            <a:spLocks noChangeArrowheads="1"/>
          </p:cNvSpPr>
          <p:nvPr/>
        </p:nvSpPr>
        <p:spPr bwMode="auto">
          <a:xfrm>
            <a:off x="684213" y="5626100"/>
            <a:ext cx="3167062" cy="647700"/>
          </a:xfrm>
          <a:prstGeom prst="roundRect">
            <a:avLst>
              <a:gd name="adj" fmla="val 1055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000000"/>
                </a:solidFill>
              </a:rPr>
              <a:t>Automat</a:t>
            </a:r>
            <a:r>
              <a:rPr lang="en-US" smtClean="0">
                <a:solidFill>
                  <a:srgbClr val="000000"/>
                </a:solidFill>
              </a:rPr>
              <a:t>on</a:t>
            </a:r>
            <a:r>
              <a:rPr lang="cs-CZ" smtClean="0">
                <a:solidFill>
                  <a:srgbClr val="000000"/>
                </a:solidFill>
              </a:rPr>
              <a:t> A </a:t>
            </a:r>
            <a:r>
              <a:rPr lang="en-US" smtClean="0">
                <a:solidFill>
                  <a:srgbClr val="000000"/>
                </a:solidFill>
              </a:rPr>
              <a:t>detects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pattern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 i="1">
                <a:solidFill>
                  <a:srgbClr val="000000"/>
                </a:solidFill>
              </a:rPr>
              <a:t>aba</a:t>
            </a:r>
            <a:r>
              <a:rPr lang="cs-CZ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in a text.</a:t>
            </a:r>
            <a:r>
              <a:rPr lang="cs-CZ" smtClean="0">
                <a:solidFill>
                  <a:srgbClr val="000000"/>
                </a:solidFill>
              </a:rPr>
              <a:t>  </a:t>
            </a:r>
            <a:endParaRPr lang="cs-CZ">
              <a:solidFill>
                <a:srgbClr val="000000"/>
              </a:solidFill>
            </a:endParaRPr>
          </a:p>
        </p:txBody>
      </p:sp>
      <p:cxnSp>
        <p:nvCxnSpPr>
          <p:cNvPr id="27706" name="AutoShape 843"/>
          <p:cNvCxnSpPr>
            <a:cxnSpLocks noChangeShapeType="1"/>
            <a:stCxn id="27653" idx="5"/>
            <a:endCxn id="27691" idx="3"/>
          </p:cNvCxnSpPr>
          <p:nvPr/>
        </p:nvCxnSpPr>
        <p:spPr bwMode="auto">
          <a:xfrm flipV="1">
            <a:off x="2339975" y="3716338"/>
            <a:ext cx="3036888" cy="369887"/>
          </a:xfrm>
          <a:prstGeom prst="curvedConnector2">
            <a:avLst/>
          </a:prstGeom>
          <a:noFill/>
          <a:ln w="28575">
            <a:solidFill>
              <a:srgbClr val="0000FF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707" name="AutoShape 850"/>
          <p:cNvCxnSpPr>
            <a:cxnSpLocks noChangeShapeType="1"/>
            <a:stCxn id="27654" idx="5"/>
            <a:endCxn id="27655" idx="2"/>
          </p:cNvCxnSpPr>
          <p:nvPr/>
        </p:nvCxnSpPr>
        <p:spPr bwMode="auto">
          <a:xfrm>
            <a:off x="2374900" y="4646613"/>
            <a:ext cx="2976563" cy="198437"/>
          </a:xfrm>
          <a:prstGeom prst="curvedConnector3">
            <a:avLst>
              <a:gd name="adj1" fmla="val 49014"/>
            </a:avLst>
          </a:prstGeom>
          <a:noFill/>
          <a:ln w="28575">
            <a:solidFill>
              <a:srgbClr val="0000FF"/>
            </a:solidFill>
            <a:round/>
            <a:headEnd type="triangle" w="lg" len="med"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708" name="AutoShape 851"/>
          <p:cNvSpPr>
            <a:spLocks noChangeArrowheads="1"/>
          </p:cNvSpPr>
          <p:nvPr/>
        </p:nvSpPr>
        <p:spPr bwMode="auto">
          <a:xfrm>
            <a:off x="6732588" y="2708275"/>
            <a:ext cx="1871860" cy="1081088"/>
          </a:xfrm>
          <a:prstGeom prst="roundRect">
            <a:avLst>
              <a:gd name="adj" fmla="val 1055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000000"/>
                </a:solidFill>
              </a:rPr>
              <a:t>Bit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>
                <a:solidFill>
                  <a:srgbClr val="000000"/>
                </a:solidFill>
              </a:rPr>
              <a:t>repre</a:t>
            </a:r>
            <a:r>
              <a:rPr lang="en-US" smtClean="0">
                <a:solidFill>
                  <a:srgbClr val="000000"/>
                </a:solidFill>
              </a:rPr>
              <a:t>s</a:t>
            </a:r>
            <a:r>
              <a:rPr lang="cs-CZ" smtClean="0">
                <a:solidFill>
                  <a:srgbClr val="000000"/>
                </a:solidFill>
              </a:rPr>
              <a:t>enta</a:t>
            </a:r>
            <a:r>
              <a:rPr lang="en-US" smtClean="0">
                <a:solidFill>
                  <a:srgbClr val="000000"/>
                </a:solidFill>
              </a:rPr>
              <a:t>tion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of automaton A</a:t>
            </a:r>
            <a:r>
              <a:rPr lang="en-US" baseline="-25000">
                <a:solidFill>
                  <a:srgbClr val="000000"/>
                </a:solidFill>
              </a:rPr>
              <a:t>.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7709" name="AutoShape 854"/>
          <p:cNvSpPr>
            <a:spLocks noChangeArrowheads="1"/>
          </p:cNvSpPr>
          <p:nvPr/>
        </p:nvSpPr>
        <p:spPr bwMode="auto">
          <a:xfrm>
            <a:off x="684212" y="2133600"/>
            <a:ext cx="1223491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7710" name="Rectangle 855"/>
          <p:cNvSpPr>
            <a:spLocks noChangeArrowheads="1"/>
          </p:cNvSpPr>
          <p:nvPr/>
        </p:nvSpPr>
        <p:spPr bwMode="auto">
          <a:xfrm>
            <a:off x="6877050" y="4437063"/>
            <a:ext cx="2873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7711" name="Rectangle 859"/>
          <p:cNvSpPr>
            <a:spLocks noChangeArrowheads="1"/>
          </p:cNvSpPr>
          <p:nvPr/>
        </p:nvSpPr>
        <p:spPr bwMode="auto">
          <a:xfrm>
            <a:off x="7164388" y="4437063"/>
            <a:ext cx="287337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7712" name="Rectangle 860"/>
          <p:cNvSpPr>
            <a:spLocks noChangeArrowheads="1"/>
          </p:cNvSpPr>
          <p:nvPr/>
        </p:nvSpPr>
        <p:spPr bwMode="auto">
          <a:xfrm>
            <a:off x="7451725" y="4437063"/>
            <a:ext cx="2873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7713" name="Rectangle 861"/>
          <p:cNvSpPr>
            <a:spLocks noChangeArrowheads="1"/>
          </p:cNvSpPr>
          <p:nvPr/>
        </p:nvSpPr>
        <p:spPr bwMode="auto">
          <a:xfrm>
            <a:off x="7740650" y="4437063"/>
            <a:ext cx="2873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7714" name="Text Box 862"/>
          <p:cNvSpPr txBox="1">
            <a:spLocks noChangeArrowheads="1"/>
          </p:cNvSpPr>
          <p:nvPr/>
        </p:nvSpPr>
        <p:spPr bwMode="auto">
          <a:xfrm>
            <a:off x="6875463" y="407828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F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27791" name="AutoShape 867"/>
          <p:cNvSpPr>
            <a:spLocks noChangeArrowheads="1"/>
          </p:cNvSpPr>
          <p:nvPr/>
        </p:nvSpPr>
        <p:spPr bwMode="auto">
          <a:xfrm>
            <a:off x="179388" y="115888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Text Search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7792" name="AutoShape 86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7793" name="Group 86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7804" name="Group 87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7806" name="Rectangle 87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7807" name="Line 87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7805" name="Arc 87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7794" name="AutoShape 87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7795" name="AutoShape 87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7796" name="Group 87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7800" name="Group 87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7802" name="Rectangle 87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7803" name="Line 87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7801" name="Arc 88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7797" name="AutoShape 88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Bits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7798" name="Text Box 88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22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7799" name="Text Box 883"/>
          <p:cNvSpPr txBox="1">
            <a:spLocks noChangeArrowheads="1"/>
          </p:cNvSpPr>
          <p:nvPr/>
        </p:nvSpPr>
        <p:spPr bwMode="auto">
          <a:xfrm>
            <a:off x="791098" y="3716338"/>
            <a:ext cx="3513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</a:t>
            </a:r>
            <a:endParaRPr lang="cs-CZ" b="1" baseline="-25000">
              <a:solidFill>
                <a:srgbClr val="000000"/>
              </a:solidFill>
            </a:endParaRPr>
          </a:p>
        </p:txBody>
      </p:sp>
      <p:graphicFrame>
        <p:nvGraphicFramePr>
          <p:cNvPr id="92997" name="Group 8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351996"/>
              </p:ext>
            </p:extLst>
          </p:nvPr>
        </p:nvGraphicFramePr>
        <p:xfrm>
          <a:off x="5364163" y="2492375"/>
          <a:ext cx="1130300" cy="3894139"/>
        </p:xfrm>
        <a:graphic>
          <a:graphicData uri="http://schemas.openxmlformats.org/drawingml/2006/table">
            <a:tbl>
              <a:tblPr/>
              <a:tblGrid>
                <a:gridCol w="446087"/>
                <a:gridCol w="442913"/>
                <a:gridCol w="24130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  <a:endParaRPr kumimoji="0" lang="cs-CZ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347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654"/>
          <p:cNvSpPr>
            <a:spLocks noChangeArrowheads="1"/>
          </p:cNvSpPr>
          <p:nvPr/>
        </p:nvSpPr>
        <p:spPr bwMode="auto">
          <a:xfrm>
            <a:off x="107950" y="333375"/>
            <a:ext cx="8785225" cy="6335713"/>
          </a:xfrm>
          <a:prstGeom prst="roundRect">
            <a:avLst>
              <a:gd name="adj" fmla="val 2472"/>
            </a:avLst>
          </a:prstGeom>
          <a:solidFill>
            <a:schemeClr val="bg1"/>
          </a:solidFill>
          <a:ln w="38100">
            <a:solidFill>
              <a:srgbClr val="3366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srgbClr val="3333FF"/>
              </a:solidFill>
            </a:endParaRPr>
          </a:p>
        </p:txBody>
      </p:sp>
      <p:graphicFrame>
        <p:nvGraphicFramePr>
          <p:cNvPr id="96820" name="Group 564"/>
          <p:cNvGraphicFramePr>
            <a:graphicFrameLocks noGrp="1"/>
          </p:cNvGraphicFramePr>
          <p:nvPr/>
        </p:nvGraphicFramePr>
        <p:xfrm>
          <a:off x="3708400" y="739775"/>
          <a:ext cx="446088" cy="1584326"/>
        </p:xfrm>
        <a:graphic>
          <a:graphicData uri="http://schemas.openxmlformats.org/drawingml/2006/table">
            <a:tbl>
              <a:tblPr/>
              <a:tblGrid>
                <a:gridCol w="446088"/>
              </a:tblGrid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681" name="Freeform 623"/>
          <p:cNvSpPr>
            <a:spLocks/>
          </p:cNvSpPr>
          <p:nvPr/>
        </p:nvSpPr>
        <p:spPr bwMode="auto">
          <a:xfrm>
            <a:off x="1403350" y="2900363"/>
            <a:ext cx="627063" cy="963612"/>
          </a:xfrm>
          <a:custGeom>
            <a:avLst/>
            <a:gdLst>
              <a:gd name="T0" fmla="*/ 524192918 w 395"/>
              <a:gd name="T1" fmla="*/ 50403099 h 607"/>
              <a:gd name="T2" fmla="*/ 161290129 w 395"/>
              <a:gd name="T3" fmla="*/ 287297663 h 607"/>
              <a:gd name="T4" fmla="*/ 118448232 w 395"/>
              <a:gd name="T5" fmla="*/ 1353322410 h 607"/>
              <a:gd name="T6" fmla="*/ 874495710 w 395"/>
              <a:gd name="T7" fmla="*/ 1340722429 h 607"/>
              <a:gd name="T8" fmla="*/ 849294127 w 395"/>
              <a:gd name="T9" fmla="*/ 262096114 h 607"/>
              <a:gd name="T10" fmla="*/ 524192918 w 395"/>
              <a:gd name="T11" fmla="*/ 50403099 h 60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5" h="607">
                <a:moveTo>
                  <a:pt x="208" y="20"/>
                </a:moveTo>
                <a:cubicBezTo>
                  <a:pt x="158" y="0"/>
                  <a:pt x="91" y="28"/>
                  <a:pt x="64" y="114"/>
                </a:cubicBezTo>
                <a:cubicBezTo>
                  <a:pt x="37" y="200"/>
                  <a:pt x="0" y="467"/>
                  <a:pt x="47" y="537"/>
                </a:cubicBezTo>
                <a:cubicBezTo>
                  <a:pt x="94" y="607"/>
                  <a:pt x="299" y="604"/>
                  <a:pt x="347" y="532"/>
                </a:cubicBezTo>
                <a:cubicBezTo>
                  <a:pt x="395" y="460"/>
                  <a:pt x="360" y="189"/>
                  <a:pt x="337" y="104"/>
                </a:cubicBezTo>
                <a:cubicBezTo>
                  <a:pt x="314" y="19"/>
                  <a:pt x="235" y="38"/>
                  <a:pt x="208" y="2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graphicFrame>
        <p:nvGraphicFramePr>
          <p:cNvPr id="96539" name="Group 2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688028"/>
              </p:ext>
            </p:extLst>
          </p:nvPr>
        </p:nvGraphicFramePr>
        <p:xfrm>
          <a:off x="4097338" y="817563"/>
          <a:ext cx="4435475" cy="1793876"/>
        </p:xfrm>
        <a:graphic>
          <a:graphicData uri="http://schemas.openxmlformats.org/drawingml/2006/table">
            <a:tbl>
              <a:tblPr/>
              <a:tblGrid>
                <a:gridCol w="288925"/>
                <a:gridCol w="431800"/>
                <a:gridCol w="287337"/>
                <a:gridCol w="288925"/>
                <a:gridCol w="431800"/>
                <a:gridCol w="503238"/>
                <a:gridCol w="288925"/>
                <a:gridCol w="431800"/>
                <a:gridCol w="466725"/>
                <a:gridCol w="396875"/>
                <a:gridCol w="619125"/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cs-CZ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cs-CZ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{0}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{0,1}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{0}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{0}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{0,1}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{0,2}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{0}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{0,1}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{0,1}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{0,2}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{0,1,3}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68" name="Freeform 622"/>
          <p:cNvSpPr>
            <a:spLocks/>
          </p:cNvSpPr>
          <p:nvPr/>
        </p:nvSpPr>
        <p:spPr bwMode="auto">
          <a:xfrm>
            <a:off x="5292725" y="2540000"/>
            <a:ext cx="2879725" cy="2592388"/>
          </a:xfrm>
          <a:custGeom>
            <a:avLst/>
            <a:gdLst>
              <a:gd name="T0" fmla="*/ 0 w 1792"/>
              <a:gd name="T1" fmla="*/ 2147483647 h 1580"/>
              <a:gd name="T2" fmla="*/ 2147483647 w 1792"/>
              <a:gd name="T3" fmla="*/ 2147483647 h 1580"/>
              <a:gd name="T4" fmla="*/ 2147483647 w 1792"/>
              <a:gd name="T5" fmla="*/ 589563176 h 1580"/>
              <a:gd name="T6" fmla="*/ 2147483647 w 1792"/>
              <a:gd name="T7" fmla="*/ 102299240 h 15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792" h="1580">
                <a:moveTo>
                  <a:pt x="0" y="1580"/>
                </a:moveTo>
                <a:cubicBezTo>
                  <a:pt x="646" y="1580"/>
                  <a:pt x="1292" y="1580"/>
                  <a:pt x="1542" y="1353"/>
                </a:cubicBezTo>
                <a:cubicBezTo>
                  <a:pt x="1792" y="1126"/>
                  <a:pt x="1505" y="438"/>
                  <a:pt x="1497" y="219"/>
                </a:cubicBezTo>
                <a:cubicBezTo>
                  <a:pt x="1489" y="0"/>
                  <a:pt x="1493" y="19"/>
                  <a:pt x="1497" y="38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842" name="Line 296"/>
          <p:cNvSpPr>
            <a:spLocks noChangeShapeType="1"/>
          </p:cNvSpPr>
          <p:nvPr/>
        </p:nvSpPr>
        <p:spPr bwMode="auto">
          <a:xfrm flipH="1">
            <a:off x="2244725" y="2314575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843" name="Text Box 297"/>
          <p:cNvSpPr txBox="1">
            <a:spLocks noChangeArrowheads="1"/>
          </p:cNvSpPr>
          <p:nvPr/>
        </p:nvSpPr>
        <p:spPr bwMode="auto">
          <a:xfrm>
            <a:off x="2411413" y="2324100"/>
            <a:ext cx="139653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</a:rPr>
              <a:t>sets of states</a:t>
            </a:r>
            <a:endParaRPr lang="cs-CZ" sz="1600">
              <a:solidFill>
                <a:srgbClr val="000000"/>
              </a:solidFill>
            </a:endParaRPr>
          </a:p>
        </p:txBody>
      </p:sp>
      <p:sp>
        <p:nvSpPr>
          <p:cNvPr id="28844" name="Text Box 298"/>
          <p:cNvSpPr txBox="1">
            <a:spLocks noChangeArrowheads="1"/>
          </p:cNvSpPr>
          <p:nvPr/>
        </p:nvSpPr>
        <p:spPr bwMode="auto">
          <a:xfrm>
            <a:off x="1403648" y="1196752"/>
            <a:ext cx="208823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</a:rPr>
              <a:t>sets of states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sz="1600" smtClean="0">
                <a:solidFill>
                  <a:srgbClr val="000000"/>
                </a:solidFill>
              </a:rPr>
              <a:t>repre</a:t>
            </a:r>
            <a:r>
              <a:rPr lang="en-US" sz="1600" smtClean="0">
                <a:solidFill>
                  <a:srgbClr val="000000"/>
                </a:solidFill>
              </a:rPr>
              <a:t>s</a:t>
            </a:r>
            <a:r>
              <a:rPr lang="cs-CZ" sz="1600" smtClean="0">
                <a:solidFill>
                  <a:srgbClr val="000000"/>
                </a:solidFill>
              </a:rPr>
              <a:t>ent</a:t>
            </a:r>
            <a:r>
              <a:rPr lang="en-US" sz="1600" smtClean="0">
                <a:solidFill>
                  <a:srgbClr val="000000"/>
                </a:solidFill>
              </a:rPr>
              <a:t>ed by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</a:rPr>
              <a:t>bit arrays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</a:rPr>
              <a:t>during computation</a:t>
            </a:r>
            <a:r>
              <a:rPr lang="cs-CZ" sz="1600" smtClean="0">
                <a:solidFill>
                  <a:srgbClr val="000000"/>
                </a:solidFill>
              </a:rPr>
              <a:t> </a:t>
            </a:r>
            <a:endParaRPr lang="cs-CZ" sz="1600">
              <a:solidFill>
                <a:srgbClr val="000000"/>
              </a:solidFill>
            </a:endParaRPr>
          </a:p>
        </p:txBody>
      </p:sp>
      <p:sp>
        <p:nvSpPr>
          <p:cNvPr id="28845" name="AutoShape 299"/>
          <p:cNvSpPr>
            <a:spLocks/>
          </p:cNvSpPr>
          <p:nvPr/>
        </p:nvSpPr>
        <p:spPr bwMode="auto">
          <a:xfrm>
            <a:off x="3563938" y="1171575"/>
            <a:ext cx="215900" cy="1079500"/>
          </a:xfrm>
          <a:prstGeom prst="leftBrace">
            <a:avLst>
              <a:gd name="adj1" fmla="val 4166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96559" name="Group 303"/>
          <p:cNvGraphicFramePr>
            <a:graphicFrameLocks noGrp="1"/>
          </p:cNvGraphicFramePr>
          <p:nvPr/>
        </p:nvGraphicFramePr>
        <p:xfrm>
          <a:off x="611188" y="2967038"/>
          <a:ext cx="431800" cy="3598862"/>
        </p:xfrm>
        <a:graphic>
          <a:graphicData uri="http://schemas.openxmlformats.org/drawingml/2006/table">
            <a:tbl>
              <a:tblPr/>
              <a:tblGrid>
                <a:gridCol w="431800"/>
              </a:tblGrid>
              <a:tr h="903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i=0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1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i=1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6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i=2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i=3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cap="flat"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854" name="Rectangle 322"/>
          <p:cNvSpPr>
            <a:spLocks noChangeArrowheads="1"/>
          </p:cNvSpPr>
          <p:nvPr/>
        </p:nvSpPr>
        <p:spPr bwMode="auto">
          <a:xfrm>
            <a:off x="6229350" y="5995988"/>
            <a:ext cx="2873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8855" name="Rectangle 323"/>
          <p:cNvSpPr>
            <a:spLocks noChangeArrowheads="1"/>
          </p:cNvSpPr>
          <p:nvPr/>
        </p:nvSpPr>
        <p:spPr bwMode="auto">
          <a:xfrm>
            <a:off x="6516688" y="5995988"/>
            <a:ext cx="287337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8856" name="Rectangle 324"/>
          <p:cNvSpPr>
            <a:spLocks noChangeArrowheads="1"/>
          </p:cNvSpPr>
          <p:nvPr/>
        </p:nvSpPr>
        <p:spPr bwMode="auto">
          <a:xfrm>
            <a:off x="6804025" y="5995988"/>
            <a:ext cx="2873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8857" name="Rectangle 325"/>
          <p:cNvSpPr>
            <a:spLocks noChangeArrowheads="1"/>
          </p:cNvSpPr>
          <p:nvPr/>
        </p:nvSpPr>
        <p:spPr bwMode="auto">
          <a:xfrm>
            <a:off x="7092950" y="5995988"/>
            <a:ext cx="287338" cy="215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8858" name="Text Box 326"/>
          <p:cNvSpPr txBox="1">
            <a:spLocks noChangeArrowheads="1"/>
          </p:cNvSpPr>
          <p:nvPr/>
        </p:nvSpPr>
        <p:spPr bwMode="auto">
          <a:xfrm>
            <a:off x="6227763" y="5637213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F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28859" name="Text Box 430"/>
          <p:cNvSpPr txBox="1">
            <a:spLocks noChangeArrowheads="1"/>
          </p:cNvSpPr>
          <p:nvPr/>
        </p:nvSpPr>
        <p:spPr bwMode="auto">
          <a:xfrm>
            <a:off x="611188" y="261143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cs-CZ" sz="1600" b="1" i="1">
                <a:solidFill>
                  <a:srgbClr val="000000"/>
                </a:solidFill>
              </a:rPr>
              <a:t>T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28860" name="Text Box 432"/>
          <p:cNvSpPr txBox="1">
            <a:spLocks noChangeArrowheads="1"/>
          </p:cNvSpPr>
          <p:nvPr/>
        </p:nvSpPr>
        <p:spPr bwMode="auto">
          <a:xfrm>
            <a:off x="2555875" y="739775"/>
            <a:ext cx="14414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sz="1600" smtClean="0">
                <a:solidFill>
                  <a:srgbClr val="000000"/>
                </a:solidFill>
              </a:rPr>
              <a:t> text</a:t>
            </a:r>
            <a:r>
              <a:rPr lang="en-US" sz="1600" smtClean="0">
                <a:solidFill>
                  <a:srgbClr val="000000"/>
                </a:solidFill>
              </a:rPr>
              <a:t> symbols:</a:t>
            </a:r>
            <a:endParaRPr lang="cs-CZ" sz="1600">
              <a:solidFill>
                <a:srgbClr val="000000"/>
              </a:solidFill>
            </a:endParaRPr>
          </a:p>
        </p:txBody>
      </p:sp>
      <p:sp>
        <p:nvSpPr>
          <p:cNvPr id="28861" name="Text Box 434"/>
          <p:cNvSpPr txBox="1">
            <a:spLocks noChangeArrowheads="1"/>
          </p:cNvSpPr>
          <p:nvPr/>
        </p:nvSpPr>
        <p:spPr bwMode="auto">
          <a:xfrm>
            <a:off x="7596188" y="476250"/>
            <a:ext cx="57259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</a:rPr>
              <a:t>time</a:t>
            </a:r>
            <a:endParaRPr lang="cs-CZ" sz="1600">
              <a:solidFill>
                <a:srgbClr val="000000"/>
              </a:solidFill>
            </a:endParaRPr>
          </a:p>
        </p:txBody>
      </p:sp>
      <p:sp>
        <p:nvSpPr>
          <p:cNvPr id="28862" name="AutoShape 438"/>
          <p:cNvSpPr>
            <a:spLocks noChangeArrowheads="1"/>
          </p:cNvSpPr>
          <p:nvPr/>
        </p:nvSpPr>
        <p:spPr bwMode="auto">
          <a:xfrm>
            <a:off x="1619673" y="452438"/>
            <a:ext cx="2090316" cy="288925"/>
          </a:xfrm>
          <a:prstGeom prst="roundRect">
            <a:avLst>
              <a:gd name="adj" fmla="val 1630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smtClean="0">
                <a:solidFill>
                  <a:srgbClr val="000000"/>
                </a:solidFill>
              </a:rPr>
              <a:t>start </a:t>
            </a:r>
            <a:r>
              <a:rPr lang="en-US" sz="1600">
                <a:solidFill>
                  <a:srgbClr val="000000"/>
                </a:solidFill>
              </a:rPr>
              <a:t>c</a:t>
            </a:r>
            <a:r>
              <a:rPr lang="cs-CZ" sz="1600" smtClean="0">
                <a:solidFill>
                  <a:srgbClr val="000000"/>
                </a:solidFill>
              </a:rPr>
              <a:t>onfigura</a:t>
            </a:r>
            <a:r>
              <a:rPr lang="en-US" sz="1600" smtClean="0">
                <a:solidFill>
                  <a:srgbClr val="000000"/>
                </a:solidFill>
              </a:rPr>
              <a:t>tion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8863" name="Line 439"/>
          <p:cNvSpPr>
            <a:spLocks noChangeShapeType="1"/>
          </p:cNvSpPr>
          <p:nvPr/>
        </p:nvSpPr>
        <p:spPr bwMode="auto">
          <a:xfrm flipH="1">
            <a:off x="2216150" y="1100138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864" name="AutoShape 440"/>
          <p:cNvSpPr>
            <a:spLocks noChangeArrowheads="1"/>
          </p:cNvSpPr>
          <p:nvPr/>
        </p:nvSpPr>
        <p:spPr bwMode="auto">
          <a:xfrm>
            <a:off x="2843212" y="3548063"/>
            <a:ext cx="4465091" cy="431800"/>
          </a:xfrm>
          <a:prstGeom prst="roundRect">
            <a:avLst>
              <a:gd name="adj" fmla="val 16301"/>
            </a:avLst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smtClean="0">
                <a:solidFill>
                  <a:srgbClr val="000000"/>
                </a:solidFill>
              </a:rPr>
              <a:t>Automat</a:t>
            </a:r>
            <a:r>
              <a:rPr lang="en-US" sz="1600" smtClean="0">
                <a:solidFill>
                  <a:srgbClr val="000000"/>
                </a:solidFill>
              </a:rPr>
              <a:t>on</a:t>
            </a:r>
            <a:r>
              <a:rPr lang="cs-CZ" sz="1600" smtClean="0">
                <a:solidFill>
                  <a:srgbClr val="000000"/>
                </a:solidFill>
              </a:rPr>
              <a:t> </a:t>
            </a:r>
            <a:r>
              <a:rPr lang="en-US" sz="1600" smtClean="0">
                <a:solidFill>
                  <a:srgbClr val="000000"/>
                </a:solidFill>
              </a:rPr>
              <a:t>is in states {</a:t>
            </a:r>
            <a:r>
              <a:rPr lang="en-US" sz="1600">
                <a:solidFill>
                  <a:srgbClr val="000000"/>
                </a:solidFill>
              </a:rPr>
              <a:t>0,1}</a:t>
            </a:r>
            <a:r>
              <a:rPr lang="cs-CZ" sz="1600">
                <a:solidFill>
                  <a:srgbClr val="000000"/>
                </a:solidFill>
              </a:rPr>
              <a:t>, </a:t>
            </a:r>
            <a:r>
              <a:rPr lang="en-US" sz="1600" smtClean="0">
                <a:solidFill>
                  <a:srgbClr val="000000"/>
                </a:solidFill>
              </a:rPr>
              <a:t>it reads symbol</a:t>
            </a:r>
            <a:r>
              <a:rPr lang="cs-CZ" sz="1600" smtClean="0">
                <a:solidFill>
                  <a:srgbClr val="000000"/>
                </a:solidFill>
              </a:rPr>
              <a:t> </a:t>
            </a:r>
            <a:r>
              <a:rPr lang="cs-CZ" sz="1600" i="1">
                <a:solidFill>
                  <a:srgbClr val="000000"/>
                </a:solidFill>
              </a:rPr>
              <a:t>b </a:t>
            </a:r>
            <a:r>
              <a:rPr lang="cs-CZ" sz="1600">
                <a:solidFill>
                  <a:srgbClr val="000000"/>
                </a:solidFill>
              </a:rPr>
              <a:t>  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8865" name="Line 442"/>
          <p:cNvSpPr>
            <a:spLocks noChangeShapeType="1"/>
          </p:cNvSpPr>
          <p:nvPr/>
        </p:nvSpPr>
        <p:spPr bwMode="auto">
          <a:xfrm>
            <a:off x="5435600" y="765175"/>
            <a:ext cx="2951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866" name="AutoShape 445"/>
          <p:cNvSpPr>
            <a:spLocks noChangeArrowheads="1"/>
          </p:cNvSpPr>
          <p:nvPr/>
        </p:nvSpPr>
        <p:spPr bwMode="auto">
          <a:xfrm>
            <a:off x="2987675" y="3332163"/>
            <a:ext cx="115227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graphicFrame>
        <p:nvGraphicFramePr>
          <p:cNvPr id="96846" name="Group 590"/>
          <p:cNvGraphicFramePr>
            <a:graphicFrameLocks noGrp="1"/>
          </p:cNvGraphicFramePr>
          <p:nvPr/>
        </p:nvGraphicFramePr>
        <p:xfrm>
          <a:off x="3203575" y="4987925"/>
          <a:ext cx="215900" cy="1200151"/>
        </p:xfrm>
        <a:graphic>
          <a:graphicData uri="http://schemas.openxmlformats.org/drawingml/2006/table">
            <a:tbl>
              <a:tblPr/>
              <a:tblGrid>
                <a:gridCol w="215900"/>
              </a:tblGrid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6847" name="Group 591"/>
          <p:cNvGraphicFramePr>
            <a:graphicFrameLocks noGrp="1"/>
          </p:cNvGraphicFramePr>
          <p:nvPr/>
        </p:nvGraphicFramePr>
        <p:xfrm>
          <a:off x="4138613" y="4987925"/>
          <a:ext cx="215900" cy="1200151"/>
        </p:xfrm>
        <a:graphic>
          <a:graphicData uri="http://schemas.openxmlformats.org/drawingml/2006/table">
            <a:tbl>
              <a:tblPr/>
              <a:tblGrid>
                <a:gridCol w="215900"/>
              </a:tblGrid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891" name="Text Box 603"/>
          <p:cNvSpPr txBox="1">
            <a:spLocks noChangeArrowheads="1"/>
          </p:cNvSpPr>
          <p:nvPr/>
        </p:nvSpPr>
        <p:spPr bwMode="auto">
          <a:xfrm>
            <a:off x="3563938" y="5419725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OR</a:t>
            </a:r>
          </a:p>
        </p:txBody>
      </p:sp>
      <p:graphicFrame>
        <p:nvGraphicFramePr>
          <p:cNvPr id="96860" name="Group 604"/>
          <p:cNvGraphicFramePr>
            <a:graphicFrameLocks noGrp="1"/>
          </p:cNvGraphicFramePr>
          <p:nvPr/>
        </p:nvGraphicFramePr>
        <p:xfrm>
          <a:off x="5076825" y="4987925"/>
          <a:ext cx="215900" cy="1200151"/>
        </p:xfrm>
        <a:graphic>
          <a:graphicData uri="http://schemas.openxmlformats.org/drawingml/2006/table">
            <a:tbl>
              <a:tblPr/>
              <a:tblGrid>
                <a:gridCol w="215900"/>
              </a:tblGrid>
              <a:tr h="301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0" marB="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904" name="Text Box 616"/>
          <p:cNvSpPr txBox="1">
            <a:spLocks noChangeArrowheads="1"/>
          </p:cNvSpPr>
          <p:nvPr/>
        </p:nvSpPr>
        <p:spPr bwMode="auto">
          <a:xfrm>
            <a:off x="4572000" y="5419725"/>
            <a:ext cx="3032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</a:rPr>
              <a:t>=</a:t>
            </a:r>
          </a:p>
        </p:txBody>
      </p:sp>
      <p:sp>
        <p:nvSpPr>
          <p:cNvPr id="28905" name="Line 618"/>
          <p:cNvSpPr>
            <a:spLocks noChangeShapeType="1"/>
          </p:cNvSpPr>
          <p:nvPr/>
        </p:nvSpPr>
        <p:spPr bwMode="auto">
          <a:xfrm>
            <a:off x="5292725" y="556418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906" name="Line 619"/>
          <p:cNvSpPr>
            <a:spLocks noChangeShapeType="1"/>
          </p:cNvSpPr>
          <p:nvPr/>
        </p:nvSpPr>
        <p:spPr bwMode="auto">
          <a:xfrm>
            <a:off x="7524750" y="26114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907" name="Freeform 625"/>
          <p:cNvSpPr>
            <a:spLocks/>
          </p:cNvSpPr>
          <p:nvPr/>
        </p:nvSpPr>
        <p:spPr bwMode="auto">
          <a:xfrm>
            <a:off x="5149851" y="2611438"/>
            <a:ext cx="2165350" cy="872737"/>
          </a:xfrm>
          <a:custGeom>
            <a:avLst/>
            <a:gdLst>
              <a:gd name="T0" fmla="*/ 547968289 w 2154"/>
              <a:gd name="T1" fmla="*/ 0 h 590"/>
              <a:gd name="T2" fmla="*/ 502601366 w 2154"/>
              <a:gd name="T3" fmla="*/ 819051575 h 590"/>
              <a:gd name="T4" fmla="*/ 269141667 w 2154"/>
              <a:gd name="T5" fmla="*/ 1005543138 h 590"/>
              <a:gd name="T6" fmla="*/ 42053117 w 2154"/>
              <a:gd name="T7" fmla="*/ 1106349388 h 590"/>
              <a:gd name="T8" fmla="*/ 16056608 w 2154"/>
              <a:gd name="T9" fmla="*/ 1486892188 h 5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54" h="590">
                <a:moveTo>
                  <a:pt x="2150" y="0"/>
                </a:moveTo>
                <a:cubicBezTo>
                  <a:pt x="2120" y="54"/>
                  <a:pt x="2154" y="258"/>
                  <a:pt x="1972" y="325"/>
                </a:cubicBezTo>
                <a:cubicBezTo>
                  <a:pt x="1790" y="392"/>
                  <a:pt x="1357" y="380"/>
                  <a:pt x="1056" y="399"/>
                </a:cubicBezTo>
                <a:cubicBezTo>
                  <a:pt x="755" y="418"/>
                  <a:pt x="330" y="407"/>
                  <a:pt x="165" y="439"/>
                </a:cubicBezTo>
                <a:cubicBezTo>
                  <a:pt x="0" y="471"/>
                  <a:pt x="84" y="559"/>
                  <a:pt x="63" y="59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910" name="Freeform 632"/>
          <p:cNvSpPr>
            <a:spLocks/>
          </p:cNvSpPr>
          <p:nvPr/>
        </p:nvSpPr>
        <p:spPr bwMode="auto">
          <a:xfrm>
            <a:off x="1766889" y="2573152"/>
            <a:ext cx="5253383" cy="982459"/>
          </a:xfrm>
          <a:custGeom>
            <a:avLst/>
            <a:gdLst>
              <a:gd name="T0" fmla="*/ 2147483647 w 2750"/>
              <a:gd name="T1" fmla="*/ 1643141875 h 652"/>
              <a:gd name="T2" fmla="*/ 2147483647 w 2750"/>
              <a:gd name="T3" fmla="*/ 622479388 h 652"/>
              <a:gd name="T4" fmla="*/ 2147483647 w 2750"/>
              <a:gd name="T5" fmla="*/ 461189388 h 652"/>
              <a:gd name="T6" fmla="*/ 1239916875 w 2750"/>
              <a:gd name="T7" fmla="*/ 151209375 h 652"/>
              <a:gd name="T8" fmla="*/ 408265313 w 2750"/>
              <a:gd name="T9" fmla="*/ 2520950 h 652"/>
              <a:gd name="T10" fmla="*/ 0 w 2750"/>
              <a:gd name="T11" fmla="*/ 163810950 h 6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connsiteX0" fmla="*/ 13090 w 13090"/>
              <a:gd name="connsiteY0" fmla="*/ 11181 h 11181"/>
              <a:gd name="connsiteX1" fmla="*/ 9342 w 13090"/>
              <a:gd name="connsiteY1" fmla="*/ 3774 h 11181"/>
              <a:gd name="connsiteX2" fmla="*/ 5567 w 13090"/>
              <a:gd name="connsiteY2" fmla="*/ 2793 h 11181"/>
              <a:gd name="connsiteX3" fmla="*/ 1789 w 13090"/>
              <a:gd name="connsiteY3" fmla="*/ 906 h 11181"/>
              <a:gd name="connsiteX4" fmla="*/ 589 w 13090"/>
              <a:gd name="connsiteY4" fmla="*/ 1 h 11181"/>
              <a:gd name="connsiteX5" fmla="*/ 0 w 13090"/>
              <a:gd name="connsiteY5" fmla="*/ 983 h 11181"/>
              <a:gd name="connsiteX0" fmla="*/ 13090 w 13092"/>
              <a:gd name="connsiteY0" fmla="*/ 11181 h 11181"/>
              <a:gd name="connsiteX1" fmla="*/ 12057 w 13092"/>
              <a:gd name="connsiteY1" fmla="*/ 3177 h 11181"/>
              <a:gd name="connsiteX2" fmla="*/ 5567 w 13092"/>
              <a:gd name="connsiteY2" fmla="*/ 2793 h 11181"/>
              <a:gd name="connsiteX3" fmla="*/ 1789 w 13092"/>
              <a:gd name="connsiteY3" fmla="*/ 906 h 11181"/>
              <a:gd name="connsiteX4" fmla="*/ 589 w 13092"/>
              <a:gd name="connsiteY4" fmla="*/ 1 h 11181"/>
              <a:gd name="connsiteX5" fmla="*/ 0 w 13092"/>
              <a:gd name="connsiteY5" fmla="*/ 983 h 11181"/>
              <a:gd name="connsiteX0" fmla="*/ 13048 w 13056"/>
              <a:gd name="connsiteY0" fmla="*/ 10840 h 10840"/>
              <a:gd name="connsiteX1" fmla="*/ 12057 w 13056"/>
              <a:gd name="connsiteY1" fmla="*/ 3177 h 10840"/>
              <a:gd name="connsiteX2" fmla="*/ 5567 w 13056"/>
              <a:gd name="connsiteY2" fmla="*/ 2793 h 10840"/>
              <a:gd name="connsiteX3" fmla="*/ 1789 w 13056"/>
              <a:gd name="connsiteY3" fmla="*/ 906 h 10840"/>
              <a:gd name="connsiteX4" fmla="*/ 589 w 13056"/>
              <a:gd name="connsiteY4" fmla="*/ 1 h 10840"/>
              <a:gd name="connsiteX5" fmla="*/ 0 w 13056"/>
              <a:gd name="connsiteY5" fmla="*/ 983 h 10840"/>
              <a:gd name="connsiteX0" fmla="*/ 13069 w 13074"/>
              <a:gd name="connsiteY0" fmla="*/ 10243 h 10243"/>
              <a:gd name="connsiteX1" fmla="*/ 12057 w 13074"/>
              <a:gd name="connsiteY1" fmla="*/ 3177 h 10243"/>
              <a:gd name="connsiteX2" fmla="*/ 5567 w 13074"/>
              <a:gd name="connsiteY2" fmla="*/ 2793 h 10243"/>
              <a:gd name="connsiteX3" fmla="*/ 1789 w 13074"/>
              <a:gd name="connsiteY3" fmla="*/ 906 h 10243"/>
              <a:gd name="connsiteX4" fmla="*/ 589 w 13074"/>
              <a:gd name="connsiteY4" fmla="*/ 1 h 10243"/>
              <a:gd name="connsiteX5" fmla="*/ 0 w 13074"/>
              <a:gd name="connsiteY5" fmla="*/ 983 h 10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74" h="10243">
                <a:moveTo>
                  <a:pt x="13069" y="10243"/>
                </a:moveTo>
                <a:cubicBezTo>
                  <a:pt x="13040" y="9215"/>
                  <a:pt x="13307" y="4419"/>
                  <a:pt x="12057" y="3177"/>
                </a:cubicBezTo>
                <a:cubicBezTo>
                  <a:pt x="10807" y="1935"/>
                  <a:pt x="7278" y="3171"/>
                  <a:pt x="5567" y="2793"/>
                </a:cubicBezTo>
                <a:cubicBezTo>
                  <a:pt x="3856" y="2415"/>
                  <a:pt x="2618" y="1366"/>
                  <a:pt x="1789" y="906"/>
                </a:cubicBezTo>
                <a:cubicBezTo>
                  <a:pt x="960" y="446"/>
                  <a:pt x="887" y="-14"/>
                  <a:pt x="589" y="1"/>
                </a:cubicBezTo>
                <a:cubicBezTo>
                  <a:pt x="291" y="17"/>
                  <a:pt x="124" y="784"/>
                  <a:pt x="0" y="983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913" name="Line 636"/>
          <p:cNvSpPr>
            <a:spLocks noChangeShapeType="1"/>
          </p:cNvSpPr>
          <p:nvPr/>
        </p:nvSpPr>
        <p:spPr bwMode="auto">
          <a:xfrm>
            <a:off x="4211638" y="595313"/>
            <a:ext cx="0" cy="2889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914" name="Line 637"/>
          <p:cNvSpPr>
            <a:spLocks noChangeShapeType="1"/>
          </p:cNvSpPr>
          <p:nvPr/>
        </p:nvSpPr>
        <p:spPr bwMode="auto">
          <a:xfrm>
            <a:off x="3708400" y="595313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916" name="AutoShape 640"/>
          <p:cNvSpPr>
            <a:spLocks noChangeArrowheads="1"/>
          </p:cNvSpPr>
          <p:nvPr/>
        </p:nvSpPr>
        <p:spPr bwMode="auto">
          <a:xfrm>
            <a:off x="2484438" y="115888"/>
            <a:ext cx="6191250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8917" name="AutoShape 647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8918" name="Group 648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8930" name="Group 649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8932" name="Rectangle 650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8933" name="Line 651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8931" name="Arc 652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8919" name="AutoShape 653"/>
          <p:cNvSpPr>
            <a:spLocks noChangeArrowheads="1"/>
          </p:cNvSpPr>
          <p:nvPr/>
        </p:nvSpPr>
        <p:spPr bwMode="auto">
          <a:xfrm>
            <a:off x="6011863" y="44450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Bit Representation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8920" name="AutoShape 639"/>
          <p:cNvSpPr>
            <a:spLocks noChangeArrowheads="1"/>
          </p:cNvSpPr>
          <p:nvPr/>
        </p:nvSpPr>
        <p:spPr bwMode="auto">
          <a:xfrm>
            <a:off x="179388" y="115888"/>
            <a:ext cx="25209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Text Search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8921" name="Group 641"/>
          <p:cNvGrpSpPr>
            <a:grpSpLocks/>
          </p:cNvGrpSpPr>
          <p:nvPr/>
        </p:nvGrpSpPr>
        <p:grpSpPr bwMode="auto">
          <a:xfrm>
            <a:off x="2555875" y="115888"/>
            <a:ext cx="217488" cy="217487"/>
            <a:chOff x="2290" y="73"/>
            <a:chExt cx="137" cy="137"/>
          </a:xfrm>
        </p:grpSpPr>
        <p:grpSp>
          <p:nvGrpSpPr>
            <p:cNvPr id="28926" name="Group 64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8928" name="Rectangle 643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8929" name="Line 644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8927" name="Arc 645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8923" name="AutoShape 646"/>
          <p:cNvSpPr>
            <a:spLocks noChangeArrowheads="1"/>
          </p:cNvSpPr>
          <p:nvPr/>
        </p:nvSpPr>
        <p:spPr bwMode="auto">
          <a:xfrm>
            <a:off x="107950" y="404813"/>
            <a:ext cx="287338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8924" name="Text Box 656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23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8925" name="Text Box 657"/>
          <p:cNvSpPr txBox="1">
            <a:spLocks noChangeArrowheads="1"/>
          </p:cNvSpPr>
          <p:nvPr/>
        </p:nvSpPr>
        <p:spPr bwMode="auto">
          <a:xfrm>
            <a:off x="406923" y="1412875"/>
            <a:ext cx="3513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</a:t>
            </a:r>
            <a:endParaRPr lang="cs-CZ" b="1" baseline="-25000">
              <a:solidFill>
                <a:srgbClr val="000000"/>
              </a:solidFill>
            </a:endParaRPr>
          </a:p>
        </p:txBody>
      </p:sp>
      <p:sp>
        <p:nvSpPr>
          <p:cNvPr id="28682" name="Freeform 624"/>
          <p:cNvSpPr>
            <a:spLocks/>
          </p:cNvSpPr>
          <p:nvPr/>
        </p:nvSpPr>
        <p:spPr bwMode="auto">
          <a:xfrm>
            <a:off x="1406525" y="3887788"/>
            <a:ext cx="608013" cy="892175"/>
          </a:xfrm>
          <a:custGeom>
            <a:avLst/>
            <a:gdLst>
              <a:gd name="T0" fmla="*/ 509071981 w 383"/>
              <a:gd name="T1" fmla="*/ 47883763 h 562"/>
              <a:gd name="T2" fmla="*/ 156249816 w 383"/>
              <a:gd name="T3" fmla="*/ 204133450 h 562"/>
              <a:gd name="T4" fmla="*/ 113407918 w 383"/>
              <a:gd name="T5" fmla="*/ 1270158750 h 562"/>
              <a:gd name="T6" fmla="*/ 844253832 w 383"/>
              <a:gd name="T7" fmla="*/ 1088707500 h 562"/>
              <a:gd name="T8" fmla="*/ 844253832 w 383"/>
              <a:gd name="T9" fmla="*/ 178931888 h 562"/>
              <a:gd name="T10" fmla="*/ 509071981 w 383"/>
              <a:gd name="T11" fmla="*/ 47883763 h 56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83" h="562">
                <a:moveTo>
                  <a:pt x="202" y="19"/>
                </a:moveTo>
                <a:cubicBezTo>
                  <a:pt x="157" y="21"/>
                  <a:pt x="88" y="0"/>
                  <a:pt x="62" y="81"/>
                </a:cubicBezTo>
                <a:cubicBezTo>
                  <a:pt x="36" y="162"/>
                  <a:pt x="0" y="446"/>
                  <a:pt x="45" y="504"/>
                </a:cubicBezTo>
                <a:cubicBezTo>
                  <a:pt x="90" y="562"/>
                  <a:pt x="287" y="504"/>
                  <a:pt x="335" y="432"/>
                </a:cubicBezTo>
                <a:cubicBezTo>
                  <a:pt x="383" y="360"/>
                  <a:pt x="357" y="140"/>
                  <a:pt x="335" y="71"/>
                </a:cubicBezTo>
                <a:cubicBezTo>
                  <a:pt x="313" y="2"/>
                  <a:pt x="247" y="17"/>
                  <a:pt x="202" y="19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1C1C1C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graphicFrame>
        <p:nvGraphicFramePr>
          <p:cNvPr id="96585" name="Group 3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252274"/>
              </p:ext>
            </p:extLst>
          </p:nvPr>
        </p:nvGraphicFramePr>
        <p:xfrm>
          <a:off x="1042988" y="2678113"/>
          <a:ext cx="1130300" cy="3894139"/>
        </p:xfrm>
        <a:graphic>
          <a:graphicData uri="http://schemas.openxmlformats.org/drawingml/2006/table">
            <a:tbl>
              <a:tblPr/>
              <a:tblGrid>
                <a:gridCol w="446087"/>
                <a:gridCol w="442913"/>
                <a:gridCol w="241300"/>
              </a:tblGrid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</a:t>
                      </a:r>
                      <a:endParaRPr kumimoji="0" lang="cs-CZ" sz="1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0" marB="0" anchor="ctr" anchorCtr="1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8908" name="Freeform 630"/>
          <p:cNvSpPr>
            <a:spLocks/>
          </p:cNvSpPr>
          <p:nvPr/>
        </p:nvSpPr>
        <p:spPr bwMode="auto">
          <a:xfrm>
            <a:off x="1908175" y="2978150"/>
            <a:ext cx="3225800" cy="594866"/>
          </a:xfrm>
          <a:custGeom>
            <a:avLst/>
            <a:gdLst>
              <a:gd name="T0" fmla="*/ 2147483647 w 2032"/>
              <a:gd name="T1" fmla="*/ 1008062500 h 400"/>
              <a:gd name="T2" fmla="*/ 2147483647 w 2032"/>
              <a:gd name="T3" fmla="*/ 189012513 h 400"/>
              <a:gd name="T4" fmla="*/ 2147483647 w 2032"/>
              <a:gd name="T5" fmla="*/ 63004700 h 400"/>
              <a:gd name="T6" fmla="*/ 1078626875 w 2032"/>
              <a:gd name="T7" fmla="*/ 32762825 h 400"/>
              <a:gd name="T8" fmla="*/ 0 w 2032"/>
              <a:gd name="T9" fmla="*/ 264617200 h 4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32" h="400">
                <a:moveTo>
                  <a:pt x="2032" y="400"/>
                </a:moveTo>
                <a:cubicBezTo>
                  <a:pt x="2019" y="346"/>
                  <a:pt x="2023" y="137"/>
                  <a:pt x="1949" y="75"/>
                </a:cubicBezTo>
                <a:cubicBezTo>
                  <a:pt x="1875" y="13"/>
                  <a:pt x="1842" y="35"/>
                  <a:pt x="1589" y="25"/>
                </a:cubicBezTo>
                <a:cubicBezTo>
                  <a:pt x="1336" y="15"/>
                  <a:pt x="693" y="0"/>
                  <a:pt x="428" y="13"/>
                </a:cubicBezTo>
                <a:cubicBezTo>
                  <a:pt x="163" y="26"/>
                  <a:pt x="89" y="86"/>
                  <a:pt x="0" y="105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909" name="Freeform 631"/>
          <p:cNvSpPr>
            <a:spLocks/>
          </p:cNvSpPr>
          <p:nvPr/>
        </p:nvSpPr>
        <p:spPr bwMode="auto">
          <a:xfrm>
            <a:off x="1955513" y="3126868"/>
            <a:ext cx="3350555" cy="988321"/>
          </a:xfrm>
          <a:custGeom>
            <a:avLst/>
            <a:gdLst>
              <a:gd name="T0" fmla="*/ 2147483647 w 2145"/>
              <a:gd name="T1" fmla="*/ 821570938 h 598"/>
              <a:gd name="T2" fmla="*/ 2147483647 w 2145"/>
              <a:gd name="T3" fmla="*/ 216733438 h 598"/>
              <a:gd name="T4" fmla="*/ 2147483647 w 2145"/>
              <a:gd name="T5" fmla="*/ 131048125 h 598"/>
              <a:gd name="T6" fmla="*/ 1018142976 w 2145"/>
              <a:gd name="T7" fmla="*/ 156249688 h 598"/>
              <a:gd name="T8" fmla="*/ 395663679 w 2145"/>
              <a:gd name="T9" fmla="*/ 1073586563 h 598"/>
              <a:gd name="T10" fmla="*/ 0 w 2145"/>
              <a:gd name="T11" fmla="*/ 1507053438 h 59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connsiteX0" fmla="*/ 9883 w 9890"/>
              <a:gd name="connsiteY0" fmla="*/ 5134 h 10000"/>
              <a:gd name="connsiteX1" fmla="*/ 9683 w 9890"/>
              <a:gd name="connsiteY1" fmla="*/ 1120 h 10000"/>
              <a:gd name="connsiteX2" fmla="*/ 7986 w 9890"/>
              <a:gd name="connsiteY2" fmla="*/ 552 h 10000"/>
              <a:gd name="connsiteX3" fmla="*/ 1883 w 9890"/>
              <a:gd name="connsiteY3" fmla="*/ 719 h 10000"/>
              <a:gd name="connsiteX4" fmla="*/ 1289 w 9890"/>
              <a:gd name="connsiteY4" fmla="*/ 9396 h 10000"/>
              <a:gd name="connsiteX5" fmla="*/ 0 w 9890"/>
              <a:gd name="connsiteY5" fmla="*/ 9682 h 10000"/>
              <a:gd name="connsiteX0" fmla="*/ 9942 w 9949"/>
              <a:gd name="connsiteY0" fmla="*/ 5134 h 11254"/>
              <a:gd name="connsiteX1" fmla="*/ 9740 w 9949"/>
              <a:gd name="connsiteY1" fmla="*/ 1120 h 11254"/>
              <a:gd name="connsiteX2" fmla="*/ 8024 w 9949"/>
              <a:gd name="connsiteY2" fmla="*/ 552 h 11254"/>
              <a:gd name="connsiteX3" fmla="*/ 1853 w 9949"/>
              <a:gd name="connsiteY3" fmla="*/ 719 h 11254"/>
              <a:gd name="connsiteX4" fmla="*/ 1252 w 9949"/>
              <a:gd name="connsiteY4" fmla="*/ 9396 h 11254"/>
              <a:gd name="connsiteX5" fmla="*/ 0 w 9949"/>
              <a:gd name="connsiteY5" fmla="*/ 11254 h 11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49" h="11254">
                <a:moveTo>
                  <a:pt x="9942" y="5134"/>
                </a:moveTo>
                <a:cubicBezTo>
                  <a:pt x="9910" y="4465"/>
                  <a:pt x="10060" y="1889"/>
                  <a:pt x="9740" y="1120"/>
                </a:cubicBezTo>
                <a:cubicBezTo>
                  <a:pt x="9419" y="351"/>
                  <a:pt x="9339" y="618"/>
                  <a:pt x="8024" y="552"/>
                </a:cubicBezTo>
                <a:cubicBezTo>
                  <a:pt x="6708" y="485"/>
                  <a:pt x="2981" y="-755"/>
                  <a:pt x="1853" y="719"/>
                </a:cubicBezTo>
                <a:cubicBezTo>
                  <a:pt x="725" y="2193"/>
                  <a:pt x="1568" y="7907"/>
                  <a:pt x="1252" y="9396"/>
                </a:cubicBezTo>
                <a:cubicBezTo>
                  <a:pt x="937" y="10884"/>
                  <a:pt x="156" y="10652"/>
                  <a:pt x="0" y="11254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911" name="Freeform 633"/>
          <p:cNvSpPr>
            <a:spLocks/>
          </p:cNvSpPr>
          <p:nvPr/>
        </p:nvSpPr>
        <p:spPr bwMode="auto">
          <a:xfrm>
            <a:off x="1835149" y="4567056"/>
            <a:ext cx="2476249" cy="1966259"/>
          </a:xfrm>
          <a:custGeom>
            <a:avLst/>
            <a:gdLst>
              <a:gd name="T0" fmla="*/ 0 w 1633"/>
              <a:gd name="T1" fmla="*/ 456149173 h 1467"/>
              <a:gd name="T2" fmla="*/ 914817689 w 1633"/>
              <a:gd name="T3" fmla="*/ 456149173 h 1467"/>
              <a:gd name="T4" fmla="*/ 1144151158 w 1633"/>
              <a:gd name="T5" fmla="*/ 2147483647 h 1467"/>
              <a:gd name="T6" fmla="*/ 2147483647 w 1633"/>
              <a:gd name="T7" fmla="*/ 2147483647 h 1467"/>
              <a:gd name="T8" fmla="*/ 2147483647 w 1633"/>
              <a:gd name="T9" fmla="*/ 2147483647 h 14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connsiteX0" fmla="*/ 0 w 9552"/>
              <a:gd name="connsiteY0" fmla="*/ 260 h 8443"/>
              <a:gd name="connsiteX1" fmla="*/ 2256 w 9552"/>
              <a:gd name="connsiteY1" fmla="*/ 1408 h 8443"/>
              <a:gd name="connsiteX2" fmla="*/ 2780 w 9552"/>
              <a:gd name="connsiteY2" fmla="*/ 7683 h 8443"/>
              <a:gd name="connsiteX3" fmla="*/ 8892 w 9552"/>
              <a:gd name="connsiteY3" fmla="*/ 8303 h 8443"/>
              <a:gd name="connsiteX4" fmla="*/ 9449 w 9552"/>
              <a:gd name="connsiteY4" fmla="*/ 7376 h 8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52" h="8443">
                <a:moveTo>
                  <a:pt x="0" y="260"/>
                </a:moveTo>
                <a:cubicBezTo>
                  <a:pt x="876" y="-361"/>
                  <a:pt x="1791" y="174"/>
                  <a:pt x="2256" y="1408"/>
                </a:cubicBezTo>
                <a:cubicBezTo>
                  <a:pt x="2721" y="2642"/>
                  <a:pt x="1674" y="6534"/>
                  <a:pt x="2780" y="7683"/>
                </a:cubicBezTo>
                <a:cubicBezTo>
                  <a:pt x="3886" y="8832"/>
                  <a:pt x="7783" y="8351"/>
                  <a:pt x="8892" y="8303"/>
                </a:cubicBezTo>
                <a:cubicBezTo>
                  <a:pt x="10000" y="8256"/>
                  <a:pt x="9357" y="7533"/>
                  <a:pt x="9449" y="7376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28912" name="Freeform 634"/>
          <p:cNvSpPr>
            <a:spLocks/>
          </p:cNvSpPr>
          <p:nvPr/>
        </p:nvSpPr>
        <p:spPr bwMode="auto">
          <a:xfrm>
            <a:off x="1835150" y="3630613"/>
            <a:ext cx="1439863" cy="1303337"/>
          </a:xfrm>
          <a:custGeom>
            <a:avLst/>
            <a:gdLst>
              <a:gd name="T0" fmla="*/ 0 w 907"/>
              <a:gd name="T1" fmla="*/ 211693044 h 821"/>
              <a:gd name="T2" fmla="*/ 1030745058 w 907"/>
              <a:gd name="T3" fmla="*/ 211693044 h 821"/>
              <a:gd name="T4" fmla="*/ 1963203194 w 907"/>
              <a:gd name="T5" fmla="*/ 1484370668 h 821"/>
              <a:gd name="T6" fmla="*/ 2147483647 w 907"/>
              <a:gd name="T7" fmla="*/ 2069046694 h 82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07" h="821">
                <a:moveTo>
                  <a:pt x="0" y="84"/>
                </a:moveTo>
                <a:cubicBezTo>
                  <a:pt x="151" y="42"/>
                  <a:pt x="279" y="0"/>
                  <a:pt x="409" y="84"/>
                </a:cubicBezTo>
                <a:cubicBezTo>
                  <a:pt x="539" y="168"/>
                  <a:pt x="696" y="466"/>
                  <a:pt x="779" y="589"/>
                </a:cubicBezTo>
                <a:cubicBezTo>
                  <a:pt x="862" y="712"/>
                  <a:pt x="880" y="773"/>
                  <a:pt x="907" y="821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oval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2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395536" y="2852936"/>
            <a:ext cx="8280400" cy="3673623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S[0] = [100..0]; i = 1;  </a:t>
            </a:r>
            <a:r>
              <a:rPr lang="cs-CZ" sz="2000" b="1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2000" b="1">
                <a:solidFill>
                  <a:srgbClr val="777777"/>
                </a:solidFill>
                <a:latin typeface="Courier New" pitchFamily="49" charset="0"/>
              </a:rPr>
              <a:t>// init</a:t>
            </a:r>
            <a:endParaRPr lang="cs-CZ" sz="2000" b="1">
              <a:solidFill>
                <a:srgbClr val="777777"/>
              </a:solidFill>
              <a:latin typeface="Courier New" pitchFamily="49" charset="0"/>
            </a:endParaRPr>
          </a:p>
          <a:p>
            <a:pPr fontAlgn="base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u="sng" smtClean="0">
                <a:solidFill>
                  <a:srgbClr val="0000FF"/>
                </a:solidFill>
                <a:latin typeface="Courier New" pitchFamily="49" charset="0"/>
              </a:rPr>
              <a:t>while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( (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i &lt;= </a:t>
            </a:r>
            <a:r>
              <a:rPr lang="cs-CZ" sz="2000" b="1">
                <a:solidFill>
                  <a:srgbClr val="000000"/>
                </a:solidFill>
                <a:latin typeface="Courier New" pitchFamily="49" charset="0"/>
              </a:rPr>
              <a:t>t.length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) &amp;&amp; (S[i-1]!=[000...0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]) )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{</a:t>
            </a:r>
            <a:endParaRPr lang="cs-CZ" sz="2000" b="1">
              <a:solidFill>
                <a:srgbClr val="000000"/>
              </a:solidFill>
              <a:latin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2000" b="1" u="sng">
                <a:solidFill>
                  <a:srgbClr val="0000FF"/>
                </a:solidFill>
                <a:latin typeface="Courier New" pitchFamily="49" charset="0"/>
              </a:rPr>
              <a:t>for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( j=0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; j &lt; Q</a:t>
            </a:r>
            <a:r>
              <a:rPr lang="cs-CZ" sz="2000" b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size; j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++ )   </a:t>
            </a:r>
            <a:endParaRPr lang="cs-CZ" sz="2000" b="1">
              <a:solidFill>
                <a:srgbClr val="000000"/>
              </a:solidFill>
              <a:latin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2000" b="1" u="sng" smtClean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( (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S[i][j] == 1) &amp;&amp; (F[j] == 1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) ) </a:t>
            </a:r>
            <a:endParaRPr lang="cs-CZ" sz="2000" b="1">
              <a:solidFill>
                <a:srgbClr val="000000"/>
              </a:solidFill>
              <a:latin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      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print( q[j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].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final_state_info );  </a:t>
            </a:r>
            <a:endParaRPr lang="cs-CZ" sz="2000" b="1">
              <a:solidFill>
                <a:srgbClr val="000000"/>
              </a:solidFill>
              <a:latin typeface="Courier New" pitchFamily="49" charset="0"/>
            </a:endParaRPr>
          </a:p>
          <a:p>
            <a:pPr fontAlgn="base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  S[i] = [000...0];   </a:t>
            </a:r>
            <a:endParaRPr lang="cs-CZ" sz="2000" b="1">
              <a:solidFill>
                <a:srgbClr val="000000"/>
              </a:solidFill>
              <a:latin typeface="Courier New" pitchFamily="49" charset="0"/>
            </a:endParaRPr>
          </a:p>
          <a:p>
            <a:pPr fontAlgn="base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  </a:t>
            </a:r>
            <a:r>
              <a:rPr lang="en-US" sz="2000" b="1" u="sng">
                <a:solidFill>
                  <a:srgbClr val="0000FF"/>
                </a:solidFill>
                <a:latin typeface="Courier New" pitchFamily="49" charset="0"/>
              </a:rPr>
              <a:t>for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( j=0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; j &lt; Q</a:t>
            </a:r>
            <a:r>
              <a:rPr lang="cs-CZ" sz="2000" b="1">
                <a:solidFill>
                  <a:srgbClr val="000000"/>
                </a:solidFill>
                <a:latin typeface="Courier New" pitchFamily="49" charset="0"/>
              </a:rPr>
              <a:t>.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size; j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++ )</a:t>
            </a:r>
            <a:endParaRPr lang="cs-CZ" sz="2000" b="1">
              <a:solidFill>
                <a:srgbClr val="000000"/>
              </a:solidFill>
              <a:latin typeface="Courier New" pitchFamily="49" charset="0"/>
            </a:endParaRPr>
          </a:p>
          <a:p>
            <a:pPr fontAlgn="base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    </a:t>
            </a:r>
            <a:r>
              <a:rPr lang="en-US" sz="2000" b="1" u="sng" smtClean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( S[i-1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][j]==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1 )</a:t>
            </a:r>
            <a:endParaRPr lang="en-US" sz="2000" b="1">
              <a:solidFill>
                <a:srgbClr val="000000"/>
              </a:solidFill>
              <a:latin typeface="Courier New" pitchFamily="49" charset="0"/>
            </a:endParaRPr>
          </a:p>
          <a:p>
            <a:pPr fontAlgn="base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        S[i] = S[i] </a:t>
            </a:r>
            <a:r>
              <a:rPr lang="en-US" sz="2000" b="1">
                <a:latin typeface="Courier New" pitchFamily="49" charset="0"/>
              </a:rPr>
              <a:t>|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T[j][t[i]]; </a:t>
            </a:r>
            <a:r>
              <a:rPr lang="en-US" sz="2000" b="1">
                <a:solidFill>
                  <a:srgbClr val="777777"/>
                </a:solidFill>
                <a:latin typeface="Courier New" pitchFamily="49" charset="0"/>
              </a:rPr>
              <a:t>// </a:t>
            </a:r>
            <a:r>
              <a:rPr lang="en-US" sz="2000" b="1" smtClean="0">
                <a:solidFill>
                  <a:srgbClr val="777777"/>
                </a:solidFill>
                <a:latin typeface="Courier New" pitchFamily="49" charset="0"/>
              </a:rPr>
              <a:t>"|“ = OR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endParaRPr lang="cs-CZ" sz="2000" b="1">
              <a:solidFill>
                <a:srgbClr val="000000"/>
              </a:solidFill>
              <a:latin typeface="Courier New" pitchFamily="49" charset="0"/>
            </a:endParaRPr>
          </a:p>
          <a:p>
            <a:pPr fontAlgn="base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  i++; </a:t>
            </a:r>
            <a:endParaRPr lang="cs-CZ" sz="2000" b="1">
              <a:solidFill>
                <a:srgbClr val="000000"/>
              </a:solidFill>
              <a:latin typeface="Courier New" pitchFamily="49" charset="0"/>
            </a:endParaRPr>
          </a:p>
          <a:p>
            <a:pPr fontAlgn="base">
              <a:lnSpc>
                <a:spcPct val="10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cs-CZ" sz="2000" b="1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395288" y="692150"/>
            <a:ext cx="8351837" cy="720725"/>
          </a:xfrm>
          <a:prstGeom prst="roundRect">
            <a:avLst>
              <a:gd name="adj" fmla="val 1415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Simulation of work of a NFA without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 i="1" smtClean="0">
                <a:solidFill>
                  <a:srgbClr val="000000"/>
                </a:solidFill>
                <a:sym typeface="Symbol" pitchFamily="18" charset="2"/>
              </a:rPr>
              <a:t></a:t>
            </a:r>
            <a:r>
              <a:rPr lang="cs-CZ" smtClean="0">
                <a:solidFill>
                  <a:srgbClr val="000000"/>
                </a:solidFill>
                <a:sym typeface="Symbol" pitchFamily="18" charset="2"/>
              </a:rPr>
              <a:t></a:t>
            </a:r>
            <a:r>
              <a:rPr lang="en-US" smtClean="0">
                <a:solidFill>
                  <a:srgbClr val="000000"/>
                </a:solidFill>
                <a:sym typeface="Symbol" pitchFamily="18" charset="2"/>
              </a:rPr>
              <a:t>transitions</a:t>
            </a:r>
            <a:endParaRPr lang="cs-CZ">
              <a:solidFill>
                <a:srgbClr val="000000"/>
              </a:solidFill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Basic method</a:t>
            </a:r>
            <a:r>
              <a:rPr lang="cs-CZ" smtClean="0">
                <a:solidFill>
                  <a:srgbClr val="000000"/>
                </a:solidFill>
              </a:rPr>
              <a:t>, implement</a:t>
            </a:r>
            <a:r>
              <a:rPr lang="en-US" smtClean="0">
                <a:solidFill>
                  <a:srgbClr val="000000"/>
                </a:solidFill>
              </a:rPr>
              <a:t>ed with </a:t>
            </a:r>
            <a:r>
              <a:rPr lang="cs-CZ" smtClean="0">
                <a:solidFill>
                  <a:srgbClr val="000000"/>
                </a:solidFill>
              </a:rPr>
              <a:t>bit ve</a:t>
            </a:r>
            <a:r>
              <a:rPr lang="en-US" smtClean="0">
                <a:solidFill>
                  <a:srgbClr val="000000"/>
                </a:solidFill>
              </a:rPr>
              <a:t>c</a:t>
            </a:r>
            <a:r>
              <a:rPr lang="cs-CZ" smtClean="0">
                <a:solidFill>
                  <a:srgbClr val="000000"/>
                </a:solidFill>
              </a:rPr>
              <a:t>tor</a:t>
            </a:r>
            <a:r>
              <a:rPr lang="en-US" smtClean="0">
                <a:solidFill>
                  <a:srgbClr val="000000"/>
                </a:solidFill>
              </a:rPr>
              <a:t>s.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395288" y="1484784"/>
            <a:ext cx="8351837" cy="1224136"/>
          </a:xfrm>
          <a:prstGeom prst="roundRect">
            <a:avLst>
              <a:gd name="adj" fmla="val 1415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Input</a:t>
            </a:r>
            <a:r>
              <a:rPr lang="cs-CZ" smtClean="0">
                <a:solidFill>
                  <a:srgbClr val="000000"/>
                </a:solidFill>
              </a:rPr>
              <a:t>:   Bit tabl</a:t>
            </a:r>
            <a:r>
              <a:rPr lang="en-US" smtClean="0">
                <a:solidFill>
                  <a:srgbClr val="000000"/>
                </a:solidFill>
              </a:rPr>
              <a:t>e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T of transitions</a:t>
            </a:r>
            <a:r>
              <a:rPr lang="cs-CZ" smtClean="0">
                <a:solidFill>
                  <a:srgbClr val="000000"/>
                </a:solidFill>
              </a:rPr>
              <a:t>, bit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cs-CZ" smtClean="0">
                <a:solidFill>
                  <a:srgbClr val="000000"/>
                </a:solidFill>
              </a:rPr>
              <a:t>ve</a:t>
            </a:r>
            <a:r>
              <a:rPr lang="en-US" smtClean="0">
                <a:solidFill>
                  <a:srgbClr val="000000"/>
                </a:solidFill>
              </a:rPr>
              <a:t>c</a:t>
            </a:r>
            <a:r>
              <a:rPr lang="cs-CZ" smtClean="0">
                <a:solidFill>
                  <a:srgbClr val="000000"/>
                </a:solidFill>
              </a:rPr>
              <a:t>tor </a:t>
            </a:r>
            <a:r>
              <a:rPr lang="cs-CZ">
                <a:solidFill>
                  <a:srgbClr val="000000"/>
                </a:solidFill>
              </a:rPr>
              <a:t>F </a:t>
            </a:r>
            <a:r>
              <a:rPr lang="en-US" smtClean="0">
                <a:solidFill>
                  <a:srgbClr val="000000"/>
                </a:solidFill>
              </a:rPr>
              <a:t>of final states</a:t>
            </a:r>
            <a:r>
              <a:rPr lang="cs-CZ" smtClean="0">
                <a:solidFill>
                  <a:srgbClr val="000000"/>
                </a:solidFill>
              </a:rPr>
              <a:t>, </a:t>
            </a:r>
            <a:endParaRPr lang="cs-CZ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000000"/>
                </a:solidFill>
              </a:rPr>
              <a:t>             </a:t>
            </a:r>
            <a:r>
              <a:rPr lang="en-US" smtClean="0">
                <a:solidFill>
                  <a:srgbClr val="000000"/>
                </a:solidFill>
              </a:rPr>
              <a:t>number of states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cs-CZ">
                <a:solidFill>
                  <a:srgbClr val="000000"/>
                </a:solidFill>
              </a:rPr>
              <a:t>Q.size, text </a:t>
            </a:r>
            <a:r>
              <a:rPr lang="en-US" smtClean="0">
                <a:solidFill>
                  <a:srgbClr val="000000"/>
                </a:solidFill>
              </a:rPr>
              <a:t>in array t </a:t>
            </a:r>
            <a:r>
              <a:rPr lang="cs-CZ" smtClean="0">
                <a:solidFill>
                  <a:srgbClr val="000000"/>
                </a:solidFill>
              </a:rPr>
              <a:t>(ind</a:t>
            </a:r>
            <a:r>
              <a:rPr lang="en-US" smtClean="0">
                <a:solidFill>
                  <a:srgbClr val="000000"/>
                </a:solidFill>
              </a:rPr>
              <a:t>exed from</a:t>
            </a:r>
            <a:r>
              <a:rPr lang="cs-CZ" smtClean="0">
                <a:solidFill>
                  <a:srgbClr val="000000"/>
                </a:solidFill>
              </a:rPr>
              <a:t> 1</a:t>
            </a:r>
            <a:r>
              <a:rPr lang="cs-CZ">
                <a:solidFill>
                  <a:srgbClr val="000000"/>
                </a:solidFill>
              </a:rPr>
              <a:t>).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Output</a:t>
            </a:r>
            <a:r>
              <a:rPr lang="cs-CZ" smtClean="0">
                <a:solidFill>
                  <a:srgbClr val="000000"/>
                </a:solidFill>
              </a:rPr>
              <a:t>: Simul</a:t>
            </a:r>
            <a:r>
              <a:rPr lang="en-US" smtClean="0">
                <a:solidFill>
                  <a:srgbClr val="000000"/>
                </a:solidFill>
              </a:rPr>
              <a:t>ated</a:t>
            </a:r>
            <a:r>
              <a:rPr lang="cs-CZ" smtClean="0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run and output of the automaton</a:t>
            </a:r>
            <a:r>
              <a:rPr lang="cs-CZ" smtClean="0">
                <a:solidFill>
                  <a:srgbClr val="000000"/>
                </a:solidFill>
              </a:rPr>
              <a:t>. 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    (notation in format [0101...00] denotes characteristic vector of set of states)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Bit Representation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9704" name="Group 8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9714" name="Group 9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9716" name="Rectangle 10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9717" name="Line 11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9715" name="Arc 12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9705" name="AutoShape 13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9706" name="AutoShape 14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9707" name="Group 15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9710" name="Group 16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9712" name="Rectangle 17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9713" name="Line 18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9711" name="Arc 19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9708" name="AutoShape 20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Simulation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9709" name="Text Box 21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24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02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Finite Automata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Easy Examples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2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755576" y="1844824"/>
            <a:ext cx="7705725" cy="1440160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46" name="AutoShape 3"/>
          <p:cNvSpPr>
            <a:spLocks noChangeArrowheads="1"/>
          </p:cNvSpPr>
          <p:nvPr/>
        </p:nvSpPr>
        <p:spPr bwMode="auto">
          <a:xfrm>
            <a:off x="755576" y="620688"/>
            <a:ext cx="7705725" cy="1080120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Automaton C</a:t>
            </a:r>
            <a:r>
              <a:rPr lang="en-US" b="1" baseline="-25000" smtClean="0">
                <a:solidFill>
                  <a:srgbClr val="000000"/>
                </a:solidFill>
              </a:rPr>
              <a:t>3</a:t>
            </a:r>
            <a:r>
              <a:rPr lang="en-US" b="1" smtClean="0">
                <a:solidFill>
                  <a:srgbClr val="000000"/>
                </a:solidFill>
              </a:rPr>
              <a:t> accepts all binary nonnegative integers divisible by 3,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any number of leading zeros may be included.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</p:txBody>
      </p:sp>
      <p:sp>
        <p:nvSpPr>
          <p:cNvPr id="47" name="AutoShape 3"/>
          <p:cNvSpPr>
            <a:spLocks noChangeArrowheads="1"/>
          </p:cNvSpPr>
          <p:nvPr/>
        </p:nvSpPr>
        <p:spPr bwMode="auto">
          <a:xfrm>
            <a:off x="755576" y="4797152"/>
            <a:ext cx="7705725" cy="1584176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72" name="AutoShape 3"/>
          <p:cNvSpPr>
            <a:spLocks noChangeArrowheads="1"/>
          </p:cNvSpPr>
          <p:nvPr/>
        </p:nvSpPr>
        <p:spPr bwMode="auto">
          <a:xfrm>
            <a:off x="755576" y="3717032"/>
            <a:ext cx="7705725" cy="936104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Automaton </a:t>
            </a:r>
            <a:r>
              <a:rPr lang="en-US" b="1" smtClean="0">
                <a:solidFill>
                  <a:srgbClr val="000000"/>
                </a:solidFill>
              </a:rPr>
              <a:t>C</a:t>
            </a:r>
            <a:r>
              <a:rPr lang="en-US" b="1" baseline="-25000" smtClean="0">
                <a:solidFill>
                  <a:srgbClr val="000000"/>
                </a:solidFill>
              </a:rPr>
              <a:t>4</a:t>
            </a:r>
            <a:r>
              <a:rPr lang="en-US" b="1" smtClean="0">
                <a:solidFill>
                  <a:srgbClr val="000000"/>
                </a:solidFill>
              </a:rPr>
              <a:t> </a:t>
            </a:r>
            <a:r>
              <a:rPr lang="en-US" b="1">
                <a:solidFill>
                  <a:srgbClr val="000000"/>
                </a:solidFill>
              </a:rPr>
              <a:t>accepts all binary </a:t>
            </a:r>
            <a:r>
              <a:rPr lang="en-US" b="1" smtClean="0">
                <a:solidFill>
                  <a:srgbClr val="000000"/>
                </a:solidFill>
              </a:rPr>
              <a:t>positive integers </a:t>
            </a:r>
            <a:r>
              <a:rPr lang="en-US" b="1">
                <a:solidFill>
                  <a:srgbClr val="000000"/>
                </a:solidFill>
              </a:rPr>
              <a:t>divisible by 3,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no leading </a:t>
            </a:r>
            <a:r>
              <a:rPr lang="en-US" b="1">
                <a:solidFill>
                  <a:srgbClr val="000000"/>
                </a:solidFill>
              </a:rPr>
              <a:t>zeros </a:t>
            </a:r>
            <a:r>
              <a:rPr lang="en-US" b="1" smtClean="0">
                <a:solidFill>
                  <a:srgbClr val="000000"/>
                </a:solidFill>
              </a:rPr>
              <a:t>are allowed. </a:t>
            </a: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</p:txBody>
      </p:sp>
      <p:sp>
        <p:nvSpPr>
          <p:cNvPr id="99" name="Arc 130"/>
          <p:cNvSpPr>
            <a:spLocks/>
          </p:cNvSpPr>
          <p:nvPr/>
        </p:nvSpPr>
        <p:spPr bwMode="auto">
          <a:xfrm rot="5400000" flipV="1">
            <a:off x="3925888" y="2564135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0" name="Arc 131"/>
          <p:cNvSpPr>
            <a:spLocks/>
          </p:cNvSpPr>
          <p:nvPr/>
        </p:nvSpPr>
        <p:spPr bwMode="auto">
          <a:xfrm rot="5400000" flipV="1">
            <a:off x="4860925" y="2564135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Arc 128"/>
          <p:cNvSpPr>
            <a:spLocks/>
          </p:cNvSpPr>
          <p:nvPr/>
        </p:nvSpPr>
        <p:spPr bwMode="auto">
          <a:xfrm rot="5400000" flipH="1">
            <a:off x="3332311" y="2363192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" name="Arc 129"/>
          <p:cNvSpPr>
            <a:spLocks/>
          </p:cNvSpPr>
          <p:nvPr/>
        </p:nvSpPr>
        <p:spPr bwMode="auto">
          <a:xfrm flipH="1" flipV="1">
            <a:off x="3131493" y="2637036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" name="Arc 130"/>
          <p:cNvSpPr>
            <a:spLocks/>
          </p:cNvSpPr>
          <p:nvPr/>
        </p:nvSpPr>
        <p:spPr bwMode="auto">
          <a:xfrm rot="5400000" flipH="1">
            <a:off x="3925243" y="2203648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4" name="Arc 131"/>
          <p:cNvSpPr>
            <a:spLocks/>
          </p:cNvSpPr>
          <p:nvPr/>
        </p:nvSpPr>
        <p:spPr bwMode="auto">
          <a:xfrm rot="5400000" flipH="1">
            <a:off x="4860280" y="2203648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5" name="Oval 132"/>
          <p:cNvSpPr>
            <a:spLocks noChangeArrowheads="1"/>
          </p:cNvSpPr>
          <p:nvPr/>
        </p:nvSpPr>
        <p:spPr bwMode="auto">
          <a:xfrm>
            <a:off x="4355455" y="26370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400" b="1"/>
              <a:t>1</a:t>
            </a:r>
          </a:p>
        </p:txBody>
      </p:sp>
      <p:sp>
        <p:nvSpPr>
          <p:cNvPr id="106" name="Text Box 134"/>
          <p:cNvSpPr txBox="1">
            <a:spLocks noChangeArrowheads="1"/>
          </p:cNvSpPr>
          <p:nvPr/>
        </p:nvSpPr>
        <p:spPr bwMode="auto">
          <a:xfrm>
            <a:off x="3563888" y="206097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07" name="Text Box 135"/>
          <p:cNvSpPr txBox="1">
            <a:spLocks noChangeArrowheads="1"/>
          </p:cNvSpPr>
          <p:nvPr/>
        </p:nvSpPr>
        <p:spPr bwMode="auto">
          <a:xfrm>
            <a:off x="4860280" y="220523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08" name="Text Box 137"/>
          <p:cNvSpPr txBox="1">
            <a:spLocks noChangeArrowheads="1"/>
          </p:cNvSpPr>
          <p:nvPr/>
        </p:nvSpPr>
        <p:spPr bwMode="auto">
          <a:xfrm>
            <a:off x="3923655" y="220523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09" name="Text Box 138"/>
          <p:cNvSpPr txBox="1">
            <a:spLocks noChangeArrowheads="1"/>
          </p:cNvSpPr>
          <p:nvPr/>
        </p:nvSpPr>
        <p:spPr bwMode="auto">
          <a:xfrm>
            <a:off x="3923928" y="2781052"/>
            <a:ext cx="2889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10" name="Text Box 139"/>
          <p:cNvSpPr txBox="1">
            <a:spLocks noChangeArrowheads="1"/>
          </p:cNvSpPr>
          <p:nvPr/>
        </p:nvSpPr>
        <p:spPr bwMode="auto">
          <a:xfrm>
            <a:off x="5580112" y="227699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grpSp>
        <p:nvGrpSpPr>
          <p:cNvPr id="111" name="Group 140"/>
          <p:cNvGrpSpPr>
            <a:grpSpLocks/>
          </p:cNvGrpSpPr>
          <p:nvPr/>
        </p:nvGrpSpPr>
        <p:grpSpPr bwMode="auto">
          <a:xfrm>
            <a:off x="3420418" y="2637036"/>
            <a:ext cx="287337" cy="287337"/>
            <a:chOff x="3334" y="799"/>
            <a:chExt cx="454" cy="453"/>
          </a:xfrm>
        </p:grpSpPr>
        <p:sp>
          <p:nvSpPr>
            <p:cNvPr id="112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113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0</a:t>
              </a:r>
            </a:p>
          </p:txBody>
        </p:sp>
      </p:grpSp>
      <p:sp>
        <p:nvSpPr>
          <p:cNvPr id="114" name="Arc 128"/>
          <p:cNvSpPr>
            <a:spLocks/>
          </p:cNvSpPr>
          <p:nvPr/>
        </p:nvSpPr>
        <p:spPr bwMode="auto">
          <a:xfrm rot="5400000" flipH="1">
            <a:off x="5349577" y="2435523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5" name="Oval 133"/>
          <p:cNvSpPr>
            <a:spLocks noChangeArrowheads="1"/>
          </p:cNvSpPr>
          <p:nvPr/>
        </p:nvSpPr>
        <p:spPr bwMode="auto">
          <a:xfrm>
            <a:off x="5292080" y="263703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400" b="1"/>
              <a:t>2</a:t>
            </a:r>
          </a:p>
        </p:txBody>
      </p:sp>
      <p:sp>
        <p:nvSpPr>
          <p:cNvPr id="116" name="Text Box 135"/>
          <p:cNvSpPr txBox="1">
            <a:spLocks noChangeArrowheads="1"/>
          </p:cNvSpPr>
          <p:nvPr/>
        </p:nvSpPr>
        <p:spPr bwMode="auto">
          <a:xfrm>
            <a:off x="4860032" y="278105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17" name="Text Box 132"/>
          <p:cNvSpPr txBox="1">
            <a:spLocks noChangeArrowheads="1"/>
          </p:cNvSpPr>
          <p:nvPr/>
        </p:nvSpPr>
        <p:spPr bwMode="auto">
          <a:xfrm>
            <a:off x="2843808" y="213298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C</a:t>
            </a:r>
            <a:r>
              <a:rPr lang="cs-CZ" sz="1600" b="1" i="1" baseline="-25000" smtClean="0"/>
              <a:t>3</a:t>
            </a:r>
            <a:endParaRPr lang="cs-CZ" b="1" baseline="-25000"/>
          </a:p>
        </p:txBody>
      </p:sp>
      <p:grpSp>
        <p:nvGrpSpPr>
          <p:cNvPr id="2" name="Group 1"/>
          <p:cNvGrpSpPr/>
          <p:nvPr/>
        </p:nvGrpSpPr>
        <p:grpSpPr>
          <a:xfrm>
            <a:off x="2627784" y="5013176"/>
            <a:ext cx="3457277" cy="1152004"/>
            <a:chOff x="1547664" y="3789040"/>
            <a:chExt cx="3457277" cy="1152004"/>
          </a:xfrm>
        </p:grpSpPr>
        <p:sp>
          <p:nvSpPr>
            <p:cNvPr id="118" name="Arc 130"/>
            <p:cNvSpPr>
              <a:spLocks/>
            </p:cNvSpPr>
            <p:nvPr/>
          </p:nvSpPr>
          <p:spPr bwMode="auto">
            <a:xfrm rot="5400000" flipV="1">
              <a:off x="3061792" y="4436219"/>
              <a:ext cx="215900" cy="793750"/>
            </a:xfrm>
            <a:custGeom>
              <a:avLst/>
              <a:gdLst>
                <a:gd name="T0" fmla="*/ 48947 w 21600"/>
                <a:gd name="T1" fmla="*/ 0 h 42451"/>
                <a:gd name="T2" fmla="*/ 28367 w 21600"/>
                <a:gd name="T3" fmla="*/ 793750 h 42451"/>
                <a:gd name="T4" fmla="*/ 0 w 21600"/>
                <a:gd name="T5" fmla="*/ 393369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9" name="Arc 131"/>
            <p:cNvSpPr>
              <a:spLocks/>
            </p:cNvSpPr>
            <p:nvPr/>
          </p:nvSpPr>
          <p:spPr bwMode="auto">
            <a:xfrm rot="5400000" flipV="1">
              <a:off x="3996829" y="4436219"/>
              <a:ext cx="215900" cy="793750"/>
            </a:xfrm>
            <a:custGeom>
              <a:avLst/>
              <a:gdLst>
                <a:gd name="T0" fmla="*/ 48947 w 21600"/>
                <a:gd name="T1" fmla="*/ 0 h 42451"/>
                <a:gd name="T2" fmla="*/ 28367 w 21600"/>
                <a:gd name="T3" fmla="*/ 793750 h 42451"/>
                <a:gd name="T4" fmla="*/ 0 w 21600"/>
                <a:gd name="T5" fmla="*/ 393369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" name="Arc 128"/>
            <p:cNvSpPr>
              <a:spLocks/>
            </p:cNvSpPr>
            <p:nvPr/>
          </p:nvSpPr>
          <p:spPr bwMode="auto">
            <a:xfrm rot="5400000" flipH="1">
              <a:off x="2468215" y="4235276"/>
              <a:ext cx="388938" cy="215900"/>
            </a:xfrm>
            <a:custGeom>
              <a:avLst/>
              <a:gdLst>
                <a:gd name="T0" fmla="*/ 39516 w 43199"/>
                <a:gd name="T1" fmla="*/ 42715 h 43200"/>
                <a:gd name="T2" fmla="*/ 0 w 43199"/>
                <a:gd name="T3" fmla="*/ 108835 h 43200"/>
                <a:gd name="T4" fmla="*/ 194464 w 43199"/>
                <a:gd name="T5" fmla="*/ 10795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</a:path>
                <a:path w="43199" h="43200" stroke="0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  <a:lnTo>
                    <a:pt x="21599" y="21600"/>
                  </a:lnTo>
                  <a:lnTo>
                    <a:pt x="4389" y="854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1" name="Arc 129"/>
            <p:cNvSpPr>
              <a:spLocks/>
            </p:cNvSpPr>
            <p:nvPr/>
          </p:nvSpPr>
          <p:spPr bwMode="auto">
            <a:xfrm flipH="1" flipV="1">
              <a:off x="1547664" y="4509120"/>
              <a:ext cx="288925" cy="146050"/>
            </a:xfrm>
            <a:custGeom>
              <a:avLst/>
              <a:gdLst>
                <a:gd name="T0" fmla="*/ 0 w 21600"/>
                <a:gd name="T1" fmla="*/ 0 h 21600"/>
                <a:gd name="T2" fmla="*/ 288925 w 21600"/>
                <a:gd name="T3" fmla="*/ 146050 h 21600"/>
                <a:gd name="T4" fmla="*/ 0 w 21600"/>
                <a:gd name="T5" fmla="*/ 14605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2" name="Arc 130"/>
            <p:cNvSpPr>
              <a:spLocks/>
            </p:cNvSpPr>
            <p:nvPr/>
          </p:nvSpPr>
          <p:spPr bwMode="auto">
            <a:xfrm rot="5400000" flipH="1">
              <a:off x="3061147" y="4075732"/>
              <a:ext cx="215900" cy="793750"/>
            </a:xfrm>
            <a:custGeom>
              <a:avLst/>
              <a:gdLst>
                <a:gd name="T0" fmla="*/ 48947 w 21600"/>
                <a:gd name="T1" fmla="*/ 0 h 42451"/>
                <a:gd name="T2" fmla="*/ 28367 w 21600"/>
                <a:gd name="T3" fmla="*/ 793750 h 42451"/>
                <a:gd name="T4" fmla="*/ 0 w 21600"/>
                <a:gd name="T5" fmla="*/ 393369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3" name="Arc 131"/>
            <p:cNvSpPr>
              <a:spLocks/>
            </p:cNvSpPr>
            <p:nvPr/>
          </p:nvSpPr>
          <p:spPr bwMode="auto">
            <a:xfrm rot="5400000" flipH="1">
              <a:off x="3996184" y="4075732"/>
              <a:ext cx="215900" cy="793750"/>
            </a:xfrm>
            <a:custGeom>
              <a:avLst/>
              <a:gdLst>
                <a:gd name="T0" fmla="*/ 48947 w 21600"/>
                <a:gd name="T1" fmla="*/ 0 h 42451"/>
                <a:gd name="T2" fmla="*/ 28367 w 21600"/>
                <a:gd name="T3" fmla="*/ 793750 h 42451"/>
                <a:gd name="T4" fmla="*/ 0 w 21600"/>
                <a:gd name="T5" fmla="*/ 393369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4" name="Oval 132"/>
            <p:cNvSpPr>
              <a:spLocks noChangeArrowheads="1"/>
            </p:cNvSpPr>
            <p:nvPr/>
          </p:nvSpPr>
          <p:spPr bwMode="auto">
            <a:xfrm>
              <a:off x="3491359" y="4509120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2</a:t>
              </a:r>
              <a:endParaRPr lang="cs-CZ" sz="1400" b="1"/>
            </a:p>
          </p:txBody>
        </p:sp>
        <p:sp>
          <p:nvSpPr>
            <p:cNvPr id="125" name="Text Box 134"/>
            <p:cNvSpPr txBox="1">
              <a:spLocks noChangeArrowheads="1"/>
            </p:cNvSpPr>
            <p:nvPr/>
          </p:nvSpPr>
          <p:spPr bwMode="auto">
            <a:xfrm>
              <a:off x="2699792" y="4005064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26" name="Text Box 135"/>
            <p:cNvSpPr txBox="1">
              <a:spLocks noChangeArrowheads="1"/>
            </p:cNvSpPr>
            <p:nvPr/>
          </p:nvSpPr>
          <p:spPr bwMode="auto">
            <a:xfrm>
              <a:off x="3996184" y="4077320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27" name="Text Box 137"/>
            <p:cNvSpPr txBox="1">
              <a:spLocks noChangeArrowheads="1"/>
            </p:cNvSpPr>
            <p:nvPr/>
          </p:nvSpPr>
          <p:spPr bwMode="auto">
            <a:xfrm>
              <a:off x="3059559" y="4077320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sp>
          <p:nvSpPr>
            <p:cNvPr id="128" name="Text Box 138"/>
            <p:cNvSpPr txBox="1">
              <a:spLocks noChangeArrowheads="1"/>
            </p:cNvSpPr>
            <p:nvPr/>
          </p:nvSpPr>
          <p:spPr bwMode="auto">
            <a:xfrm>
              <a:off x="3059832" y="4653136"/>
              <a:ext cx="288925" cy="287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sp>
          <p:nvSpPr>
            <p:cNvPr id="129" name="Text Box 139"/>
            <p:cNvSpPr txBox="1">
              <a:spLocks noChangeArrowheads="1"/>
            </p:cNvSpPr>
            <p:nvPr/>
          </p:nvSpPr>
          <p:spPr bwMode="auto">
            <a:xfrm>
              <a:off x="4716016" y="4149080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grpSp>
          <p:nvGrpSpPr>
            <p:cNvPr id="130" name="Group 140"/>
            <p:cNvGrpSpPr>
              <a:grpSpLocks/>
            </p:cNvGrpSpPr>
            <p:nvPr/>
          </p:nvGrpSpPr>
          <p:grpSpPr bwMode="auto">
            <a:xfrm>
              <a:off x="2556322" y="4509120"/>
              <a:ext cx="287337" cy="287337"/>
              <a:chOff x="3334" y="799"/>
              <a:chExt cx="454" cy="453"/>
            </a:xfrm>
          </p:grpSpPr>
          <p:sp>
            <p:nvSpPr>
              <p:cNvPr id="131" name="Oval 14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1400" b="1"/>
              </a:p>
            </p:txBody>
          </p:sp>
          <p:sp>
            <p:nvSpPr>
              <p:cNvPr id="132" name="Oval 14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 b="1" smtClean="0"/>
                  <a:t>1</a:t>
                </a:r>
                <a:endParaRPr lang="cs-CZ" sz="1200" b="1"/>
              </a:p>
            </p:txBody>
          </p:sp>
        </p:grpSp>
        <p:sp>
          <p:nvSpPr>
            <p:cNvPr id="133" name="Arc 128"/>
            <p:cNvSpPr>
              <a:spLocks/>
            </p:cNvSpPr>
            <p:nvPr/>
          </p:nvSpPr>
          <p:spPr bwMode="auto">
            <a:xfrm rot="5400000" flipH="1">
              <a:off x="4485481" y="4307607"/>
              <a:ext cx="388938" cy="215900"/>
            </a:xfrm>
            <a:custGeom>
              <a:avLst/>
              <a:gdLst>
                <a:gd name="T0" fmla="*/ 39516 w 43199"/>
                <a:gd name="T1" fmla="*/ 42715 h 43200"/>
                <a:gd name="T2" fmla="*/ 0 w 43199"/>
                <a:gd name="T3" fmla="*/ 108835 h 43200"/>
                <a:gd name="T4" fmla="*/ 194464 w 43199"/>
                <a:gd name="T5" fmla="*/ 10795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</a:path>
                <a:path w="43199" h="43200" stroke="0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  <a:lnTo>
                    <a:pt x="21599" y="21600"/>
                  </a:lnTo>
                  <a:lnTo>
                    <a:pt x="4389" y="854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4" name="Oval 133"/>
            <p:cNvSpPr>
              <a:spLocks noChangeArrowheads="1"/>
            </p:cNvSpPr>
            <p:nvPr/>
          </p:nvSpPr>
          <p:spPr bwMode="auto">
            <a:xfrm>
              <a:off x="4427984" y="4509120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3</a:t>
              </a:r>
              <a:endParaRPr lang="cs-CZ" sz="1400" b="1"/>
            </a:p>
          </p:txBody>
        </p:sp>
        <p:sp>
          <p:nvSpPr>
            <p:cNvPr id="135" name="Text Box 135"/>
            <p:cNvSpPr txBox="1">
              <a:spLocks noChangeArrowheads="1"/>
            </p:cNvSpPr>
            <p:nvPr/>
          </p:nvSpPr>
          <p:spPr bwMode="auto">
            <a:xfrm>
              <a:off x="3995936" y="465313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36" name="Text Box 132"/>
            <p:cNvSpPr txBox="1">
              <a:spLocks noChangeArrowheads="1"/>
            </p:cNvSpPr>
            <p:nvPr/>
          </p:nvSpPr>
          <p:spPr bwMode="auto">
            <a:xfrm>
              <a:off x="1547664" y="3861048"/>
              <a:ext cx="288925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i="1" smtClean="0"/>
                <a:t>C</a:t>
              </a:r>
              <a:r>
                <a:rPr lang="en-US" sz="1600" b="1" i="1" baseline="-25000" smtClean="0"/>
                <a:t>4</a:t>
              </a:r>
              <a:endParaRPr lang="cs-CZ" b="1" baseline="-25000"/>
            </a:p>
          </p:txBody>
        </p:sp>
        <p:sp>
          <p:nvSpPr>
            <p:cNvPr id="137" name="Arc 130"/>
            <p:cNvSpPr>
              <a:spLocks/>
            </p:cNvSpPr>
            <p:nvPr/>
          </p:nvSpPr>
          <p:spPr bwMode="auto">
            <a:xfrm rot="5400000" flipH="1">
              <a:off x="2411822" y="3428938"/>
              <a:ext cx="791964" cy="1656184"/>
            </a:xfrm>
            <a:custGeom>
              <a:avLst/>
              <a:gdLst>
                <a:gd name="T0" fmla="*/ 48947 w 21600"/>
                <a:gd name="T1" fmla="*/ 0 h 42451"/>
                <a:gd name="T2" fmla="*/ 28367 w 21600"/>
                <a:gd name="T3" fmla="*/ 793750 h 42451"/>
                <a:gd name="T4" fmla="*/ 0 w 21600"/>
                <a:gd name="T5" fmla="*/ 393369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8" name="Oval 132"/>
            <p:cNvSpPr>
              <a:spLocks noChangeArrowheads="1"/>
            </p:cNvSpPr>
            <p:nvPr/>
          </p:nvSpPr>
          <p:spPr bwMode="auto">
            <a:xfrm>
              <a:off x="1835696" y="4509120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0</a:t>
              </a:r>
              <a:endParaRPr lang="cs-CZ" sz="1400" b="1"/>
            </a:p>
          </p:txBody>
        </p:sp>
        <p:sp>
          <p:nvSpPr>
            <p:cNvPr id="139" name="Text Box 137"/>
            <p:cNvSpPr txBox="1">
              <a:spLocks noChangeArrowheads="1"/>
            </p:cNvSpPr>
            <p:nvPr/>
          </p:nvSpPr>
          <p:spPr bwMode="auto">
            <a:xfrm>
              <a:off x="2051720" y="3789040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</p:grpSp>
    </p:spTree>
    <p:extLst>
      <p:ext uri="{BB962C8B-B14F-4D97-AF65-F5344CB8AC3E}">
        <p14:creationId xmlns:p14="http://schemas.microsoft.com/office/powerpoint/2010/main" val="163268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Language operations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Overview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3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323528" y="764704"/>
            <a:ext cx="8424936" cy="3600400"/>
          </a:xfrm>
          <a:prstGeom prst="roundRect">
            <a:avLst>
              <a:gd name="adj" fmla="val 2145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en-US">
              <a:sym typeface="Symbol" pitchFamily="18" charset="2"/>
            </a:endParaRPr>
          </a:p>
          <a:p>
            <a:pPr algn="l"/>
            <a:r>
              <a:rPr lang="en-US" smtClean="0">
                <a:sym typeface="Symbol" pitchFamily="18" charset="2"/>
              </a:rPr>
              <a:t>Let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and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be any languages. Then </a:t>
            </a:r>
          </a:p>
          <a:p>
            <a:pPr algn="l"/>
            <a:r>
              <a:rPr lang="en-US" smtClean="0">
                <a:sym typeface="Symbol" pitchFamily="18" charset="2"/>
              </a:rPr>
              <a:t> 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>
                <a:sym typeface="Symbol"/>
              </a:rPr>
              <a:t>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is </a:t>
            </a:r>
            <a:r>
              <a:rPr lang="en-US" b="1" smtClean="0">
                <a:sym typeface="Symbol" pitchFamily="18" charset="2"/>
              </a:rPr>
              <a:t>union</a:t>
            </a:r>
            <a:r>
              <a:rPr lang="en-US" smtClean="0">
                <a:sym typeface="Symbol" pitchFamily="18" charset="2"/>
              </a:rPr>
              <a:t> of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and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. It is a set of all words which are in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or 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. </a:t>
            </a:r>
          </a:p>
          <a:p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 smtClean="0">
                <a:sym typeface="Symbol"/>
              </a:rPr>
              <a:t>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 is </a:t>
            </a:r>
            <a:r>
              <a:rPr lang="en-US" b="1" smtClean="0">
                <a:sym typeface="Symbol" pitchFamily="18" charset="2"/>
              </a:rPr>
              <a:t>intersection</a:t>
            </a:r>
            <a:r>
              <a:rPr lang="en-US" smtClean="0">
                <a:sym typeface="Symbol" pitchFamily="18" charset="2"/>
              </a:rPr>
              <a:t>  </a:t>
            </a:r>
            <a:r>
              <a:rPr lang="en-US">
                <a:sym typeface="Symbol" pitchFamily="18" charset="2"/>
              </a:rPr>
              <a:t>of 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and L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. It is a set of all words </a:t>
            </a:r>
            <a:endParaRPr lang="en-US" smtClean="0">
              <a:sym typeface="Symbol" pitchFamily="18" charset="2"/>
            </a:endParaRPr>
          </a:p>
          <a:p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          which </a:t>
            </a:r>
            <a:r>
              <a:rPr lang="en-US">
                <a:sym typeface="Symbol" pitchFamily="18" charset="2"/>
              </a:rPr>
              <a:t>are </a:t>
            </a:r>
            <a:r>
              <a:rPr lang="en-US" smtClean="0">
                <a:sym typeface="Symbol" pitchFamily="18" charset="2"/>
              </a:rPr>
              <a:t>simultaneously in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and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. </a:t>
            </a:r>
          </a:p>
          <a:p>
            <a:pPr algn="l"/>
            <a:r>
              <a:rPr lang="en-US" smtClean="0">
                <a:sym typeface="Symbol" pitchFamily="18" charset="2"/>
              </a:rPr>
              <a:t> 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.L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is </a:t>
            </a:r>
            <a:r>
              <a:rPr lang="en-US" b="1" smtClean="0">
                <a:sym typeface="Symbol" pitchFamily="18" charset="2"/>
              </a:rPr>
              <a:t>concatenation</a:t>
            </a:r>
            <a:r>
              <a:rPr lang="en-US" smtClean="0">
                <a:sym typeface="Symbol" pitchFamily="18" charset="2"/>
              </a:rPr>
              <a:t> of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and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. </a:t>
            </a:r>
            <a:r>
              <a:rPr lang="en-US">
                <a:sym typeface="Symbol" pitchFamily="18" charset="2"/>
              </a:rPr>
              <a:t>It is a set of all words </a:t>
            </a:r>
            <a:r>
              <a:rPr lang="en-US" smtClean="0">
                <a:sym typeface="Symbol" pitchFamily="18" charset="2"/>
              </a:rPr>
              <a:t>w for which holds</a:t>
            </a:r>
          </a:p>
          <a:p>
            <a:pPr algn="l"/>
            <a:r>
              <a:rPr lang="en-US" smtClean="0">
                <a:sym typeface="Symbol" pitchFamily="18" charset="2"/>
              </a:rPr>
              <a:t>            w = w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w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(concatenation of words w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and w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), where  w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>
                <a:sym typeface="Symbol"/>
              </a:rPr>
              <a:t></a:t>
            </a:r>
            <a:r>
              <a:rPr lang="en-US" baseline="-25000" smtClean="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and w</a:t>
            </a:r>
            <a:r>
              <a:rPr lang="en-US" baseline="-25000" smtClean="0">
                <a:sym typeface="Symbol" pitchFamily="18" charset="2"/>
              </a:rPr>
              <a:t>2 </a:t>
            </a:r>
            <a:r>
              <a:rPr lang="en-US">
                <a:sym typeface="Symbol"/>
              </a:rPr>
              <a:t></a:t>
            </a:r>
            <a:r>
              <a:rPr lang="en-US" smtClean="0">
                <a:sym typeface="Symbol" pitchFamily="18" charset="2"/>
              </a:rPr>
              <a:t> 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.</a:t>
            </a:r>
          </a:p>
          <a:p>
            <a:pPr algn="l"/>
            <a:r>
              <a:rPr lang="en-US" smtClean="0">
                <a:sym typeface="Symbol" pitchFamily="18" charset="2"/>
              </a:rPr>
              <a:t> 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baseline="30000">
                <a:sym typeface="Symbol" pitchFamily="18" charset="2"/>
              </a:rPr>
              <a:t>*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is Kleene </a:t>
            </a:r>
            <a:r>
              <a:rPr lang="en-US" b="1" smtClean="0">
                <a:sym typeface="Symbol" pitchFamily="18" charset="2"/>
              </a:rPr>
              <a:t>star</a:t>
            </a:r>
            <a:r>
              <a:rPr lang="en-US" smtClean="0">
                <a:sym typeface="Symbol" pitchFamily="18" charset="2"/>
              </a:rPr>
              <a:t> or Kleene </a:t>
            </a:r>
            <a:r>
              <a:rPr lang="en-US" b="1" smtClean="0">
                <a:sym typeface="Symbol" pitchFamily="18" charset="2"/>
              </a:rPr>
              <a:t>closure</a:t>
            </a:r>
            <a:r>
              <a:rPr lang="en-US" smtClean="0">
                <a:sym typeface="Symbol" pitchFamily="18" charset="2"/>
              </a:rPr>
              <a:t> or </a:t>
            </a:r>
            <a:r>
              <a:rPr lang="en-US" b="1" smtClean="0">
                <a:sym typeface="Symbol" pitchFamily="18" charset="2"/>
              </a:rPr>
              <a:t>iteration </a:t>
            </a:r>
            <a:r>
              <a:rPr lang="en-US" smtClean="0">
                <a:sym typeface="Symbol" pitchFamily="18" charset="2"/>
              </a:rPr>
              <a:t>of language </a:t>
            </a:r>
            <a:r>
              <a:rPr lang="en-US" baseline="-2500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. </a:t>
            </a:r>
          </a:p>
          <a:p>
            <a:pPr algn="l"/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          It is a set of all words which are concatenations of any number (incl. zero) </a:t>
            </a:r>
          </a:p>
          <a:p>
            <a:pPr algn="l"/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           of any words of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 in any order.</a:t>
            </a:r>
          </a:p>
          <a:p>
            <a:pPr algn="l"/>
            <a:r>
              <a:rPr lang="en-US" b="1" smtClean="0">
                <a:sym typeface="Symbol" pitchFamily="18" charset="2"/>
              </a:rPr>
              <a:t>Closure</a:t>
            </a:r>
          </a:p>
          <a:p>
            <a:pPr algn="l"/>
            <a:r>
              <a:rPr lang="en-US" smtClean="0">
                <a:sym typeface="Symbol" pitchFamily="18" charset="2"/>
              </a:rPr>
              <a:t>Whenever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and L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are regular languages </a:t>
            </a:r>
          </a:p>
          <a:p>
            <a:r>
              <a:rPr lang="en-US" smtClean="0">
                <a:sym typeface="Symbol" pitchFamily="18" charset="2"/>
              </a:rPr>
              <a:t>then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>
                <a:sym typeface="Symbol"/>
              </a:rPr>
              <a:t>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,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>
                <a:sym typeface="Symbol"/>
              </a:rPr>
              <a:t>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, L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.L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,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 baseline="30000">
                <a:sym typeface="Symbol" pitchFamily="18" charset="2"/>
              </a:rPr>
              <a:t>*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are  regular languages too.</a:t>
            </a:r>
          </a:p>
          <a:p>
            <a:pPr algn="l"/>
            <a:endParaRPr lang="en-US" smtClean="0">
              <a:sym typeface="Symbol" pitchFamily="18" charset="2"/>
            </a:endParaRPr>
          </a:p>
        </p:txBody>
      </p:sp>
      <p:sp>
        <p:nvSpPr>
          <p:cNvPr id="23" name="AutoShape 642"/>
          <p:cNvSpPr>
            <a:spLocks noChangeArrowheads="1"/>
          </p:cNvSpPr>
          <p:nvPr/>
        </p:nvSpPr>
        <p:spPr bwMode="auto">
          <a:xfrm>
            <a:off x="467544" y="548680"/>
            <a:ext cx="4464496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Operations on regular languages revisited </a:t>
            </a:r>
            <a:endParaRPr lang="cs-CZ" sz="1600" b="1"/>
          </a:p>
        </p:txBody>
      </p:sp>
      <p:sp>
        <p:nvSpPr>
          <p:cNvPr id="25" name="AutoShape 3"/>
          <p:cNvSpPr>
            <a:spLocks noChangeArrowheads="1"/>
          </p:cNvSpPr>
          <p:nvPr/>
        </p:nvSpPr>
        <p:spPr bwMode="auto">
          <a:xfrm>
            <a:off x="323528" y="4797152"/>
            <a:ext cx="8424936" cy="1584176"/>
          </a:xfrm>
          <a:prstGeom prst="roundRect">
            <a:avLst>
              <a:gd name="adj" fmla="val 6863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mtClean="0">
                <a:sym typeface="Symbol" pitchFamily="18" charset="2"/>
              </a:rPr>
              <a:t>When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is regular language accepted by automaton A</a:t>
            </a:r>
            <a:r>
              <a:rPr lang="en-US" baseline="-25000" smtClean="0">
                <a:sym typeface="Symbol" pitchFamily="18" charset="2"/>
              </a:rPr>
              <a:t>1</a:t>
            </a:r>
            <a:r>
              <a:rPr lang="en-US" smtClean="0">
                <a:sym typeface="Symbol" pitchFamily="18" charset="2"/>
              </a:rPr>
              <a:t> and </a:t>
            </a:r>
          </a:p>
          <a:p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is regular language accepted by automaton </a:t>
            </a:r>
            <a:r>
              <a:rPr lang="en-US" smtClean="0">
                <a:sym typeface="Symbol" pitchFamily="18" charset="2"/>
              </a:rPr>
              <a:t>A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 </a:t>
            </a:r>
          </a:p>
          <a:p>
            <a:r>
              <a:rPr lang="en-US">
                <a:sym typeface="Symbol" pitchFamily="18" charset="2"/>
              </a:rPr>
              <a:t>t</a:t>
            </a:r>
            <a:r>
              <a:rPr lang="en-US" smtClean="0">
                <a:sym typeface="Symbol" pitchFamily="18" charset="2"/>
              </a:rPr>
              <a:t>hen there also are automata A</a:t>
            </a:r>
            <a:r>
              <a:rPr lang="en-US" baseline="-25000" smtClean="0">
                <a:sym typeface="Symbol" pitchFamily="18" charset="2"/>
              </a:rPr>
              <a:t>3</a:t>
            </a:r>
            <a:r>
              <a:rPr lang="en-US" smtClean="0">
                <a:sym typeface="Symbol" pitchFamily="18" charset="2"/>
              </a:rPr>
              <a:t>, A</a:t>
            </a:r>
            <a:r>
              <a:rPr lang="en-US" baseline="-25000" smtClean="0">
                <a:sym typeface="Symbol" pitchFamily="18" charset="2"/>
              </a:rPr>
              <a:t>4</a:t>
            </a:r>
            <a:r>
              <a:rPr lang="en-US" smtClean="0">
                <a:sym typeface="Symbol" pitchFamily="18" charset="2"/>
              </a:rPr>
              <a:t>, A</a:t>
            </a:r>
            <a:r>
              <a:rPr lang="en-US" baseline="-25000" smtClean="0">
                <a:sym typeface="Symbol" pitchFamily="18" charset="2"/>
              </a:rPr>
              <a:t>5</a:t>
            </a:r>
            <a:r>
              <a:rPr lang="en-US" smtClean="0">
                <a:sym typeface="Symbol" pitchFamily="18" charset="2"/>
              </a:rPr>
              <a:t>, A</a:t>
            </a:r>
            <a:r>
              <a:rPr lang="en-US" baseline="-25000" smtClean="0">
                <a:sym typeface="Symbol" pitchFamily="18" charset="2"/>
              </a:rPr>
              <a:t>6</a:t>
            </a:r>
            <a:r>
              <a:rPr lang="en-US" smtClean="0">
                <a:sym typeface="Symbol" pitchFamily="18" charset="2"/>
              </a:rPr>
              <a:t>, </a:t>
            </a:r>
          </a:p>
          <a:p>
            <a:r>
              <a:rPr lang="en-US" smtClean="0">
                <a:sym typeface="Symbol" pitchFamily="18" charset="2"/>
              </a:rPr>
              <a:t>which accept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>
                <a:sym typeface="Symbol"/>
              </a:rPr>
              <a:t>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, 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 </a:t>
            </a:r>
            <a:r>
              <a:rPr lang="en-US">
                <a:sym typeface="Symbol"/>
              </a:rPr>
              <a:t> </a:t>
            </a:r>
            <a:r>
              <a:rPr lang="en-US" smtClean="0">
                <a:sym typeface="Symbol" pitchFamily="18" charset="2"/>
              </a:rPr>
              <a:t>L</a:t>
            </a:r>
            <a:r>
              <a:rPr lang="en-US" baseline="-25000" smtClean="0">
                <a:sym typeface="Symbol" pitchFamily="18" charset="2"/>
              </a:rPr>
              <a:t>2</a:t>
            </a:r>
            <a:r>
              <a:rPr lang="en-US" smtClean="0">
                <a:sym typeface="Symbol" pitchFamily="18" charset="2"/>
              </a:rPr>
              <a:t>, </a:t>
            </a:r>
            <a:r>
              <a:rPr lang="en-US">
                <a:sym typeface="Symbol" pitchFamily="18" charset="2"/>
              </a:rPr>
              <a:t>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sym typeface="Symbol" pitchFamily="18" charset="2"/>
              </a:rPr>
              <a:t>.L</a:t>
            </a:r>
            <a:r>
              <a:rPr lang="en-US" baseline="-25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 , L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 baseline="30000" smtClean="0">
                <a:sym typeface="Symbol" pitchFamily="18" charset="2"/>
              </a:rPr>
              <a:t>*</a:t>
            </a:r>
            <a:r>
              <a:rPr lang="en-US" smtClean="0">
                <a:sym typeface="Symbol" pitchFamily="18" charset="2"/>
              </a:rPr>
              <a:t>, respectively.</a:t>
            </a:r>
            <a:endParaRPr lang="en-US">
              <a:sym typeface="Symbol" pitchFamily="18" charset="2"/>
            </a:endParaRPr>
          </a:p>
          <a:p>
            <a:endParaRPr lang="en-US">
              <a:sym typeface="Symbol" pitchFamily="18" charset="2"/>
            </a:endParaRPr>
          </a:p>
        </p:txBody>
      </p:sp>
      <p:sp>
        <p:nvSpPr>
          <p:cNvPr id="24" name="AutoShape 642"/>
          <p:cNvSpPr>
            <a:spLocks noChangeArrowheads="1"/>
          </p:cNvSpPr>
          <p:nvPr/>
        </p:nvSpPr>
        <p:spPr bwMode="auto">
          <a:xfrm>
            <a:off x="467544" y="4509120"/>
            <a:ext cx="4464496" cy="360040"/>
          </a:xfrm>
          <a:prstGeom prst="roundRect">
            <a:avLst>
              <a:gd name="adj" fmla="val 18816"/>
            </a:avLst>
          </a:prstGeom>
          <a:solidFill>
            <a:srgbClr val="D5DAFF"/>
          </a:soli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1600" b="1" smtClean="0"/>
              <a:t>Automata support </a:t>
            </a:r>
            <a:endParaRPr lang="cs-CZ" sz="1600" b="1"/>
          </a:p>
        </p:txBody>
      </p:sp>
    </p:spTree>
    <p:extLst>
      <p:ext uri="{BB962C8B-B14F-4D97-AF65-F5344CB8AC3E}">
        <p14:creationId xmlns:p14="http://schemas.microsoft.com/office/powerpoint/2010/main" val="159577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AutoShape 3"/>
          <p:cNvSpPr>
            <a:spLocks noChangeArrowheads="1"/>
          </p:cNvSpPr>
          <p:nvPr/>
        </p:nvSpPr>
        <p:spPr bwMode="auto">
          <a:xfrm>
            <a:off x="683568" y="4221088"/>
            <a:ext cx="7848872" cy="2088232"/>
          </a:xfrm>
          <a:prstGeom prst="roundRect">
            <a:avLst>
              <a:gd name="adj" fmla="val 875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. 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1506" name="AutoShape 3"/>
          <p:cNvSpPr>
            <a:spLocks noChangeArrowheads="1"/>
          </p:cNvSpPr>
          <p:nvPr/>
        </p:nvSpPr>
        <p:spPr bwMode="auto">
          <a:xfrm>
            <a:off x="611560" y="692696"/>
            <a:ext cx="7848872" cy="792088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Automaton A</a:t>
            </a:r>
            <a:r>
              <a:rPr lang="en-US" b="1" baseline="-25000" smtClean="0">
                <a:solidFill>
                  <a:srgbClr val="000000"/>
                </a:solidFill>
              </a:rPr>
              <a:t>3</a:t>
            </a:r>
            <a:r>
              <a:rPr lang="en-US" b="1" smtClean="0">
                <a:solidFill>
                  <a:srgbClr val="000000"/>
                </a:solidFill>
              </a:rPr>
              <a:t> accepting union of two regular languages </a:t>
            </a:r>
            <a:r>
              <a:rPr lang="en-US" b="1">
                <a:sym typeface="Symbol" pitchFamily="18" charset="2"/>
              </a:rPr>
              <a:t>L</a:t>
            </a:r>
            <a:r>
              <a:rPr lang="en-US" b="1" baseline="-25000">
                <a:sym typeface="Symbol" pitchFamily="18" charset="2"/>
              </a:rPr>
              <a:t>1</a:t>
            </a:r>
            <a:r>
              <a:rPr lang="en-US" b="1">
                <a:sym typeface="Symbol" pitchFamily="18" charset="2"/>
              </a:rPr>
              <a:t> </a:t>
            </a:r>
            <a:r>
              <a:rPr lang="en-US" b="1" smtClean="0">
                <a:sym typeface="Symbol" pitchFamily="18" charset="2"/>
              </a:rPr>
              <a:t>, </a:t>
            </a:r>
            <a:r>
              <a:rPr lang="en-US" b="1">
                <a:sym typeface="Symbol" pitchFamily="18" charset="2"/>
              </a:rPr>
              <a:t>L</a:t>
            </a:r>
            <a:r>
              <a:rPr lang="en-US" b="1" baseline="-25000">
                <a:sym typeface="Symbol" pitchFamily="18" charset="2"/>
              </a:rPr>
              <a:t>2</a:t>
            </a:r>
            <a:r>
              <a:rPr lang="en-US" b="1" smtClean="0">
                <a:solidFill>
                  <a:srgbClr val="000000"/>
                </a:solidFill>
              </a:rPr>
              <a:t> </a:t>
            </a: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accpted by </a:t>
            </a:r>
            <a:r>
              <a:rPr lang="en-US" b="1" smtClean="0">
                <a:solidFill>
                  <a:srgbClr val="000000"/>
                </a:solidFill>
              </a:rPr>
              <a:t>automata A</a:t>
            </a:r>
            <a:r>
              <a:rPr lang="en-US" b="1" baseline="-25000" smtClean="0">
                <a:solidFill>
                  <a:srgbClr val="000000"/>
                </a:solidFill>
              </a:rPr>
              <a:t>1</a:t>
            </a:r>
            <a:r>
              <a:rPr lang="en-US" b="1" smtClean="0">
                <a:solidFill>
                  <a:srgbClr val="000000"/>
                </a:solidFill>
              </a:rPr>
              <a:t>, A</a:t>
            </a:r>
            <a:r>
              <a:rPr lang="en-US" b="1" baseline="-25000">
                <a:solidFill>
                  <a:srgbClr val="000000"/>
                </a:solidFill>
              </a:rPr>
              <a:t>2</a:t>
            </a:r>
            <a:r>
              <a:rPr lang="en-US" b="1" smtClean="0">
                <a:solidFill>
                  <a:srgbClr val="000000"/>
                </a:solidFill>
              </a:rPr>
              <a:t> respectively.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Language operations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Union 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4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683568" y="1700808"/>
            <a:ext cx="7776864" cy="2232248"/>
          </a:xfrm>
          <a:prstGeom prst="roundRect">
            <a:avLst>
              <a:gd name="adj" fmla="val 63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Automaton </a:t>
            </a: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is constructed using 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 and 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Do not change A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 and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Create new aditional start state S</a:t>
            </a:r>
            <a:r>
              <a:rPr lang="en-US" baseline="-25000" smtClean="0">
                <a:solidFill>
                  <a:srgbClr val="000000"/>
                </a:solidFill>
              </a:rPr>
              <a:t>0</a:t>
            </a:r>
            <a:r>
              <a:rPr lang="en-US" smtClean="0">
                <a:solidFill>
                  <a:srgbClr val="000000"/>
                </a:solidFill>
              </a:rPr>
              <a:t>, add </a:t>
            </a:r>
            <a:r>
              <a:rPr lang="cs-CZ" sz="2000" i="1" smtClean="0">
                <a:sym typeface="Symbol" pitchFamily="18" charset="2"/>
              </a:rPr>
              <a:t></a:t>
            </a:r>
            <a:r>
              <a:rPr lang="en-US" sz="2000" i="1" smtClean="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- transitions from </a:t>
            </a:r>
            <a:r>
              <a:rPr lang="en-US" smtClean="0">
                <a:solidFill>
                  <a:srgbClr val="000000"/>
                </a:solidFill>
              </a:rPr>
              <a:t>S</a:t>
            </a:r>
            <a:r>
              <a:rPr lang="en-US" baseline="-25000" smtClean="0">
                <a:solidFill>
                  <a:srgbClr val="000000"/>
                </a:solidFill>
              </a:rPr>
              <a:t>0</a:t>
            </a:r>
            <a:r>
              <a:rPr lang="en-US" smtClean="0">
                <a:sym typeface="Symbol" pitchFamily="18" charset="2"/>
              </a:rPr>
              <a:t> to start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sym typeface="Symbol" pitchFamily="18" charset="2"/>
              </a:rPr>
              <a:t>states  S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and S</a:t>
            </a:r>
            <a:r>
              <a:rPr lang="en-US" baseline="-25000" smtClean="0">
                <a:solidFill>
                  <a:srgbClr val="000000"/>
                </a:solidFill>
              </a:rPr>
              <a:t>2 </a:t>
            </a:r>
            <a:r>
              <a:rPr lang="en-US" smtClean="0">
                <a:solidFill>
                  <a:srgbClr val="000000"/>
                </a:solidFill>
              </a:rPr>
              <a:t> of 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and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respectively.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Define set of final states of  A</a:t>
            </a:r>
            <a:r>
              <a:rPr lang="en-US" baseline="-25000">
                <a:solidFill>
                  <a:srgbClr val="000000"/>
                </a:solidFill>
              </a:rPr>
              <a:t>3</a:t>
            </a:r>
            <a:r>
              <a:rPr lang="en-US">
                <a:solidFill>
                  <a:srgbClr val="000000"/>
                </a:solidFill>
              </a:rPr>
              <a:t> as union </a:t>
            </a:r>
            <a:r>
              <a:rPr lang="en-US" smtClean="0">
                <a:solidFill>
                  <a:srgbClr val="000000"/>
                </a:solidFill>
              </a:rPr>
              <a:t>of </a:t>
            </a:r>
            <a:r>
              <a:rPr lang="en-US">
                <a:solidFill>
                  <a:srgbClr val="000000"/>
                </a:solidFill>
              </a:rPr>
              <a:t>final </a:t>
            </a:r>
            <a:r>
              <a:rPr lang="en-US" smtClean="0">
                <a:solidFill>
                  <a:srgbClr val="000000"/>
                </a:solidFill>
              </a:rPr>
              <a:t>states of </a:t>
            </a: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 and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. 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2992157" y="4653136"/>
            <a:ext cx="1584176" cy="1152128"/>
          </a:xfrm>
          <a:custGeom>
            <a:avLst/>
            <a:gdLst>
              <a:gd name="connsiteX0" fmla="*/ 932567 w 1854383"/>
              <a:gd name="connsiteY0" fmla="*/ 474019 h 1603954"/>
              <a:gd name="connsiteX1" fmla="*/ 638278 w 1854383"/>
              <a:gd name="connsiteY1" fmla="*/ 284833 h 1603954"/>
              <a:gd name="connsiteX2" fmla="*/ 354499 w 1854383"/>
              <a:gd name="connsiteY2" fmla="*/ 463509 h 1603954"/>
              <a:gd name="connsiteX3" fmla="*/ 354499 w 1854383"/>
              <a:gd name="connsiteY3" fmla="*/ 999536 h 1603954"/>
              <a:gd name="connsiteX4" fmla="*/ 28678 w 1854383"/>
              <a:gd name="connsiteY4" fmla="*/ 1010047 h 1603954"/>
              <a:gd name="connsiteX5" fmla="*/ 175823 w 1854383"/>
              <a:gd name="connsiteY5" fmla="*/ 1241274 h 1603954"/>
              <a:gd name="connsiteX6" fmla="*/ 1437064 w 1854383"/>
              <a:gd name="connsiteY6" fmla="*/ 1178212 h 1603954"/>
              <a:gd name="connsiteX7" fmla="*/ 1521147 w 1854383"/>
              <a:gd name="connsiteY7" fmla="*/ 1598626 h 1603954"/>
              <a:gd name="connsiteX8" fmla="*/ 1794416 w 1854383"/>
              <a:gd name="connsiteY8" fmla="*/ 1346378 h 1603954"/>
              <a:gd name="connsiteX9" fmla="*/ 1836457 w 1854383"/>
              <a:gd name="connsiteY9" fmla="*/ 410957 h 1603954"/>
              <a:gd name="connsiteX10" fmla="*/ 1563188 w 1854383"/>
              <a:gd name="connsiteY10" fmla="*/ 684226 h 1603954"/>
              <a:gd name="connsiteX11" fmla="*/ 1416043 w 1854383"/>
              <a:gd name="connsiteY11" fmla="*/ 211261 h 1603954"/>
              <a:gd name="connsiteX12" fmla="*/ 1247878 w 1854383"/>
              <a:gd name="connsiteY12" fmla="*/ 684226 h 1603954"/>
              <a:gd name="connsiteX13" fmla="*/ 974609 w 1854383"/>
              <a:gd name="connsiteY13" fmla="*/ 1054 h 1603954"/>
              <a:gd name="connsiteX14" fmla="*/ 995630 w 1854383"/>
              <a:gd name="connsiteY14" fmla="*/ 526571 h 1603954"/>
              <a:gd name="connsiteX15" fmla="*/ 932567 w 1854383"/>
              <a:gd name="connsiteY15" fmla="*/ 474019 h 1603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854383" h="1603954">
                <a:moveTo>
                  <a:pt x="932567" y="474019"/>
                </a:moveTo>
                <a:cubicBezTo>
                  <a:pt x="873008" y="433729"/>
                  <a:pt x="734623" y="286585"/>
                  <a:pt x="638278" y="284833"/>
                </a:cubicBezTo>
                <a:cubicBezTo>
                  <a:pt x="541933" y="283081"/>
                  <a:pt x="401795" y="344392"/>
                  <a:pt x="354499" y="463509"/>
                </a:cubicBezTo>
                <a:cubicBezTo>
                  <a:pt x="307202" y="582626"/>
                  <a:pt x="408802" y="908446"/>
                  <a:pt x="354499" y="999536"/>
                </a:cubicBezTo>
                <a:cubicBezTo>
                  <a:pt x="300195" y="1090626"/>
                  <a:pt x="58457" y="969757"/>
                  <a:pt x="28678" y="1010047"/>
                </a:cubicBezTo>
                <a:cubicBezTo>
                  <a:pt x="-1101" y="1050337"/>
                  <a:pt x="-58908" y="1213247"/>
                  <a:pt x="175823" y="1241274"/>
                </a:cubicBezTo>
                <a:cubicBezTo>
                  <a:pt x="410554" y="1269301"/>
                  <a:pt x="1212843" y="1118653"/>
                  <a:pt x="1437064" y="1178212"/>
                </a:cubicBezTo>
                <a:cubicBezTo>
                  <a:pt x="1661285" y="1237771"/>
                  <a:pt x="1461588" y="1570598"/>
                  <a:pt x="1521147" y="1598626"/>
                </a:cubicBezTo>
                <a:cubicBezTo>
                  <a:pt x="1580706" y="1626654"/>
                  <a:pt x="1741864" y="1544323"/>
                  <a:pt x="1794416" y="1346378"/>
                </a:cubicBezTo>
                <a:cubicBezTo>
                  <a:pt x="1846968" y="1148433"/>
                  <a:pt x="1874995" y="521316"/>
                  <a:pt x="1836457" y="410957"/>
                </a:cubicBezTo>
                <a:cubicBezTo>
                  <a:pt x="1797919" y="300598"/>
                  <a:pt x="1633257" y="717509"/>
                  <a:pt x="1563188" y="684226"/>
                </a:cubicBezTo>
                <a:cubicBezTo>
                  <a:pt x="1493119" y="650943"/>
                  <a:pt x="1468595" y="211261"/>
                  <a:pt x="1416043" y="211261"/>
                </a:cubicBezTo>
                <a:cubicBezTo>
                  <a:pt x="1363491" y="211261"/>
                  <a:pt x="1321450" y="719260"/>
                  <a:pt x="1247878" y="684226"/>
                </a:cubicBezTo>
                <a:cubicBezTo>
                  <a:pt x="1174306" y="649192"/>
                  <a:pt x="1016650" y="27330"/>
                  <a:pt x="974609" y="1054"/>
                </a:cubicBezTo>
                <a:cubicBezTo>
                  <a:pt x="932568" y="-25222"/>
                  <a:pt x="1002637" y="447744"/>
                  <a:pt x="995630" y="526571"/>
                </a:cubicBezTo>
                <a:cubicBezTo>
                  <a:pt x="988623" y="605398"/>
                  <a:pt x="992126" y="514309"/>
                  <a:pt x="932567" y="474019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Freeform 23"/>
          <p:cNvSpPr/>
          <p:nvPr/>
        </p:nvSpPr>
        <p:spPr>
          <a:xfrm flipH="1">
            <a:off x="5440428" y="4581128"/>
            <a:ext cx="1368152" cy="1224136"/>
          </a:xfrm>
          <a:custGeom>
            <a:avLst/>
            <a:gdLst>
              <a:gd name="connsiteX0" fmla="*/ 1292583 w 1883689"/>
              <a:gd name="connsiteY0" fmla="*/ 683241 h 1650886"/>
              <a:gd name="connsiteX1" fmla="*/ 756556 w 1883689"/>
              <a:gd name="connsiteY1" fmla="*/ 420482 h 1650886"/>
              <a:gd name="connsiteX2" fmla="*/ 430735 w 1883689"/>
              <a:gd name="connsiteY2" fmla="*/ 893447 h 1650886"/>
              <a:gd name="connsiteX3" fmla="*/ 41852 w 1883689"/>
              <a:gd name="connsiteY3" fmla="*/ 882937 h 1650886"/>
              <a:gd name="connsiteX4" fmla="*/ 62873 w 1883689"/>
              <a:gd name="connsiteY4" fmla="*/ 1324372 h 1650886"/>
              <a:gd name="connsiteX5" fmla="*/ 504308 w 1883689"/>
              <a:gd name="connsiteY5" fmla="*/ 1177227 h 1650886"/>
              <a:gd name="connsiteX6" fmla="*/ 609411 w 1883689"/>
              <a:gd name="connsiteY6" fmla="*/ 1503047 h 1650886"/>
              <a:gd name="connsiteX7" fmla="*/ 1082377 w 1883689"/>
              <a:gd name="connsiteY7" fmla="*/ 1166716 h 1650886"/>
              <a:gd name="connsiteX8" fmla="*/ 1439728 w 1883689"/>
              <a:gd name="connsiteY8" fmla="*/ 1639682 h 1650886"/>
              <a:gd name="connsiteX9" fmla="*/ 1776059 w 1883689"/>
              <a:gd name="connsiteY9" fmla="*/ 1429475 h 1650886"/>
              <a:gd name="connsiteX10" fmla="*/ 1881163 w 1883689"/>
              <a:gd name="connsiteY10" fmla="*/ 641199 h 1650886"/>
              <a:gd name="connsiteX11" fmla="*/ 1691977 w 1883689"/>
              <a:gd name="connsiteY11" fmla="*/ 68 h 1650886"/>
              <a:gd name="connsiteX12" fmla="*/ 1555342 w 1883689"/>
              <a:gd name="connsiteY12" fmla="*/ 599158 h 1650886"/>
              <a:gd name="connsiteX13" fmla="*/ 1345135 w 1883689"/>
              <a:gd name="connsiteY13" fmla="*/ 430992 h 1650886"/>
              <a:gd name="connsiteX14" fmla="*/ 1292583 w 1883689"/>
              <a:gd name="connsiteY14" fmla="*/ 683241 h 1650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83689" h="1650886">
                <a:moveTo>
                  <a:pt x="1292583" y="683241"/>
                </a:moveTo>
                <a:cubicBezTo>
                  <a:pt x="1194486" y="681489"/>
                  <a:pt x="900197" y="385448"/>
                  <a:pt x="756556" y="420482"/>
                </a:cubicBezTo>
                <a:cubicBezTo>
                  <a:pt x="612915" y="455516"/>
                  <a:pt x="549852" y="816371"/>
                  <a:pt x="430735" y="893447"/>
                </a:cubicBezTo>
                <a:cubicBezTo>
                  <a:pt x="311618" y="970523"/>
                  <a:pt x="103162" y="811116"/>
                  <a:pt x="41852" y="882937"/>
                </a:cubicBezTo>
                <a:cubicBezTo>
                  <a:pt x="-19458" y="954758"/>
                  <a:pt x="-14203" y="1275324"/>
                  <a:pt x="62873" y="1324372"/>
                </a:cubicBezTo>
                <a:cubicBezTo>
                  <a:pt x="139949" y="1373420"/>
                  <a:pt x="413218" y="1147448"/>
                  <a:pt x="504308" y="1177227"/>
                </a:cubicBezTo>
                <a:cubicBezTo>
                  <a:pt x="595398" y="1207006"/>
                  <a:pt x="513066" y="1504799"/>
                  <a:pt x="609411" y="1503047"/>
                </a:cubicBezTo>
                <a:cubicBezTo>
                  <a:pt x="705756" y="1501295"/>
                  <a:pt x="943991" y="1143944"/>
                  <a:pt x="1082377" y="1166716"/>
                </a:cubicBezTo>
                <a:cubicBezTo>
                  <a:pt x="1220763" y="1189489"/>
                  <a:pt x="1324114" y="1595889"/>
                  <a:pt x="1439728" y="1639682"/>
                </a:cubicBezTo>
                <a:cubicBezTo>
                  <a:pt x="1555342" y="1683475"/>
                  <a:pt x="1702487" y="1595889"/>
                  <a:pt x="1776059" y="1429475"/>
                </a:cubicBezTo>
                <a:cubicBezTo>
                  <a:pt x="1849631" y="1263061"/>
                  <a:pt x="1895177" y="879433"/>
                  <a:pt x="1881163" y="641199"/>
                </a:cubicBezTo>
                <a:cubicBezTo>
                  <a:pt x="1867149" y="402965"/>
                  <a:pt x="1746281" y="7075"/>
                  <a:pt x="1691977" y="68"/>
                </a:cubicBezTo>
                <a:cubicBezTo>
                  <a:pt x="1637674" y="-6939"/>
                  <a:pt x="1613149" y="527337"/>
                  <a:pt x="1555342" y="599158"/>
                </a:cubicBezTo>
                <a:cubicBezTo>
                  <a:pt x="1497535" y="670979"/>
                  <a:pt x="1385425" y="416978"/>
                  <a:pt x="1345135" y="430992"/>
                </a:cubicBezTo>
                <a:cubicBezTo>
                  <a:pt x="1304845" y="445006"/>
                  <a:pt x="1390680" y="684993"/>
                  <a:pt x="1292583" y="683241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al 115"/>
          <p:cNvSpPr>
            <a:spLocks noChangeArrowheads="1"/>
          </p:cNvSpPr>
          <p:nvPr/>
        </p:nvSpPr>
        <p:spPr bwMode="auto">
          <a:xfrm>
            <a:off x="3352196" y="515719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S1</a:t>
            </a:r>
            <a:endParaRPr lang="cs-CZ" sz="1400" b="1"/>
          </a:p>
        </p:txBody>
      </p:sp>
      <p:sp>
        <p:nvSpPr>
          <p:cNvPr id="26" name="Oval 115"/>
          <p:cNvSpPr>
            <a:spLocks noChangeArrowheads="1"/>
          </p:cNvSpPr>
          <p:nvPr/>
        </p:nvSpPr>
        <p:spPr bwMode="auto">
          <a:xfrm>
            <a:off x="5512436" y="5157192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S2</a:t>
            </a:r>
            <a:endParaRPr lang="cs-CZ" sz="1400" b="1"/>
          </a:p>
        </p:txBody>
      </p:sp>
      <p:sp>
        <p:nvSpPr>
          <p:cNvPr id="27" name="Arc 131"/>
          <p:cNvSpPr>
            <a:spLocks/>
          </p:cNvSpPr>
          <p:nvPr/>
        </p:nvSpPr>
        <p:spPr bwMode="auto">
          <a:xfrm rot="5400000" flipH="1">
            <a:off x="2884206" y="4689078"/>
            <a:ext cx="143892" cy="936104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Arc 131"/>
          <p:cNvSpPr>
            <a:spLocks/>
          </p:cNvSpPr>
          <p:nvPr/>
        </p:nvSpPr>
        <p:spPr bwMode="auto">
          <a:xfrm rot="5400000" flipH="1">
            <a:off x="3676232" y="3392996"/>
            <a:ext cx="648072" cy="3168352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Oval 115"/>
          <p:cNvSpPr>
            <a:spLocks noChangeArrowheads="1"/>
          </p:cNvSpPr>
          <p:nvPr/>
        </p:nvSpPr>
        <p:spPr bwMode="auto">
          <a:xfrm>
            <a:off x="2272076" y="50851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S0</a:t>
            </a:r>
            <a:endParaRPr lang="cs-CZ" sz="1400" b="1"/>
          </a:p>
        </p:txBody>
      </p:sp>
      <p:sp>
        <p:nvSpPr>
          <p:cNvPr id="30" name="Text Box 131"/>
          <p:cNvSpPr txBox="1">
            <a:spLocks noChangeArrowheads="1"/>
          </p:cNvSpPr>
          <p:nvPr/>
        </p:nvSpPr>
        <p:spPr bwMode="auto">
          <a:xfrm>
            <a:off x="3856252" y="515719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i="1" baseline="-25000" smtClean="0"/>
              <a:t>1</a:t>
            </a:r>
            <a:endParaRPr lang="cs-CZ" b="1" baseline="-25000"/>
          </a:p>
        </p:txBody>
      </p:sp>
      <p:sp>
        <p:nvSpPr>
          <p:cNvPr id="31" name="Text Box 131"/>
          <p:cNvSpPr txBox="1">
            <a:spLocks noChangeArrowheads="1"/>
          </p:cNvSpPr>
          <p:nvPr/>
        </p:nvSpPr>
        <p:spPr bwMode="auto">
          <a:xfrm>
            <a:off x="6088500" y="5085184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i="1" baseline="-25000" smtClean="0"/>
              <a:t>2</a:t>
            </a:r>
            <a:endParaRPr lang="cs-CZ" b="1" baseline="-25000"/>
          </a:p>
        </p:txBody>
      </p:sp>
      <p:sp>
        <p:nvSpPr>
          <p:cNvPr id="33" name="Text Box 131"/>
          <p:cNvSpPr txBox="1">
            <a:spLocks noChangeArrowheads="1"/>
          </p:cNvSpPr>
          <p:nvPr/>
        </p:nvSpPr>
        <p:spPr bwMode="auto">
          <a:xfrm>
            <a:off x="2200068" y="450912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i="1" baseline="-25000" smtClean="0"/>
              <a:t>3</a:t>
            </a:r>
            <a:endParaRPr lang="cs-CZ" b="1" baseline="-25000"/>
          </a:p>
        </p:txBody>
      </p:sp>
      <p:sp>
        <p:nvSpPr>
          <p:cNvPr id="2" name="Rectangle 1"/>
          <p:cNvSpPr/>
          <p:nvPr/>
        </p:nvSpPr>
        <p:spPr>
          <a:xfrm>
            <a:off x="2915816" y="4725144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35" name="Rectangle 34"/>
          <p:cNvSpPr/>
          <p:nvPr/>
        </p:nvSpPr>
        <p:spPr>
          <a:xfrm>
            <a:off x="3275856" y="4365104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36" name="Arc 8"/>
          <p:cNvSpPr>
            <a:spLocks/>
          </p:cNvSpPr>
          <p:nvPr/>
        </p:nvSpPr>
        <p:spPr bwMode="auto">
          <a:xfrm flipH="1" flipV="1">
            <a:off x="1979712" y="5085184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AutoShape 71"/>
          <p:cNvSpPr>
            <a:spLocks noChangeArrowheads="1"/>
          </p:cNvSpPr>
          <p:nvPr/>
        </p:nvSpPr>
        <p:spPr bwMode="auto">
          <a:xfrm>
            <a:off x="1115617" y="4077072"/>
            <a:ext cx="136815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Scheme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20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Union automaton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5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251520" y="692696"/>
            <a:ext cx="8568952" cy="1368152"/>
          </a:xfrm>
          <a:prstGeom prst="roundRect">
            <a:avLst>
              <a:gd name="adj" fmla="val 906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24" name="Arc 102"/>
          <p:cNvSpPr>
            <a:spLocks/>
          </p:cNvSpPr>
          <p:nvPr/>
        </p:nvSpPr>
        <p:spPr bwMode="auto">
          <a:xfrm flipH="1" flipV="1">
            <a:off x="611551" y="1268138"/>
            <a:ext cx="264848" cy="127794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" name="Oval 80"/>
          <p:cNvSpPr>
            <a:spLocks noChangeArrowheads="1"/>
          </p:cNvSpPr>
          <p:nvPr/>
        </p:nvSpPr>
        <p:spPr bwMode="auto">
          <a:xfrm>
            <a:off x="875581" y="1268138"/>
            <a:ext cx="264848" cy="25142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</a:t>
            </a:r>
            <a:endParaRPr lang="cs-CZ" sz="1400" b="1"/>
          </a:p>
        </p:txBody>
      </p:sp>
      <p:sp>
        <p:nvSpPr>
          <p:cNvPr id="26" name="Oval 80"/>
          <p:cNvSpPr>
            <a:spLocks noChangeArrowheads="1"/>
          </p:cNvSpPr>
          <p:nvPr/>
        </p:nvSpPr>
        <p:spPr bwMode="auto">
          <a:xfrm>
            <a:off x="1733676" y="1268138"/>
            <a:ext cx="264848" cy="25142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400" b="1"/>
              <a:t>1</a:t>
            </a:r>
          </a:p>
        </p:txBody>
      </p:sp>
      <p:sp>
        <p:nvSpPr>
          <p:cNvPr id="27" name="Oval 93"/>
          <p:cNvSpPr>
            <a:spLocks noChangeArrowheads="1"/>
          </p:cNvSpPr>
          <p:nvPr/>
        </p:nvSpPr>
        <p:spPr bwMode="auto">
          <a:xfrm>
            <a:off x="3449866" y="1268138"/>
            <a:ext cx="264848" cy="25142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3</a:t>
            </a:r>
            <a:endParaRPr lang="cs-CZ" sz="1400" b="1"/>
          </a:p>
        </p:txBody>
      </p:sp>
      <p:sp>
        <p:nvSpPr>
          <p:cNvPr id="28" name="Line 95"/>
          <p:cNvSpPr>
            <a:spLocks noChangeShapeType="1"/>
          </p:cNvSpPr>
          <p:nvPr/>
        </p:nvSpPr>
        <p:spPr bwMode="auto">
          <a:xfrm>
            <a:off x="1139610" y="1394152"/>
            <a:ext cx="59406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" name="Line 95"/>
          <p:cNvSpPr>
            <a:spLocks noChangeShapeType="1"/>
          </p:cNvSpPr>
          <p:nvPr/>
        </p:nvSpPr>
        <p:spPr bwMode="auto">
          <a:xfrm>
            <a:off x="1997705" y="1394152"/>
            <a:ext cx="59406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" name="Line 95"/>
          <p:cNvSpPr>
            <a:spLocks noChangeShapeType="1"/>
          </p:cNvSpPr>
          <p:nvPr/>
        </p:nvSpPr>
        <p:spPr bwMode="auto">
          <a:xfrm>
            <a:off x="2855801" y="1394152"/>
            <a:ext cx="59406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" name="Line 95"/>
          <p:cNvSpPr>
            <a:spLocks noChangeShapeType="1"/>
          </p:cNvSpPr>
          <p:nvPr/>
        </p:nvSpPr>
        <p:spPr bwMode="auto">
          <a:xfrm>
            <a:off x="3713896" y="1394152"/>
            <a:ext cx="59406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" name="Arc 101"/>
          <p:cNvSpPr>
            <a:spLocks/>
          </p:cNvSpPr>
          <p:nvPr/>
        </p:nvSpPr>
        <p:spPr bwMode="auto">
          <a:xfrm rot="16200000">
            <a:off x="2965797" y="-14989"/>
            <a:ext cx="441221" cy="2377403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3" name="Arc 101"/>
          <p:cNvSpPr>
            <a:spLocks/>
          </p:cNvSpPr>
          <p:nvPr/>
        </p:nvSpPr>
        <p:spPr bwMode="auto">
          <a:xfrm rot="16200000" flipH="1" flipV="1">
            <a:off x="2104130" y="426632"/>
            <a:ext cx="315210" cy="2376264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4" name="Text Box 139"/>
          <p:cNvSpPr txBox="1">
            <a:spLocks noChangeArrowheads="1"/>
          </p:cNvSpPr>
          <p:nvPr/>
        </p:nvSpPr>
        <p:spPr bwMode="auto">
          <a:xfrm>
            <a:off x="1271625" y="1142124"/>
            <a:ext cx="264848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smtClean="0"/>
              <a:t>0</a:t>
            </a:r>
            <a:endParaRPr lang="cs-CZ" b="1" baseline="-25000"/>
          </a:p>
        </p:txBody>
      </p:sp>
      <p:sp>
        <p:nvSpPr>
          <p:cNvPr id="35" name="Text Box 135"/>
          <p:cNvSpPr txBox="1">
            <a:spLocks noChangeArrowheads="1"/>
          </p:cNvSpPr>
          <p:nvPr/>
        </p:nvSpPr>
        <p:spPr bwMode="auto">
          <a:xfrm>
            <a:off x="2195727" y="1142124"/>
            <a:ext cx="264848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36" name="Text Box 135"/>
          <p:cNvSpPr txBox="1">
            <a:spLocks noChangeArrowheads="1"/>
          </p:cNvSpPr>
          <p:nvPr/>
        </p:nvSpPr>
        <p:spPr bwMode="auto">
          <a:xfrm>
            <a:off x="2987815" y="1142124"/>
            <a:ext cx="264848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smtClean="0"/>
              <a:t>1</a:t>
            </a:r>
            <a:endParaRPr lang="cs-CZ" b="1" baseline="-25000"/>
          </a:p>
        </p:txBody>
      </p:sp>
      <p:sp>
        <p:nvSpPr>
          <p:cNvPr id="37" name="Text Box 135"/>
          <p:cNvSpPr txBox="1">
            <a:spLocks noChangeArrowheads="1"/>
          </p:cNvSpPr>
          <p:nvPr/>
        </p:nvSpPr>
        <p:spPr bwMode="auto">
          <a:xfrm>
            <a:off x="3845910" y="1142124"/>
            <a:ext cx="264848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smtClean="0"/>
              <a:t>1</a:t>
            </a:r>
            <a:endParaRPr lang="cs-CZ" b="1" baseline="-25000"/>
          </a:p>
        </p:txBody>
      </p:sp>
      <p:sp>
        <p:nvSpPr>
          <p:cNvPr id="38" name="Text Box 137"/>
          <p:cNvSpPr txBox="1">
            <a:spLocks noChangeArrowheads="1"/>
          </p:cNvSpPr>
          <p:nvPr/>
        </p:nvSpPr>
        <p:spPr bwMode="auto">
          <a:xfrm>
            <a:off x="3911918" y="827089"/>
            <a:ext cx="264848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smtClean="0"/>
              <a:t>0</a:t>
            </a:r>
            <a:endParaRPr lang="cs-CZ" b="1" baseline="-25000"/>
          </a:p>
        </p:txBody>
      </p:sp>
      <p:grpSp>
        <p:nvGrpSpPr>
          <p:cNvPr id="39" name="Group 140"/>
          <p:cNvGrpSpPr>
            <a:grpSpLocks/>
          </p:cNvGrpSpPr>
          <p:nvPr/>
        </p:nvGrpSpPr>
        <p:grpSpPr bwMode="auto">
          <a:xfrm>
            <a:off x="2591771" y="1268138"/>
            <a:ext cx="263393" cy="251420"/>
            <a:chOff x="3334" y="799"/>
            <a:chExt cx="454" cy="453"/>
          </a:xfrm>
        </p:grpSpPr>
        <p:sp>
          <p:nvSpPr>
            <p:cNvPr id="45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46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/>
                <a:t>2</a:t>
              </a:r>
              <a:endParaRPr lang="cs-CZ" sz="1400" b="1"/>
            </a:p>
          </p:txBody>
        </p:sp>
      </p:grpSp>
      <p:grpSp>
        <p:nvGrpSpPr>
          <p:cNvPr id="40" name="Group 140"/>
          <p:cNvGrpSpPr>
            <a:grpSpLocks/>
          </p:cNvGrpSpPr>
          <p:nvPr/>
        </p:nvGrpSpPr>
        <p:grpSpPr bwMode="auto">
          <a:xfrm>
            <a:off x="4307962" y="1268138"/>
            <a:ext cx="263393" cy="251420"/>
            <a:chOff x="3334" y="799"/>
            <a:chExt cx="454" cy="453"/>
          </a:xfrm>
        </p:grpSpPr>
        <p:sp>
          <p:nvSpPr>
            <p:cNvPr id="43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44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4</a:t>
              </a:r>
              <a:endParaRPr lang="cs-CZ" sz="1400" b="1"/>
            </a:p>
          </p:txBody>
        </p:sp>
      </p:grpSp>
      <p:sp>
        <p:nvSpPr>
          <p:cNvPr id="41" name="Text Box 137"/>
          <p:cNvSpPr txBox="1">
            <a:spLocks noChangeArrowheads="1"/>
          </p:cNvSpPr>
          <p:nvPr/>
        </p:nvSpPr>
        <p:spPr bwMode="auto">
          <a:xfrm>
            <a:off x="2129720" y="1520166"/>
            <a:ext cx="264848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42" name="Text Box 132"/>
          <p:cNvSpPr txBox="1">
            <a:spLocks noChangeArrowheads="1"/>
          </p:cNvSpPr>
          <p:nvPr/>
        </p:nvSpPr>
        <p:spPr bwMode="auto">
          <a:xfrm>
            <a:off x="610915" y="980281"/>
            <a:ext cx="264848" cy="25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C</a:t>
            </a:r>
            <a:r>
              <a:rPr lang="en-US" sz="1600" b="1" baseline="-25000" smtClean="0"/>
              <a:t>1</a:t>
            </a:r>
            <a:endParaRPr lang="cs-CZ" b="1" baseline="-25000"/>
          </a:p>
        </p:txBody>
      </p:sp>
      <p:sp>
        <p:nvSpPr>
          <p:cNvPr id="47" name="Arc 130"/>
          <p:cNvSpPr>
            <a:spLocks/>
          </p:cNvSpPr>
          <p:nvPr/>
        </p:nvSpPr>
        <p:spPr bwMode="auto">
          <a:xfrm rot="5400000" flipV="1">
            <a:off x="6158136" y="1339875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8" name="Arc 131"/>
          <p:cNvSpPr>
            <a:spLocks/>
          </p:cNvSpPr>
          <p:nvPr/>
        </p:nvSpPr>
        <p:spPr bwMode="auto">
          <a:xfrm rot="5400000" flipV="1">
            <a:off x="7093173" y="1339875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9" name="Arc 128"/>
          <p:cNvSpPr>
            <a:spLocks/>
          </p:cNvSpPr>
          <p:nvPr/>
        </p:nvSpPr>
        <p:spPr bwMode="auto">
          <a:xfrm rot="5400000" flipH="1">
            <a:off x="5564559" y="1138932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0" name="Arc 129"/>
          <p:cNvSpPr>
            <a:spLocks/>
          </p:cNvSpPr>
          <p:nvPr/>
        </p:nvSpPr>
        <p:spPr bwMode="auto">
          <a:xfrm flipH="1" flipV="1">
            <a:off x="5363741" y="1412776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1" name="Arc 130"/>
          <p:cNvSpPr>
            <a:spLocks/>
          </p:cNvSpPr>
          <p:nvPr/>
        </p:nvSpPr>
        <p:spPr bwMode="auto">
          <a:xfrm rot="5400000" flipH="1">
            <a:off x="6157491" y="979388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2" name="Arc 131"/>
          <p:cNvSpPr>
            <a:spLocks/>
          </p:cNvSpPr>
          <p:nvPr/>
        </p:nvSpPr>
        <p:spPr bwMode="auto">
          <a:xfrm rot="5400000" flipH="1">
            <a:off x="7092528" y="979388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3" name="Oval 132"/>
          <p:cNvSpPr>
            <a:spLocks noChangeArrowheads="1"/>
          </p:cNvSpPr>
          <p:nvPr/>
        </p:nvSpPr>
        <p:spPr bwMode="auto">
          <a:xfrm>
            <a:off x="6587703" y="141277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400" b="1"/>
              <a:t>1</a:t>
            </a:r>
          </a:p>
        </p:txBody>
      </p:sp>
      <p:sp>
        <p:nvSpPr>
          <p:cNvPr id="54" name="Text Box 134"/>
          <p:cNvSpPr txBox="1">
            <a:spLocks noChangeArrowheads="1"/>
          </p:cNvSpPr>
          <p:nvPr/>
        </p:nvSpPr>
        <p:spPr bwMode="auto">
          <a:xfrm>
            <a:off x="5796136" y="83671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55" name="Text Box 135"/>
          <p:cNvSpPr txBox="1">
            <a:spLocks noChangeArrowheads="1"/>
          </p:cNvSpPr>
          <p:nvPr/>
        </p:nvSpPr>
        <p:spPr bwMode="auto">
          <a:xfrm>
            <a:off x="7092528" y="98097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56" name="Text Box 137"/>
          <p:cNvSpPr txBox="1">
            <a:spLocks noChangeArrowheads="1"/>
          </p:cNvSpPr>
          <p:nvPr/>
        </p:nvSpPr>
        <p:spPr bwMode="auto">
          <a:xfrm>
            <a:off x="6155903" y="98097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57" name="Text Box 138"/>
          <p:cNvSpPr txBox="1">
            <a:spLocks noChangeArrowheads="1"/>
          </p:cNvSpPr>
          <p:nvPr/>
        </p:nvSpPr>
        <p:spPr bwMode="auto">
          <a:xfrm>
            <a:off x="6156176" y="1556792"/>
            <a:ext cx="2889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58" name="Text Box 139"/>
          <p:cNvSpPr txBox="1">
            <a:spLocks noChangeArrowheads="1"/>
          </p:cNvSpPr>
          <p:nvPr/>
        </p:nvSpPr>
        <p:spPr bwMode="auto">
          <a:xfrm>
            <a:off x="7812360" y="1052736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grpSp>
        <p:nvGrpSpPr>
          <p:cNvPr id="59" name="Group 140"/>
          <p:cNvGrpSpPr>
            <a:grpSpLocks/>
          </p:cNvGrpSpPr>
          <p:nvPr/>
        </p:nvGrpSpPr>
        <p:grpSpPr bwMode="auto">
          <a:xfrm>
            <a:off x="5652666" y="1412776"/>
            <a:ext cx="287337" cy="287337"/>
            <a:chOff x="3334" y="799"/>
            <a:chExt cx="454" cy="453"/>
          </a:xfrm>
        </p:grpSpPr>
        <p:sp>
          <p:nvSpPr>
            <p:cNvPr id="60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61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0</a:t>
              </a:r>
            </a:p>
          </p:txBody>
        </p:sp>
      </p:grpSp>
      <p:sp>
        <p:nvSpPr>
          <p:cNvPr id="62" name="Arc 128"/>
          <p:cNvSpPr>
            <a:spLocks/>
          </p:cNvSpPr>
          <p:nvPr/>
        </p:nvSpPr>
        <p:spPr bwMode="auto">
          <a:xfrm rot="5400000" flipH="1">
            <a:off x="7581825" y="1211263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Oval 133"/>
          <p:cNvSpPr>
            <a:spLocks noChangeArrowheads="1"/>
          </p:cNvSpPr>
          <p:nvPr/>
        </p:nvSpPr>
        <p:spPr bwMode="auto">
          <a:xfrm>
            <a:off x="7524328" y="1412776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400" b="1"/>
              <a:t>2</a:t>
            </a:r>
          </a:p>
        </p:txBody>
      </p:sp>
      <p:sp>
        <p:nvSpPr>
          <p:cNvPr id="64" name="Text Box 135"/>
          <p:cNvSpPr txBox="1">
            <a:spLocks noChangeArrowheads="1"/>
          </p:cNvSpPr>
          <p:nvPr/>
        </p:nvSpPr>
        <p:spPr bwMode="auto">
          <a:xfrm>
            <a:off x="7092280" y="155679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65" name="Text Box 132"/>
          <p:cNvSpPr txBox="1">
            <a:spLocks noChangeArrowheads="1"/>
          </p:cNvSpPr>
          <p:nvPr/>
        </p:nvSpPr>
        <p:spPr bwMode="auto">
          <a:xfrm>
            <a:off x="5075411" y="980281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C</a:t>
            </a:r>
            <a:r>
              <a:rPr lang="en-US" sz="1600" b="1" baseline="-25000" smtClean="0"/>
              <a:t>3</a:t>
            </a:r>
            <a:endParaRPr lang="cs-CZ" b="1" baseline="-25000"/>
          </a:p>
        </p:txBody>
      </p:sp>
      <p:sp>
        <p:nvSpPr>
          <p:cNvPr id="66" name="AutoShape 3"/>
          <p:cNvSpPr>
            <a:spLocks noChangeArrowheads="1"/>
          </p:cNvSpPr>
          <p:nvPr/>
        </p:nvSpPr>
        <p:spPr bwMode="auto">
          <a:xfrm>
            <a:off x="323528" y="4365104"/>
            <a:ext cx="8568952" cy="1728192"/>
          </a:xfrm>
          <a:prstGeom prst="roundRect">
            <a:avLst>
              <a:gd name="adj" fmla="val 906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69" name="Oval 80"/>
          <p:cNvSpPr>
            <a:spLocks noChangeArrowheads="1"/>
          </p:cNvSpPr>
          <p:nvPr/>
        </p:nvSpPr>
        <p:spPr bwMode="auto">
          <a:xfrm>
            <a:off x="1619672" y="5229025"/>
            <a:ext cx="264890" cy="25142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</a:t>
            </a:r>
            <a:endParaRPr lang="cs-CZ" sz="1400" b="1"/>
          </a:p>
        </p:txBody>
      </p:sp>
      <p:sp>
        <p:nvSpPr>
          <p:cNvPr id="70" name="Oval 80"/>
          <p:cNvSpPr>
            <a:spLocks noChangeArrowheads="1"/>
          </p:cNvSpPr>
          <p:nvPr/>
        </p:nvSpPr>
        <p:spPr bwMode="auto">
          <a:xfrm>
            <a:off x="2477905" y="5229025"/>
            <a:ext cx="264890" cy="25142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400" b="1"/>
              <a:t>1</a:t>
            </a:r>
          </a:p>
        </p:txBody>
      </p:sp>
      <p:sp>
        <p:nvSpPr>
          <p:cNvPr id="71" name="Oval 93"/>
          <p:cNvSpPr>
            <a:spLocks noChangeArrowheads="1"/>
          </p:cNvSpPr>
          <p:nvPr/>
        </p:nvSpPr>
        <p:spPr bwMode="auto">
          <a:xfrm>
            <a:off x="4194371" y="5229025"/>
            <a:ext cx="264890" cy="25142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3</a:t>
            </a:r>
            <a:endParaRPr lang="cs-CZ" sz="1400" b="1"/>
          </a:p>
        </p:txBody>
      </p:sp>
      <p:sp>
        <p:nvSpPr>
          <p:cNvPr id="72" name="Line 95"/>
          <p:cNvSpPr>
            <a:spLocks noChangeShapeType="1"/>
          </p:cNvSpPr>
          <p:nvPr/>
        </p:nvSpPr>
        <p:spPr bwMode="auto">
          <a:xfrm>
            <a:off x="1883744" y="5355039"/>
            <a:ext cx="59416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3" name="Line 95"/>
          <p:cNvSpPr>
            <a:spLocks noChangeShapeType="1"/>
          </p:cNvSpPr>
          <p:nvPr/>
        </p:nvSpPr>
        <p:spPr bwMode="auto">
          <a:xfrm>
            <a:off x="2741977" y="5355039"/>
            <a:ext cx="59416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" name="Line 95"/>
          <p:cNvSpPr>
            <a:spLocks noChangeShapeType="1"/>
          </p:cNvSpPr>
          <p:nvPr/>
        </p:nvSpPr>
        <p:spPr bwMode="auto">
          <a:xfrm>
            <a:off x="3600210" y="5355039"/>
            <a:ext cx="59416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5" name="Line 95"/>
          <p:cNvSpPr>
            <a:spLocks noChangeShapeType="1"/>
          </p:cNvSpPr>
          <p:nvPr/>
        </p:nvSpPr>
        <p:spPr bwMode="auto">
          <a:xfrm>
            <a:off x="4458443" y="5355039"/>
            <a:ext cx="59416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6" name="Arc 101"/>
          <p:cNvSpPr>
            <a:spLocks/>
          </p:cNvSpPr>
          <p:nvPr/>
        </p:nvSpPr>
        <p:spPr bwMode="auto">
          <a:xfrm rot="16200000">
            <a:off x="3710260" y="3945707"/>
            <a:ext cx="441221" cy="2377785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7" name="Arc 101"/>
          <p:cNvSpPr>
            <a:spLocks/>
          </p:cNvSpPr>
          <p:nvPr/>
        </p:nvSpPr>
        <p:spPr bwMode="auto">
          <a:xfrm rot="16200000" flipH="1" flipV="1">
            <a:off x="2848444" y="4387328"/>
            <a:ext cx="315210" cy="2376646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8" name="Text Box 139"/>
          <p:cNvSpPr txBox="1">
            <a:spLocks noChangeArrowheads="1"/>
          </p:cNvSpPr>
          <p:nvPr/>
        </p:nvSpPr>
        <p:spPr bwMode="auto">
          <a:xfrm>
            <a:off x="2015780" y="5103011"/>
            <a:ext cx="264890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smtClean="0"/>
              <a:t>0</a:t>
            </a:r>
            <a:endParaRPr lang="cs-CZ" b="1" baseline="-25000"/>
          </a:p>
        </p:txBody>
      </p:sp>
      <p:sp>
        <p:nvSpPr>
          <p:cNvPr id="79" name="Text Box 135"/>
          <p:cNvSpPr txBox="1">
            <a:spLocks noChangeArrowheads="1"/>
          </p:cNvSpPr>
          <p:nvPr/>
        </p:nvSpPr>
        <p:spPr bwMode="auto">
          <a:xfrm>
            <a:off x="2940031" y="5103011"/>
            <a:ext cx="264890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80" name="Text Box 135"/>
          <p:cNvSpPr txBox="1">
            <a:spLocks noChangeArrowheads="1"/>
          </p:cNvSpPr>
          <p:nvPr/>
        </p:nvSpPr>
        <p:spPr bwMode="auto">
          <a:xfrm>
            <a:off x="3732246" y="5103011"/>
            <a:ext cx="264890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smtClean="0"/>
              <a:t>1</a:t>
            </a:r>
            <a:endParaRPr lang="cs-CZ" b="1" baseline="-25000"/>
          </a:p>
        </p:txBody>
      </p:sp>
      <p:sp>
        <p:nvSpPr>
          <p:cNvPr id="81" name="Text Box 135"/>
          <p:cNvSpPr txBox="1">
            <a:spLocks noChangeArrowheads="1"/>
          </p:cNvSpPr>
          <p:nvPr/>
        </p:nvSpPr>
        <p:spPr bwMode="auto">
          <a:xfrm>
            <a:off x="4590479" y="5103011"/>
            <a:ext cx="264890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smtClean="0"/>
              <a:t>1</a:t>
            </a:r>
            <a:endParaRPr lang="cs-CZ" b="1" baseline="-25000"/>
          </a:p>
        </p:txBody>
      </p:sp>
      <p:sp>
        <p:nvSpPr>
          <p:cNvPr id="82" name="Text Box 137"/>
          <p:cNvSpPr txBox="1">
            <a:spLocks noChangeArrowheads="1"/>
          </p:cNvSpPr>
          <p:nvPr/>
        </p:nvSpPr>
        <p:spPr bwMode="auto">
          <a:xfrm>
            <a:off x="4656497" y="4787976"/>
            <a:ext cx="264890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smtClean="0"/>
              <a:t>0</a:t>
            </a:r>
            <a:endParaRPr lang="cs-CZ" b="1" baseline="-25000"/>
          </a:p>
        </p:txBody>
      </p:sp>
      <p:grpSp>
        <p:nvGrpSpPr>
          <p:cNvPr id="83" name="Group 140"/>
          <p:cNvGrpSpPr>
            <a:grpSpLocks/>
          </p:cNvGrpSpPr>
          <p:nvPr/>
        </p:nvGrpSpPr>
        <p:grpSpPr bwMode="auto">
          <a:xfrm>
            <a:off x="3336138" y="5229025"/>
            <a:ext cx="263435" cy="251420"/>
            <a:chOff x="3334" y="799"/>
            <a:chExt cx="454" cy="453"/>
          </a:xfrm>
        </p:grpSpPr>
        <p:sp>
          <p:nvSpPr>
            <p:cNvPr id="89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90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/>
                <a:t>2</a:t>
              </a:r>
              <a:endParaRPr lang="cs-CZ" sz="1400" b="1"/>
            </a:p>
          </p:txBody>
        </p:sp>
      </p:grpSp>
      <p:grpSp>
        <p:nvGrpSpPr>
          <p:cNvPr id="84" name="Group 140"/>
          <p:cNvGrpSpPr>
            <a:grpSpLocks/>
          </p:cNvGrpSpPr>
          <p:nvPr/>
        </p:nvGrpSpPr>
        <p:grpSpPr bwMode="auto">
          <a:xfrm>
            <a:off x="5052605" y="5229025"/>
            <a:ext cx="263435" cy="251420"/>
            <a:chOff x="3334" y="799"/>
            <a:chExt cx="454" cy="453"/>
          </a:xfrm>
        </p:grpSpPr>
        <p:sp>
          <p:nvSpPr>
            <p:cNvPr id="87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88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4</a:t>
              </a:r>
              <a:endParaRPr lang="cs-CZ" sz="1400" b="1"/>
            </a:p>
          </p:txBody>
        </p:sp>
      </p:grpSp>
      <p:sp>
        <p:nvSpPr>
          <p:cNvPr id="85" name="Text Box 137"/>
          <p:cNvSpPr txBox="1">
            <a:spLocks noChangeArrowheads="1"/>
          </p:cNvSpPr>
          <p:nvPr/>
        </p:nvSpPr>
        <p:spPr bwMode="auto">
          <a:xfrm>
            <a:off x="2874013" y="5481053"/>
            <a:ext cx="264890" cy="251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91" name="Arc 130"/>
          <p:cNvSpPr>
            <a:spLocks/>
          </p:cNvSpPr>
          <p:nvPr/>
        </p:nvSpPr>
        <p:spPr bwMode="auto">
          <a:xfrm rot="5400000" flipV="1">
            <a:off x="6518176" y="5228307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2" name="Arc 131"/>
          <p:cNvSpPr>
            <a:spLocks/>
          </p:cNvSpPr>
          <p:nvPr/>
        </p:nvSpPr>
        <p:spPr bwMode="auto">
          <a:xfrm rot="5400000" flipV="1">
            <a:off x="7453213" y="5228307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3" name="Arc 128"/>
          <p:cNvSpPr>
            <a:spLocks/>
          </p:cNvSpPr>
          <p:nvPr/>
        </p:nvSpPr>
        <p:spPr bwMode="auto">
          <a:xfrm rot="5400000" flipH="1">
            <a:off x="5924599" y="5027364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5" name="Arc 130"/>
          <p:cNvSpPr>
            <a:spLocks/>
          </p:cNvSpPr>
          <p:nvPr/>
        </p:nvSpPr>
        <p:spPr bwMode="auto">
          <a:xfrm rot="5400000" flipH="1">
            <a:off x="6517531" y="4867820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Arc 131"/>
          <p:cNvSpPr>
            <a:spLocks/>
          </p:cNvSpPr>
          <p:nvPr/>
        </p:nvSpPr>
        <p:spPr bwMode="auto">
          <a:xfrm rot="5400000" flipH="1">
            <a:off x="7452568" y="4867820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7" name="Oval 132"/>
          <p:cNvSpPr>
            <a:spLocks noChangeArrowheads="1"/>
          </p:cNvSpPr>
          <p:nvPr/>
        </p:nvSpPr>
        <p:spPr bwMode="auto">
          <a:xfrm>
            <a:off x="6947743" y="530120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400" b="1"/>
              <a:t>1</a:t>
            </a:r>
          </a:p>
        </p:txBody>
      </p:sp>
      <p:sp>
        <p:nvSpPr>
          <p:cNvPr id="98" name="Text Box 134"/>
          <p:cNvSpPr txBox="1">
            <a:spLocks noChangeArrowheads="1"/>
          </p:cNvSpPr>
          <p:nvPr/>
        </p:nvSpPr>
        <p:spPr bwMode="auto">
          <a:xfrm>
            <a:off x="6156176" y="4725144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99" name="Text Box 135"/>
          <p:cNvSpPr txBox="1">
            <a:spLocks noChangeArrowheads="1"/>
          </p:cNvSpPr>
          <p:nvPr/>
        </p:nvSpPr>
        <p:spPr bwMode="auto">
          <a:xfrm>
            <a:off x="7452568" y="486940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00" name="Text Box 137"/>
          <p:cNvSpPr txBox="1">
            <a:spLocks noChangeArrowheads="1"/>
          </p:cNvSpPr>
          <p:nvPr/>
        </p:nvSpPr>
        <p:spPr bwMode="auto">
          <a:xfrm>
            <a:off x="6515943" y="486940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01" name="Text Box 138"/>
          <p:cNvSpPr txBox="1">
            <a:spLocks noChangeArrowheads="1"/>
          </p:cNvSpPr>
          <p:nvPr/>
        </p:nvSpPr>
        <p:spPr bwMode="auto">
          <a:xfrm>
            <a:off x="6516216" y="5445224"/>
            <a:ext cx="2889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02" name="Text Box 139"/>
          <p:cNvSpPr txBox="1">
            <a:spLocks noChangeArrowheads="1"/>
          </p:cNvSpPr>
          <p:nvPr/>
        </p:nvSpPr>
        <p:spPr bwMode="auto">
          <a:xfrm>
            <a:off x="8172400" y="494116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grpSp>
        <p:nvGrpSpPr>
          <p:cNvPr id="103" name="Group 140"/>
          <p:cNvGrpSpPr>
            <a:grpSpLocks/>
          </p:cNvGrpSpPr>
          <p:nvPr/>
        </p:nvGrpSpPr>
        <p:grpSpPr bwMode="auto">
          <a:xfrm>
            <a:off x="6012706" y="5301208"/>
            <a:ext cx="287337" cy="287337"/>
            <a:chOff x="3334" y="799"/>
            <a:chExt cx="454" cy="453"/>
          </a:xfrm>
        </p:grpSpPr>
        <p:sp>
          <p:nvSpPr>
            <p:cNvPr id="104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105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0</a:t>
              </a:r>
            </a:p>
          </p:txBody>
        </p:sp>
      </p:grpSp>
      <p:sp>
        <p:nvSpPr>
          <p:cNvPr id="106" name="Arc 128"/>
          <p:cNvSpPr>
            <a:spLocks/>
          </p:cNvSpPr>
          <p:nvPr/>
        </p:nvSpPr>
        <p:spPr bwMode="auto">
          <a:xfrm rot="5400000" flipH="1">
            <a:off x="7941865" y="5099695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7" name="Oval 133"/>
          <p:cNvSpPr>
            <a:spLocks noChangeArrowheads="1"/>
          </p:cNvSpPr>
          <p:nvPr/>
        </p:nvSpPr>
        <p:spPr bwMode="auto">
          <a:xfrm>
            <a:off x="7884368" y="530120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400" b="1"/>
              <a:t>2</a:t>
            </a:r>
          </a:p>
        </p:txBody>
      </p:sp>
      <p:sp>
        <p:nvSpPr>
          <p:cNvPr id="108" name="Text Box 135"/>
          <p:cNvSpPr txBox="1">
            <a:spLocks noChangeArrowheads="1"/>
          </p:cNvSpPr>
          <p:nvPr/>
        </p:nvSpPr>
        <p:spPr bwMode="auto">
          <a:xfrm>
            <a:off x="7452320" y="5445224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10" name="Text Box 132"/>
          <p:cNvSpPr txBox="1">
            <a:spLocks noChangeArrowheads="1"/>
          </p:cNvSpPr>
          <p:nvPr/>
        </p:nvSpPr>
        <p:spPr bwMode="auto">
          <a:xfrm>
            <a:off x="683568" y="4581128"/>
            <a:ext cx="264848" cy="25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B</a:t>
            </a:r>
            <a:r>
              <a:rPr lang="en-US" sz="1600" b="1" baseline="-25000" smtClean="0"/>
              <a:t>3</a:t>
            </a:r>
            <a:endParaRPr lang="cs-CZ" b="1" baseline="-25000"/>
          </a:p>
        </p:txBody>
      </p:sp>
      <p:sp>
        <p:nvSpPr>
          <p:cNvPr id="112" name="Arc 102"/>
          <p:cNvSpPr>
            <a:spLocks/>
          </p:cNvSpPr>
          <p:nvPr/>
        </p:nvSpPr>
        <p:spPr bwMode="auto">
          <a:xfrm flipH="1" flipV="1">
            <a:off x="467544" y="5229200"/>
            <a:ext cx="264848" cy="127794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3" name="Line 95"/>
          <p:cNvSpPr>
            <a:spLocks noChangeShapeType="1"/>
          </p:cNvSpPr>
          <p:nvPr/>
        </p:nvSpPr>
        <p:spPr bwMode="auto">
          <a:xfrm>
            <a:off x="1043608" y="5373216"/>
            <a:ext cx="594161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4" name="Rectangle 113"/>
          <p:cNvSpPr/>
          <p:nvPr/>
        </p:nvSpPr>
        <p:spPr>
          <a:xfrm>
            <a:off x="1115616" y="5013176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116" name="Arc 46"/>
          <p:cNvSpPr>
            <a:spLocks/>
          </p:cNvSpPr>
          <p:nvPr/>
        </p:nvSpPr>
        <p:spPr bwMode="auto">
          <a:xfrm rot="5400000" flipH="1">
            <a:off x="2987501" y="2493218"/>
            <a:ext cx="864741" cy="5040560"/>
          </a:xfrm>
          <a:custGeom>
            <a:avLst/>
            <a:gdLst>
              <a:gd name="T0" fmla="*/ 100334 w 21600"/>
              <a:gd name="T1" fmla="*/ 0 h 42803"/>
              <a:gd name="T2" fmla="*/ 94695 w 21600"/>
              <a:gd name="T3" fmla="*/ 3776663 h 42803"/>
              <a:gd name="T4" fmla="*/ 0 w 21600"/>
              <a:gd name="T5" fmla="*/ 1887317 h 4280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803" fill="none" extrusionOk="0">
                <a:moveTo>
                  <a:pt x="3006" y="0"/>
                </a:moveTo>
                <a:cubicBezTo>
                  <a:pt x="13669" y="1499"/>
                  <a:pt x="21600" y="10622"/>
                  <a:pt x="21600" y="21390"/>
                </a:cubicBezTo>
                <a:cubicBezTo>
                  <a:pt x="21600" y="32222"/>
                  <a:pt x="13576" y="41379"/>
                  <a:pt x="2837" y="42802"/>
                </a:cubicBezTo>
              </a:path>
              <a:path w="21600" h="42803" stroke="0" extrusionOk="0">
                <a:moveTo>
                  <a:pt x="3006" y="0"/>
                </a:moveTo>
                <a:cubicBezTo>
                  <a:pt x="13669" y="1499"/>
                  <a:pt x="21600" y="10622"/>
                  <a:pt x="21600" y="21390"/>
                </a:cubicBezTo>
                <a:cubicBezTo>
                  <a:pt x="21600" y="32222"/>
                  <a:pt x="13576" y="41379"/>
                  <a:pt x="2837" y="42802"/>
                </a:cubicBezTo>
                <a:lnTo>
                  <a:pt x="0" y="21390"/>
                </a:lnTo>
                <a:lnTo>
                  <a:pt x="3006" y="0"/>
                </a:lnTo>
                <a:close/>
              </a:path>
            </a:pathLst>
          </a:custGeom>
          <a:noFill/>
          <a:ln w="57150">
            <a:solidFill>
              <a:srgbClr val="0070C0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" name="Oval 80"/>
          <p:cNvSpPr>
            <a:spLocks noChangeArrowheads="1"/>
          </p:cNvSpPr>
          <p:nvPr/>
        </p:nvSpPr>
        <p:spPr bwMode="auto">
          <a:xfrm>
            <a:off x="755576" y="5229200"/>
            <a:ext cx="264848" cy="251420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</a:t>
            </a:r>
            <a:endParaRPr lang="cs-CZ" sz="1400" b="1"/>
          </a:p>
        </p:txBody>
      </p:sp>
      <p:sp>
        <p:nvSpPr>
          <p:cNvPr id="117" name="Rectangle 116"/>
          <p:cNvSpPr/>
          <p:nvPr/>
        </p:nvSpPr>
        <p:spPr>
          <a:xfrm>
            <a:off x="1475656" y="4437112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118" name="AutoShape 3"/>
          <p:cNvSpPr>
            <a:spLocks noChangeArrowheads="1"/>
          </p:cNvSpPr>
          <p:nvPr/>
        </p:nvSpPr>
        <p:spPr bwMode="auto">
          <a:xfrm>
            <a:off x="683568" y="2204864"/>
            <a:ext cx="7705725" cy="1944216"/>
          </a:xfrm>
          <a:prstGeom prst="roundRect">
            <a:avLst>
              <a:gd name="adj" fmla="val 899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Automaton B</a:t>
            </a:r>
            <a:r>
              <a:rPr lang="en-US" baseline="-25000" smtClean="0">
                <a:solidFill>
                  <a:srgbClr val="000000"/>
                </a:solidFill>
              </a:rPr>
              <a:t>3</a:t>
            </a:r>
            <a:r>
              <a:rPr lang="en-US" smtClean="0">
                <a:solidFill>
                  <a:srgbClr val="000000"/>
                </a:solidFill>
              </a:rPr>
              <a:t> accepts any word from sets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{00, 0011, 001100, 00110011, 0011001100, ...}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{11, 1100, 110011, 11001100, 1100110011, ...}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and also any </a:t>
            </a:r>
            <a:r>
              <a:rPr lang="en-US">
                <a:solidFill>
                  <a:srgbClr val="000000"/>
                </a:solidFill>
              </a:rPr>
              <a:t>binary nonnegative </a:t>
            </a:r>
            <a:r>
              <a:rPr lang="en-US" smtClean="0">
                <a:solidFill>
                  <a:srgbClr val="000000"/>
                </a:solidFill>
              </a:rPr>
              <a:t>integer </a:t>
            </a:r>
            <a:r>
              <a:rPr lang="en-US">
                <a:solidFill>
                  <a:srgbClr val="000000"/>
                </a:solidFill>
              </a:rPr>
              <a:t>divisible by </a:t>
            </a:r>
            <a:r>
              <a:rPr lang="en-US" smtClean="0">
                <a:solidFill>
                  <a:srgbClr val="000000"/>
                </a:solidFill>
              </a:rPr>
              <a:t>3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with any </a:t>
            </a:r>
            <a:r>
              <a:rPr lang="en-US">
                <a:solidFill>
                  <a:srgbClr val="000000"/>
                </a:solidFill>
              </a:rPr>
              <a:t>number of leading zeros 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56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AutoShape 3"/>
          <p:cNvSpPr>
            <a:spLocks noChangeArrowheads="1"/>
          </p:cNvSpPr>
          <p:nvPr/>
        </p:nvSpPr>
        <p:spPr bwMode="auto">
          <a:xfrm>
            <a:off x="683568" y="4149080"/>
            <a:ext cx="7848872" cy="2088232"/>
          </a:xfrm>
          <a:prstGeom prst="roundRect">
            <a:avLst>
              <a:gd name="adj" fmla="val 875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. 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1506" name="AutoShape 3"/>
          <p:cNvSpPr>
            <a:spLocks noChangeArrowheads="1"/>
          </p:cNvSpPr>
          <p:nvPr/>
        </p:nvSpPr>
        <p:spPr bwMode="auto">
          <a:xfrm>
            <a:off x="467544" y="692696"/>
            <a:ext cx="8208912" cy="792088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Automaton A</a:t>
            </a:r>
            <a:r>
              <a:rPr lang="en-US" b="1" baseline="-25000" smtClean="0">
                <a:solidFill>
                  <a:srgbClr val="000000"/>
                </a:solidFill>
              </a:rPr>
              <a:t>5</a:t>
            </a:r>
            <a:r>
              <a:rPr lang="en-US" b="1" smtClean="0">
                <a:solidFill>
                  <a:srgbClr val="000000"/>
                </a:solidFill>
              </a:rPr>
              <a:t> accepting concatenation of two regular languages </a:t>
            </a:r>
            <a:r>
              <a:rPr lang="en-US" b="1">
                <a:sym typeface="Symbol" pitchFamily="18" charset="2"/>
              </a:rPr>
              <a:t>L</a:t>
            </a:r>
            <a:r>
              <a:rPr lang="en-US" b="1" baseline="-25000">
                <a:sym typeface="Symbol" pitchFamily="18" charset="2"/>
              </a:rPr>
              <a:t>1</a:t>
            </a:r>
            <a:r>
              <a:rPr lang="en-US" b="1">
                <a:sym typeface="Symbol" pitchFamily="18" charset="2"/>
              </a:rPr>
              <a:t> </a:t>
            </a:r>
            <a:r>
              <a:rPr lang="en-US" b="1" smtClean="0">
                <a:sym typeface="Symbol" pitchFamily="18" charset="2"/>
              </a:rPr>
              <a:t>, </a:t>
            </a:r>
            <a:r>
              <a:rPr lang="en-US" b="1">
                <a:sym typeface="Symbol" pitchFamily="18" charset="2"/>
              </a:rPr>
              <a:t>L</a:t>
            </a:r>
            <a:r>
              <a:rPr lang="en-US" b="1" baseline="-25000">
                <a:sym typeface="Symbol" pitchFamily="18" charset="2"/>
              </a:rPr>
              <a:t>2</a:t>
            </a:r>
            <a:r>
              <a:rPr lang="en-US" b="1" smtClean="0">
                <a:solidFill>
                  <a:srgbClr val="000000"/>
                </a:solidFill>
              </a:rPr>
              <a:t> </a:t>
            </a: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accepted </a:t>
            </a:r>
            <a:r>
              <a:rPr lang="en-US" b="1">
                <a:solidFill>
                  <a:srgbClr val="000000"/>
                </a:solidFill>
              </a:rPr>
              <a:t>by </a:t>
            </a:r>
            <a:r>
              <a:rPr lang="en-US" b="1" smtClean="0">
                <a:solidFill>
                  <a:srgbClr val="000000"/>
                </a:solidFill>
              </a:rPr>
              <a:t>automata A</a:t>
            </a:r>
            <a:r>
              <a:rPr lang="en-US" b="1" baseline="-25000" smtClean="0">
                <a:solidFill>
                  <a:srgbClr val="000000"/>
                </a:solidFill>
              </a:rPr>
              <a:t>1</a:t>
            </a:r>
            <a:r>
              <a:rPr lang="en-US" b="1" smtClean="0">
                <a:solidFill>
                  <a:srgbClr val="000000"/>
                </a:solidFill>
              </a:rPr>
              <a:t>, A</a:t>
            </a:r>
            <a:r>
              <a:rPr lang="en-US" b="1" baseline="-25000">
                <a:solidFill>
                  <a:srgbClr val="000000"/>
                </a:solidFill>
              </a:rPr>
              <a:t>2</a:t>
            </a:r>
            <a:r>
              <a:rPr lang="en-US" b="1" smtClean="0">
                <a:solidFill>
                  <a:srgbClr val="000000"/>
                </a:solidFill>
              </a:rPr>
              <a:t> respectively.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Language operations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Concatenation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6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683568" y="1700808"/>
            <a:ext cx="7776864" cy="2232248"/>
          </a:xfrm>
          <a:prstGeom prst="roundRect">
            <a:avLst>
              <a:gd name="adj" fmla="val 63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Automaton A</a:t>
            </a:r>
            <a:r>
              <a:rPr lang="en-US" baseline="-25000" smtClean="0">
                <a:solidFill>
                  <a:srgbClr val="000000"/>
                </a:solidFill>
              </a:rPr>
              <a:t>5</a:t>
            </a:r>
            <a:r>
              <a:rPr lang="en-US" smtClean="0">
                <a:solidFill>
                  <a:srgbClr val="000000"/>
                </a:solidFill>
              </a:rPr>
              <a:t> is constructed using 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 and 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Do not change A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 and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Add </a:t>
            </a:r>
            <a:r>
              <a:rPr lang="cs-CZ" sz="2000" i="1" smtClean="0">
                <a:sym typeface="Symbol" pitchFamily="18" charset="2"/>
              </a:rPr>
              <a:t></a:t>
            </a:r>
            <a:r>
              <a:rPr lang="en-US" sz="2000" i="1" smtClean="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- transitions from each final state F</a:t>
            </a:r>
            <a:r>
              <a:rPr lang="en-US" baseline="-25000" smtClean="0">
                <a:sym typeface="Symbol" pitchFamily="18" charset="2"/>
              </a:rPr>
              <a:t>k</a:t>
            </a:r>
            <a:r>
              <a:rPr lang="en-US" smtClean="0">
                <a:sym typeface="Symbol" pitchFamily="18" charset="2"/>
              </a:rPr>
              <a:t> of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ym typeface="Symbol" pitchFamily="18" charset="2"/>
              </a:rPr>
              <a:t>  to the start  </a:t>
            </a:r>
            <a:r>
              <a:rPr lang="en-US" smtClean="0">
                <a:solidFill>
                  <a:srgbClr val="000000"/>
                </a:solidFill>
                <a:sym typeface="Symbol" pitchFamily="18" charset="2"/>
              </a:rPr>
              <a:t>state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S</a:t>
            </a:r>
            <a:r>
              <a:rPr lang="en-US" baseline="-25000" smtClean="0">
                <a:solidFill>
                  <a:srgbClr val="000000"/>
                </a:solidFill>
              </a:rPr>
              <a:t>2 </a:t>
            </a:r>
            <a:r>
              <a:rPr lang="en-US" smtClean="0">
                <a:solidFill>
                  <a:srgbClr val="000000"/>
                </a:solidFill>
              </a:rPr>
              <a:t> of  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Define start state of </a:t>
            </a: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0000"/>
                </a:solidFill>
              </a:rPr>
              <a:t>5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to be equal to the start state of 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Define </a:t>
            </a:r>
            <a:r>
              <a:rPr lang="en-US">
                <a:solidFill>
                  <a:srgbClr val="000000"/>
                </a:solidFill>
              </a:rPr>
              <a:t>set of final states of 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5</a:t>
            </a:r>
            <a:r>
              <a:rPr lang="en-US" smtClean="0">
                <a:solidFill>
                  <a:srgbClr val="000000"/>
                </a:solidFill>
              </a:rPr>
              <a:t> to be equal to the set </a:t>
            </a:r>
            <a:r>
              <a:rPr lang="en-US">
                <a:solidFill>
                  <a:srgbClr val="000000"/>
                </a:solidFill>
              </a:rPr>
              <a:t>of final states </a:t>
            </a:r>
            <a:r>
              <a:rPr lang="en-US" smtClean="0">
                <a:solidFill>
                  <a:srgbClr val="000000"/>
                </a:solidFill>
              </a:rPr>
              <a:t>of  A</a:t>
            </a:r>
            <a:r>
              <a:rPr lang="en-US" baseline="-25000" smtClean="0">
                <a:solidFill>
                  <a:srgbClr val="000000"/>
                </a:solidFill>
              </a:rPr>
              <a:t>2</a:t>
            </a:r>
            <a:r>
              <a:rPr lang="en-US" smtClean="0">
                <a:solidFill>
                  <a:srgbClr val="000000"/>
                </a:solidFill>
              </a:rPr>
              <a:t>. 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3" name="Freeform 22"/>
          <p:cNvSpPr/>
          <p:nvPr/>
        </p:nvSpPr>
        <p:spPr>
          <a:xfrm flipV="1">
            <a:off x="2267744" y="4509120"/>
            <a:ext cx="2736303" cy="1152128"/>
          </a:xfrm>
          <a:custGeom>
            <a:avLst/>
            <a:gdLst>
              <a:gd name="connsiteX0" fmla="*/ 932567 w 1854383"/>
              <a:gd name="connsiteY0" fmla="*/ 474019 h 1603954"/>
              <a:gd name="connsiteX1" fmla="*/ 638278 w 1854383"/>
              <a:gd name="connsiteY1" fmla="*/ 284833 h 1603954"/>
              <a:gd name="connsiteX2" fmla="*/ 354499 w 1854383"/>
              <a:gd name="connsiteY2" fmla="*/ 463509 h 1603954"/>
              <a:gd name="connsiteX3" fmla="*/ 354499 w 1854383"/>
              <a:gd name="connsiteY3" fmla="*/ 999536 h 1603954"/>
              <a:gd name="connsiteX4" fmla="*/ 28678 w 1854383"/>
              <a:gd name="connsiteY4" fmla="*/ 1010047 h 1603954"/>
              <a:gd name="connsiteX5" fmla="*/ 175823 w 1854383"/>
              <a:gd name="connsiteY5" fmla="*/ 1241274 h 1603954"/>
              <a:gd name="connsiteX6" fmla="*/ 1437064 w 1854383"/>
              <a:gd name="connsiteY6" fmla="*/ 1178212 h 1603954"/>
              <a:gd name="connsiteX7" fmla="*/ 1521147 w 1854383"/>
              <a:gd name="connsiteY7" fmla="*/ 1598626 h 1603954"/>
              <a:gd name="connsiteX8" fmla="*/ 1794416 w 1854383"/>
              <a:gd name="connsiteY8" fmla="*/ 1346378 h 1603954"/>
              <a:gd name="connsiteX9" fmla="*/ 1836457 w 1854383"/>
              <a:gd name="connsiteY9" fmla="*/ 410957 h 1603954"/>
              <a:gd name="connsiteX10" fmla="*/ 1563188 w 1854383"/>
              <a:gd name="connsiteY10" fmla="*/ 684226 h 1603954"/>
              <a:gd name="connsiteX11" fmla="*/ 1416043 w 1854383"/>
              <a:gd name="connsiteY11" fmla="*/ 211261 h 1603954"/>
              <a:gd name="connsiteX12" fmla="*/ 1247878 w 1854383"/>
              <a:gd name="connsiteY12" fmla="*/ 684226 h 1603954"/>
              <a:gd name="connsiteX13" fmla="*/ 974609 w 1854383"/>
              <a:gd name="connsiteY13" fmla="*/ 1054 h 1603954"/>
              <a:gd name="connsiteX14" fmla="*/ 995630 w 1854383"/>
              <a:gd name="connsiteY14" fmla="*/ 526571 h 1603954"/>
              <a:gd name="connsiteX15" fmla="*/ 932567 w 1854383"/>
              <a:gd name="connsiteY15" fmla="*/ 474019 h 1603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854383" h="1603954">
                <a:moveTo>
                  <a:pt x="932567" y="474019"/>
                </a:moveTo>
                <a:cubicBezTo>
                  <a:pt x="873008" y="433729"/>
                  <a:pt x="734623" y="286585"/>
                  <a:pt x="638278" y="284833"/>
                </a:cubicBezTo>
                <a:cubicBezTo>
                  <a:pt x="541933" y="283081"/>
                  <a:pt x="401795" y="344392"/>
                  <a:pt x="354499" y="463509"/>
                </a:cubicBezTo>
                <a:cubicBezTo>
                  <a:pt x="307202" y="582626"/>
                  <a:pt x="408802" y="908446"/>
                  <a:pt x="354499" y="999536"/>
                </a:cubicBezTo>
                <a:cubicBezTo>
                  <a:pt x="300195" y="1090626"/>
                  <a:pt x="58457" y="969757"/>
                  <a:pt x="28678" y="1010047"/>
                </a:cubicBezTo>
                <a:cubicBezTo>
                  <a:pt x="-1101" y="1050337"/>
                  <a:pt x="-58908" y="1213247"/>
                  <a:pt x="175823" y="1241274"/>
                </a:cubicBezTo>
                <a:cubicBezTo>
                  <a:pt x="410554" y="1269301"/>
                  <a:pt x="1212843" y="1118653"/>
                  <a:pt x="1437064" y="1178212"/>
                </a:cubicBezTo>
                <a:cubicBezTo>
                  <a:pt x="1661285" y="1237771"/>
                  <a:pt x="1461588" y="1570598"/>
                  <a:pt x="1521147" y="1598626"/>
                </a:cubicBezTo>
                <a:cubicBezTo>
                  <a:pt x="1580706" y="1626654"/>
                  <a:pt x="1741864" y="1544323"/>
                  <a:pt x="1794416" y="1346378"/>
                </a:cubicBezTo>
                <a:cubicBezTo>
                  <a:pt x="1846968" y="1148433"/>
                  <a:pt x="1874995" y="521316"/>
                  <a:pt x="1836457" y="410957"/>
                </a:cubicBezTo>
                <a:cubicBezTo>
                  <a:pt x="1797919" y="300598"/>
                  <a:pt x="1633257" y="717509"/>
                  <a:pt x="1563188" y="684226"/>
                </a:cubicBezTo>
                <a:cubicBezTo>
                  <a:pt x="1493119" y="650943"/>
                  <a:pt x="1468595" y="211261"/>
                  <a:pt x="1416043" y="211261"/>
                </a:cubicBezTo>
                <a:cubicBezTo>
                  <a:pt x="1363491" y="211261"/>
                  <a:pt x="1321450" y="719260"/>
                  <a:pt x="1247878" y="684226"/>
                </a:cubicBezTo>
                <a:cubicBezTo>
                  <a:pt x="1174306" y="649192"/>
                  <a:pt x="1016650" y="27330"/>
                  <a:pt x="974609" y="1054"/>
                </a:cubicBezTo>
                <a:cubicBezTo>
                  <a:pt x="932568" y="-25222"/>
                  <a:pt x="1002637" y="447744"/>
                  <a:pt x="995630" y="526571"/>
                </a:cubicBezTo>
                <a:cubicBezTo>
                  <a:pt x="988623" y="605398"/>
                  <a:pt x="992126" y="514309"/>
                  <a:pt x="932567" y="474019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Freeform 23"/>
          <p:cNvSpPr/>
          <p:nvPr/>
        </p:nvSpPr>
        <p:spPr>
          <a:xfrm flipH="1">
            <a:off x="5440428" y="4437112"/>
            <a:ext cx="1795868" cy="1440160"/>
          </a:xfrm>
          <a:custGeom>
            <a:avLst/>
            <a:gdLst>
              <a:gd name="connsiteX0" fmla="*/ 1292583 w 1883689"/>
              <a:gd name="connsiteY0" fmla="*/ 683241 h 1650886"/>
              <a:gd name="connsiteX1" fmla="*/ 756556 w 1883689"/>
              <a:gd name="connsiteY1" fmla="*/ 420482 h 1650886"/>
              <a:gd name="connsiteX2" fmla="*/ 430735 w 1883689"/>
              <a:gd name="connsiteY2" fmla="*/ 893447 h 1650886"/>
              <a:gd name="connsiteX3" fmla="*/ 41852 w 1883689"/>
              <a:gd name="connsiteY3" fmla="*/ 882937 h 1650886"/>
              <a:gd name="connsiteX4" fmla="*/ 62873 w 1883689"/>
              <a:gd name="connsiteY4" fmla="*/ 1324372 h 1650886"/>
              <a:gd name="connsiteX5" fmla="*/ 504308 w 1883689"/>
              <a:gd name="connsiteY5" fmla="*/ 1177227 h 1650886"/>
              <a:gd name="connsiteX6" fmla="*/ 609411 w 1883689"/>
              <a:gd name="connsiteY6" fmla="*/ 1503047 h 1650886"/>
              <a:gd name="connsiteX7" fmla="*/ 1082377 w 1883689"/>
              <a:gd name="connsiteY7" fmla="*/ 1166716 h 1650886"/>
              <a:gd name="connsiteX8" fmla="*/ 1439728 w 1883689"/>
              <a:gd name="connsiteY8" fmla="*/ 1639682 h 1650886"/>
              <a:gd name="connsiteX9" fmla="*/ 1776059 w 1883689"/>
              <a:gd name="connsiteY9" fmla="*/ 1429475 h 1650886"/>
              <a:gd name="connsiteX10" fmla="*/ 1881163 w 1883689"/>
              <a:gd name="connsiteY10" fmla="*/ 641199 h 1650886"/>
              <a:gd name="connsiteX11" fmla="*/ 1691977 w 1883689"/>
              <a:gd name="connsiteY11" fmla="*/ 68 h 1650886"/>
              <a:gd name="connsiteX12" fmla="*/ 1555342 w 1883689"/>
              <a:gd name="connsiteY12" fmla="*/ 599158 h 1650886"/>
              <a:gd name="connsiteX13" fmla="*/ 1345135 w 1883689"/>
              <a:gd name="connsiteY13" fmla="*/ 430992 h 1650886"/>
              <a:gd name="connsiteX14" fmla="*/ 1292583 w 1883689"/>
              <a:gd name="connsiteY14" fmla="*/ 683241 h 1650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83689" h="1650886">
                <a:moveTo>
                  <a:pt x="1292583" y="683241"/>
                </a:moveTo>
                <a:cubicBezTo>
                  <a:pt x="1194486" y="681489"/>
                  <a:pt x="900197" y="385448"/>
                  <a:pt x="756556" y="420482"/>
                </a:cubicBezTo>
                <a:cubicBezTo>
                  <a:pt x="612915" y="455516"/>
                  <a:pt x="549852" y="816371"/>
                  <a:pt x="430735" y="893447"/>
                </a:cubicBezTo>
                <a:cubicBezTo>
                  <a:pt x="311618" y="970523"/>
                  <a:pt x="103162" y="811116"/>
                  <a:pt x="41852" y="882937"/>
                </a:cubicBezTo>
                <a:cubicBezTo>
                  <a:pt x="-19458" y="954758"/>
                  <a:pt x="-14203" y="1275324"/>
                  <a:pt x="62873" y="1324372"/>
                </a:cubicBezTo>
                <a:cubicBezTo>
                  <a:pt x="139949" y="1373420"/>
                  <a:pt x="413218" y="1147448"/>
                  <a:pt x="504308" y="1177227"/>
                </a:cubicBezTo>
                <a:cubicBezTo>
                  <a:pt x="595398" y="1207006"/>
                  <a:pt x="513066" y="1504799"/>
                  <a:pt x="609411" y="1503047"/>
                </a:cubicBezTo>
                <a:cubicBezTo>
                  <a:pt x="705756" y="1501295"/>
                  <a:pt x="943991" y="1143944"/>
                  <a:pt x="1082377" y="1166716"/>
                </a:cubicBezTo>
                <a:cubicBezTo>
                  <a:pt x="1220763" y="1189489"/>
                  <a:pt x="1324114" y="1595889"/>
                  <a:pt x="1439728" y="1639682"/>
                </a:cubicBezTo>
                <a:cubicBezTo>
                  <a:pt x="1555342" y="1683475"/>
                  <a:pt x="1702487" y="1595889"/>
                  <a:pt x="1776059" y="1429475"/>
                </a:cubicBezTo>
                <a:cubicBezTo>
                  <a:pt x="1849631" y="1263061"/>
                  <a:pt x="1895177" y="879433"/>
                  <a:pt x="1881163" y="641199"/>
                </a:cubicBezTo>
                <a:cubicBezTo>
                  <a:pt x="1867149" y="402965"/>
                  <a:pt x="1746281" y="7075"/>
                  <a:pt x="1691977" y="68"/>
                </a:cubicBezTo>
                <a:cubicBezTo>
                  <a:pt x="1637674" y="-6939"/>
                  <a:pt x="1613149" y="527337"/>
                  <a:pt x="1555342" y="599158"/>
                </a:cubicBezTo>
                <a:cubicBezTo>
                  <a:pt x="1497535" y="670979"/>
                  <a:pt x="1385425" y="416978"/>
                  <a:pt x="1345135" y="430992"/>
                </a:cubicBezTo>
                <a:cubicBezTo>
                  <a:pt x="1304845" y="445006"/>
                  <a:pt x="1390680" y="684993"/>
                  <a:pt x="1292583" y="683241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al 115"/>
          <p:cNvSpPr>
            <a:spLocks noChangeArrowheads="1"/>
          </p:cNvSpPr>
          <p:nvPr/>
        </p:nvSpPr>
        <p:spPr bwMode="auto">
          <a:xfrm>
            <a:off x="5512436" y="5013176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S2</a:t>
            </a:r>
            <a:endParaRPr lang="cs-CZ" sz="1400" b="1"/>
          </a:p>
        </p:txBody>
      </p:sp>
      <p:sp>
        <p:nvSpPr>
          <p:cNvPr id="27" name="Arc 131"/>
          <p:cNvSpPr>
            <a:spLocks/>
          </p:cNvSpPr>
          <p:nvPr/>
        </p:nvSpPr>
        <p:spPr bwMode="auto">
          <a:xfrm rot="6739538" flipH="1">
            <a:off x="5106760" y="4364163"/>
            <a:ext cx="134811" cy="822323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9" name="Oval 115"/>
          <p:cNvSpPr>
            <a:spLocks noChangeArrowheads="1"/>
          </p:cNvSpPr>
          <p:nvPr/>
        </p:nvSpPr>
        <p:spPr bwMode="auto">
          <a:xfrm>
            <a:off x="2771800" y="5085184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S1</a:t>
            </a:r>
            <a:endParaRPr lang="cs-CZ" sz="1400" b="1"/>
          </a:p>
        </p:txBody>
      </p:sp>
      <p:sp>
        <p:nvSpPr>
          <p:cNvPr id="30" name="Text Box 131"/>
          <p:cNvSpPr txBox="1">
            <a:spLocks noChangeArrowheads="1"/>
          </p:cNvSpPr>
          <p:nvPr/>
        </p:nvSpPr>
        <p:spPr bwMode="auto">
          <a:xfrm>
            <a:off x="3707904" y="494116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i="1" baseline="-25000" smtClean="0"/>
              <a:t>1</a:t>
            </a:r>
            <a:endParaRPr lang="cs-CZ" b="1" baseline="-25000"/>
          </a:p>
        </p:txBody>
      </p:sp>
      <p:sp>
        <p:nvSpPr>
          <p:cNvPr id="31" name="Text Box 131"/>
          <p:cNvSpPr txBox="1">
            <a:spLocks noChangeArrowheads="1"/>
          </p:cNvSpPr>
          <p:nvPr/>
        </p:nvSpPr>
        <p:spPr bwMode="auto">
          <a:xfrm>
            <a:off x="6156176" y="5013176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i="1" baseline="-25000" smtClean="0"/>
              <a:t>2</a:t>
            </a:r>
            <a:endParaRPr lang="cs-CZ" b="1" baseline="-25000"/>
          </a:p>
        </p:txBody>
      </p:sp>
      <p:sp>
        <p:nvSpPr>
          <p:cNvPr id="33" name="Text Box 131"/>
          <p:cNvSpPr txBox="1">
            <a:spLocks noChangeArrowheads="1"/>
          </p:cNvSpPr>
          <p:nvPr/>
        </p:nvSpPr>
        <p:spPr bwMode="auto">
          <a:xfrm>
            <a:off x="2200068" y="4365104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i="1" baseline="-25000" smtClean="0"/>
              <a:t>5</a:t>
            </a:r>
            <a:endParaRPr lang="cs-CZ" b="1" baseline="-25000"/>
          </a:p>
        </p:txBody>
      </p:sp>
      <p:sp>
        <p:nvSpPr>
          <p:cNvPr id="37" name="Arc 8"/>
          <p:cNvSpPr>
            <a:spLocks/>
          </p:cNvSpPr>
          <p:nvPr/>
        </p:nvSpPr>
        <p:spPr bwMode="auto">
          <a:xfrm flipH="1" flipV="1">
            <a:off x="2483768" y="5085184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9" name="Rectangle 38"/>
          <p:cNvSpPr/>
          <p:nvPr/>
        </p:nvSpPr>
        <p:spPr>
          <a:xfrm>
            <a:off x="5076056" y="4365104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40" name="Arc 131"/>
          <p:cNvSpPr>
            <a:spLocks/>
          </p:cNvSpPr>
          <p:nvPr/>
        </p:nvSpPr>
        <p:spPr bwMode="auto">
          <a:xfrm rot="16200000" flipH="1" flipV="1">
            <a:off x="5004047" y="5013179"/>
            <a:ext cx="432049" cy="72008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6" name="Oval 115"/>
          <p:cNvSpPr>
            <a:spLocks noChangeArrowheads="1"/>
          </p:cNvSpPr>
          <p:nvPr/>
        </p:nvSpPr>
        <p:spPr bwMode="auto">
          <a:xfrm>
            <a:off x="4499992" y="4581128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F1</a:t>
            </a:r>
            <a:endParaRPr lang="cs-CZ" sz="1400" b="1"/>
          </a:p>
        </p:txBody>
      </p:sp>
      <p:sp>
        <p:nvSpPr>
          <p:cNvPr id="38" name="Oval 115"/>
          <p:cNvSpPr>
            <a:spLocks noChangeArrowheads="1"/>
          </p:cNvSpPr>
          <p:nvPr/>
        </p:nvSpPr>
        <p:spPr bwMode="auto">
          <a:xfrm>
            <a:off x="4716016" y="5013176"/>
            <a:ext cx="288925" cy="28733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F2</a:t>
            </a:r>
            <a:endParaRPr lang="cs-CZ" sz="1400" b="1"/>
          </a:p>
        </p:txBody>
      </p:sp>
      <p:grpSp>
        <p:nvGrpSpPr>
          <p:cNvPr id="42" name="Group 18"/>
          <p:cNvGrpSpPr>
            <a:grpSpLocks/>
          </p:cNvGrpSpPr>
          <p:nvPr/>
        </p:nvGrpSpPr>
        <p:grpSpPr bwMode="auto">
          <a:xfrm flipH="1">
            <a:off x="6948264" y="5229200"/>
            <a:ext cx="287337" cy="287337"/>
            <a:chOff x="3334" y="799"/>
            <a:chExt cx="454" cy="453"/>
          </a:xfrm>
        </p:grpSpPr>
        <p:sp>
          <p:nvSpPr>
            <p:cNvPr id="43" name="Oval 19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44" name="Oval 20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200" b="1" baseline="-25000"/>
            </a:p>
          </p:txBody>
        </p:sp>
      </p:grpSp>
      <p:sp>
        <p:nvSpPr>
          <p:cNvPr id="45" name="Rectangle 44"/>
          <p:cNvSpPr/>
          <p:nvPr/>
        </p:nvSpPr>
        <p:spPr>
          <a:xfrm>
            <a:off x="5148064" y="5229200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1115617" y="4077072"/>
            <a:ext cx="136815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Scheme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75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251520" y="116632"/>
            <a:ext cx="4176464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Concatenation automaton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4427984" y="116632"/>
            <a:ext cx="4247704" cy="143718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4283968" y="116632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Example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7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251520" y="692696"/>
            <a:ext cx="8712968" cy="1512168"/>
          </a:xfrm>
          <a:prstGeom prst="roundRect">
            <a:avLst>
              <a:gd name="adj" fmla="val 906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66" name="AutoShape 3"/>
          <p:cNvSpPr>
            <a:spLocks noChangeArrowheads="1"/>
          </p:cNvSpPr>
          <p:nvPr/>
        </p:nvSpPr>
        <p:spPr bwMode="auto">
          <a:xfrm>
            <a:off x="323528" y="4365104"/>
            <a:ext cx="8568952" cy="1728192"/>
          </a:xfrm>
          <a:prstGeom prst="roundRect">
            <a:avLst>
              <a:gd name="adj" fmla="val 906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>
              <a:solidFill>
                <a:srgbClr val="000000"/>
              </a:solidFill>
            </a:endParaRPr>
          </a:p>
        </p:txBody>
      </p:sp>
      <p:sp>
        <p:nvSpPr>
          <p:cNvPr id="118" name="AutoShape 3"/>
          <p:cNvSpPr>
            <a:spLocks noChangeArrowheads="1"/>
          </p:cNvSpPr>
          <p:nvPr/>
        </p:nvSpPr>
        <p:spPr bwMode="auto">
          <a:xfrm>
            <a:off x="683568" y="2420888"/>
            <a:ext cx="7705725" cy="1728192"/>
          </a:xfrm>
          <a:prstGeom prst="roundRect">
            <a:avLst>
              <a:gd name="adj" fmla="val 8991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Automaton B</a:t>
            </a:r>
            <a:r>
              <a:rPr lang="en-US" baseline="-25000" smtClean="0">
                <a:solidFill>
                  <a:srgbClr val="000000"/>
                </a:solidFill>
              </a:rPr>
              <a:t>5</a:t>
            </a:r>
            <a:r>
              <a:rPr lang="en-US" smtClean="0">
                <a:solidFill>
                  <a:srgbClr val="000000"/>
                </a:solidFill>
              </a:rPr>
              <a:t> accepts any word over {0, 1} which can be split into two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consecutive words w1 and w2, where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w</a:t>
            </a:r>
            <a:r>
              <a:rPr lang="en-US" smtClean="0">
                <a:solidFill>
                  <a:srgbClr val="000000"/>
                </a:solidFill>
              </a:rPr>
              <a:t>ord w1 is described by regular expression 0*(100+1000)(100+1000)* 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word w2 represents binary positive integer divisible by 3 w/o leading 0's.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</p:txBody>
      </p:sp>
      <p:grpSp>
        <p:nvGrpSpPr>
          <p:cNvPr id="109" name="Group 108"/>
          <p:cNvGrpSpPr/>
          <p:nvPr/>
        </p:nvGrpSpPr>
        <p:grpSpPr>
          <a:xfrm>
            <a:off x="5364088" y="836712"/>
            <a:ext cx="3457277" cy="1152004"/>
            <a:chOff x="1547664" y="3789040"/>
            <a:chExt cx="3457277" cy="1152004"/>
          </a:xfrm>
        </p:grpSpPr>
        <p:sp>
          <p:nvSpPr>
            <p:cNvPr id="115" name="Arc 130"/>
            <p:cNvSpPr>
              <a:spLocks/>
            </p:cNvSpPr>
            <p:nvPr/>
          </p:nvSpPr>
          <p:spPr bwMode="auto">
            <a:xfrm rot="5400000" flipV="1">
              <a:off x="3061792" y="4436219"/>
              <a:ext cx="215900" cy="793750"/>
            </a:xfrm>
            <a:custGeom>
              <a:avLst/>
              <a:gdLst>
                <a:gd name="T0" fmla="*/ 48947 w 21600"/>
                <a:gd name="T1" fmla="*/ 0 h 42451"/>
                <a:gd name="T2" fmla="*/ 28367 w 21600"/>
                <a:gd name="T3" fmla="*/ 793750 h 42451"/>
                <a:gd name="T4" fmla="*/ 0 w 21600"/>
                <a:gd name="T5" fmla="*/ 393369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9" name="Arc 131"/>
            <p:cNvSpPr>
              <a:spLocks/>
            </p:cNvSpPr>
            <p:nvPr/>
          </p:nvSpPr>
          <p:spPr bwMode="auto">
            <a:xfrm rot="5400000" flipV="1">
              <a:off x="3996829" y="4436219"/>
              <a:ext cx="215900" cy="793750"/>
            </a:xfrm>
            <a:custGeom>
              <a:avLst/>
              <a:gdLst>
                <a:gd name="T0" fmla="*/ 48947 w 21600"/>
                <a:gd name="T1" fmla="*/ 0 h 42451"/>
                <a:gd name="T2" fmla="*/ 28367 w 21600"/>
                <a:gd name="T3" fmla="*/ 793750 h 42451"/>
                <a:gd name="T4" fmla="*/ 0 w 21600"/>
                <a:gd name="T5" fmla="*/ 393369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0" name="Arc 128"/>
            <p:cNvSpPr>
              <a:spLocks/>
            </p:cNvSpPr>
            <p:nvPr/>
          </p:nvSpPr>
          <p:spPr bwMode="auto">
            <a:xfrm rot="5400000" flipH="1">
              <a:off x="2468215" y="4235276"/>
              <a:ext cx="388938" cy="215900"/>
            </a:xfrm>
            <a:custGeom>
              <a:avLst/>
              <a:gdLst>
                <a:gd name="T0" fmla="*/ 39516 w 43199"/>
                <a:gd name="T1" fmla="*/ 42715 h 43200"/>
                <a:gd name="T2" fmla="*/ 0 w 43199"/>
                <a:gd name="T3" fmla="*/ 108835 h 43200"/>
                <a:gd name="T4" fmla="*/ 194464 w 43199"/>
                <a:gd name="T5" fmla="*/ 10795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</a:path>
                <a:path w="43199" h="43200" stroke="0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  <a:lnTo>
                    <a:pt x="21599" y="21600"/>
                  </a:lnTo>
                  <a:lnTo>
                    <a:pt x="4389" y="854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1" name="Arc 129"/>
            <p:cNvSpPr>
              <a:spLocks/>
            </p:cNvSpPr>
            <p:nvPr/>
          </p:nvSpPr>
          <p:spPr bwMode="auto">
            <a:xfrm flipH="1" flipV="1">
              <a:off x="1547664" y="4509120"/>
              <a:ext cx="288925" cy="146050"/>
            </a:xfrm>
            <a:custGeom>
              <a:avLst/>
              <a:gdLst>
                <a:gd name="T0" fmla="*/ 0 w 21600"/>
                <a:gd name="T1" fmla="*/ 0 h 21600"/>
                <a:gd name="T2" fmla="*/ 288925 w 21600"/>
                <a:gd name="T3" fmla="*/ 146050 h 21600"/>
                <a:gd name="T4" fmla="*/ 0 w 21600"/>
                <a:gd name="T5" fmla="*/ 14605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2" name="Arc 130"/>
            <p:cNvSpPr>
              <a:spLocks/>
            </p:cNvSpPr>
            <p:nvPr/>
          </p:nvSpPr>
          <p:spPr bwMode="auto">
            <a:xfrm rot="5400000" flipH="1">
              <a:off x="3061147" y="4075732"/>
              <a:ext cx="215900" cy="793750"/>
            </a:xfrm>
            <a:custGeom>
              <a:avLst/>
              <a:gdLst>
                <a:gd name="T0" fmla="*/ 48947 w 21600"/>
                <a:gd name="T1" fmla="*/ 0 h 42451"/>
                <a:gd name="T2" fmla="*/ 28367 w 21600"/>
                <a:gd name="T3" fmla="*/ 793750 h 42451"/>
                <a:gd name="T4" fmla="*/ 0 w 21600"/>
                <a:gd name="T5" fmla="*/ 393369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3" name="Arc 131"/>
            <p:cNvSpPr>
              <a:spLocks/>
            </p:cNvSpPr>
            <p:nvPr/>
          </p:nvSpPr>
          <p:spPr bwMode="auto">
            <a:xfrm rot="5400000" flipH="1">
              <a:off x="3996184" y="4075732"/>
              <a:ext cx="215900" cy="793750"/>
            </a:xfrm>
            <a:custGeom>
              <a:avLst/>
              <a:gdLst>
                <a:gd name="T0" fmla="*/ 48947 w 21600"/>
                <a:gd name="T1" fmla="*/ 0 h 42451"/>
                <a:gd name="T2" fmla="*/ 28367 w 21600"/>
                <a:gd name="T3" fmla="*/ 793750 h 42451"/>
                <a:gd name="T4" fmla="*/ 0 w 21600"/>
                <a:gd name="T5" fmla="*/ 393369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24" name="Oval 132"/>
            <p:cNvSpPr>
              <a:spLocks noChangeArrowheads="1"/>
            </p:cNvSpPr>
            <p:nvPr/>
          </p:nvSpPr>
          <p:spPr bwMode="auto">
            <a:xfrm>
              <a:off x="3491359" y="4509120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2</a:t>
              </a:r>
              <a:endParaRPr lang="cs-CZ" sz="1400" b="1"/>
            </a:p>
          </p:txBody>
        </p:sp>
        <p:sp>
          <p:nvSpPr>
            <p:cNvPr id="125" name="Text Box 134"/>
            <p:cNvSpPr txBox="1">
              <a:spLocks noChangeArrowheads="1"/>
            </p:cNvSpPr>
            <p:nvPr/>
          </p:nvSpPr>
          <p:spPr bwMode="auto">
            <a:xfrm>
              <a:off x="2699792" y="4005064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26" name="Text Box 135"/>
            <p:cNvSpPr txBox="1">
              <a:spLocks noChangeArrowheads="1"/>
            </p:cNvSpPr>
            <p:nvPr/>
          </p:nvSpPr>
          <p:spPr bwMode="auto">
            <a:xfrm>
              <a:off x="3996184" y="4077320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27" name="Text Box 137"/>
            <p:cNvSpPr txBox="1">
              <a:spLocks noChangeArrowheads="1"/>
            </p:cNvSpPr>
            <p:nvPr/>
          </p:nvSpPr>
          <p:spPr bwMode="auto">
            <a:xfrm>
              <a:off x="3059559" y="4077320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sp>
          <p:nvSpPr>
            <p:cNvPr id="128" name="Text Box 138"/>
            <p:cNvSpPr txBox="1">
              <a:spLocks noChangeArrowheads="1"/>
            </p:cNvSpPr>
            <p:nvPr/>
          </p:nvSpPr>
          <p:spPr bwMode="auto">
            <a:xfrm>
              <a:off x="3059832" y="4653136"/>
              <a:ext cx="288925" cy="287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sp>
          <p:nvSpPr>
            <p:cNvPr id="129" name="Text Box 139"/>
            <p:cNvSpPr txBox="1">
              <a:spLocks noChangeArrowheads="1"/>
            </p:cNvSpPr>
            <p:nvPr/>
          </p:nvSpPr>
          <p:spPr bwMode="auto">
            <a:xfrm>
              <a:off x="4716016" y="4149080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grpSp>
          <p:nvGrpSpPr>
            <p:cNvPr id="130" name="Group 140"/>
            <p:cNvGrpSpPr>
              <a:grpSpLocks/>
            </p:cNvGrpSpPr>
            <p:nvPr/>
          </p:nvGrpSpPr>
          <p:grpSpPr bwMode="auto">
            <a:xfrm>
              <a:off x="2556322" y="4509120"/>
              <a:ext cx="287337" cy="287337"/>
              <a:chOff x="3334" y="799"/>
              <a:chExt cx="454" cy="453"/>
            </a:xfrm>
          </p:grpSpPr>
          <p:sp>
            <p:nvSpPr>
              <p:cNvPr id="138" name="Oval 14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1400" b="1"/>
              </a:p>
            </p:txBody>
          </p:sp>
          <p:sp>
            <p:nvSpPr>
              <p:cNvPr id="139" name="Oval 14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200" b="1" smtClean="0"/>
                  <a:t>1</a:t>
                </a:r>
                <a:endParaRPr lang="cs-CZ" sz="1200" b="1"/>
              </a:p>
            </p:txBody>
          </p:sp>
        </p:grpSp>
        <p:sp>
          <p:nvSpPr>
            <p:cNvPr id="131" name="Arc 128"/>
            <p:cNvSpPr>
              <a:spLocks/>
            </p:cNvSpPr>
            <p:nvPr/>
          </p:nvSpPr>
          <p:spPr bwMode="auto">
            <a:xfrm rot="5400000" flipH="1">
              <a:off x="4485481" y="4307607"/>
              <a:ext cx="388938" cy="215900"/>
            </a:xfrm>
            <a:custGeom>
              <a:avLst/>
              <a:gdLst>
                <a:gd name="T0" fmla="*/ 39516 w 43199"/>
                <a:gd name="T1" fmla="*/ 42715 h 43200"/>
                <a:gd name="T2" fmla="*/ 0 w 43199"/>
                <a:gd name="T3" fmla="*/ 108835 h 43200"/>
                <a:gd name="T4" fmla="*/ 194464 w 43199"/>
                <a:gd name="T5" fmla="*/ 10795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</a:path>
                <a:path w="43199" h="43200" stroke="0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  <a:lnTo>
                    <a:pt x="21599" y="21600"/>
                  </a:lnTo>
                  <a:lnTo>
                    <a:pt x="4389" y="854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2" name="Oval 131"/>
            <p:cNvSpPr>
              <a:spLocks noChangeArrowheads="1"/>
            </p:cNvSpPr>
            <p:nvPr/>
          </p:nvSpPr>
          <p:spPr bwMode="auto">
            <a:xfrm>
              <a:off x="4427984" y="4509120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3</a:t>
              </a:r>
              <a:endParaRPr lang="cs-CZ" sz="1400" b="1"/>
            </a:p>
          </p:txBody>
        </p:sp>
        <p:sp>
          <p:nvSpPr>
            <p:cNvPr id="133" name="Text Box 135"/>
            <p:cNvSpPr txBox="1">
              <a:spLocks noChangeArrowheads="1"/>
            </p:cNvSpPr>
            <p:nvPr/>
          </p:nvSpPr>
          <p:spPr bwMode="auto">
            <a:xfrm>
              <a:off x="3995936" y="465313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34" name="Text Box 132"/>
            <p:cNvSpPr txBox="1">
              <a:spLocks noChangeArrowheads="1"/>
            </p:cNvSpPr>
            <p:nvPr/>
          </p:nvSpPr>
          <p:spPr bwMode="auto">
            <a:xfrm>
              <a:off x="1547664" y="3861048"/>
              <a:ext cx="288925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i="1" smtClean="0"/>
                <a:t>C</a:t>
              </a:r>
              <a:r>
                <a:rPr lang="en-US" sz="1600" b="1" baseline="-25000" smtClean="0"/>
                <a:t>4</a:t>
              </a:r>
              <a:endParaRPr lang="cs-CZ" b="1" baseline="-25000"/>
            </a:p>
          </p:txBody>
        </p:sp>
        <p:sp>
          <p:nvSpPr>
            <p:cNvPr id="135" name="Arc 130"/>
            <p:cNvSpPr>
              <a:spLocks/>
            </p:cNvSpPr>
            <p:nvPr/>
          </p:nvSpPr>
          <p:spPr bwMode="auto">
            <a:xfrm rot="5400000" flipH="1">
              <a:off x="2411822" y="3428938"/>
              <a:ext cx="791964" cy="1656184"/>
            </a:xfrm>
            <a:custGeom>
              <a:avLst/>
              <a:gdLst>
                <a:gd name="T0" fmla="*/ 48947 w 21600"/>
                <a:gd name="T1" fmla="*/ 0 h 42451"/>
                <a:gd name="T2" fmla="*/ 28367 w 21600"/>
                <a:gd name="T3" fmla="*/ 793750 h 42451"/>
                <a:gd name="T4" fmla="*/ 0 w 21600"/>
                <a:gd name="T5" fmla="*/ 393369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6" name="Oval 132"/>
            <p:cNvSpPr>
              <a:spLocks noChangeArrowheads="1"/>
            </p:cNvSpPr>
            <p:nvPr/>
          </p:nvSpPr>
          <p:spPr bwMode="auto">
            <a:xfrm>
              <a:off x="1835696" y="4509120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0</a:t>
              </a:r>
              <a:endParaRPr lang="cs-CZ" sz="1400" b="1"/>
            </a:p>
          </p:txBody>
        </p:sp>
        <p:sp>
          <p:nvSpPr>
            <p:cNvPr id="137" name="Text Box 137"/>
            <p:cNvSpPr txBox="1">
              <a:spLocks noChangeArrowheads="1"/>
            </p:cNvSpPr>
            <p:nvPr/>
          </p:nvSpPr>
          <p:spPr bwMode="auto">
            <a:xfrm>
              <a:off x="2051720" y="3789040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467544" y="980728"/>
            <a:ext cx="4464496" cy="863401"/>
            <a:chOff x="1331640" y="3861048"/>
            <a:chExt cx="4464496" cy="863401"/>
          </a:xfrm>
        </p:grpSpPr>
        <p:sp>
          <p:nvSpPr>
            <p:cNvPr id="141" name="Arc 102"/>
            <p:cNvSpPr>
              <a:spLocks/>
            </p:cNvSpPr>
            <p:nvPr/>
          </p:nvSpPr>
          <p:spPr bwMode="auto">
            <a:xfrm flipH="1" flipV="1">
              <a:off x="1476350" y="4437112"/>
              <a:ext cx="288925" cy="146050"/>
            </a:xfrm>
            <a:custGeom>
              <a:avLst/>
              <a:gdLst>
                <a:gd name="T0" fmla="*/ 0 w 21600"/>
                <a:gd name="T1" fmla="*/ 0 h 21600"/>
                <a:gd name="T2" fmla="*/ 288925 w 21600"/>
                <a:gd name="T3" fmla="*/ 146050 h 21600"/>
                <a:gd name="T4" fmla="*/ 0 w 21600"/>
                <a:gd name="T5" fmla="*/ 14605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2" name="Arc 128"/>
            <p:cNvSpPr>
              <a:spLocks/>
            </p:cNvSpPr>
            <p:nvPr/>
          </p:nvSpPr>
          <p:spPr bwMode="auto">
            <a:xfrm rot="5400000" flipH="1">
              <a:off x="1749871" y="4163591"/>
              <a:ext cx="388938" cy="215900"/>
            </a:xfrm>
            <a:custGeom>
              <a:avLst/>
              <a:gdLst>
                <a:gd name="T0" fmla="*/ 39516 w 43199"/>
                <a:gd name="T1" fmla="*/ 42715 h 43200"/>
                <a:gd name="T2" fmla="*/ 0 w 43199"/>
                <a:gd name="T3" fmla="*/ 108835 h 43200"/>
                <a:gd name="T4" fmla="*/ 194464 w 43199"/>
                <a:gd name="T5" fmla="*/ 10795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99" h="43200" fill="none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</a:path>
                <a:path w="43199" h="43200" stroke="0" extrusionOk="0">
                  <a:moveTo>
                    <a:pt x="4389" y="8547"/>
                  </a:moveTo>
                  <a:cubicBezTo>
                    <a:pt x="8472" y="3162"/>
                    <a:pt x="14841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33529"/>
                    <a:pt x="33528" y="43200"/>
                    <a:pt x="21599" y="43200"/>
                  </a:cubicBezTo>
                  <a:cubicBezTo>
                    <a:pt x="9738" y="43200"/>
                    <a:pt x="96" y="33636"/>
                    <a:pt x="-1" y="21777"/>
                  </a:cubicBezTo>
                  <a:lnTo>
                    <a:pt x="21599" y="21600"/>
                  </a:lnTo>
                  <a:lnTo>
                    <a:pt x="4389" y="854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43" name="Oval 80"/>
            <p:cNvSpPr>
              <a:spLocks noChangeArrowheads="1"/>
            </p:cNvSpPr>
            <p:nvPr/>
          </p:nvSpPr>
          <p:spPr bwMode="auto">
            <a:xfrm>
              <a:off x="1764382" y="4437112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 smtClean="0"/>
                <a:t>0</a:t>
              </a:r>
              <a:endParaRPr lang="cs-CZ" sz="1400" b="1"/>
            </a:p>
          </p:txBody>
        </p:sp>
        <p:sp>
          <p:nvSpPr>
            <p:cNvPr id="144" name="Oval 80"/>
            <p:cNvSpPr>
              <a:spLocks noChangeArrowheads="1"/>
            </p:cNvSpPr>
            <p:nvPr/>
          </p:nvSpPr>
          <p:spPr bwMode="auto">
            <a:xfrm>
              <a:off x="2700486" y="4437112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400" b="1"/>
                <a:t>1</a:t>
              </a:r>
            </a:p>
          </p:txBody>
        </p:sp>
        <p:sp>
          <p:nvSpPr>
            <p:cNvPr id="145" name="Oval 93"/>
            <p:cNvSpPr>
              <a:spLocks noChangeArrowheads="1"/>
            </p:cNvSpPr>
            <p:nvPr/>
          </p:nvSpPr>
          <p:spPr bwMode="auto">
            <a:xfrm>
              <a:off x="3636590" y="4437112"/>
              <a:ext cx="288925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 b="1"/>
                <a:t>2</a:t>
              </a:r>
              <a:endParaRPr lang="cs-CZ" sz="1400" b="1"/>
            </a:p>
          </p:txBody>
        </p:sp>
        <p:sp>
          <p:nvSpPr>
            <p:cNvPr id="146" name="Line 95"/>
            <p:cNvSpPr>
              <a:spLocks noChangeShapeType="1"/>
            </p:cNvSpPr>
            <p:nvPr/>
          </p:nvSpPr>
          <p:spPr bwMode="auto">
            <a:xfrm>
              <a:off x="2052414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7" name="Line 95"/>
            <p:cNvSpPr>
              <a:spLocks noChangeShapeType="1"/>
            </p:cNvSpPr>
            <p:nvPr/>
          </p:nvSpPr>
          <p:spPr bwMode="auto">
            <a:xfrm>
              <a:off x="2988518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8" name="Line 95"/>
            <p:cNvSpPr>
              <a:spLocks noChangeShapeType="1"/>
            </p:cNvSpPr>
            <p:nvPr/>
          </p:nvSpPr>
          <p:spPr bwMode="auto">
            <a:xfrm>
              <a:off x="3924622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9" name="Line 95"/>
            <p:cNvSpPr>
              <a:spLocks noChangeShapeType="1"/>
            </p:cNvSpPr>
            <p:nvPr/>
          </p:nvSpPr>
          <p:spPr bwMode="auto">
            <a:xfrm>
              <a:off x="4860726" y="4581128"/>
              <a:ext cx="6480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0" name="Arc 101"/>
            <p:cNvSpPr>
              <a:spLocks/>
            </p:cNvSpPr>
            <p:nvPr/>
          </p:nvSpPr>
          <p:spPr bwMode="auto">
            <a:xfrm rot="16200000">
              <a:off x="3889141" y="2888417"/>
              <a:ext cx="648270" cy="2737545"/>
            </a:xfrm>
            <a:custGeom>
              <a:avLst/>
              <a:gdLst>
                <a:gd name="T0" fmla="*/ 130646 w 21600"/>
                <a:gd name="T1" fmla="*/ 0 h 42451"/>
                <a:gd name="T2" fmla="*/ 75714 w 21600"/>
                <a:gd name="T3" fmla="*/ 2449513 h 42451"/>
                <a:gd name="T4" fmla="*/ 0 w 21600"/>
                <a:gd name="T5" fmla="*/ 1213937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1" name="Arc 101"/>
            <p:cNvSpPr>
              <a:spLocks/>
            </p:cNvSpPr>
            <p:nvPr/>
          </p:nvSpPr>
          <p:spPr bwMode="auto">
            <a:xfrm rot="16200000">
              <a:off x="3637112" y="3500486"/>
              <a:ext cx="360240" cy="1657428"/>
            </a:xfrm>
            <a:custGeom>
              <a:avLst/>
              <a:gdLst>
                <a:gd name="T0" fmla="*/ 130646 w 21600"/>
                <a:gd name="T1" fmla="*/ 0 h 42451"/>
                <a:gd name="T2" fmla="*/ 75714 w 21600"/>
                <a:gd name="T3" fmla="*/ 2449513 h 42451"/>
                <a:gd name="T4" fmla="*/ 0 w 21600"/>
                <a:gd name="T5" fmla="*/ 1213937 h 424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451" fill="none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</a:path>
                <a:path w="21600" h="42451" stroke="0" extrusionOk="0">
                  <a:moveTo>
                    <a:pt x="4896" y="0"/>
                  </a:moveTo>
                  <a:cubicBezTo>
                    <a:pt x="14678" y="2277"/>
                    <a:pt x="21600" y="10995"/>
                    <a:pt x="21600" y="21038"/>
                  </a:cubicBezTo>
                  <a:cubicBezTo>
                    <a:pt x="21600" y="31870"/>
                    <a:pt x="13576" y="41027"/>
                    <a:pt x="2837" y="42450"/>
                  </a:cubicBezTo>
                  <a:lnTo>
                    <a:pt x="0" y="21038"/>
                  </a:lnTo>
                  <a:lnTo>
                    <a:pt x="4896" y="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2" name="Text Box 135"/>
            <p:cNvSpPr txBox="1">
              <a:spLocks noChangeArrowheads="1"/>
            </p:cNvSpPr>
            <p:nvPr/>
          </p:nvSpPr>
          <p:spPr bwMode="auto">
            <a:xfrm>
              <a:off x="1980406" y="393305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53" name="Text Box 139"/>
            <p:cNvSpPr txBox="1">
              <a:spLocks noChangeArrowheads="1"/>
            </p:cNvSpPr>
            <p:nvPr/>
          </p:nvSpPr>
          <p:spPr bwMode="auto">
            <a:xfrm>
              <a:off x="2196430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sp>
          <p:nvSpPr>
            <p:cNvPr id="154" name="Text Box 135"/>
            <p:cNvSpPr txBox="1">
              <a:spLocks noChangeArrowheads="1"/>
            </p:cNvSpPr>
            <p:nvPr/>
          </p:nvSpPr>
          <p:spPr bwMode="auto">
            <a:xfrm>
              <a:off x="3204542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55" name="Text Box 135"/>
            <p:cNvSpPr txBox="1">
              <a:spLocks noChangeArrowheads="1"/>
            </p:cNvSpPr>
            <p:nvPr/>
          </p:nvSpPr>
          <p:spPr bwMode="auto">
            <a:xfrm>
              <a:off x="4068638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56" name="Text Box 135"/>
            <p:cNvSpPr txBox="1">
              <a:spLocks noChangeArrowheads="1"/>
            </p:cNvSpPr>
            <p:nvPr/>
          </p:nvSpPr>
          <p:spPr bwMode="auto">
            <a:xfrm>
              <a:off x="5004742" y="4293096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0</a:t>
              </a:r>
              <a:endParaRPr lang="cs-CZ" b="1" baseline="-25000"/>
            </a:p>
          </p:txBody>
        </p:sp>
        <p:sp>
          <p:nvSpPr>
            <p:cNvPr id="157" name="Text Box 137"/>
            <p:cNvSpPr txBox="1">
              <a:spLocks noChangeArrowheads="1"/>
            </p:cNvSpPr>
            <p:nvPr/>
          </p:nvSpPr>
          <p:spPr bwMode="auto">
            <a:xfrm>
              <a:off x="4356670" y="4005064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sp>
          <p:nvSpPr>
            <p:cNvPr id="158" name="Text Box 137"/>
            <p:cNvSpPr txBox="1">
              <a:spLocks noChangeArrowheads="1"/>
            </p:cNvSpPr>
            <p:nvPr/>
          </p:nvSpPr>
          <p:spPr bwMode="auto">
            <a:xfrm>
              <a:off x="5148758" y="3861048"/>
              <a:ext cx="288925" cy="287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cs-CZ" sz="1600" b="1"/>
                <a:t>1</a:t>
              </a:r>
              <a:endParaRPr lang="cs-CZ" b="1" baseline="-25000"/>
            </a:p>
          </p:txBody>
        </p:sp>
        <p:grpSp>
          <p:nvGrpSpPr>
            <p:cNvPr id="159" name="Group 140"/>
            <p:cNvGrpSpPr>
              <a:grpSpLocks/>
            </p:cNvGrpSpPr>
            <p:nvPr/>
          </p:nvGrpSpPr>
          <p:grpSpPr bwMode="auto">
            <a:xfrm>
              <a:off x="4572694" y="4437112"/>
              <a:ext cx="287338" cy="287337"/>
              <a:chOff x="3334" y="799"/>
              <a:chExt cx="454" cy="453"/>
            </a:xfrm>
          </p:grpSpPr>
          <p:sp>
            <p:nvSpPr>
              <p:cNvPr id="164" name="Oval 14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1400" b="1"/>
              </a:p>
            </p:txBody>
          </p:sp>
          <p:sp>
            <p:nvSpPr>
              <p:cNvPr id="165" name="Oval 14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 b="1"/>
                  <a:t>3</a:t>
                </a:r>
                <a:endParaRPr lang="cs-CZ" sz="1400" b="1"/>
              </a:p>
            </p:txBody>
          </p:sp>
        </p:grpSp>
        <p:grpSp>
          <p:nvGrpSpPr>
            <p:cNvPr id="160" name="Group 140"/>
            <p:cNvGrpSpPr>
              <a:grpSpLocks/>
            </p:cNvGrpSpPr>
            <p:nvPr/>
          </p:nvGrpSpPr>
          <p:grpSpPr bwMode="auto">
            <a:xfrm>
              <a:off x="5508798" y="4437112"/>
              <a:ext cx="287338" cy="287337"/>
              <a:chOff x="3334" y="799"/>
              <a:chExt cx="454" cy="453"/>
            </a:xfrm>
          </p:grpSpPr>
          <p:sp>
            <p:nvSpPr>
              <p:cNvPr id="162" name="Oval 141"/>
              <p:cNvSpPr>
                <a:spLocks noChangeArrowheads="1"/>
              </p:cNvSpPr>
              <p:nvPr/>
            </p:nvSpPr>
            <p:spPr bwMode="auto">
              <a:xfrm>
                <a:off x="3334" y="799"/>
                <a:ext cx="454" cy="45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cs-CZ" sz="1400" b="1"/>
              </a:p>
            </p:txBody>
          </p:sp>
          <p:sp>
            <p:nvSpPr>
              <p:cNvPr id="163" name="Oval 142"/>
              <p:cNvSpPr>
                <a:spLocks noChangeArrowheads="1"/>
              </p:cNvSpPr>
              <p:nvPr/>
            </p:nvSpPr>
            <p:spPr bwMode="auto">
              <a:xfrm>
                <a:off x="3379" y="845"/>
                <a:ext cx="363" cy="362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400" b="1" smtClean="0"/>
                  <a:t>4</a:t>
                </a:r>
                <a:endParaRPr lang="cs-CZ" sz="1400" b="1"/>
              </a:p>
            </p:txBody>
          </p:sp>
        </p:grpSp>
        <p:sp>
          <p:nvSpPr>
            <p:cNvPr id="161" name="Text Box 132"/>
            <p:cNvSpPr txBox="1">
              <a:spLocks noChangeArrowheads="1"/>
            </p:cNvSpPr>
            <p:nvPr/>
          </p:nvSpPr>
          <p:spPr bwMode="auto">
            <a:xfrm>
              <a:off x="1331640" y="3933056"/>
              <a:ext cx="288925" cy="288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600" b="1" i="1" smtClean="0"/>
                <a:t>C</a:t>
              </a:r>
              <a:r>
                <a:rPr lang="en-US" sz="1600" b="1" baseline="-25000" smtClean="0"/>
                <a:t>2</a:t>
              </a:r>
              <a:endParaRPr lang="cs-CZ" b="1" baseline="-25000"/>
            </a:p>
          </p:txBody>
        </p:sp>
      </p:grpSp>
      <p:sp>
        <p:nvSpPr>
          <p:cNvPr id="193" name="Arc 130"/>
          <p:cNvSpPr>
            <a:spLocks/>
          </p:cNvSpPr>
          <p:nvPr/>
        </p:nvSpPr>
        <p:spPr bwMode="auto">
          <a:xfrm rot="5400000" flipV="1">
            <a:off x="6806208" y="5228307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" name="Arc 131"/>
          <p:cNvSpPr>
            <a:spLocks/>
          </p:cNvSpPr>
          <p:nvPr/>
        </p:nvSpPr>
        <p:spPr bwMode="auto">
          <a:xfrm rot="5400000" flipV="1">
            <a:off x="7741245" y="5228307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5" name="Arc 128"/>
          <p:cNvSpPr>
            <a:spLocks/>
          </p:cNvSpPr>
          <p:nvPr/>
        </p:nvSpPr>
        <p:spPr bwMode="auto">
          <a:xfrm rot="5400000" flipH="1">
            <a:off x="6212631" y="5027364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7" name="Arc 130"/>
          <p:cNvSpPr>
            <a:spLocks/>
          </p:cNvSpPr>
          <p:nvPr/>
        </p:nvSpPr>
        <p:spPr bwMode="auto">
          <a:xfrm rot="5400000" flipH="1">
            <a:off x="6805563" y="4867820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8" name="Arc 131"/>
          <p:cNvSpPr>
            <a:spLocks/>
          </p:cNvSpPr>
          <p:nvPr/>
        </p:nvSpPr>
        <p:spPr bwMode="auto">
          <a:xfrm rot="5400000" flipH="1">
            <a:off x="7740600" y="4867820"/>
            <a:ext cx="215900" cy="793750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9" name="Oval 132"/>
          <p:cNvSpPr>
            <a:spLocks noChangeArrowheads="1"/>
          </p:cNvSpPr>
          <p:nvPr/>
        </p:nvSpPr>
        <p:spPr bwMode="auto">
          <a:xfrm>
            <a:off x="7235775" y="530120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2</a:t>
            </a:r>
            <a:endParaRPr lang="cs-CZ" sz="1400" b="1"/>
          </a:p>
        </p:txBody>
      </p:sp>
      <p:sp>
        <p:nvSpPr>
          <p:cNvPr id="200" name="Text Box 134"/>
          <p:cNvSpPr txBox="1">
            <a:spLocks noChangeArrowheads="1"/>
          </p:cNvSpPr>
          <p:nvPr/>
        </p:nvSpPr>
        <p:spPr bwMode="auto">
          <a:xfrm>
            <a:off x="6444208" y="479715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01" name="Text Box 135"/>
          <p:cNvSpPr txBox="1">
            <a:spLocks noChangeArrowheads="1"/>
          </p:cNvSpPr>
          <p:nvPr/>
        </p:nvSpPr>
        <p:spPr bwMode="auto">
          <a:xfrm>
            <a:off x="7740600" y="486940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02" name="Text Box 137"/>
          <p:cNvSpPr txBox="1">
            <a:spLocks noChangeArrowheads="1"/>
          </p:cNvSpPr>
          <p:nvPr/>
        </p:nvSpPr>
        <p:spPr bwMode="auto">
          <a:xfrm>
            <a:off x="6803975" y="486940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203" name="Text Box 138"/>
          <p:cNvSpPr txBox="1">
            <a:spLocks noChangeArrowheads="1"/>
          </p:cNvSpPr>
          <p:nvPr/>
        </p:nvSpPr>
        <p:spPr bwMode="auto">
          <a:xfrm>
            <a:off x="6804248" y="5445224"/>
            <a:ext cx="288925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204" name="Text Box 139"/>
          <p:cNvSpPr txBox="1">
            <a:spLocks noChangeArrowheads="1"/>
          </p:cNvSpPr>
          <p:nvPr/>
        </p:nvSpPr>
        <p:spPr bwMode="auto">
          <a:xfrm>
            <a:off x="8460432" y="494116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grpSp>
        <p:nvGrpSpPr>
          <p:cNvPr id="205" name="Group 140"/>
          <p:cNvGrpSpPr>
            <a:grpSpLocks/>
          </p:cNvGrpSpPr>
          <p:nvPr/>
        </p:nvGrpSpPr>
        <p:grpSpPr bwMode="auto">
          <a:xfrm>
            <a:off x="6300738" y="5301208"/>
            <a:ext cx="287337" cy="287337"/>
            <a:chOff x="3334" y="799"/>
            <a:chExt cx="454" cy="453"/>
          </a:xfrm>
        </p:grpSpPr>
        <p:sp>
          <p:nvSpPr>
            <p:cNvPr id="213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214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 smtClean="0"/>
                <a:t>1</a:t>
              </a:r>
              <a:endParaRPr lang="cs-CZ" sz="1200" b="1"/>
            </a:p>
          </p:txBody>
        </p:sp>
      </p:grpSp>
      <p:sp>
        <p:nvSpPr>
          <p:cNvPr id="206" name="Arc 128"/>
          <p:cNvSpPr>
            <a:spLocks/>
          </p:cNvSpPr>
          <p:nvPr/>
        </p:nvSpPr>
        <p:spPr bwMode="auto">
          <a:xfrm rot="5400000" flipH="1">
            <a:off x="8229897" y="5099695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" name="Oval 206"/>
          <p:cNvSpPr>
            <a:spLocks noChangeArrowheads="1"/>
          </p:cNvSpPr>
          <p:nvPr/>
        </p:nvSpPr>
        <p:spPr bwMode="auto">
          <a:xfrm>
            <a:off x="8172400" y="530120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3</a:t>
            </a:r>
            <a:endParaRPr lang="cs-CZ" sz="1400" b="1"/>
          </a:p>
        </p:txBody>
      </p:sp>
      <p:sp>
        <p:nvSpPr>
          <p:cNvPr id="208" name="Text Box 135"/>
          <p:cNvSpPr txBox="1">
            <a:spLocks noChangeArrowheads="1"/>
          </p:cNvSpPr>
          <p:nvPr/>
        </p:nvSpPr>
        <p:spPr bwMode="auto">
          <a:xfrm>
            <a:off x="7740352" y="5445224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210" name="Arc 130"/>
          <p:cNvSpPr>
            <a:spLocks/>
          </p:cNvSpPr>
          <p:nvPr/>
        </p:nvSpPr>
        <p:spPr bwMode="auto">
          <a:xfrm rot="5400000" flipH="1">
            <a:off x="6156238" y="4221026"/>
            <a:ext cx="791964" cy="1656184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1" name="Oval 132"/>
          <p:cNvSpPr>
            <a:spLocks noChangeArrowheads="1"/>
          </p:cNvSpPr>
          <p:nvPr/>
        </p:nvSpPr>
        <p:spPr bwMode="auto">
          <a:xfrm>
            <a:off x="5580112" y="530120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</a:t>
            </a:r>
            <a:endParaRPr lang="cs-CZ" sz="1400" b="1"/>
          </a:p>
        </p:txBody>
      </p:sp>
      <p:sp>
        <p:nvSpPr>
          <p:cNvPr id="212" name="Text Box 137"/>
          <p:cNvSpPr txBox="1">
            <a:spLocks noChangeArrowheads="1"/>
          </p:cNvSpPr>
          <p:nvPr/>
        </p:nvSpPr>
        <p:spPr bwMode="auto">
          <a:xfrm>
            <a:off x="5796136" y="4581128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215" name="Arc 130"/>
          <p:cNvSpPr>
            <a:spLocks/>
          </p:cNvSpPr>
          <p:nvPr/>
        </p:nvSpPr>
        <p:spPr bwMode="auto">
          <a:xfrm rot="5400000" flipH="1">
            <a:off x="4968106" y="4833094"/>
            <a:ext cx="359916" cy="864096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57150">
            <a:solidFill>
              <a:srgbClr val="0070C0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6" name="Rectangle 215"/>
          <p:cNvSpPr/>
          <p:nvPr/>
        </p:nvSpPr>
        <p:spPr>
          <a:xfrm>
            <a:off x="5076056" y="4725144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217" name="Arc 130"/>
          <p:cNvSpPr>
            <a:spLocks/>
          </p:cNvSpPr>
          <p:nvPr/>
        </p:nvSpPr>
        <p:spPr bwMode="auto">
          <a:xfrm rot="16200000" flipH="1" flipV="1">
            <a:off x="4505551" y="4741523"/>
            <a:ext cx="363205" cy="1785914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57150">
            <a:solidFill>
              <a:srgbClr val="0070C0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7" name="Arc 102"/>
          <p:cNvSpPr>
            <a:spLocks/>
          </p:cNvSpPr>
          <p:nvPr/>
        </p:nvSpPr>
        <p:spPr bwMode="auto">
          <a:xfrm flipH="1" flipV="1">
            <a:off x="540246" y="5301208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8" name="Arc 128"/>
          <p:cNvSpPr>
            <a:spLocks/>
          </p:cNvSpPr>
          <p:nvPr/>
        </p:nvSpPr>
        <p:spPr bwMode="auto">
          <a:xfrm rot="5400000" flipH="1">
            <a:off x="813767" y="5027687"/>
            <a:ext cx="388938" cy="215900"/>
          </a:xfrm>
          <a:custGeom>
            <a:avLst/>
            <a:gdLst>
              <a:gd name="T0" fmla="*/ 39516 w 43199"/>
              <a:gd name="T1" fmla="*/ 42715 h 43200"/>
              <a:gd name="T2" fmla="*/ 0 w 43199"/>
              <a:gd name="T3" fmla="*/ 108835 h 43200"/>
              <a:gd name="T4" fmla="*/ 194464 w 43199"/>
              <a:gd name="T5" fmla="*/ 1079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43200" fill="none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</a:path>
              <a:path w="43199" h="43200" stroke="0" extrusionOk="0">
                <a:moveTo>
                  <a:pt x="4389" y="8547"/>
                </a:moveTo>
                <a:cubicBezTo>
                  <a:pt x="8472" y="3162"/>
                  <a:pt x="14841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cubicBezTo>
                  <a:pt x="43199" y="33529"/>
                  <a:pt x="33528" y="43200"/>
                  <a:pt x="21599" y="43200"/>
                </a:cubicBezTo>
                <a:cubicBezTo>
                  <a:pt x="9738" y="43200"/>
                  <a:pt x="96" y="33636"/>
                  <a:pt x="-1" y="21777"/>
                </a:cubicBezTo>
                <a:lnTo>
                  <a:pt x="21599" y="21600"/>
                </a:lnTo>
                <a:lnTo>
                  <a:pt x="4389" y="854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9" name="Oval 80"/>
          <p:cNvSpPr>
            <a:spLocks noChangeArrowheads="1"/>
          </p:cNvSpPr>
          <p:nvPr/>
        </p:nvSpPr>
        <p:spPr bwMode="auto">
          <a:xfrm>
            <a:off x="828278" y="530120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0</a:t>
            </a:r>
            <a:endParaRPr lang="cs-CZ" sz="1400" b="1"/>
          </a:p>
        </p:txBody>
      </p:sp>
      <p:sp>
        <p:nvSpPr>
          <p:cNvPr id="170" name="Oval 80"/>
          <p:cNvSpPr>
            <a:spLocks noChangeArrowheads="1"/>
          </p:cNvSpPr>
          <p:nvPr/>
        </p:nvSpPr>
        <p:spPr bwMode="auto">
          <a:xfrm>
            <a:off x="1764382" y="530120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sz="1400" b="1"/>
              <a:t>1</a:t>
            </a:r>
          </a:p>
        </p:txBody>
      </p:sp>
      <p:sp>
        <p:nvSpPr>
          <p:cNvPr id="171" name="Oval 93"/>
          <p:cNvSpPr>
            <a:spLocks noChangeArrowheads="1"/>
          </p:cNvSpPr>
          <p:nvPr/>
        </p:nvSpPr>
        <p:spPr bwMode="auto">
          <a:xfrm>
            <a:off x="2700486" y="530120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/>
              <a:t>2</a:t>
            </a:r>
            <a:endParaRPr lang="cs-CZ" sz="1400" b="1"/>
          </a:p>
        </p:txBody>
      </p:sp>
      <p:sp>
        <p:nvSpPr>
          <p:cNvPr id="172" name="Line 95"/>
          <p:cNvSpPr>
            <a:spLocks noChangeShapeType="1"/>
          </p:cNvSpPr>
          <p:nvPr/>
        </p:nvSpPr>
        <p:spPr bwMode="auto">
          <a:xfrm>
            <a:off x="1116310" y="5445224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" name="Line 95"/>
          <p:cNvSpPr>
            <a:spLocks noChangeShapeType="1"/>
          </p:cNvSpPr>
          <p:nvPr/>
        </p:nvSpPr>
        <p:spPr bwMode="auto">
          <a:xfrm>
            <a:off x="2052414" y="5445224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" name="Line 95"/>
          <p:cNvSpPr>
            <a:spLocks noChangeShapeType="1"/>
          </p:cNvSpPr>
          <p:nvPr/>
        </p:nvSpPr>
        <p:spPr bwMode="auto">
          <a:xfrm>
            <a:off x="2988518" y="5445224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" name="Line 95"/>
          <p:cNvSpPr>
            <a:spLocks noChangeShapeType="1"/>
          </p:cNvSpPr>
          <p:nvPr/>
        </p:nvSpPr>
        <p:spPr bwMode="auto">
          <a:xfrm>
            <a:off x="3924622" y="5445224"/>
            <a:ext cx="6480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" name="Arc 101"/>
          <p:cNvSpPr>
            <a:spLocks/>
          </p:cNvSpPr>
          <p:nvPr/>
        </p:nvSpPr>
        <p:spPr bwMode="auto">
          <a:xfrm rot="16200000">
            <a:off x="2953037" y="3752513"/>
            <a:ext cx="648270" cy="2737545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7" name="Arc 101"/>
          <p:cNvSpPr>
            <a:spLocks/>
          </p:cNvSpPr>
          <p:nvPr/>
        </p:nvSpPr>
        <p:spPr bwMode="auto">
          <a:xfrm rot="16200000">
            <a:off x="2701008" y="4364582"/>
            <a:ext cx="360240" cy="1657428"/>
          </a:xfrm>
          <a:custGeom>
            <a:avLst/>
            <a:gdLst>
              <a:gd name="T0" fmla="*/ 130646 w 21600"/>
              <a:gd name="T1" fmla="*/ 0 h 42451"/>
              <a:gd name="T2" fmla="*/ 75714 w 21600"/>
              <a:gd name="T3" fmla="*/ 2449513 h 42451"/>
              <a:gd name="T4" fmla="*/ 0 w 21600"/>
              <a:gd name="T5" fmla="*/ 1213937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8" name="Text Box 135"/>
          <p:cNvSpPr txBox="1">
            <a:spLocks noChangeArrowheads="1"/>
          </p:cNvSpPr>
          <p:nvPr/>
        </p:nvSpPr>
        <p:spPr bwMode="auto">
          <a:xfrm>
            <a:off x="1044302" y="479715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79" name="Text Box 139"/>
          <p:cNvSpPr txBox="1">
            <a:spLocks noChangeArrowheads="1"/>
          </p:cNvSpPr>
          <p:nvPr/>
        </p:nvSpPr>
        <p:spPr bwMode="auto">
          <a:xfrm>
            <a:off x="1260326" y="515719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80" name="Text Box 135"/>
          <p:cNvSpPr txBox="1">
            <a:spLocks noChangeArrowheads="1"/>
          </p:cNvSpPr>
          <p:nvPr/>
        </p:nvSpPr>
        <p:spPr bwMode="auto">
          <a:xfrm>
            <a:off x="2268438" y="515719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81" name="Text Box 135"/>
          <p:cNvSpPr txBox="1">
            <a:spLocks noChangeArrowheads="1"/>
          </p:cNvSpPr>
          <p:nvPr/>
        </p:nvSpPr>
        <p:spPr bwMode="auto">
          <a:xfrm>
            <a:off x="3132534" y="515719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82" name="Text Box 135"/>
          <p:cNvSpPr txBox="1">
            <a:spLocks noChangeArrowheads="1"/>
          </p:cNvSpPr>
          <p:nvPr/>
        </p:nvSpPr>
        <p:spPr bwMode="auto">
          <a:xfrm>
            <a:off x="4068638" y="5157192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0</a:t>
            </a:r>
            <a:endParaRPr lang="cs-CZ" b="1" baseline="-25000"/>
          </a:p>
        </p:txBody>
      </p:sp>
      <p:sp>
        <p:nvSpPr>
          <p:cNvPr id="183" name="Text Box 137"/>
          <p:cNvSpPr txBox="1">
            <a:spLocks noChangeArrowheads="1"/>
          </p:cNvSpPr>
          <p:nvPr/>
        </p:nvSpPr>
        <p:spPr bwMode="auto">
          <a:xfrm>
            <a:off x="3420566" y="4869160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84" name="Text Box 137"/>
          <p:cNvSpPr txBox="1">
            <a:spLocks noChangeArrowheads="1"/>
          </p:cNvSpPr>
          <p:nvPr/>
        </p:nvSpPr>
        <p:spPr bwMode="auto">
          <a:xfrm>
            <a:off x="4212654" y="4725144"/>
            <a:ext cx="28892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1600" b="1"/>
              <a:t>1</a:t>
            </a:r>
            <a:endParaRPr lang="cs-CZ" b="1" baseline="-25000"/>
          </a:p>
        </p:txBody>
      </p:sp>
      <p:sp>
        <p:nvSpPr>
          <p:cNvPr id="187" name="Text Box 132"/>
          <p:cNvSpPr txBox="1">
            <a:spLocks noChangeArrowheads="1"/>
          </p:cNvSpPr>
          <p:nvPr/>
        </p:nvSpPr>
        <p:spPr bwMode="auto">
          <a:xfrm>
            <a:off x="395536" y="4797152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B</a:t>
            </a:r>
            <a:r>
              <a:rPr lang="en-US" sz="1600" b="1" baseline="-25000" smtClean="0"/>
              <a:t>5</a:t>
            </a:r>
            <a:endParaRPr lang="cs-CZ" b="1" baseline="-25000"/>
          </a:p>
        </p:txBody>
      </p:sp>
      <p:sp>
        <p:nvSpPr>
          <p:cNvPr id="218" name="Rectangle 217"/>
          <p:cNvSpPr/>
          <p:nvPr/>
        </p:nvSpPr>
        <p:spPr>
          <a:xfrm>
            <a:off x="4932040" y="5445224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219" name="Oval 218"/>
          <p:cNvSpPr>
            <a:spLocks noChangeArrowheads="1"/>
          </p:cNvSpPr>
          <p:nvPr/>
        </p:nvSpPr>
        <p:spPr bwMode="auto">
          <a:xfrm>
            <a:off x="3635896" y="530120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3</a:t>
            </a:r>
            <a:endParaRPr lang="cs-CZ" sz="1400" b="1"/>
          </a:p>
        </p:txBody>
      </p:sp>
      <p:sp>
        <p:nvSpPr>
          <p:cNvPr id="220" name="Oval 219"/>
          <p:cNvSpPr>
            <a:spLocks noChangeArrowheads="1"/>
          </p:cNvSpPr>
          <p:nvPr/>
        </p:nvSpPr>
        <p:spPr bwMode="auto">
          <a:xfrm>
            <a:off x="4572000" y="5301208"/>
            <a:ext cx="288925" cy="287337"/>
          </a:xfrm>
          <a:prstGeom prst="ellipse">
            <a:avLst/>
          </a:prstGeom>
          <a:solidFill>
            <a:schemeClr val="bg1"/>
          </a:solidFill>
          <a:ln w="19050">
            <a:solidFill>
              <a:srgbClr val="007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400" b="1" smtClean="0"/>
              <a:t>4</a:t>
            </a:r>
            <a:endParaRPr lang="cs-CZ" sz="1400" b="1"/>
          </a:p>
        </p:txBody>
      </p:sp>
    </p:spTree>
    <p:extLst>
      <p:ext uri="{BB962C8B-B14F-4D97-AF65-F5344CB8AC3E}">
        <p14:creationId xmlns:p14="http://schemas.microsoft.com/office/powerpoint/2010/main" val="155626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AutoShape 3"/>
          <p:cNvSpPr>
            <a:spLocks noChangeArrowheads="1"/>
          </p:cNvSpPr>
          <p:nvPr/>
        </p:nvSpPr>
        <p:spPr bwMode="auto">
          <a:xfrm>
            <a:off x="611560" y="4437112"/>
            <a:ext cx="7848872" cy="2088232"/>
          </a:xfrm>
          <a:prstGeom prst="roundRect">
            <a:avLst>
              <a:gd name="adj" fmla="val 8759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. 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1506" name="AutoShape 3"/>
          <p:cNvSpPr>
            <a:spLocks noChangeArrowheads="1"/>
          </p:cNvSpPr>
          <p:nvPr/>
        </p:nvSpPr>
        <p:spPr bwMode="auto">
          <a:xfrm>
            <a:off x="611560" y="692696"/>
            <a:ext cx="7848872" cy="792088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Automaton A</a:t>
            </a:r>
            <a:r>
              <a:rPr lang="en-US" b="1" baseline="-25000">
                <a:solidFill>
                  <a:srgbClr val="000000"/>
                </a:solidFill>
              </a:rPr>
              <a:t>6</a:t>
            </a:r>
            <a:r>
              <a:rPr lang="en-US" b="1" smtClean="0">
                <a:solidFill>
                  <a:srgbClr val="000000"/>
                </a:solidFill>
              </a:rPr>
              <a:t> accepting iteration of language </a:t>
            </a:r>
            <a:r>
              <a:rPr lang="en-US" b="1">
                <a:sym typeface="Symbol" pitchFamily="18" charset="2"/>
              </a:rPr>
              <a:t>L</a:t>
            </a:r>
            <a:r>
              <a:rPr lang="en-US" b="1" baseline="-25000">
                <a:sym typeface="Symbol" pitchFamily="18" charset="2"/>
              </a:rPr>
              <a:t>1</a:t>
            </a:r>
            <a:r>
              <a:rPr lang="en-US" b="1">
                <a:sym typeface="Symbol" pitchFamily="18" charset="2"/>
              </a:rPr>
              <a:t> </a:t>
            </a:r>
            <a:r>
              <a:rPr lang="en-US" b="1" smtClean="0">
                <a:solidFill>
                  <a:srgbClr val="000000"/>
                </a:solidFill>
              </a:rPr>
              <a:t> </a:t>
            </a: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accepted </a:t>
            </a:r>
            <a:r>
              <a:rPr lang="en-US" b="1">
                <a:solidFill>
                  <a:srgbClr val="000000"/>
                </a:solidFill>
              </a:rPr>
              <a:t>by </a:t>
            </a:r>
            <a:r>
              <a:rPr lang="en-US" b="1" smtClean="0">
                <a:solidFill>
                  <a:srgbClr val="000000"/>
                </a:solidFill>
              </a:rPr>
              <a:t>automaton A</a:t>
            </a:r>
            <a:r>
              <a:rPr lang="en-US" b="1" baseline="-25000" smtClean="0">
                <a:solidFill>
                  <a:srgbClr val="000000"/>
                </a:solidFill>
              </a:rPr>
              <a:t>1</a:t>
            </a:r>
            <a:r>
              <a:rPr lang="en-US" b="1" smtClean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21509" name="AutoShape 57"/>
          <p:cNvSpPr>
            <a:spLocks noChangeArrowheads="1"/>
          </p:cNvSpPr>
          <p:nvPr/>
        </p:nvSpPr>
        <p:spPr bwMode="auto">
          <a:xfrm>
            <a:off x="179512" y="116632"/>
            <a:ext cx="3600450" cy="360362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FFFFFF"/>
                </a:solidFill>
                <a:latin typeface="Arial Black" pitchFamily="34" charset="0"/>
              </a:rPr>
              <a:t>Language operations</a:t>
            </a:r>
            <a:endParaRPr lang="cs-CZ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0" name="AutoShape 58"/>
          <p:cNvSpPr>
            <a:spLocks noChangeArrowheads="1"/>
          </p:cNvSpPr>
          <p:nvPr/>
        </p:nvSpPr>
        <p:spPr bwMode="auto">
          <a:xfrm>
            <a:off x="3708400" y="115888"/>
            <a:ext cx="4967288" cy="144462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1" name="Group 59"/>
          <p:cNvGrpSpPr>
            <a:grpSpLocks/>
          </p:cNvGrpSpPr>
          <p:nvPr/>
        </p:nvGrpSpPr>
        <p:grpSpPr bwMode="auto">
          <a:xfrm>
            <a:off x="3635375" y="115888"/>
            <a:ext cx="217488" cy="217487"/>
            <a:chOff x="2290" y="73"/>
            <a:chExt cx="137" cy="137"/>
          </a:xfrm>
        </p:grpSpPr>
        <p:grpSp>
          <p:nvGrpSpPr>
            <p:cNvPr id="21521" name="Group 6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3" name="Rectangle 6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Line 6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22" name="Arc 6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2" name="AutoShape 64"/>
          <p:cNvSpPr>
            <a:spLocks noChangeArrowheads="1"/>
          </p:cNvSpPr>
          <p:nvPr/>
        </p:nvSpPr>
        <p:spPr bwMode="auto">
          <a:xfrm>
            <a:off x="107950" y="333375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3" name="AutoShape 6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1">
              <a:solidFill>
                <a:srgbClr val="FFFFFF"/>
              </a:solidFill>
              <a:latin typeface="Arial Black" pitchFamily="34" charset="0"/>
            </a:endParaRPr>
          </a:p>
        </p:txBody>
      </p:sp>
      <p:grpSp>
        <p:nvGrpSpPr>
          <p:cNvPr id="21514" name="Group 6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1517" name="Group 6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19" name="Rectangle 6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0" name="Line 6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518" name="Arc 7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00"/>
                </a:solidFill>
              </a:endParaRPr>
            </a:p>
          </p:txBody>
        </p:sp>
      </p:grpSp>
      <p:sp>
        <p:nvSpPr>
          <p:cNvPr id="21515" name="AutoShape 71"/>
          <p:cNvSpPr>
            <a:spLocks noChangeArrowheads="1"/>
          </p:cNvSpPr>
          <p:nvPr/>
        </p:nvSpPr>
        <p:spPr bwMode="auto">
          <a:xfrm>
            <a:off x="6227763" y="188913"/>
            <a:ext cx="22320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Iteration 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516" name="Text Box 72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smtClean="0">
                <a:solidFill>
                  <a:srgbClr val="FFFFFF"/>
                </a:solidFill>
                <a:latin typeface="Arial Black" pitchFamily="34" charset="0"/>
              </a:rPr>
              <a:t>8</a:t>
            </a:r>
            <a:endParaRPr lang="cs-CZ" sz="16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683568" y="1700808"/>
            <a:ext cx="7776864" cy="2448272"/>
          </a:xfrm>
          <a:prstGeom prst="roundRect">
            <a:avLst>
              <a:gd name="adj" fmla="val 6350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Automaton A</a:t>
            </a:r>
            <a:r>
              <a:rPr lang="en-US" baseline="-25000" smtClean="0">
                <a:solidFill>
                  <a:srgbClr val="000000"/>
                </a:solidFill>
              </a:rPr>
              <a:t>6</a:t>
            </a:r>
            <a:r>
              <a:rPr lang="en-US" smtClean="0">
                <a:solidFill>
                  <a:srgbClr val="000000"/>
                </a:solidFill>
              </a:rPr>
              <a:t> is constructed using 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Do not change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Create </a:t>
            </a:r>
            <a:r>
              <a:rPr lang="en-US">
                <a:solidFill>
                  <a:srgbClr val="000000"/>
                </a:solidFill>
              </a:rPr>
              <a:t>new aditional start state </a:t>
            </a:r>
            <a:r>
              <a:rPr lang="en-US" smtClean="0">
                <a:solidFill>
                  <a:srgbClr val="000000"/>
                </a:solidFill>
              </a:rPr>
              <a:t>S</a:t>
            </a:r>
            <a:r>
              <a:rPr lang="en-US" baseline="-25000" smtClean="0">
                <a:solidFill>
                  <a:srgbClr val="000000"/>
                </a:solidFill>
              </a:rPr>
              <a:t>0 </a:t>
            </a:r>
            <a:r>
              <a:rPr lang="en-US" smtClean="0">
                <a:solidFill>
                  <a:srgbClr val="000000"/>
                </a:solidFill>
              </a:rPr>
              <a:t>and add </a:t>
            </a:r>
            <a:r>
              <a:rPr lang="cs-CZ" sz="2000" i="1">
                <a:sym typeface="Symbol" pitchFamily="18" charset="2"/>
              </a:rPr>
              <a:t></a:t>
            </a:r>
            <a:r>
              <a:rPr lang="en-US" sz="2000" i="1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- </a:t>
            </a:r>
            <a:r>
              <a:rPr lang="en-US" smtClean="0">
                <a:sym typeface="Symbol" pitchFamily="18" charset="2"/>
              </a:rPr>
              <a:t>transition </a:t>
            </a:r>
            <a:r>
              <a:rPr lang="en-US">
                <a:sym typeface="Symbol" pitchFamily="18" charset="2"/>
              </a:rPr>
              <a:t>from </a:t>
            </a:r>
            <a:r>
              <a:rPr lang="en-US">
                <a:solidFill>
                  <a:srgbClr val="000000"/>
                </a:solidFill>
              </a:rPr>
              <a:t>S</a:t>
            </a:r>
            <a:r>
              <a:rPr lang="en-US" baseline="-25000">
                <a:solidFill>
                  <a:srgbClr val="000000"/>
                </a:solidFill>
              </a:rPr>
              <a:t>0</a:t>
            </a:r>
            <a:r>
              <a:rPr lang="en-US">
                <a:sym typeface="Symbol" pitchFamily="18" charset="2"/>
              </a:rPr>
              <a:t> to </a:t>
            </a:r>
            <a:r>
              <a:rPr lang="en-US" smtClean="0">
                <a:sym typeface="Symbol" pitchFamily="18" charset="2"/>
              </a:rPr>
              <a:t>start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ym typeface="Symbol" pitchFamily="18" charset="2"/>
              </a:rPr>
              <a:t>  state  </a:t>
            </a:r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S</a:t>
            </a:r>
            <a:r>
              <a:rPr lang="en-US" baseline="-25000" smtClean="0">
                <a:solidFill>
                  <a:srgbClr val="000000"/>
                </a:solidFill>
              </a:rPr>
              <a:t>1 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of 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 smtClean="0">
                <a:solidFill>
                  <a:srgbClr val="000000"/>
                </a:solidFill>
              </a:rPr>
              <a:t>dd </a:t>
            </a:r>
            <a:r>
              <a:rPr lang="cs-CZ" sz="2000" i="1" smtClean="0">
                <a:sym typeface="Symbol" pitchFamily="18" charset="2"/>
              </a:rPr>
              <a:t></a:t>
            </a:r>
            <a:r>
              <a:rPr lang="en-US" sz="2000" i="1" smtClean="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- transitions from all final states </a:t>
            </a:r>
            <a:r>
              <a:rPr lang="en-US">
                <a:sym typeface="Symbol" pitchFamily="18" charset="2"/>
              </a:rPr>
              <a:t> F</a:t>
            </a:r>
            <a:r>
              <a:rPr lang="en-US" baseline="-25000">
                <a:sym typeface="Symbol" pitchFamily="18" charset="2"/>
              </a:rPr>
              <a:t>k</a:t>
            </a:r>
            <a:r>
              <a:rPr lang="en-US">
                <a:sym typeface="Symbol" pitchFamily="18" charset="2"/>
              </a:rPr>
              <a:t> of </a:t>
            </a: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 baseline="-25000">
                <a:solidFill>
                  <a:srgbClr val="000000"/>
                </a:solidFill>
              </a:rPr>
              <a:t>1</a:t>
            </a:r>
            <a:r>
              <a:rPr lang="en-US">
                <a:sym typeface="Symbol" pitchFamily="18" charset="2"/>
              </a:rPr>
              <a:t>  to </a:t>
            </a:r>
            <a:r>
              <a:rPr lang="en-US" smtClean="0">
                <a:solidFill>
                  <a:srgbClr val="000000"/>
                </a:solidFill>
                <a:sym typeface="Symbol" pitchFamily="18" charset="2"/>
              </a:rPr>
              <a:t>state</a:t>
            </a:r>
            <a:r>
              <a:rPr lang="en-US" smtClean="0">
                <a:solidFill>
                  <a:srgbClr val="000000"/>
                </a:solidFill>
              </a:rPr>
              <a:t> S</a:t>
            </a:r>
            <a:r>
              <a:rPr lang="en-US" baseline="-25000" smtClean="0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Define start state of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6</a:t>
            </a:r>
            <a:r>
              <a:rPr lang="en-US" smtClean="0">
                <a:solidFill>
                  <a:srgbClr val="000000"/>
                </a:solidFill>
              </a:rPr>
              <a:t> to be S</a:t>
            </a:r>
            <a:r>
              <a:rPr lang="en-US" baseline="-25000" smtClean="0">
                <a:solidFill>
                  <a:srgbClr val="000000"/>
                </a:solidFill>
              </a:rPr>
              <a:t>0</a:t>
            </a:r>
            <a:r>
              <a:rPr lang="en-US" smtClean="0">
                <a:solidFill>
                  <a:srgbClr val="000000"/>
                </a:solidFill>
              </a:rPr>
              <a:t>.</a:t>
            </a:r>
            <a:endParaRPr lang="en-US" smtClean="0"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Define </a:t>
            </a:r>
            <a:r>
              <a:rPr lang="en-US">
                <a:solidFill>
                  <a:srgbClr val="000000"/>
                </a:solidFill>
              </a:rPr>
              <a:t>set of final states of  </a:t>
            </a:r>
            <a:r>
              <a:rPr lang="en-US" smtClean="0">
                <a:solidFill>
                  <a:srgbClr val="000000"/>
                </a:solidFill>
              </a:rPr>
              <a:t>A</a:t>
            </a:r>
            <a:r>
              <a:rPr lang="en-US" baseline="-25000" smtClean="0">
                <a:solidFill>
                  <a:srgbClr val="000000"/>
                </a:solidFill>
              </a:rPr>
              <a:t>6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as union </a:t>
            </a:r>
            <a:r>
              <a:rPr lang="en-US" smtClean="0">
                <a:solidFill>
                  <a:srgbClr val="000000"/>
                </a:solidFill>
              </a:rPr>
              <a:t>of </a:t>
            </a:r>
            <a:r>
              <a:rPr lang="en-US">
                <a:solidFill>
                  <a:srgbClr val="000000"/>
                </a:solidFill>
              </a:rPr>
              <a:t>final </a:t>
            </a:r>
            <a:r>
              <a:rPr lang="en-US" smtClean="0">
                <a:solidFill>
                  <a:srgbClr val="000000"/>
                </a:solidFill>
              </a:rPr>
              <a:t>states </a:t>
            </a:r>
            <a:r>
              <a:rPr lang="en-US">
                <a:sym typeface="Symbol" pitchFamily="18" charset="2"/>
              </a:rPr>
              <a:t>F</a:t>
            </a:r>
            <a:r>
              <a:rPr lang="en-US" baseline="-25000">
                <a:sym typeface="Symbol" pitchFamily="18" charset="2"/>
              </a:rPr>
              <a:t>k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and </a:t>
            </a:r>
            <a:r>
              <a:rPr lang="en-US" smtClean="0">
                <a:solidFill>
                  <a:srgbClr val="000000"/>
                </a:solidFill>
              </a:rPr>
              <a:t>S</a:t>
            </a:r>
            <a:r>
              <a:rPr lang="en-US" baseline="-25000" smtClean="0">
                <a:solidFill>
                  <a:srgbClr val="000000"/>
                </a:solidFill>
              </a:rPr>
              <a:t>0</a:t>
            </a:r>
            <a:r>
              <a:rPr lang="en-US" smtClean="0">
                <a:solidFill>
                  <a:srgbClr val="000000"/>
                </a:solidFill>
              </a:rPr>
              <a:t>. </a:t>
            </a:r>
            <a:endParaRPr lang="cs-CZ">
              <a:solidFill>
                <a:srgbClr val="000000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3203848" y="4653136"/>
            <a:ext cx="3604732" cy="1368152"/>
          </a:xfrm>
          <a:custGeom>
            <a:avLst/>
            <a:gdLst>
              <a:gd name="connsiteX0" fmla="*/ 1292583 w 1883689"/>
              <a:gd name="connsiteY0" fmla="*/ 683241 h 1650886"/>
              <a:gd name="connsiteX1" fmla="*/ 756556 w 1883689"/>
              <a:gd name="connsiteY1" fmla="*/ 420482 h 1650886"/>
              <a:gd name="connsiteX2" fmla="*/ 430735 w 1883689"/>
              <a:gd name="connsiteY2" fmla="*/ 893447 h 1650886"/>
              <a:gd name="connsiteX3" fmla="*/ 41852 w 1883689"/>
              <a:gd name="connsiteY3" fmla="*/ 882937 h 1650886"/>
              <a:gd name="connsiteX4" fmla="*/ 62873 w 1883689"/>
              <a:gd name="connsiteY4" fmla="*/ 1324372 h 1650886"/>
              <a:gd name="connsiteX5" fmla="*/ 504308 w 1883689"/>
              <a:gd name="connsiteY5" fmla="*/ 1177227 h 1650886"/>
              <a:gd name="connsiteX6" fmla="*/ 609411 w 1883689"/>
              <a:gd name="connsiteY6" fmla="*/ 1503047 h 1650886"/>
              <a:gd name="connsiteX7" fmla="*/ 1082377 w 1883689"/>
              <a:gd name="connsiteY7" fmla="*/ 1166716 h 1650886"/>
              <a:gd name="connsiteX8" fmla="*/ 1439728 w 1883689"/>
              <a:gd name="connsiteY8" fmla="*/ 1639682 h 1650886"/>
              <a:gd name="connsiteX9" fmla="*/ 1776059 w 1883689"/>
              <a:gd name="connsiteY9" fmla="*/ 1429475 h 1650886"/>
              <a:gd name="connsiteX10" fmla="*/ 1881163 w 1883689"/>
              <a:gd name="connsiteY10" fmla="*/ 641199 h 1650886"/>
              <a:gd name="connsiteX11" fmla="*/ 1691977 w 1883689"/>
              <a:gd name="connsiteY11" fmla="*/ 68 h 1650886"/>
              <a:gd name="connsiteX12" fmla="*/ 1555342 w 1883689"/>
              <a:gd name="connsiteY12" fmla="*/ 599158 h 1650886"/>
              <a:gd name="connsiteX13" fmla="*/ 1345135 w 1883689"/>
              <a:gd name="connsiteY13" fmla="*/ 430992 h 1650886"/>
              <a:gd name="connsiteX14" fmla="*/ 1292583 w 1883689"/>
              <a:gd name="connsiteY14" fmla="*/ 683241 h 1650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83689" h="1650886">
                <a:moveTo>
                  <a:pt x="1292583" y="683241"/>
                </a:moveTo>
                <a:cubicBezTo>
                  <a:pt x="1194486" y="681489"/>
                  <a:pt x="900197" y="385448"/>
                  <a:pt x="756556" y="420482"/>
                </a:cubicBezTo>
                <a:cubicBezTo>
                  <a:pt x="612915" y="455516"/>
                  <a:pt x="549852" y="816371"/>
                  <a:pt x="430735" y="893447"/>
                </a:cubicBezTo>
                <a:cubicBezTo>
                  <a:pt x="311618" y="970523"/>
                  <a:pt x="103162" y="811116"/>
                  <a:pt x="41852" y="882937"/>
                </a:cubicBezTo>
                <a:cubicBezTo>
                  <a:pt x="-19458" y="954758"/>
                  <a:pt x="-14203" y="1275324"/>
                  <a:pt x="62873" y="1324372"/>
                </a:cubicBezTo>
                <a:cubicBezTo>
                  <a:pt x="139949" y="1373420"/>
                  <a:pt x="413218" y="1147448"/>
                  <a:pt x="504308" y="1177227"/>
                </a:cubicBezTo>
                <a:cubicBezTo>
                  <a:pt x="595398" y="1207006"/>
                  <a:pt x="513066" y="1504799"/>
                  <a:pt x="609411" y="1503047"/>
                </a:cubicBezTo>
                <a:cubicBezTo>
                  <a:pt x="705756" y="1501295"/>
                  <a:pt x="943991" y="1143944"/>
                  <a:pt x="1082377" y="1166716"/>
                </a:cubicBezTo>
                <a:cubicBezTo>
                  <a:pt x="1220763" y="1189489"/>
                  <a:pt x="1324114" y="1595889"/>
                  <a:pt x="1439728" y="1639682"/>
                </a:cubicBezTo>
                <a:cubicBezTo>
                  <a:pt x="1555342" y="1683475"/>
                  <a:pt x="1702487" y="1595889"/>
                  <a:pt x="1776059" y="1429475"/>
                </a:cubicBezTo>
                <a:cubicBezTo>
                  <a:pt x="1849631" y="1263061"/>
                  <a:pt x="1895177" y="879433"/>
                  <a:pt x="1881163" y="641199"/>
                </a:cubicBezTo>
                <a:cubicBezTo>
                  <a:pt x="1867149" y="402965"/>
                  <a:pt x="1746281" y="7075"/>
                  <a:pt x="1691977" y="68"/>
                </a:cubicBezTo>
                <a:cubicBezTo>
                  <a:pt x="1637674" y="-6939"/>
                  <a:pt x="1613149" y="527337"/>
                  <a:pt x="1555342" y="599158"/>
                </a:cubicBezTo>
                <a:cubicBezTo>
                  <a:pt x="1497535" y="670979"/>
                  <a:pt x="1385425" y="416978"/>
                  <a:pt x="1345135" y="430992"/>
                </a:cubicBezTo>
                <a:cubicBezTo>
                  <a:pt x="1304845" y="445006"/>
                  <a:pt x="1390680" y="684993"/>
                  <a:pt x="1292583" y="683241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 Box 131"/>
          <p:cNvSpPr txBox="1">
            <a:spLocks noChangeArrowheads="1"/>
          </p:cNvSpPr>
          <p:nvPr/>
        </p:nvSpPr>
        <p:spPr bwMode="auto">
          <a:xfrm>
            <a:off x="4860032" y="5301208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i="1" baseline="-25000" smtClean="0"/>
              <a:t>1</a:t>
            </a:r>
            <a:endParaRPr lang="cs-CZ" b="1" baseline="-25000"/>
          </a:p>
        </p:txBody>
      </p:sp>
      <p:sp>
        <p:nvSpPr>
          <p:cNvPr id="33" name="Text Box 131"/>
          <p:cNvSpPr txBox="1">
            <a:spLocks noChangeArrowheads="1"/>
          </p:cNvSpPr>
          <p:nvPr/>
        </p:nvSpPr>
        <p:spPr bwMode="auto">
          <a:xfrm>
            <a:off x="1907704" y="4869160"/>
            <a:ext cx="2889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600" b="1" i="1" smtClean="0"/>
              <a:t>A</a:t>
            </a:r>
            <a:r>
              <a:rPr lang="en-US" sz="1600" b="1" i="1" baseline="-25000" smtClean="0"/>
              <a:t>6</a:t>
            </a:r>
            <a:endParaRPr lang="cs-CZ" b="1" baseline="-25000"/>
          </a:p>
        </p:txBody>
      </p:sp>
      <p:sp>
        <p:nvSpPr>
          <p:cNvPr id="35" name="Rectangle 34"/>
          <p:cNvSpPr/>
          <p:nvPr/>
        </p:nvSpPr>
        <p:spPr>
          <a:xfrm>
            <a:off x="4139952" y="4653136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36" name="Arc 8"/>
          <p:cNvSpPr>
            <a:spLocks/>
          </p:cNvSpPr>
          <p:nvPr/>
        </p:nvSpPr>
        <p:spPr bwMode="auto">
          <a:xfrm flipH="1" flipV="1">
            <a:off x="2051720" y="5445224"/>
            <a:ext cx="288925" cy="146050"/>
          </a:xfrm>
          <a:custGeom>
            <a:avLst/>
            <a:gdLst>
              <a:gd name="T0" fmla="*/ 0 w 21600"/>
              <a:gd name="T1" fmla="*/ 0 h 21600"/>
              <a:gd name="T2" fmla="*/ 288925 w 21600"/>
              <a:gd name="T3" fmla="*/ 146050 h 21600"/>
              <a:gd name="T4" fmla="*/ 0 w 21600"/>
              <a:gd name="T5" fmla="*/ 1460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7" name="AutoShape 71"/>
          <p:cNvSpPr>
            <a:spLocks noChangeArrowheads="1"/>
          </p:cNvSpPr>
          <p:nvPr/>
        </p:nvSpPr>
        <p:spPr bwMode="auto">
          <a:xfrm>
            <a:off x="1115617" y="4293096"/>
            <a:ext cx="1368152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smtClean="0">
                <a:solidFill>
                  <a:srgbClr val="FFFFFF"/>
                </a:solidFill>
                <a:latin typeface="Arial Black" pitchFamily="34" charset="0"/>
              </a:rPr>
              <a:t>Scheme</a:t>
            </a:r>
            <a:endParaRPr lang="cs-CZ" sz="1400" b="1">
              <a:solidFill>
                <a:srgbClr val="FFFFFF"/>
              </a:solidFill>
              <a:latin typeface="Arial Black" pitchFamily="34" charset="0"/>
            </a:endParaRPr>
          </a:p>
        </p:txBody>
      </p:sp>
      <p:sp>
        <p:nvSpPr>
          <p:cNvPr id="40" name="Arc 131"/>
          <p:cNvSpPr>
            <a:spLocks/>
          </p:cNvSpPr>
          <p:nvPr/>
        </p:nvSpPr>
        <p:spPr bwMode="auto">
          <a:xfrm rot="5400000" flipV="1">
            <a:off x="4788023" y="4365106"/>
            <a:ext cx="432049" cy="3024336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44" name="Group 140"/>
          <p:cNvGrpSpPr>
            <a:grpSpLocks/>
          </p:cNvGrpSpPr>
          <p:nvPr/>
        </p:nvGrpSpPr>
        <p:grpSpPr bwMode="auto">
          <a:xfrm>
            <a:off x="6444208" y="5445224"/>
            <a:ext cx="287337" cy="287337"/>
            <a:chOff x="3334" y="799"/>
            <a:chExt cx="454" cy="453"/>
          </a:xfrm>
        </p:grpSpPr>
        <p:sp>
          <p:nvSpPr>
            <p:cNvPr id="45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46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 smtClean="0"/>
                <a:t>F2</a:t>
              </a:r>
              <a:endParaRPr lang="cs-CZ" sz="1200" b="1"/>
            </a:p>
          </p:txBody>
        </p:sp>
      </p:grpSp>
      <p:sp>
        <p:nvSpPr>
          <p:cNvPr id="50" name="Arc 131"/>
          <p:cNvSpPr>
            <a:spLocks/>
          </p:cNvSpPr>
          <p:nvPr/>
        </p:nvSpPr>
        <p:spPr bwMode="auto">
          <a:xfrm rot="15486969">
            <a:off x="4800099" y="3519746"/>
            <a:ext cx="432049" cy="3024336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41" name="Group 140"/>
          <p:cNvGrpSpPr>
            <a:grpSpLocks/>
          </p:cNvGrpSpPr>
          <p:nvPr/>
        </p:nvGrpSpPr>
        <p:grpSpPr bwMode="auto">
          <a:xfrm>
            <a:off x="6444208" y="4797152"/>
            <a:ext cx="287337" cy="287337"/>
            <a:chOff x="3334" y="799"/>
            <a:chExt cx="454" cy="453"/>
          </a:xfrm>
        </p:grpSpPr>
        <p:sp>
          <p:nvSpPr>
            <p:cNvPr id="42" name="Oval 141"/>
            <p:cNvSpPr>
              <a:spLocks noChangeArrowheads="1"/>
            </p:cNvSpPr>
            <p:nvPr/>
          </p:nvSpPr>
          <p:spPr bwMode="auto">
            <a:xfrm>
              <a:off x="3334" y="799"/>
              <a:ext cx="454" cy="45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43" name="Oval 142"/>
            <p:cNvSpPr>
              <a:spLocks noChangeArrowheads="1"/>
            </p:cNvSpPr>
            <p:nvPr/>
          </p:nvSpPr>
          <p:spPr bwMode="auto">
            <a:xfrm>
              <a:off x="3379" y="845"/>
              <a:ext cx="363" cy="36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 smtClean="0"/>
                <a:t>F1</a:t>
              </a:r>
              <a:endParaRPr lang="cs-CZ" sz="1200" b="1"/>
            </a:p>
          </p:txBody>
        </p:sp>
      </p:grpSp>
      <p:sp>
        <p:nvSpPr>
          <p:cNvPr id="51" name="Rectangle 50"/>
          <p:cNvSpPr/>
          <p:nvPr/>
        </p:nvSpPr>
        <p:spPr>
          <a:xfrm>
            <a:off x="5004048" y="5733256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  <p:sp>
        <p:nvSpPr>
          <p:cNvPr id="53" name="Oval 142"/>
          <p:cNvSpPr>
            <a:spLocks noChangeArrowheads="1"/>
          </p:cNvSpPr>
          <p:nvPr/>
        </p:nvSpPr>
        <p:spPr bwMode="auto">
          <a:xfrm>
            <a:off x="3275856" y="5445224"/>
            <a:ext cx="229743" cy="22961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 b="1" smtClean="0"/>
              <a:t>S1</a:t>
            </a:r>
            <a:endParaRPr lang="cs-CZ" sz="1200" b="1"/>
          </a:p>
        </p:txBody>
      </p:sp>
      <p:sp>
        <p:nvSpPr>
          <p:cNvPr id="54" name="Arc 131"/>
          <p:cNvSpPr>
            <a:spLocks/>
          </p:cNvSpPr>
          <p:nvPr/>
        </p:nvSpPr>
        <p:spPr bwMode="auto">
          <a:xfrm rot="5400000" flipH="1">
            <a:off x="2807803" y="4977173"/>
            <a:ext cx="216025" cy="864095"/>
          </a:xfrm>
          <a:custGeom>
            <a:avLst/>
            <a:gdLst>
              <a:gd name="T0" fmla="*/ 48947 w 21600"/>
              <a:gd name="T1" fmla="*/ 0 h 42451"/>
              <a:gd name="T2" fmla="*/ 28367 w 21600"/>
              <a:gd name="T3" fmla="*/ 793750 h 42451"/>
              <a:gd name="T4" fmla="*/ 0 w 21600"/>
              <a:gd name="T5" fmla="*/ 393369 h 424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451" fill="none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</a:path>
              <a:path w="21600" h="42451" stroke="0" extrusionOk="0">
                <a:moveTo>
                  <a:pt x="4896" y="0"/>
                </a:moveTo>
                <a:cubicBezTo>
                  <a:pt x="14678" y="2277"/>
                  <a:pt x="21600" y="10995"/>
                  <a:pt x="21600" y="21038"/>
                </a:cubicBezTo>
                <a:cubicBezTo>
                  <a:pt x="21600" y="31870"/>
                  <a:pt x="13576" y="41027"/>
                  <a:pt x="2837" y="42450"/>
                </a:cubicBezTo>
                <a:lnTo>
                  <a:pt x="0" y="21038"/>
                </a:lnTo>
                <a:lnTo>
                  <a:pt x="4896" y="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3" name="Group 2"/>
          <p:cNvGrpSpPr/>
          <p:nvPr/>
        </p:nvGrpSpPr>
        <p:grpSpPr>
          <a:xfrm>
            <a:off x="2267744" y="5373216"/>
            <a:ext cx="287337" cy="287337"/>
            <a:chOff x="2339708" y="5157192"/>
            <a:chExt cx="287337" cy="287337"/>
          </a:xfrm>
        </p:grpSpPr>
        <p:sp>
          <p:nvSpPr>
            <p:cNvPr id="48" name="Oval 141"/>
            <p:cNvSpPr>
              <a:spLocks noChangeArrowheads="1"/>
            </p:cNvSpPr>
            <p:nvPr/>
          </p:nvSpPr>
          <p:spPr bwMode="auto">
            <a:xfrm>
              <a:off x="2339708" y="5157192"/>
              <a:ext cx="287337" cy="28733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 sz="1400" b="1"/>
            </a:p>
          </p:txBody>
        </p:sp>
        <p:sp>
          <p:nvSpPr>
            <p:cNvPr id="49" name="Oval 142"/>
            <p:cNvSpPr>
              <a:spLocks noChangeArrowheads="1"/>
            </p:cNvSpPr>
            <p:nvPr/>
          </p:nvSpPr>
          <p:spPr bwMode="auto">
            <a:xfrm>
              <a:off x="2368189" y="5186370"/>
              <a:ext cx="229743" cy="22961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 b="1" smtClean="0"/>
                <a:t>S0</a:t>
              </a:r>
              <a:endParaRPr lang="cs-CZ" sz="1200" b="1"/>
            </a:p>
          </p:txBody>
        </p:sp>
      </p:grpSp>
      <p:sp>
        <p:nvSpPr>
          <p:cNvPr id="55" name="Rectangle 54"/>
          <p:cNvSpPr/>
          <p:nvPr/>
        </p:nvSpPr>
        <p:spPr>
          <a:xfrm>
            <a:off x="2627784" y="5013176"/>
            <a:ext cx="285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i="1">
                <a:sym typeface="Symbol" pitchFamily="18" charset="2"/>
              </a:rPr>
              <a:t>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336372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8860</TotalTime>
  <Words>3420</Words>
  <Application>Microsoft Office PowerPoint</Application>
  <PresentationFormat>On-screen Show (4:3)</PresentationFormat>
  <Paragraphs>1160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Arial Black</vt:lpstr>
      <vt:lpstr>Calibri</vt:lpstr>
      <vt:lpstr>Courier New</vt:lpstr>
      <vt:lpstr>Symbol</vt:lpstr>
      <vt:lpstr>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</dc:creator>
  <cp:lastModifiedBy>berezovs</cp:lastModifiedBy>
  <cp:revision>161</cp:revision>
  <cp:lastPrinted>2024-11-13T09:43:43Z</cp:lastPrinted>
  <dcterms:created xsi:type="dcterms:W3CDTF">2012-11-10T17:04:51Z</dcterms:created>
  <dcterms:modified xsi:type="dcterms:W3CDTF">2024-11-13T09:43:53Z</dcterms:modified>
</cp:coreProperties>
</file>