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65" r:id="rId2"/>
    <p:sldId id="366" r:id="rId3"/>
    <p:sldId id="341" r:id="rId4"/>
    <p:sldId id="351" r:id="rId5"/>
    <p:sldId id="345" r:id="rId6"/>
    <p:sldId id="346" r:id="rId7"/>
    <p:sldId id="377" r:id="rId8"/>
    <p:sldId id="347" r:id="rId9"/>
    <p:sldId id="364" r:id="rId10"/>
    <p:sldId id="352" r:id="rId11"/>
    <p:sldId id="358" r:id="rId12"/>
    <p:sldId id="370" r:id="rId13"/>
    <p:sldId id="371" r:id="rId14"/>
    <p:sldId id="372" r:id="rId15"/>
    <p:sldId id="373" r:id="rId16"/>
    <p:sldId id="374" r:id="rId17"/>
    <p:sldId id="375" r:id="rId18"/>
    <p:sldId id="362" r:id="rId19"/>
    <p:sldId id="354" r:id="rId20"/>
    <p:sldId id="340" r:id="rId21"/>
    <p:sldId id="339" r:id="rId22"/>
    <p:sldId id="342" r:id="rId23"/>
    <p:sldId id="343" r:id="rId24"/>
    <p:sldId id="344" r:id="rId25"/>
    <p:sldId id="314" r:id="rId26"/>
    <p:sldId id="315" r:id="rId27"/>
    <p:sldId id="376" r:id="rId28"/>
    <p:sldId id="316" r:id="rId29"/>
    <p:sldId id="327" r:id="rId30"/>
    <p:sldId id="369" r:id="rId31"/>
    <p:sldId id="368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32" r:id="rId40"/>
    <p:sldId id="333" r:id="rId41"/>
    <p:sldId id="334" r:id="rId42"/>
    <p:sldId id="335" r:id="rId43"/>
    <p:sldId id="336" r:id="rId44"/>
    <p:sldId id="337" r:id="rId45"/>
    <p:sldId id="350" r:id="rId46"/>
  </p:sldIdLst>
  <p:sldSz cx="9144000" cy="6858000" type="screen4x3"/>
  <p:notesSz cx="10234613" cy="70993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A300"/>
    <a:srgbClr val="0000FF"/>
    <a:srgbClr val="0000CC"/>
    <a:srgbClr val="3366FF"/>
    <a:srgbClr val="003300"/>
    <a:srgbClr val="CC00FF"/>
    <a:srgbClr val="00FF00"/>
    <a:srgbClr val="FFCC00"/>
    <a:srgbClr val="D5DA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7962" autoAdjust="0"/>
    <p:restoredTop sz="97273" autoAdjust="0"/>
  </p:normalViewPr>
  <p:slideViewPr>
    <p:cSldViewPr>
      <p:cViewPr varScale="1">
        <p:scale>
          <a:sx n="110" d="100"/>
          <a:sy n="110" d="100"/>
        </p:scale>
        <p:origin x="-534" y="-96"/>
      </p:cViewPr>
      <p:guideLst>
        <p:guide orient="horz" pos="392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4435304" cy="354580"/>
          </a:xfrm>
          <a:prstGeom prst="rect">
            <a:avLst/>
          </a:prstGeom>
        </p:spPr>
        <p:txBody>
          <a:bodyPr vert="horz" lIns="91420" tIns="45709" rIns="91420" bIns="4570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7026" y="3"/>
            <a:ext cx="4435304" cy="354580"/>
          </a:xfrm>
          <a:prstGeom prst="rect">
            <a:avLst/>
          </a:prstGeom>
        </p:spPr>
        <p:txBody>
          <a:bodyPr vert="horz" lIns="91420" tIns="45709" rIns="91420" bIns="45709" rtlCol="0"/>
          <a:lstStyle>
            <a:lvl1pPr algn="r">
              <a:defRPr sz="1200"/>
            </a:lvl1pPr>
          </a:lstStyle>
          <a:p>
            <a:fld id="{0E18BA7C-4F5E-464E-A777-54CB23421993}" type="datetimeFigureOut">
              <a:rPr lang="cs-CZ" smtClean="0"/>
              <a:t>1.11.2022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6743621"/>
            <a:ext cx="4435304" cy="354580"/>
          </a:xfrm>
          <a:prstGeom prst="rect">
            <a:avLst/>
          </a:prstGeom>
        </p:spPr>
        <p:txBody>
          <a:bodyPr vert="horz" lIns="91420" tIns="45709" rIns="91420" bIns="4570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7026" y="6743621"/>
            <a:ext cx="4435304" cy="354580"/>
          </a:xfrm>
          <a:prstGeom prst="rect">
            <a:avLst/>
          </a:prstGeom>
        </p:spPr>
        <p:txBody>
          <a:bodyPr vert="horz" lIns="91420" tIns="45709" rIns="91420" bIns="45709" rtlCol="0" anchor="b"/>
          <a:lstStyle>
            <a:lvl1pPr algn="r">
              <a:defRPr sz="1200"/>
            </a:lvl1pPr>
          </a:lstStyle>
          <a:p>
            <a:fld id="{E16E110D-9E07-4AF3-9E1D-7F0394FE91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93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2"/>
            <a:ext cx="4435713" cy="35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5" tIns="49502" rIns="99005" bIns="49502" numCol="1" anchor="t" anchorCtr="0" compatLnSpc="1">
            <a:prstTxWarp prst="textNoShape">
              <a:avLst/>
            </a:prstTxWarp>
          </a:bodyPr>
          <a:lstStyle>
            <a:lvl1pPr algn="l" defTabSz="990527">
              <a:defRPr sz="1300"/>
            </a:lvl1pPr>
          </a:lstStyle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6513" y="2"/>
            <a:ext cx="4435713" cy="35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5" tIns="49502" rIns="99005" bIns="49502" numCol="1" anchor="t" anchorCtr="0" compatLnSpc="1">
            <a:prstTxWarp prst="textNoShape">
              <a:avLst/>
            </a:prstTxWarp>
          </a:bodyPr>
          <a:lstStyle>
            <a:lvl1pPr algn="r" defTabSz="990527">
              <a:defRPr sz="1300"/>
            </a:lvl1pPr>
          </a:lstStyle>
          <a:p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4863" y="533400"/>
            <a:ext cx="3544887" cy="2660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4180" y="3372200"/>
            <a:ext cx="8186256" cy="3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5" tIns="49502" rIns="99005" bIns="495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6743258"/>
            <a:ext cx="4435713" cy="35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5" tIns="49502" rIns="99005" bIns="49502" numCol="1" anchor="b" anchorCtr="0" compatLnSpc="1">
            <a:prstTxWarp prst="textNoShape">
              <a:avLst/>
            </a:prstTxWarp>
          </a:bodyPr>
          <a:lstStyle>
            <a:lvl1pPr algn="l" defTabSz="990527">
              <a:defRPr sz="1300"/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6513" y="6743258"/>
            <a:ext cx="4435713" cy="35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5" tIns="49502" rIns="99005" bIns="49502" numCol="1" anchor="b" anchorCtr="0" compatLnSpc="1">
            <a:prstTxWarp prst="textNoShape">
              <a:avLst/>
            </a:prstTxWarp>
          </a:bodyPr>
          <a:lstStyle>
            <a:lvl1pPr algn="r" defTabSz="990527">
              <a:defRPr sz="1300"/>
            </a:lvl1pPr>
          </a:lstStyle>
          <a:p>
            <a:fld id="{B639178D-A75C-43D5-8B78-3AE1BA9C5A7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638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62556-8BC3-44A9-BC1C-3923B726701C}" type="slidenum">
              <a:rPr lang="cs-CZ"/>
              <a:pPr/>
              <a:t>1</a:t>
            </a:fld>
            <a:endParaRPr 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10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11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12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13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14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15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16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17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18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19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F57BE0-8112-478C-AD41-F8E2D53786C5}" type="slidenum">
              <a:rPr lang="cs-CZ" smtClean="0"/>
              <a:pPr eaLnBrk="1" hangingPunct="1"/>
              <a:t>2</a:t>
            </a:fld>
            <a:endParaRPr lang="cs-CZ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5FEAE8-5E9F-40A2-B0E6-95D700C33E87}" type="slidenum">
              <a:rPr lang="cs-CZ" smtClean="0"/>
              <a:pPr eaLnBrk="1" hangingPunct="1"/>
              <a:t>20</a:t>
            </a:fld>
            <a:endParaRPr lang="cs-CZ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C69855-0511-4779-BD47-AF37E8D964C9}" type="slidenum">
              <a:rPr lang="cs-CZ" smtClean="0"/>
              <a:pPr eaLnBrk="1" hangingPunct="1"/>
              <a:t>21</a:t>
            </a:fld>
            <a:endParaRPr lang="cs-C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475EA2-62D5-4B78-8EF0-B2348EB62F40}" type="slidenum">
              <a:rPr lang="cs-CZ" smtClean="0"/>
              <a:pPr eaLnBrk="1" hangingPunct="1"/>
              <a:t>22</a:t>
            </a:fld>
            <a:endParaRPr lang="cs-CZ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058E12-9E4D-428A-8574-F3EFEC849CF9}" type="slidenum">
              <a:rPr lang="cs-CZ" smtClean="0"/>
              <a:pPr eaLnBrk="1" hangingPunct="1"/>
              <a:t>23</a:t>
            </a:fld>
            <a:endParaRPr lang="cs-CZ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BB1E23-9354-4430-962A-B349FB391400}" type="slidenum">
              <a:rPr lang="cs-CZ" smtClean="0"/>
              <a:pPr eaLnBrk="1" hangingPunct="1"/>
              <a:t>24</a:t>
            </a:fld>
            <a:endParaRPr lang="cs-CZ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/>
              <a:pPr/>
              <a:t>25</a:t>
            </a:fld>
            <a:endParaRPr 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/>
              <a:pPr/>
              <a:t>26</a:t>
            </a:fld>
            <a:endParaRPr 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F57BE0-8112-478C-AD41-F8E2D53786C5}" type="slidenum">
              <a:rPr lang="cs-CZ" smtClean="0"/>
              <a:pPr eaLnBrk="1" hangingPunct="1"/>
              <a:t>27</a:t>
            </a:fld>
            <a:endParaRPr lang="cs-CZ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/>
              <a:pPr/>
              <a:t>28</a:t>
            </a:fld>
            <a:endParaRPr 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/>
              <a:pPr/>
              <a:t>29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F57BE0-8112-478C-AD41-F8E2D53786C5}" type="slidenum">
              <a:rPr lang="cs-CZ" smtClean="0"/>
              <a:pPr eaLnBrk="1" hangingPunct="1"/>
              <a:t>3</a:t>
            </a:fld>
            <a:endParaRPr lang="cs-CZ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/>
              <a:pPr/>
              <a:t>30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/>
              <a:pPr/>
              <a:t>31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/>
              <a:pPr/>
              <a:t>32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/>
              <a:pPr/>
              <a:t>33</a:t>
            </a:fld>
            <a:endParaRPr 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/>
              <a:pPr/>
              <a:t>34</a:t>
            </a:fld>
            <a:endParaRPr 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/>
              <a:pPr/>
              <a:t>35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/>
              <a:pPr/>
              <a:t>36</a:t>
            </a:fld>
            <a:endParaRPr 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/>
              <a:pPr/>
              <a:t>37</a:t>
            </a:fld>
            <a:endParaRPr 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/>
              <a:pPr/>
              <a:t>38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4312BC-6D89-4B9F-A3A6-879A2AC86671}" type="slidenum">
              <a:rPr lang="cs-CZ"/>
              <a:pPr/>
              <a:t>39</a:t>
            </a:fld>
            <a:endParaRPr lang="cs-CZ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4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DB9460-AC4D-4C2C-82F5-212BDAA6ABC1}" type="slidenum">
              <a:rPr lang="cs-CZ"/>
              <a:pPr/>
              <a:t>40</a:t>
            </a:fld>
            <a:endParaRPr lang="cs-CZ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CBC30B-CE15-4BE4-B6AD-0A02B7469C73}" type="slidenum">
              <a:rPr lang="cs-CZ"/>
              <a:pPr/>
              <a:t>41</a:t>
            </a:fld>
            <a:endParaRPr lang="cs-CZ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BAF445-EF40-4821-90B9-57FC6760C4A1}" type="slidenum">
              <a:rPr lang="cs-CZ"/>
              <a:pPr/>
              <a:t>42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DD4EEA-0708-4EC4-B51D-253F0259B6D4}" type="slidenum">
              <a:rPr lang="cs-CZ"/>
              <a:pPr/>
              <a:t>43</a:t>
            </a:fld>
            <a:endParaRPr lang="cs-CZ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9CAEBA-AB40-41A5-AD8B-AFF6FBB28074}" type="slidenum">
              <a:rPr lang="cs-CZ"/>
              <a:pPr/>
              <a:t>44</a:t>
            </a:fld>
            <a:endParaRPr lang="cs-CZ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9479A0C-2219-4042-AB6F-A4A0C3C6B49B}" type="slidenum">
              <a:rPr lang="cs-CZ" smtClean="0"/>
              <a:pPr eaLnBrk="1" hangingPunct="1"/>
              <a:t>45</a:t>
            </a:fld>
            <a:endParaRPr lang="cs-CZ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CF7F7B-2BF2-4682-A017-428AA09239C9}" type="slidenum">
              <a:rPr lang="cs-CZ" smtClean="0"/>
              <a:pPr eaLnBrk="1" hangingPunct="1"/>
              <a:t>5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051310-5523-4DA6-A092-BFA942BA4192}" type="slidenum">
              <a:rPr lang="cs-CZ" smtClean="0"/>
              <a:pPr eaLnBrk="1" hangingPunct="1"/>
              <a:t>6</a:t>
            </a:fld>
            <a:endParaRPr lang="cs-CZ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051310-5523-4DA6-A092-BFA942BA4192}" type="slidenum">
              <a:rPr lang="cs-CZ" smtClean="0"/>
              <a:pPr eaLnBrk="1" hangingPunct="1"/>
              <a:t>7</a:t>
            </a:fld>
            <a:endParaRPr lang="cs-CZ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8824" indent="-295702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82805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55930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9051" indent="-236561" defTabSz="990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02173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75297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8419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21541" indent="-236561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9479A0C-2219-4042-AB6F-A4A0C3C6B49B}" type="slidenum">
              <a:rPr lang="cs-CZ" smtClean="0"/>
              <a:pPr eaLnBrk="1" hangingPunct="1"/>
              <a:t>8</a:t>
            </a:fld>
            <a:endParaRPr lang="cs-CZ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62556-8BC3-44A9-BC1C-3923B726701C}" type="slidenum">
              <a:rPr lang="cs-CZ"/>
              <a:pPr/>
              <a:t>9</a:t>
            </a:fld>
            <a:endParaRPr 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855C4-6131-41D6-BA1D-8139FC08E89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67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CDD51-A95D-47F6-B26A-4ECE8B3B651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001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BA634-E67F-4453-AF3A-6A61F44840C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22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484E4-1FC1-4B26-97ED-3E962E1A0D6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6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C9E6A-F827-4718-8C1C-AE021F8FFD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15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75443-45B0-488E-BC3C-1A1D8A50862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737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1FC1E-A75B-42F6-A247-38C8BFBD5B4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009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9E18C-C097-4F59-B0F4-1564618EFC6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93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DE4BC-1693-4854-9219-E8B9198C265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6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6E188-C0BF-4774-955D-A3A574372BF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77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A2482-FAB7-4F43-9350-DA5A1570D6E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37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3D4E1E3-8DE6-423F-B7DD-25C00501FF3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3708400" y="260350"/>
            <a:ext cx="4608513" cy="144463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395288" y="260350"/>
            <a:ext cx="5761037" cy="504825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Text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2" name="Group 28"/>
          <p:cNvGrpSpPr>
            <a:grpSpLocks/>
          </p:cNvGrpSpPr>
          <p:nvPr/>
        </p:nvGrpSpPr>
        <p:grpSpPr bwMode="auto">
          <a:xfrm>
            <a:off x="6011863" y="260350"/>
            <a:ext cx="217487" cy="217488"/>
            <a:chOff x="2290" y="73"/>
            <a:chExt cx="137" cy="137"/>
          </a:xfrm>
        </p:grpSpPr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23" name="Arc 1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34" name="AutoShape 30"/>
          <p:cNvSpPr>
            <a:spLocks noChangeArrowheads="1"/>
          </p:cNvSpPr>
          <p:nvPr/>
        </p:nvSpPr>
        <p:spPr bwMode="auto">
          <a:xfrm>
            <a:off x="395536" y="6237312"/>
            <a:ext cx="288925" cy="115888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8172450" y="260350"/>
            <a:ext cx="431800" cy="5048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7" name="Group 33"/>
          <p:cNvGrpSpPr>
            <a:grpSpLocks/>
          </p:cNvGrpSpPr>
          <p:nvPr/>
        </p:nvGrpSpPr>
        <p:grpSpPr bwMode="auto">
          <a:xfrm flipH="1">
            <a:off x="8101013" y="260350"/>
            <a:ext cx="217487" cy="217488"/>
            <a:chOff x="2290" y="73"/>
            <a:chExt cx="137" cy="137"/>
          </a:xfrm>
        </p:grpSpPr>
        <p:grpSp>
          <p:nvGrpSpPr>
            <p:cNvPr id="21538" name="Group 3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39" name="Rectangle 3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40" name="Line 3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41" name="Arc 3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44" name="AutoShape 40"/>
          <p:cNvSpPr>
            <a:spLocks noChangeArrowheads="1"/>
          </p:cNvSpPr>
          <p:nvPr/>
        </p:nvSpPr>
        <p:spPr bwMode="auto">
          <a:xfrm>
            <a:off x="611188" y="1341339"/>
            <a:ext cx="3960812" cy="359469"/>
          </a:xfrm>
          <a:prstGeom prst="roundRect">
            <a:avLst>
              <a:gd name="adj" fmla="val 2527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 smtClean="0"/>
              <a:t>Nondeterministic Finite Automata</a:t>
            </a:r>
            <a:endParaRPr lang="cs-CZ"/>
          </a:p>
        </p:txBody>
      </p:sp>
      <p:sp>
        <p:nvSpPr>
          <p:cNvPr id="21545" name="AutoShape 41"/>
          <p:cNvSpPr>
            <a:spLocks noChangeArrowheads="1"/>
          </p:cNvSpPr>
          <p:nvPr/>
        </p:nvSpPr>
        <p:spPr bwMode="auto">
          <a:xfrm>
            <a:off x="2123728" y="2780829"/>
            <a:ext cx="5113337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/>
              <a:t>Text Search Using Automata</a:t>
            </a:r>
            <a:endParaRPr lang="cs-CZ"/>
          </a:p>
        </p:txBody>
      </p:sp>
      <p:sp>
        <p:nvSpPr>
          <p:cNvPr id="21547" name="AutoShape 43"/>
          <p:cNvSpPr>
            <a:spLocks noChangeArrowheads="1"/>
          </p:cNvSpPr>
          <p:nvPr/>
        </p:nvSpPr>
        <p:spPr bwMode="auto">
          <a:xfrm>
            <a:off x="827088" y="2060476"/>
            <a:ext cx="5473104" cy="431800"/>
          </a:xfrm>
          <a:prstGeom prst="roundRect">
            <a:avLst>
              <a:gd name="adj" fmla="val 2022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/>
              <a:t>Transformation NFA to DFA </a:t>
            </a:r>
            <a:r>
              <a:rPr lang="en-US" smtClean="0"/>
              <a:t>and Simulation </a:t>
            </a:r>
            <a:r>
              <a:rPr lang="en-US"/>
              <a:t>of </a:t>
            </a:r>
            <a:r>
              <a:rPr lang="en-US" smtClean="0"/>
              <a:t>NFA</a:t>
            </a:r>
            <a:endParaRPr lang="cs-CZ"/>
          </a:p>
        </p:txBody>
      </p:sp>
      <p:sp>
        <p:nvSpPr>
          <p:cNvPr id="21548" name="AutoShape 44"/>
          <p:cNvSpPr>
            <a:spLocks noChangeArrowheads="1"/>
          </p:cNvSpPr>
          <p:nvPr/>
        </p:nvSpPr>
        <p:spPr bwMode="auto">
          <a:xfrm>
            <a:off x="1258888" y="3500339"/>
            <a:ext cx="5616575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/>
              <a:t>Power of Nondeterministic Approach</a:t>
            </a:r>
            <a:endParaRPr lang="cs-CZ"/>
          </a:p>
        </p:txBody>
      </p:sp>
      <p:sp>
        <p:nvSpPr>
          <p:cNvPr id="21549" name="AutoShape 45"/>
          <p:cNvSpPr>
            <a:spLocks noChangeArrowheads="1"/>
          </p:cNvSpPr>
          <p:nvPr/>
        </p:nvSpPr>
        <p:spPr bwMode="auto">
          <a:xfrm>
            <a:off x="1476375" y="4221064"/>
            <a:ext cx="6191250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/>
              <a:t>Regular Expression Search</a:t>
            </a:r>
            <a:endParaRPr lang="cs-CZ"/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>
            <a:off x="755650" y="4941789"/>
            <a:ext cx="5400675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cs-CZ"/>
              <a:t> </a:t>
            </a:r>
            <a:r>
              <a:rPr lang="en-US" smtClean="0"/>
              <a:t>Dealing with </a:t>
            </a:r>
            <a:r>
              <a:rPr lang="cs-CZ" sz="2400" b="1" i="1" smtClean="0">
                <a:sym typeface="Symbol" pitchFamily="18" charset="2"/>
              </a:rPr>
              <a:t></a:t>
            </a:r>
            <a:r>
              <a:rPr lang="en-US">
                <a:sym typeface="Symbol" pitchFamily="18" charset="2"/>
              </a:rPr>
              <a:t>transitions</a:t>
            </a:r>
            <a:endParaRPr lang="cs-CZ"/>
          </a:p>
        </p:txBody>
      </p:sp>
      <p:sp>
        <p:nvSpPr>
          <p:cNvPr id="21553" name="AutoShape 49"/>
          <p:cNvSpPr>
            <a:spLocks noChangeArrowheads="1"/>
          </p:cNvSpPr>
          <p:nvPr/>
        </p:nvSpPr>
        <p:spPr bwMode="auto">
          <a:xfrm>
            <a:off x="323850" y="1484214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5" name="AutoShape 51"/>
          <p:cNvSpPr>
            <a:spLocks noChangeArrowheads="1"/>
          </p:cNvSpPr>
          <p:nvPr/>
        </p:nvSpPr>
        <p:spPr bwMode="auto">
          <a:xfrm>
            <a:off x="611188" y="2924076"/>
            <a:ext cx="3603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6" name="AutoShape 52"/>
          <p:cNvSpPr>
            <a:spLocks noChangeArrowheads="1"/>
          </p:cNvSpPr>
          <p:nvPr/>
        </p:nvSpPr>
        <p:spPr bwMode="auto">
          <a:xfrm>
            <a:off x="611188" y="3644801"/>
            <a:ext cx="5048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7" name="AutoShape 53"/>
          <p:cNvSpPr>
            <a:spLocks noChangeArrowheads="1"/>
          </p:cNvSpPr>
          <p:nvPr/>
        </p:nvSpPr>
        <p:spPr bwMode="auto">
          <a:xfrm>
            <a:off x="827088" y="4365526"/>
            <a:ext cx="503237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9" name="AutoShape 55"/>
          <p:cNvSpPr>
            <a:spLocks noChangeArrowheads="1"/>
          </p:cNvSpPr>
          <p:nvPr/>
        </p:nvSpPr>
        <p:spPr bwMode="auto">
          <a:xfrm>
            <a:off x="323850" y="5373589"/>
            <a:ext cx="2159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0" name="AutoShape 56"/>
          <p:cNvSpPr>
            <a:spLocks noChangeArrowheads="1"/>
          </p:cNvSpPr>
          <p:nvPr/>
        </p:nvSpPr>
        <p:spPr bwMode="auto">
          <a:xfrm>
            <a:off x="468313" y="2204939"/>
            <a:ext cx="2159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1" name="AutoShape 57"/>
          <p:cNvSpPr>
            <a:spLocks noChangeArrowheads="1"/>
          </p:cNvSpPr>
          <p:nvPr/>
        </p:nvSpPr>
        <p:spPr bwMode="auto">
          <a:xfrm>
            <a:off x="323850" y="5013226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2" name="AutoShape 58"/>
          <p:cNvSpPr>
            <a:spLocks noChangeArrowheads="1"/>
          </p:cNvSpPr>
          <p:nvPr/>
        </p:nvSpPr>
        <p:spPr bwMode="auto">
          <a:xfrm>
            <a:off x="395288" y="4365526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3" name="AutoShape 59"/>
          <p:cNvSpPr>
            <a:spLocks noChangeArrowheads="1"/>
          </p:cNvSpPr>
          <p:nvPr/>
        </p:nvSpPr>
        <p:spPr bwMode="auto">
          <a:xfrm>
            <a:off x="323850" y="3644801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4" name="AutoShape 60"/>
          <p:cNvSpPr>
            <a:spLocks noChangeArrowheads="1"/>
          </p:cNvSpPr>
          <p:nvPr/>
        </p:nvSpPr>
        <p:spPr bwMode="auto">
          <a:xfrm>
            <a:off x="899592" y="3285108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5" name="AutoShape 61"/>
          <p:cNvSpPr>
            <a:spLocks noChangeArrowheads="1"/>
          </p:cNvSpPr>
          <p:nvPr/>
        </p:nvSpPr>
        <p:spPr bwMode="auto">
          <a:xfrm>
            <a:off x="8316913" y="2636739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6" name="AutoShape 62"/>
          <p:cNvSpPr>
            <a:spLocks noChangeArrowheads="1"/>
          </p:cNvSpPr>
          <p:nvPr/>
        </p:nvSpPr>
        <p:spPr bwMode="auto">
          <a:xfrm>
            <a:off x="179512" y="4509120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7" name="AutoShape 63"/>
          <p:cNvSpPr>
            <a:spLocks noChangeArrowheads="1"/>
          </p:cNvSpPr>
          <p:nvPr/>
        </p:nvSpPr>
        <p:spPr bwMode="auto">
          <a:xfrm>
            <a:off x="323850" y="549275"/>
            <a:ext cx="287338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8" name="AutoShape 64"/>
          <p:cNvSpPr>
            <a:spLocks noChangeArrowheads="1"/>
          </p:cNvSpPr>
          <p:nvPr/>
        </p:nvSpPr>
        <p:spPr bwMode="auto">
          <a:xfrm>
            <a:off x="6156176" y="6021288"/>
            <a:ext cx="360362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9" name="AutoShape 65"/>
          <p:cNvSpPr>
            <a:spLocks noChangeArrowheads="1"/>
          </p:cNvSpPr>
          <p:nvPr/>
        </p:nvSpPr>
        <p:spPr bwMode="auto">
          <a:xfrm>
            <a:off x="7452320" y="1628924"/>
            <a:ext cx="360362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0" name="AutoShape 66"/>
          <p:cNvSpPr>
            <a:spLocks noChangeArrowheads="1"/>
          </p:cNvSpPr>
          <p:nvPr/>
        </p:nvSpPr>
        <p:spPr bwMode="auto">
          <a:xfrm>
            <a:off x="7308850" y="2349401"/>
            <a:ext cx="358775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B</a:t>
            </a:r>
          </a:p>
        </p:txBody>
      </p:sp>
      <p:sp>
        <p:nvSpPr>
          <p:cNvPr id="21571" name="AutoShape 67"/>
          <p:cNvSpPr>
            <a:spLocks noChangeArrowheads="1"/>
          </p:cNvSpPr>
          <p:nvPr/>
        </p:nvSpPr>
        <p:spPr bwMode="auto">
          <a:xfrm>
            <a:off x="8316416" y="6021288"/>
            <a:ext cx="360363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u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3" name="AutoShape 69"/>
          <p:cNvSpPr>
            <a:spLocks noChangeArrowheads="1"/>
          </p:cNvSpPr>
          <p:nvPr/>
        </p:nvSpPr>
        <p:spPr bwMode="auto">
          <a:xfrm>
            <a:off x="8243888" y="3500339"/>
            <a:ext cx="215900" cy="433387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j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4" name="AutoShape 70"/>
          <p:cNvSpPr>
            <a:spLocks noChangeArrowheads="1"/>
          </p:cNvSpPr>
          <p:nvPr/>
        </p:nvSpPr>
        <p:spPr bwMode="auto">
          <a:xfrm>
            <a:off x="8027988" y="2276376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5" name="AutoShape 71"/>
          <p:cNvSpPr>
            <a:spLocks noChangeArrowheads="1"/>
          </p:cNvSpPr>
          <p:nvPr/>
        </p:nvSpPr>
        <p:spPr bwMode="auto">
          <a:xfrm>
            <a:off x="5580063" y="908720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~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6" name="AutoShape 72"/>
          <p:cNvSpPr>
            <a:spLocks noChangeArrowheads="1"/>
          </p:cNvSpPr>
          <p:nvPr/>
        </p:nvSpPr>
        <p:spPr bwMode="auto">
          <a:xfrm>
            <a:off x="6588224" y="2348781"/>
            <a:ext cx="503237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7" name="AutoShape 73"/>
          <p:cNvSpPr>
            <a:spLocks noChangeArrowheads="1"/>
          </p:cNvSpPr>
          <p:nvPr/>
        </p:nvSpPr>
        <p:spPr bwMode="auto">
          <a:xfrm>
            <a:off x="7380288" y="3428901"/>
            <a:ext cx="2873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u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8" name="AutoShape 74"/>
          <p:cNvSpPr>
            <a:spLocks noChangeArrowheads="1"/>
          </p:cNvSpPr>
          <p:nvPr/>
        </p:nvSpPr>
        <p:spPr bwMode="auto">
          <a:xfrm rot="5400000">
            <a:off x="8207375" y="2817714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9" name="AutoShape 75"/>
          <p:cNvSpPr>
            <a:spLocks noChangeArrowheads="1"/>
          </p:cNvSpPr>
          <p:nvPr/>
        </p:nvSpPr>
        <p:spPr bwMode="auto">
          <a:xfrm>
            <a:off x="8459788" y="4508401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0" name="AutoShape 76"/>
          <p:cNvSpPr>
            <a:spLocks noChangeArrowheads="1"/>
          </p:cNvSpPr>
          <p:nvPr/>
        </p:nvSpPr>
        <p:spPr bwMode="auto">
          <a:xfrm>
            <a:off x="179512" y="2637036"/>
            <a:ext cx="360362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1" name="AutoShape 77"/>
          <p:cNvSpPr>
            <a:spLocks noChangeArrowheads="1"/>
          </p:cNvSpPr>
          <p:nvPr/>
        </p:nvSpPr>
        <p:spPr bwMode="auto">
          <a:xfrm>
            <a:off x="3275856" y="5661372"/>
            <a:ext cx="215900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2" name="AutoShape 78"/>
          <p:cNvSpPr>
            <a:spLocks noChangeArrowheads="1"/>
          </p:cNvSpPr>
          <p:nvPr/>
        </p:nvSpPr>
        <p:spPr bwMode="auto">
          <a:xfrm>
            <a:off x="7884368" y="5733380"/>
            <a:ext cx="503237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@#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3" name="AutoShape 79"/>
          <p:cNvSpPr>
            <a:spLocks noChangeArrowheads="1"/>
          </p:cNvSpPr>
          <p:nvPr/>
        </p:nvSpPr>
        <p:spPr bwMode="auto">
          <a:xfrm>
            <a:off x="4860032" y="1484685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4" name="AutoShape 80"/>
          <p:cNvSpPr>
            <a:spLocks noChangeArrowheads="1"/>
          </p:cNvSpPr>
          <p:nvPr/>
        </p:nvSpPr>
        <p:spPr bwMode="auto">
          <a:xfrm>
            <a:off x="5508104" y="1556693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5" name="AutoShape 81"/>
          <p:cNvSpPr>
            <a:spLocks noChangeArrowheads="1"/>
          </p:cNvSpPr>
          <p:nvPr/>
        </p:nvSpPr>
        <p:spPr bwMode="auto">
          <a:xfrm>
            <a:off x="1763688" y="2924845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6" name="AutoShape 82"/>
          <p:cNvSpPr>
            <a:spLocks noChangeArrowheads="1"/>
          </p:cNvSpPr>
          <p:nvPr/>
        </p:nvSpPr>
        <p:spPr bwMode="auto">
          <a:xfrm>
            <a:off x="6948488" y="3644801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7" name="AutoShape 83"/>
          <p:cNvSpPr>
            <a:spLocks noChangeArrowheads="1"/>
          </p:cNvSpPr>
          <p:nvPr/>
        </p:nvSpPr>
        <p:spPr bwMode="auto">
          <a:xfrm>
            <a:off x="7740650" y="4365526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8" name="AutoShape 84"/>
          <p:cNvSpPr>
            <a:spLocks noChangeArrowheads="1"/>
          </p:cNvSpPr>
          <p:nvPr/>
        </p:nvSpPr>
        <p:spPr bwMode="auto">
          <a:xfrm>
            <a:off x="8388350" y="4941789"/>
            <a:ext cx="144463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9" name="AutoShape 85"/>
          <p:cNvSpPr>
            <a:spLocks noChangeArrowheads="1"/>
          </p:cNvSpPr>
          <p:nvPr/>
        </p:nvSpPr>
        <p:spPr bwMode="auto">
          <a:xfrm>
            <a:off x="8820150" y="5445026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94" name="AutoShape 90"/>
          <p:cNvSpPr>
            <a:spLocks noChangeArrowheads="1"/>
          </p:cNvSpPr>
          <p:nvPr/>
        </p:nvSpPr>
        <p:spPr bwMode="auto">
          <a:xfrm>
            <a:off x="6227763" y="5084664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95" name="AutoShape 91"/>
          <p:cNvSpPr>
            <a:spLocks noChangeArrowheads="1"/>
          </p:cNvSpPr>
          <p:nvPr/>
        </p:nvSpPr>
        <p:spPr bwMode="auto">
          <a:xfrm>
            <a:off x="1115616" y="5589364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96" name="AutoShape 92"/>
          <p:cNvSpPr>
            <a:spLocks noChangeArrowheads="1"/>
          </p:cNvSpPr>
          <p:nvPr/>
        </p:nvSpPr>
        <p:spPr bwMode="auto">
          <a:xfrm>
            <a:off x="6444208" y="5733380"/>
            <a:ext cx="288925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N</a:t>
            </a:r>
          </a:p>
        </p:txBody>
      </p:sp>
      <p:sp>
        <p:nvSpPr>
          <p:cNvPr id="21597" name="AutoShape 93"/>
          <p:cNvSpPr>
            <a:spLocks noChangeArrowheads="1"/>
          </p:cNvSpPr>
          <p:nvPr/>
        </p:nvSpPr>
        <p:spPr bwMode="auto">
          <a:xfrm>
            <a:off x="1907704" y="5733380"/>
            <a:ext cx="288925" cy="36195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k</a:t>
            </a:r>
          </a:p>
        </p:txBody>
      </p:sp>
      <p:sp>
        <p:nvSpPr>
          <p:cNvPr id="21598" name="AutoShape 94"/>
          <p:cNvSpPr>
            <a:spLocks noChangeArrowheads="1"/>
          </p:cNvSpPr>
          <p:nvPr/>
        </p:nvSpPr>
        <p:spPr bwMode="auto">
          <a:xfrm rot="5400000">
            <a:off x="3887787" y="5626002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!</a:t>
            </a:r>
          </a:p>
        </p:txBody>
      </p:sp>
      <p:sp>
        <p:nvSpPr>
          <p:cNvPr id="21599" name="AutoShape 95"/>
          <p:cNvSpPr>
            <a:spLocks noChangeArrowheads="1"/>
          </p:cNvSpPr>
          <p:nvPr/>
        </p:nvSpPr>
        <p:spPr bwMode="auto">
          <a:xfrm>
            <a:off x="6228184" y="1772816"/>
            <a:ext cx="215900" cy="1444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0" name="AutoShape 96"/>
          <p:cNvSpPr>
            <a:spLocks noChangeArrowheads="1"/>
          </p:cNvSpPr>
          <p:nvPr/>
        </p:nvSpPr>
        <p:spPr bwMode="auto">
          <a:xfrm>
            <a:off x="4643438" y="5516464"/>
            <a:ext cx="215900" cy="1444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1" name="AutoShape 97"/>
          <p:cNvSpPr>
            <a:spLocks noChangeArrowheads="1"/>
          </p:cNvSpPr>
          <p:nvPr/>
        </p:nvSpPr>
        <p:spPr bwMode="auto">
          <a:xfrm>
            <a:off x="6659563" y="5084664"/>
            <a:ext cx="433387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2" name="AutoShape 98"/>
          <p:cNvSpPr>
            <a:spLocks noChangeArrowheads="1"/>
          </p:cNvSpPr>
          <p:nvPr/>
        </p:nvSpPr>
        <p:spPr bwMode="auto">
          <a:xfrm>
            <a:off x="7235825" y="5084664"/>
            <a:ext cx="2159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3" name="AutoShape 99"/>
          <p:cNvSpPr>
            <a:spLocks noChangeArrowheads="1"/>
          </p:cNvSpPr>
          <p:nvPr/>
        </p:nvSpPr>
        <p:spPr bwMode="auto">
          <a:xfrm>
            <a:off x="7524750" y="5084664"/>
            <a:ext cx="4318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4" name="AutoShape 100"/>
          <p:cNvSpPr>
            <a:spLocks noChangeArrowheads="1"/>
          </p:cNvSpPr>
          <p:nvPr/>
        </p:nvSpPr>
        <p:spPr bwMode="auto">
          <a:xfrm>
            <a:off x="6300192" y="5445348"/>
            <a:ext cx="431800" cy="71438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5" name="AutoShape 101"/>
          <p:cNvSpPr>
            <a:spLocks noChangeArrowheads="1"/>
          </p:cNvSpPr>
          <p:nvPr/>
        </p:nvSpPr>
        <p:spPr bwMode="auto">
          <a:xfrm>
            <a:off x="2484438" y="5589489"/>
            <a:ext cx="215900" cy="1444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6" name="AutoShape 102"/>
          <p:cNvSpPr>
            <a:spLocks noChangeArrowheads="1"/>
          </p:cNvSpPr>
          <p:nvPr/>
        </p:nvSpPr>
        <p:spPr bwMode="auto">
          <a:xfrm>
            <a:off x="3707904" y="5949404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7" name="AutoShape 103"/>
          <p:cNvSpPr>
            <a:spLocks noChangeArrowheads="1"/>
          </p:cNvSpPr>
          <p:nvPr/>
        </p:nvSpPr>
        <p:spPr bwMode="auto">
          <a:xfrm rot="16200000">
            <a:off x="7200801" y="5408711"/>
            <a:ext cx="288925" cy="36195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q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8" name="AutoShape 104"/>
          <p:cNvSpPr>
            <a:spLocks noChangeArrowheads="1"/>
          </p:cNvSpPr>
          <p:nvPr/>
        </p:nvSpPr>
        <p:spPr bwMode="auto">
          <a:xfrm>
            <a:off x="7019925" y="5733951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9" name="AutoShape 105"/>
          <p:cNvSpPr>
            <a:spLocks noChangeArrowheads="1"/>
          </p:cNvSpPr>
          <p:nvPr/>
        </p:nvSpPr>
        <p:spPr bwMode="auto">
          <a:xfrm>
            <a:off x="6372200" y="980728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10" name="AutoShape 106"/>
          <p:cNvSpPr>
            <a:spLocks noChangeArrowheads="1"/>
          </p:cNvSpPr>
          <p:nvPr/>
        </p:nvSpPr>
        <p:spPr bwMode="auto">
          <a:xfrm>
            <a:off x="1259632" y="2709044"/>
            <a:ext cx="215900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f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0" name="AutoShape 46"/>
          <p:cNvSpPr>
            <a:spLocks noChangeArrowheads="1"/>
          </p:cNvSpPr>
          <p:nvPr/>
        </p:nvSpPr>
        <p:spPr bwMode="auto">
          <a:xfrm>
            <a:off x="6300192" y="476672"/>
            <a:ext cx="1800200" cy="864096"/>
          </a:xfrm>
          <a:prstGeom prst="roundRect">
            <a:avLst>
              <a:gd name="adj" fmla="val 9583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Marko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Berezovsk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ý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Radek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Ma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ří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k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PAL 2012</a:t>
            </a:r>
            <a:endParaRPr lang="cs-CZ" sz="12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AutoShape 68"/>
          <p:cNvSpPr>
            <a:spLocks noChangeArrowheads="1"/>
          </p:cNvSpPr>
          <p:nvPr/>
        </p:nvSpPr>
        <p:spPr bwMode="auto">
          <a:xfrm>
            <a:off x="6804248" y="1772940"/>
            <a:ext cx="288925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A</a:t>
            </a:r>
          </a:p>
        </p:txBody>
      </p:sp>
      <p:sp>
        <p:nvSpPr>
          <p:cNvPr id="82" name="AutoShape 67"/>
          <p:cNvSpPr>
            <a:spLocks noChangeArrowheads="1"/>
          </p:cNvSpPr>
          <p:nvPr/>
        </p:nvSpPr>
        <p:spPr bwMode="auto">
          <a:xfrm>
            <a:off x="8316416" y="1772940"/>
            <a:ext cx="360363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R</a:t>
            </a:r>
          </a:p>
        </p:txBody>
      </p:sp>
      <p:sp>
        <p:nvSpPr>
          <p:cNvPr id="83" name="AutoShape 59"/>
          <p:cNvSpPr>
            <a:spLocks noChangeArrowheads="1"/>
          </p:cNvSpPr>
          <p:nvPr/>
        </p:nvSpPr>
        <p:spPr bwMode="auto">
          <a:xfrm>
            <a:off x="5148064" y="6093296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4" name="AutoShape 78"/>
          <p:cNvSpPr>
            <a:spLocks noChangeArrowheads="1"/>
          </p:cNvSpPr>
          <p:nvPr/>
        </p:nvSpPr>
        <p:spPr bwMode="auto">
          <a:xfrm>
            <a:off x="4499992" y="6309320"/>
            <a:ext cx="503237" cy="28803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"</a:t>
            </a:r>
            <a:r>
              <a:rPr lang="cs-CZ" sz="2000" b="1" smtClean="0">
                <a:solidFill>
                  <a:schemeClr val="bg1"/>
                </a:solidFill>
                <a:latin typeface="Arial Black" pitchFamily="34" charset="0"/>
              </a:rPr>
              <a:t>!"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5" name="AutoShape 99"/>
          <p:cNvSpPr>
            <a:spLocks noChangeArrowheads="1"/>
          </p:cNvSpPr>
          <p:nvPr/>
        </p:nvSpPr>
        <p:spPr bwMode="auto">
          <a:xfrm>
            <a:off x="1259632" y="6165304"/>
            <a:ext cx="4318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84"/>
          <p:cNvSpPr>
            <a:spLocks noChangeArrowheads="1"/>
          </p:cNvSpPr>
          <p:nvPr/>
        </p:nvSpPr>
        <p:spPr bwMode="auto">
          <a:xfrm>
            <a:off x="2699792" y="6165304"/>
            <a:ext cx="144463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7" name="AutoShape 80"/>
          <p:cNvSpPr>
            <a:spLocks noChangeArrowheads="1"/>
          </p:cNvSpPr>
          <p:nvPr/>
        </p:nvSpPr>
        <p:spPr bwMode="auto">
          <a:xfrm>
            <a:off x="3419872" y="6309320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AutoShape 76"/>
          <p:cNvSpPr>
            <a:spLocks noChangeArrowheads="1"/>
          </p:cNvSpPr>
          <p:nvPr/>
        </p:nvSpPr>
        <p:spPr bwMode="auto">
          <a:xfrm flipV="1">
            <a:off x="5220072" y="5589240"/>
            <a:ext cx="360362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 smtClean="0">
                <a:solidFill>
                  <a:schemeClr val="bg1"/>
                </a:solidFill>
                <a:latin typeface="Arial Black" pitchFamily="34" charset="0"/>
              </a:rPr>
              <a:t>4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9" name="AutoShape 76"/>
          <p:cNvSpPr>
            <a:spLocks noChangeArrowheads="1"/>
          </p:cNvSpPr>
          <p:nvPr/>
        </p:nvSpPr>
        <p:spPr bwMode="auto">
          <a:xfrm flipV="1">
            <a:off x="683568" y="5805264"/>
            <a:ext cx="432370" cy="28803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] {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0" name="AutoShape 73"/>
          <p:cNvSpPr>
            <a:spLocks noChangeArrowheads="1"/>
          </p:cNvSpPr>
          <p:nvPr/>
        </p:nvSpPr>
        <p:spPr bwMode="auto">
          <a:xfrm>
            <a:off x="8028384" y="4077072"/>
            <a:ext cx="2873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u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1" name="AutoShape 70"/>
          <p:cNvSpPr>
            <a:spLocks noChangeArrowheads="1"/>
          </p:cNvSpPr>
          <p:nvPr/>
        </p:nvSpPr>
        <p:spPr bwMode="auto">
          <a:xfrm>
            <a:off x="7668344" y="2204864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3" name="AutoShape 78"/>
          <p:cNvSpPr>
            <a:spLocks noChangeArrowheads="1"/>
          </p:cNvSpPr>
          <p:nvPr/>
        </p:nvSpPr>
        <p:spPr bwMode="auto">
          <a:xfrm>
            <a:off x="5076056" y="116632"/>
            <a:ext cx="576064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@#?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AutoShape 78"/>
          <p:cNvSpPr>
            <a:spLocks noChangeArrowheads="1"/>
          </p:cNvSpPr>
          <p:nvPr/>
        </p:nvSpPr>
        <p:spPr bwMode="auto">
          <a:xfrm flipV="1">
            <a:off x="7380312" y="6237312"/>
            <a:ext cx="576064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wtf?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AutoShape 103"/>
          <p:cNvSpPr>
            <a:spLocks noChangeArrowheads="1"/>
          </p:cNvSpPr>
          <p:nvPr/>
        </p:nvSpPr>
        <p:spPr bwMode="auto">
          <a:xfrm rot="5400000" flipH="1">
            <a:off x="1800201" y="656183"/>
            <a:ext cx="288925" cy="36195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g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832647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221726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graphicFrame>
        <p:nvGraphicFramePr>
          <p:cNvPr id="6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031522"/>
              </p:ext>
            </p:extLst>
          </p:nvPr>
        </p:nvGraphicFramePr>
        <p:xfrm>
          <a:off x="4932040" y="1484784"/>
          <a:ext cx="3384378" cy="788871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5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sp>
        <p:nvSpPr>
          <p:cNvPr id="86" name="AutoShape 349"/>
          <p:cNvSpPr>
            <a:spLocks noChangeArrowheads="1"/>
          </p:cNvSpPr>
          <p:nvPr/>
        </p:nvSpPr>
        <p:spPr bwMode="auto">
          <a:xfrm>
            <a:off x="5724128" y="1124744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Copy start state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7" name="AutoShape 349"/>
          <p:cNvSpPr>
            <a:spLocks noChangeArrowheads="1"/>
          </p:cNvSpPr>
          <p:nvPr/>
        </p:nvSpPr>
        <p:spPr bwMode="auto">
          <a:xfrm>
            <a:off x="7164288" y="6309320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5292080" y="1700808"/>
            <a:ext cx="2664296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9" name="Rounded Rectangle 88"/>
          <p:cNvSpPr/>
          <p:nvPr/>
        </p:nvSpPr>
        <p:spPr bwMode="auto">
          <a:xfrm>
            <a:off x="971600" y="1412776"/>
            <a:ext cx="2952328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92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246328"/>
              </p:ext>
            </p:extLst>
          </p:nvPr>
        </p:nvGraphicFramePr>
        <p:xfrm>
          <a:off x="4932038" y="3212976"/>
          <a:ext cx="3384378" cy="1314785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4" name="Rounded Rectangle 93"/>
          <p:cNvSpPr/>
          <p:nvPr/>
        </p:nvSpPr>
        <p:spPr bwMode="auto">
          <a:xfrm>
            <a:off x="5364088" y="3429000"/>
            <a:ext cx="2592286" cy="307082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4716016" y="1772816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5" name="Right Arrow 94"/>
          <p:cNvSpPr/>
          <p:nvPr/>
        </p:nvSpPr>
        <p:spPr bwMode="auto">
          <a:xfrm>
            <a:off x="4788022" y="3501008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6" name="AutoShape 349"/>
          <p:cNvSpPr>
            <a:spLocks noChangeArrowheads="1"/>
          </p:cNvSpPr>
          <p:nvPr/>
        </p:nvSpPr>
        <p:spPr bwMode="auto">
          <a:xfrm>
            <a:off x="5724128" y="2852936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364088" y="3731890"/>
            <a:ext cx="288032" cy="504056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10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832647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898615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349"/>
          <p:cNvSpPr>
            <a:spLocks noChangeArrowheads="1"/>
          </p:cNvSpPr>
          <p:nvPr/>
        </p:nvSpPr>
        <p:spPr bwMode="auto">
          <a:xfrm>
            <a:off x="7092950" y="6308725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sp>
        <p:nvSpPr>
          <p:cNvPr id="84" name="Rounded Rectangle 83"/>
          <p:cNvSpPr/>
          <p:nvPr/>
        </p:nvSpPr>
        <p:spPr bwMode="auto">
          <a:xfrm>
            <a:off x="1043608" y="1681758"/>
            <a:ext cx="2880320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9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542836"/>
              </p:ext>
            </p:extLst>
          </p:nvPr>
        </p:nvGraphicFramePr>
        <p:xfrm>
          <a:off x="4932038" y="1484784"/>
          <a:ext cx="3384378" cy="1577742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" name="Rounded Rectangle 89"/>
          <p:cNvSpPr/>
          <p:nvPr/>
        </p:nvSpPr>
        <p:spPr bwMode="auto">
          <a:xfrm>
            <a:off x="5652120" y="1960265"/>
            <a:ext cx="2232248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>
            <a:off x="4860032" y="1988840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" name="AutoShape 349"/>
          <p:cNvSpPr>
            <a:spLocks noChangeArrowheads="1"/>
          </p:cNvSpPr>
          <p:nvPr/>
        </p:nvSpPr>
        <p:spPr bwMode="auto">
          <a:xfrm>
            <a:off x="5724128" y="1178111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Rounded Rectangle 93"/>
          <p:cNvSpPr/>
          <p:nvPr/>
        </p:nvSpPr>
        <p:spPr bwMode="auto">
          <a:xfrm>
            <a:off x="5292080" y="2492896"/>
            <a:ext cx="360040" cy="374898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93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832647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701929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349"/>
          <p:cNvSpPr>
            <a:spLocks noChangeArrowheads="1"/>
          </p:cNvSpPr>
          <p:nvPr/>
        </p:nvSpPr>
        <p:spPr bwMode="auto">
          <a:xfrm>
            <a:off x="7092950" y="6308725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sp>
        <p:nvSpPr>
          <p:cNvPr id="84" name="Rounded Rectangle 83"/>
          <p:cNvSpPr/>
          <p:nvPr/>
        </p:nvSpPr>
        <p:spPr bwMode="auto">
          <a:xfrm>
            <a:off x="1043608" y="1935882"/>
            <a:ext cx="2880320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9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571062"/>
              </p:ext>
            </p:extLst>
          </p:nvPr>
        </p:nvGraphicFramePr>
        <p:xfrm>
          <a:off x="4932038" y="1484784"/>
          <a:ext cx="3384378" cy="1840699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" name="Rounded Rectangle 89"/>
          <p:cNvSpPr/>
          <p:nvPr/>
        </p:nvSpPr>
        <p:spPr bwMode="auto">
          <a:xfrm>
            <a:off x="5364088" y="2223914"/>
            <a:ext cx="2448272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>
            <a:off x="4860032" y="2248297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" name="AutoShape 349"/>
          <p:cNvSpPr>
            <a:spLocks noChangeArrowheads="1"/>
          </p:cNvSpPr>
          <p:nvPr/>
        </p:nvSpPr>
        <p:spPr bwMode="auto">
          <a:xfrm>
            <a:off x="5724128" y="1178111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5" name="Rounded Rectangle 84"/>
          <p:cNvSpPr/>
          <p:nvPr/>
        </p:nvSpPr>
        <p:spPr bwMode="auto">
          <a:xfrm>
            <a:off x="5292080" y="2780928"/>
            <a:ext cx="360040" cy="374898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16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832647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49656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349"/>
          <p:cNvSpPr>
            <a:spLocks noChangeArrowheads="1"/>
          </p:cNvSpPr>
          <p:nvPr/>
        </p:nvSpPr>
        <p:spPr bwMode="auto">
          <a:xfrm>
            <a:off x="7092950" y="6308725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graphicFrame>
        <p:nvGraphicFramePr>
          <p:cNvPr id="89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479617"/>
              </p:ext>
            </p:extLst>
          </p:nvPr>
        </p:nvGraphicFramePr>
        <p:xfrm>
          <a:off x="4932038" y="1484784"/>
          <a:ext cx="3384378" cy="2366613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" name="Rounded Rectangle 89"/>
          <p:cNvSpPr/>
          <p:nvPr/>
        </p:nvSpPr>
        <p:spPr bwMode="auto">
          <a:xfrm>
            <a:off x="5652120" y="2492896"/>
            <a:ext cx="2304256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>
            <a:off x="4860032" y="2492896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" name="AutoShape 349"/>
          <p:cNvSpPr>
            <a:spLocks noChangeArrowheads="1"/>
          </p:cNvSpPr>
          <p:nvPr/>
        </p:nvSpPr>
        <p:spPr bwMode="auto">
          <a:xfrm>
            <a:off x="5724128" y="1178111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Rounded Rectangle 93"/>
          <p:cNvSpPr/>
          <p:nvPr/>
        </p:nvSpPr>
        <p:spPr bwMode="auto">
          <a:xfrm>
            <a:off x="1043608" y="2242964"/>
            <a:ext cx="2880320" cy="576064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Rounded Rectangle 94"/>
          <p:cNvSpPr/>
          <p:nvPr/>
        </p:nvSpPr>
        <p:spPr bwMode="auto">
          <a:xfrm>
            <a:off x="5076056" y="3054102"/>
            <a:ext cx="576064" cy="518914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26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832647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149031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349"/>
          <p:cNvSpPr>
            <a:spLocks noChangeArrowheads="1"/>
          </p:cNvSpPr>
          <p:nvPr/>
        </p:nvSpPr>
        <p:spPr bwMode="auto">
          <a:xfrm>
            <a:off x="7092950" y="6308725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graphicFrame>
        <p:nvGraphicFramePr>
          <p:cNvPr id="89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630726"/>
              </p:ext>
            </p:extLst>
          </p:nvPr>
        </p:nvGraphicFramePr>
        <p:xfrm>
          <a:off x="4932038" y="1484784"/>
          <a:ext cx="3384378" cy="2892527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" name="Rounded Rectangle 89"/>
          <p:cNvSpPr/>
          <p:nvPr/>
        </p:nvSpPr>
        <p:spPr bwMode="auto">
          <a:xfrm>
            <a:off x="5652120" y="2752353"/>
            <a:ext cx="2304256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>
            <a:off x="4860032" y="2780928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" name="AutoShape 349"/>
          <p:cNvSpPr>
            <a:spLocks noChangeArrowheads="1"/>
          </p:cNvSpPr>
          <p:nvPr/>
        </p:nvSpPr>
        <p:spPr bwMode="auto">
          <a:xfrm>
            <a:off x="5724128" y="1178111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Rounded Rectangle 94"/>
          <p:cNvSpPr/>
          <p:nvPr/>
        </p:nvSpPr>
        <p:spPr bwMode="auto">
          <a:xfrm>
            <a:off x="5076056" y="3592066"/>
            <a:ext cx="576064" cy="518914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1043608" y="2492896"/>
            <a:ext cx="2880320" cy="576064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8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832647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957891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349"/>
          <p:cNvSpPr>
            <a:spLocks noChangeArrowheads="1"/>
          </p:cNvSpPr>
          <p:nvPr/>
        </p:nvSpPr>
        <p:spPr bwMode="auto">
          <a:xfrm>
            <a:off x="7092950" y="6308725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graphicFrame>
        <p:nvGraphicFramePr>
          <p:cNvPr id="89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068225"/>
              </p:ext>
            </p:extLst>
          </p:nvPr>
        </p:nvGraphicFramePr>
        <p:xfrm>
          <a:off x="4932038" y="1484784"/>
          <a:ext cx="3384378" cy="2892527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" name="Rounded Rectangle 89"/>
          <p:cNvSpPr/>
          <p:nvPr/>
        </p:nvSpPr>
        <p:spPr bwMode="auto">
          <a:xfrm>
            <a:off x="5652120" y="3021335"/>
            <a:ext cx="2304256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>
            <a:off x="4860032" y="3025527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" name="AutoShape 349"/>
          <p:cNvSpPr>
            <a:spLocks noChangeArrowheads="1"/>
          </p:cNvSpPr>
          <p:nvPr/>
        </p:nvSpPr>
        <p:spPr bwMode="auto">
          <a:xfrm>
            <a:off x="5724128" y="1178111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Rounded Rectangle 94"/>
          <p:cNvSpPr/>
          <p:nvPr/>
        </p:nvSpPr>
        <p:spPr bwMode="auto">
          <a:xfrm>
            <a:off x="3635896" y="4005064"/>
            <a:ext cx="1656184" cy="249932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 new state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1043608" y="2996952"/>
            <a:ext cx="2880320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30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832647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660855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349"/>
          <p:cNvSpPr>
            <a:spLocks noChangeArrowheads="1"/>
          </p:cNvSpPr>
          <p:nvPr/>
        </p:nvSpPr>
        <p:spPr bwMode="auto">
          <a:xfrm>
            <a:off x="7092950" y="6308725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graphicFrame>
        <p:nvGraphicFramePr>
          <p:cNvPr id="89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070837"/>
              </p:ext>
            </p:extLst>
          </p:nvPr>
        </p:nvGraphicFramePr>
        <p:xfrm>
          <a:off x="4932038" y="1484784"/>
          <a:ext cx="3384378" cy="3418441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" name="Rounded Rectangle 89"/>
          <p:cNvSpPr/>
          <p:nvPr/>
        </p:nvSpPr>
        <p:spPr bwMode="auto">
          <a:xfrm>
            <a:off x="5652120" y="3275459"/>
            <a:ext cx="2304256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>
            <a:off x="4572000" y="3304034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" name="AutoShape 349"/>
          <p:cNvSpPr>
            <a:spLocks noChangeArrowheads="1"/>
          </p:cNvSpPr>
          <p:nvPr/>
        </p:nvSpPr>
        <p:spPr bwMode="auto">
          <a:xfrm>
            <a:off x="5724128" y="1178111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1043608" y="2996952"/>
            <a:ext cx="2880320" cy="864096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Rounded Rectangle 84"/>
          <p:cNvSpPr/>
          <p:nvPr/>
        </p:nvSpPr>
        <p:spPr bwMode="auto">
          <a:xfrm>
            <a:off x="5076056" y="4105647"/>
            <a:ext cx="576064" cy="518914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1043608" y="1412776"/>
            <a:ext cx="2880320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0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832647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031362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349"/>
          <p:cNvSpPr>
            <a:spLocks noChangeArrowheads="1"/>
          </p:cNvSpPr>
          <p:nvPr/>
        </p:nvSpPr>
        <p:spPr bwMode="auto">
          <a:xfrm>
            <a:off x="7092950" y="6308725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graphicFrame>
        <p:nvGraphicFramePr>
          <p:cNvPr id="89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867386"/>
              </p:ext>
            </p:extLst>
          </p:nvPr>
        </p:nvGraphicFramePr>
        <p:xfrm>
          <a:off x="4932038" y="1484784"/>
          <a:ext cx="3384378" cy="3681398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" name="Rounded Rectangle 89"/>
          <p:cNvSpPr/>
          <p:nvPr/>
        </p:nvSpPr>
        <p:spPr bwMode="auto">
          <a:xfrm>
            <a:off x="5652120" y="3534916"/>
            <a:ext cx="2304256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>
            <a:off x="4788024" y="3563491"/>
            <a:ext cx="432048" cy="288032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" name="AutoShape 349"/>
          <p:cNvSpPr>
            <a:spLocks noChangeArrowheads="1"/>
          </p:cNvSpPr>
          <p:nvPr/>
        </p:nvSpPr>
        <p:spPr bwMode="auto">
          <a:xfrm>
            <a:off x="5724128" y="1178111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1043608" y="3520058"/>
            <a:ext cx="2880320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Rounded Rectangle 84"/>
          <p:cNvSpPr/>
          <p:nvPr/>
        </p:nvSpPr>
        <p:spPr bwMode="auto">
          <a:xfrm>
            <a:off x="5292080" y="4638278"/>
            <a:ext cx="360040" cy="30289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52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904656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054333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4392488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</a:t>
            </a:r>
            <a:r>
              <a:rPr lang="en-US" smtClean="0"/>
              <a:t>enerating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graphicFrame>
        <p:nvGraphicFramePr>
          <p:cNvPr id="6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705653"/>
              </p:ext>
            </p:extLst>
          </p:nvPr>
        </p:nvGraphicFramePr>
        <p:xfrm>
          <a:off x="4932040" y="1484784"/>
          <a:ext cx="3384378" cy="4207312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262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9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" name="AutoShape 332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AutoShape 333"/>
          <p:cNvSpPr>
            <a:spLocks noChangeArrowheads="1"/>
          </p:cNvSpPr>
          <p:nvPr/>
        </p:nvSpPr>
        <p:spPr bwMode="auto">
          <a:xfrm>
            <a:off x="3708524" y="116632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334"/>
          <p:cNvGrpSpPr>
            <a:grpSpLocks/>
          </p:cNvGrpSpPr>
          <p:nvPr/>
        </p:nvGrpSpPr>
        <p:grpSpPr bwMode="auto">
          <a:xfrm>
            <a:off x="3635499" y="116632"/>
            <a:ext cx="217488" cy="217487"/>
            <a:chOff x="2290" y="73"/>
            <a:chExt cx="137" cy="137"/>
          </a:xfrm>
        </p:grpSpPr>
        <p:grpSp>
          <p:nvGrpSpPr>
            <p:cNvPr id="71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5" name="AutoShape 339"/>
          <p:cNvSpPr>
            <a:spLocks noChangeArrowheads="1"/>
          </p:cNvSpPr>
          <p:nvPr/>
        </p:nvSpPr>
        <p:spPr bwMode="auto">
          <a:xfrm>
            <a:off x="108074" y="334119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340"/>
          <p:cNvSpPr>
            <a:spLocks noChangeArrowheads="1"/>
          </p:cNvSpPr>
          <p:nvPr/>
        </p:nvSpPr>
        <p:spPr bwMode="auto">
          <a:xfrm>
            <a:off x="8604374" y="116632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341"/>
          <p:cNvGrpSpPr>
            <a:grpSpLocks/>
          </p:cNvGrpSpPr>
          <p:nvPr/>
        </p:nvGrpSpPr>
        <p:grpSpPr bwMode="auto">
          <a:xfrm flipH="1">
            <a:off x="8532937" y="116632"/>
            <a:ext cx="217487" cy="217487"/>
            <a:chOff x="2290" y="73"/>
            <a:chExt cx="137" cy="137"/>
          </a:xfrm>
        </p:grpSpPr>
        <p:grpSp>
          <p:nvGrpSpPr>
            <p:cNvPr id="78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0"/>
          <p:cNvSpPr txBox="1">
            <a:spLocks noChangeArrowheads="1"/>
          </p:cNvSpPr>
          <p:nvPr/>
        </p:nvSpPr>
        <p:spPr bwMode="auto">
          <a:xfrm>
            <a:off x="8604374" y="203944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5" name="AutoShape 349"/>
          <p:cNvSpPr>
            <a:spLocks noChangeArrowheads="1"/>
          </p:cNvSpPr>
          <p:nvPr/>
        </p:nvSpPr>
        <p:spPr bwMode="auto">
          <a:xfrm>
            <a:off x="5724128" y="1176809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Add new state(s)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9" name="AutoShape 349"/>
          <p:cNvSpPr>
            <a:spLocks noChangeArrowheads="1"/>
          </p:cNvSpPr>
          <p:nvPr/>
        </p:nvSpPr>
        <p:spPr bwMode="auto">
          <a:xfrm>
            <a:off x="6084168" y="5805264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0" name="Text Box 351"/>
          <p:cNvSpPr txBox="1">
            <a:spLocks noChangeArrowheads="1"/>
          </p:cNvSpPr>
          <p:nvPr/>
        </p:nvSpPr>
        <p:spPr bwMode="auto">
          <a:xfrm>
            <a:off x="4572000" y="134076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2</a:t>
            </a:r>
            <a:endParaRPr lang="cs-CZ" b="1" baseline="-25000"/>
          </a:p>
        </p:txBody>
      </p:sp>
      <p:sp>
        <p:nvSpPr>
          <p:cNvPr id="91" name="Rounded Rectangle 90"/>
          <p:cNvSpPr/>
          <p:nvPr/>
        </p:nvSpPr>
        <p:spPr bwMode="auto">
          <a:xfrm>
            <a:off x="5652120" y="3789040"/>
            <a:ext cx="2304256" cy="360040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Right Arrow 83"/>
          <p:cNvSpPr/>
          <p:nvPr/>
        </p:nvSpPr>
        <p:spPr bwMode="auto">
          <a:xfrm>
            <a:off x="4788024" y="3861048"/>
            <a:ext cx="360040" cy="216024"/>
          </a:xfrm>
          <a:prstGeom prst="rightArrow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6" name="Rounded Rectangle 85"/>
          <p:cNvSpPr/>
          <p:nvPr/>
        </p:nvSpPr>
        <p:spPr bwMode="auto">
          <a:xfrm>
            <a:off x="971600" y="2996952"/>
            <a:ext cx="2808312" cy="936104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AutoShape 349"/>
          <p:cNvSpPr>
            <a:spLocks noChangeArrowheads="1"/>
          </p:cNvSpPr>
          <p:nvPr/>
        </p:nvSpPr>
        <p:spPr bwMode="auto">
          <a:xfrm>
            <a:off x="6372200" y="6093296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3" name="AutoShape 349"/>
          <p:cNvSpPr>
            <a:spLocks noChangeArrowheads="1"/>
          </p:cNvSpPr>
          <p:nvPr/>
        </p:nvSpPr>
        <p:spPr bwMode="auto">
          <a:xfrm>
            <a:off x="6732240" y="6381328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Rounded Rectangle 93"/>
          <p:cNvSpPr/>
          <p:nvPr/>
        </p:nvSpPr>
        <p:spPr bwMode="auto">
          <a:xfrm>
            <a:off x="5148064" y="4869160"/>
            <a:ext cx="504056" cy="576064"/>
          </a:xfrm>
          <a:prstGeom prst="roundRect">
            <a:avLst/>
          </a:prstGeom>
          <a:noFill/>
          <a:ln w="31750" cap="flat" cmpd="dbl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04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AutoShape 642"/>
          <p:cNvSpPr>
            <a:spLocks noChangeArrowheads="1"/>
          </p:cNvSpPr>
          <p:nvPr/>
        </p:nvSpPr>
        <p:spPr bwMode="auto">
          <a:xfrm>
            <a:off x="251520" y="692696"/>
            <a:ext cx="8568952" cy="5904656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86" name="AutoShape 642"/>
          <p:cNvSpPr>
            <a:spLocks noChangeArrowheads="1"/>
          </p:cNvSpPr>
          <p:nvPr/>
        </p:nvSpPr>
        <p:spPr bwMode="auto">
          <a:xfrm>
            <a:off x="5436094" y="404664"/>
            <a:ext cx="3168352" cy="6336704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1516" y="4437435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2816" y="54454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2816" y="479779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8491" y="515657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6691" y="530103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8491" y="544549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0654" y="479621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0654" y="508513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0654" y="551693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0654" y="580586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7279" y="616463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3904" y="558996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3904" y="486923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7279" y="472477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7279" y="544549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5616" y="429138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6191" y="56613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5616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8354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8354" y="458031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79441" y="60217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79441" y="53010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79441" y="458189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8354" y="6021760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2954" y="50851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7416" y="53724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5116" y="47247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39579" y="50136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1741" y="48692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3179" y="52295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4616" y="55899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5116" y="544549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6554" y="57328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28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1741" y="594873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0879" y="494067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0879" y="566139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1741" y="45088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611560" y="4507409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6737" y="4938787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671995"/>
              </p:ext>
            </p:extLst>
          </p:nvPr>
        </p:nvGraphicFramePr>
        <p:xfrm>
          <a:off x="827584" y="1196752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467544" y="620688"/>
            <a:ext cx="3384376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   DFA </a:t>
            </a:r>
            <a:r>
              <a:rPr lang="en-US" b="1" smtClean="0"/>
              <a:t>A</a:t>
            </a:r>
            <a:r>
              <a:rPr lang="en-US" b="1" baseline="-25000" smtClean="0"/>
              <a:t>2</a:t>
            </a:r>
            <a:r>
              <a:rPr lang="en-US" smtClean="0"/>
              <a:t> equivalent to 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endParaRPr lang="en-US" i="1"/>
          </a:p>
        </p:txBody>
      </p:sp>
      <p:graphicFrame>
        <p:nvGraphicFramePr>
          <p:cNvPr id="6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412360"/>
              </p:ext>
            </p:extLst>
          </p:nvPr>
        </p:nvGraphicFramePr>
        <p:xfrm>
          <a:off x="5580110" y="476672"/>
          <a:ext cx="3384378" cy="6109320"/>
        </p:xfrm>
        <a:graphic>
          <a:graphicData uri="http://schemas.openxmlformats.org/drawingml/2006/table">
            <a:tbl>
              <a:tblPr/>
              <a:tblGrid>
                <a:gridCol w="638650"/>
                <a:gridCol w="193415"/>
                <a:gridCol w="636361"/>
                <a:gridCol w="638652"/>
                <a:gridCol w="638650"/>
                <a:gridCol w="638650"/>
              </a:tblGrid>
              <a:tr h="18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1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1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1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2346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0456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2346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234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2346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0456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0456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234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234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07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045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654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678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cs-CZ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" name="AutoShape 332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8" name="AutoShape 333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9" name="Group 334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70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2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3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1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4" name="AutoShape 339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5" name="AutoShape 340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6" name="Group 341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7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9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0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8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1" name="AutoShape 346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2" name="Text Box 350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351"/>
          <p:cNvSpPr txBox="1">
            <a:spLocks noChangeArrowheads="1"/>
          </p:cNvSpPr>
          <p:nvPr/>
        </p:nvSpPr>
        <p:spPr bwMode="auto">
          <a:xfrm>
            <a:off x="5580112" y="548680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 smtClean="0"/>
              <a:t>A</a:t>
            </a:r>
            <a:r>
              <a:rPr lang="en-US" b="1" baseline="-25000" dirty="0"/>
              <a:t>2</a:t>
            </a:r>
            <a:endParaRPr lang="cs-CZ" b="1" baseline="-25000" dirty="0"/>
          </a:p>
        </p:txBody>
      </p:sp>
      <p:sp>
        <p:nvSpPr>
          <p:cNvPr id="84" name="AutoShape 349"/>
          <p:cNvSpPr>
            <a:spLocks noChangeArrowheads="1"/>
          </p:cNvSpPr>
          <p:nvPr/>
        </p:nvSpPr>
        <p:spPr bwMode="auto">
          <a:xfrm>
            <a:off x="-468560" y="1124744"/>
            <a:ext cx="1512168" cy="504056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 smtClean="0">
                <a:solidFill>
                  <a:schemeClr val="bg1"/>
                </a:solidFill>
                <a:latin typeface="Arial Black" pitchFamily="34" charset="0"/>
              </a:rPr>
              <a:t>9 states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Arial Black" pitchFamily="34" charset="0"/>
              </a:rPr>
              <a:t>17 transitions</a:t>
            </a:r>
            <a:endParaRPr lang="cs-CZ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7" name="AutoShape 349"/>
          <p:cNvSpPr>
            <a:spLocks noChangeArrowheads="1"/>
          </p:cNvSpPr>
          <p:nvPr/>
        </p:nvSpPr>
        <p:spPr bwMode="auto">
          <a:xfrm>
            <a:off x="4355976" y="1124744"/>
            <a:ext cx="1512168" cy="504056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 smtClean="0">
                <a:solidFill>
                  <a:schemeClr val="bg1"/>
                </a:solidFill>
                <a:latin typeface="Arial Black" pitchFamily="34" charset="0"/>
              </a:rPr>
              <a:t>29 states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Arial Black" pitchFamily="34" charset="0"/>
              </a:rPr>
              <a:t>87 transitions</a:t>
            </a:r>
            <a:endParaRPr lang="cs-CZ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29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323528" y="620688"/>
            <a:ext cx="8497888" cy="6048672"/>
          </a:xfrm>
          <a:prstGeom prst="roundRect">
            <a:avLst>
              <a:gd name="adj" fmla="val 26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600" b="1" smtClean="0"/>
              <a:t>Languages, grammars,</a:t>
            </a:r>
            <a:r>
              <a:rPr lang="en-US" sz="1600" b="1" smtClean="0"/>
              <a:t> </a:t>
            </a:r>
            <a:r>
              <a:rPr lang="cs-CZ" sz="1600" b="1" smtClean="0"/>
              <a:t>automata</a:t>
            </a:r>
            <a:endParaRPr lang="en-US" sz="1600" b="1" smtClean="0"/>
          </a:p>
          <a:p>
            <a:endParaRPr lang="cs-CZ" sz="1600" b="1" smtClean="0"/>
          </a:p>
          <a:p>
            <a:pPr algn="l"/>
            <a:r>
              <a:rPr lang="en-US" sz="1600" smtClean="0"/>
              <a:t>Czech instant source</a:t>
            </a:r>
            <a:r>
              <a:rPr lang="cs-CZ" sz="1600" smtClean="0"/>
              <a:t>s</a:t>
            </a:r>
            <a:r>
              <a:rPr lang="en-US" sz="1600" smtClean="0"/>
              <a:t>:</a:t>
            </a:r>
            <a:endParaRPr lang="cs-CZ" sz="1600" b="1" smtClean="0"/>
          </a:p>
          <a:p>
            <a:pPr algn="l"/>
            <a:r>
              <a:rPr lang="en-US" sz="1600" smtClean="0"/>
              <a:t>[1] </a:t>
            </a:r>
            <a:r>
              <a:rPr lang="cs-CZ" sz="1600" smtClean="0"/>
              <a:t>M</a:t>
            </a:r>
            <a:r>
              <a:rPr lang="en-US" sz="1600" smtClean="0"/>
              <a:t>. </a:t>
            </a:r>
            <a:r>
              <a:rPr lang="en-US" sz="1600"/>
              <a:t>Demlov</a:t>
            </a:r>
            <a:r>
              <a:rPr lang="cs-CZ" sz="1600" smtClean="0"/>
              <a:t>á:</a:t>
            </a:r>
            <a:r>
              <a:rPr lang="cs-CZ" sz="1600" b="1" smtClean="0"/>
              <a:t> A4B01JAG</a:t>
            </a:r>
            <a:r>
              <a:rPr lang="en-US" sz="1600" b="1" smtClean="0"/>
              <a:t> </a:t>
            </a:r>
            <a:endParaRPr lang="cs-CZ" sz="1600" b="1" smtClean="0"/>
          </a:p>
          <a:p>
            <a:pPr algn="l"/>
            <a:r>
              <a:rPr lang="cs-CZ" sz="1600" smtClean="0">
                <a:solidFill>
                  <a:srgbClr val="3366FF"/>
                </a:solidFill>
              </a:rPr>
              <a:t>http</a:t>
            </a:r>
            <a:r>
              <a:rPr lang="cs-CZ" sz="1600">
                <a:solidFill>
                  <a:srgbClr val="3366FF"/>
                </a:solidFill>
              </a:rPr>
              <a:t>://math.feld.cvut.cz/demlova/teaching/jag</a:t>
            </a:r>
            <a:r>
              <a:rPr lang="cs-CZ" sz="1600" smtClean="0">
                <a:solidFill>
                  <a:srgbClr val="3366FF"/>
                </a:solidFill>
              </a:rPr>
              <a:t>/</a:t>
            </a:r>
            <a:endParaRPr lang="cs-CZ" sz="1600">
              <a:solidFill>
                <a:srgbClr val="3366FF"/>
              </a:solidFill>
            </a:endParaRPr>
          </a:p>
          <a:p>
            <a:pPr algn="l"/>
            <a:r>
              <a:rPr lang="cs-CZ" sz="1600" smtClean="0"/>
              <a:t>    Pages 1-27, in PAL, you may wish to skip:  Proofs, chapters 2.4, 2.6, 2.8.</a:t>
            </a:r>
          </a:p>
          <a:p>
            <a:pPr algn="l"/>
            <a:endParaRPr lang="cs-CZ" sz="1600" smtClean="0"/>
          </a:p>
          <a:p>
            <a:pPr algn="l"/>
            <a:r>
              <a:rPr lang="en-US" sz="1600" smtClean="0"/>
              <a:t>[2] </a:t>
            </a:r>
            <a:r>
              <a:rPr lang="cs-CZ" sz="1600" smtClean="0"/>
              <a:t>I. </a:t>
            </a:r>
            <a:r>
              <a:rPr lang="cs-CZ" sz="1600"/>
              <a:t>Černá, M. Křetínský, A. Kučera: </a:t>
            </a:r>
            <a:r>
              <a:rPr lang="cs-CZ" sz="1600" b="1"/>
              <a:t>Automaty a formální jazyky I</a:t>
            </a:r>
          </a:p>
          <a:p>
            <a:pPr algn="l"/>
            <a:r>
              <a:rPr lang="cs-CZ" sz="1600">
                <a:solidFill>
                  <a:srgbClr val="3366FF"/>
                </a:solidFill>
              </a:rPr>
              <a:t>http://is.muni.cz/do/1499/el/estud/fi/js06/ib005/Formalni_jazyky_a_automaty_I.pdf</a:t>
            </a:r>
          </a:p>
          <a:p>
            <a:pPr algn="l"/>
            <a:r>
              <a:rPr lang="cs-CZ" sz="1600" smtClean="0"/>
              <a:t>   Chapters 1 and 2, skip same parts as in</a:t>
            </a:r>
            <a:r>
              <a:rPr lang="en-US" sz="1600" smtClean="0"/>
              <a:t> [1].</a:t>
            </a:r>
            <a:r>
              <a:rPr lang="cs-CZ" sz="1600" smtClean="0"/>
              <a:t> </a:t>
            </a:r>
            <a:endParaRPr lang="en-US" sz="1600" smtClean="0"/>
          </a:p>
          <a:p>
            <a:pPr algn="l"/>
            <a:endParaRPr lang="en-US" sz="1600" smtClean="0"/>
          </a:p>
          <a:p>
            <a:pPr algn="l"/>
            <a:r>
              <a:rPr lang="en-US" sz="1600" smtClean="0"/>
              <a:t>English sources:</a:t>
            </a:r>
          </a:p>
          <a:p>
            <a:pPr algn="l"/>
            <a:r>
              <a:rPr lang="en-US" sz="1600" smtClean="0"/>
              <a:t>[3] </a:t>
            </a:r>
            <a:r>
              <a:rPr lang="cs-CZ" sz="1600" smtClean="0"/>
              <a:t>B</a:t>
            </a:r>
            <a:r>
              <a:rPr lang="en-US" sz="1600" smtClean="0"/>
              <a:t>.</a:t>
            </a:r>
            <a:r>
              <a:rPr lang="cs-CZ" sz="1600" smtClean="0"/>
              <a:t> Melichar, J</a:t>
            </a:r>
            <a:r>
              <a:rPr lang="en-US" sz="1600" smtClean="0"/>
              <a:t>.</a:t>
            </a:r>
            <a:r>
              <a:rPr lang="cs-CZ" sz="1600" smtClean="0"/>
              <a:t> Holub, T</a:t>
            </a:r>
            <a:r>
              <a:rPr lang="en-US" sz="1600" smtClean="0"/>
              <a:t>.</a:t>
            </a:r>
            <a:r>
              <a:rPr lang="cs-CZ" sz="1600" smtClean="0"/>
              <a:t> Polcar</a:t>
            </a:r>
            <a:r>
              <a:rPr lang="en-US" sz="1600" smtClean="0"/>
              <a:t>: </a:t>
            </a:r>
            <a:r>
              <a:rPr lang="en-US" sz="1600" b="1" smtClean="0"/>
              <a:t>Text Search Algorithms</a:t>
            </a:r>
          </a:p>
          <a:p>
            <a:pPr algn="l"/>
            <a:r>
              <a:rPr lang="en-US" sz="1600" smtClean="0">
                <a:solidFill>
                  <a:srgbClr val="3366FF"/>
                </a:solidFill>
              </a:rPr>
              <a:t>http://cw.felk.cvut.cz/lib/exe/fetch.php/courses/a4m33pal/melichar-tsa-lectures-1.pdf</a:t>
            </a:r>
          </a:p>
          <a:p>
            <a:pPr algn="l"/>
            <a:r>
              <a:rPr lang="en-US" sz="1600" smtClean="0"/>
              <a:t>  Chapters 1.4 and 1.5, it is probably reasonably short, there is nothing to skip.</a:t>
            </a:r>
          </a:p>
          <a:p>
            <a:pPr algn="l"/>
            <a:endParaRPr lang="en-US" sz="1600"/>
          </a:p>
          <a:p>
            <a:pPr algn="l"/>
            <a:r>
              <a:rPr lang="en-US" sz="1600" smtClean="0"/>
              <a:t>[4] J</a:t>
            </a:r>
            <a:r>
              <a:rPr lang="en-US" sz="1600"/>
              <a:t>. E. Hopcroft, R. Motwani, J. D. Ullman: </a:t>
            </a:r>
            <a:r>
              <a:rPr lang="en-US" sz="1600" b="1"/>
              <a:t>Introduction to Automata Theory</a:t>
            </a:r>
          </a:p>
          <a:p>
            <a:pPr algn="l"/>
            <a:r>
              <a:rPr lang="en-US" sz="1600"/>
              <a:t>folow </a:t>
            </a:r>
            <a:r>
              <a:rPr lang="en-US" sz="1600" smtClean="0"/>
              <a:t>the link </a:t>
            </a:r>
            <a:r>
              <a:rPr lang="en-US" sz="1600"/>
              <a:t>at </a:t>
            </a:r>
            <a:r>
              <a:rPr lang="en-US" sz="1600">
                <a:solidFill>
                  <a:srgbClr val="3366FF"/>
                </a:solidFill>
              </a:rPr>
              <a:t>http://cw.felk.cvut.cz/doku.php/courses/a4m33pal/literatura_odkazy</a:t>
            </a:r>
          </a:p>
          <a:p>
            <a:pPr algn="l"/>
            <a:r>
              <a:rPr lang="en-US" sz="1600" smtClean="0"/>
              <a:t>  Chapters 1., 2., 3., there is a lot to skip, consult the teacher preferably. </a:t>
            </a:r>
            <a:endParaRPr lang="en-US" sz="1600"/>
          </a:p>
          <a:p>
            <a:pPr algn="l"/>
            <a:endParaRPr lang="en-US" sz="1600" smtClean="0"/>
          </a:p>
          <a:p>
            <a:pPr algn="l"/>
            <a:r>
              <a:rPr lang="en-US" sz="1600" smtClean="0"/>
              <a:t>For more references see PAL links pages</a:t>
            </a:r>
          </a:p>
          <a:p>
            <a:pPr algn="l"/>
            <a:r>
              <a:rPr lang="en-US" sz="1600">
                <a:solidFill>
                  <a:srgbClr val="3366FF"/>
                </a:solidFill>
              </a:rPr>
              <a:t>http://</a:t>
            </a:r>
            <a:r>
              <a:rPr lang="en-US" sz="1600" smtClean="0">
                <a:solidFill>
                  <a:srgbClr val="3366FF"/>
                </a:solidFill>
              </a:rPr>
              <a:t>cw.felk.cvut.cz/doku.php/courses/b4m33pal/odkazy-zdroje  </a:t>
            </a:r>
            <a:r>
              <a:rPr lang="en-US" sz="1600" smtClean="0"/>
              <a:t>(CZ)</a:t>
            </a:r>
          </a:p>
          <a:p>
            <a:pPr algn="l"/>
            <a:r>
              <a:rPr lang="en-US" sz="1600">
                <a:solidFill>
                  <a:srgbClr val="3366FF"/>
                </a:solidFill>
              </a:rPr>
              <a:t>https://</a:t>
            </a:r>
            <a:r>
              <a:rPr lang="en-US" sz="1600" smtClean="0">
                <a:solidFill>
                  <a:srgbClr val="3366FF"/>
                </a:solidFill>
              </a:rPr>
              <a:t>cw.fel.cvut.cz/wiki/courses/be4m33pal/references </a:t>
            </a:r>
            <a:r>
              <a:rPr lang="en-US" sz="1600" smtClean="0"/>
              <a:t>(EN)</a:t>
            </a:r>
            <a:endParaRPr lang="en-US" sz="1600"/>
          </a:p>
        </p:txBody>
      </p:sp>
      <p:sp>
        <p:nvSpPr>
          <p:cNvPr id="11271" name="AutoShape 181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NFA, DFA &amp; Text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72" name="AutoShape 182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73" name="Group 183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11285" name="Group 18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287" name="Rectangle 18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88" name="Line 18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286" name="Arc 18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274" name="AutoShape 188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75" name="AutoShape 189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76" name="Group 190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281" name="Group 191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283" name="Rectangle 192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84" name="Line 193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282" name="Arc 194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277" name="AutoShape 195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References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78" name="Text Box 196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67544" y="5589240"/>
            <a:ext cx="79208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6909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45"/>
          <p:cNvSpPr>
            <a:spLocks noChangeArrowheads="1"/>
          </p:cNvSpPr>
          <p:nvPr/>
        </p:nvSpPr>
        <p:spPr bwMode="auto">
          <a:xfrm>
            <a:off x="323528" y="3501008"/>
            <a:ext cx="8426450" cy="3095055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4099" name="AutoShape 2"/>
          <p:cNvSpPr>
            <a:spLocks noChangeArrowheads="1"/>
          </p:cNvSpPr>
          <p:nvPr/>
        </p:nvSpPr>
        <p:spPr bwMode="auto">
          <a:xfrm>
            <a:off x="323528" y="692696"/>
            <a:ext cx="8496300" cy="259228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cs-CZ" smtClean="0"/>
              <a:t>Na</a:t>
            </a:r>
            <a:r>
              <a:rPr lang="en-US" smtClean="0"/>
              <a:t>ï</a:t>
            </a:r>
            <a:r>
              <a:rPr lang="cs-CZ" smtClean="0"/>
              <a:t>v</a:t>
            </a:r>
            <a:r>
              <a:rPr lang="en-US" smtClean="0"/>
              <a:t>e</a:t>
            </a:r>
            <a:r>
              <a:rPr lang="cs-CZ" smtClean="0"/>
              <a:t> </a:t>
            </a:r>
            <a:r>
              <a:rPr lang="en-US" smtClean="0"/>
              <a:t>approach</a:t>
            </a:r>
            <a:endParaRPr lang="cs-CZ"/>
          </a:p>
          <a:p>
            <a:pPr algn="l"/>
            <a:r>
              <a:rPr lang="cs-CZ"/>
              <a:t>1. </a:t>
            </a:r>
            <a:r>
              <a:rPr lang="en-US" smtClean="0"/>
              <a:t>Align the pattern with the beginning of the text</a:t>
            </a:r>
            <a:r>
              <a:rPr lang="cs-CZ" smtClean="0"/>
              <a:t>.</a:t>
            </a:r>
            <a:endParaRPr lang="cs-CZ"/>
          </a:p>
          <a:p>
            <a:pPr algn="l"/>
            <a:r>
              <a:rPr lang="cs-CZ"/>
              <a:t>2. </a:t>
            </a:r>
            <a:r>
              <a:rPr lang="en-US" smtClean="0"/>
              <a:t>While corresponding symbols of the pattern and the text match each other</a:t>
            </a:r>
          </a:p>
          <a:p>
            <a:pPr algn="l"/>
            <a:r>
              <a:rPr lang="en-US"/>
              <a:t> </a:t>
            </a:r>
            <a:r>
              <a:rPr lang="en-US" smtClean="0"/>
              <a:t>     move forward by one symbol in the pattern.</a:t>
            </a:r>
            <a:r>
              <a:rPr lang="cs-CZ" smtClean="0"/>
              <a:t> </a:t>
            </a:r>
            <a:endParaRPr lang="cs-CZ"/>
          </a:p>
          <a:p>
            <a:pPr algn="l"/>
            <a:r>
              <a:rPr lang="cs-CZ"/>
              <a:t>3. </a:t>
            </a:r>
            <a:r>
              <a:rPr lang="en-US" smtClean="0"/>
              <a:t>When symbol mismatch occurs</a:t>
            </a:r>
            <a:r>
              <a:rPr lang="cs-CZ" smtClean="0"/>
              <a:t> </a:t>
            </a:r>
            <a:r>
              <a:rPr lang="en-US" smtClean="0"/>
              <a:t>shift the pattern forward by one symbol, reset position in the pattern to the beginning  of the pattern and go to</a:t>
            </a:r>
            <a:r>
              <a:rPr lang="cs-CZ" smtClean="0"/>
              <a:t> </a:t>
            </a:r>
            <a:r>
              <a:rPr lang="cs-CZ"/>
              <a:t>2.</a:t>
            </a:r>
          </a:p>
          <a:p>
            <a:pPr algn="l"/>
            <a:r>
              <a:rPr lang="cs-CZ"/>
              <a:t>4. </a:t>
            </a:r>
            <a:r>
              <a:rPr lang="en-US" smtClean="0"/>
              <a:t>When the end of the pattern is passed report success, </a:t>
            </a:r>
            <a:r>
              <a:rPr lang="en-US"/>
              <a:t>shift the pattern forward by one </a:t>
            </a:r>
            <a:r>
              <a:rPr lang="en-US" smtClean="0"/>
              <a:t>symbol, reset position in the pattern to its beginning and go to 2.</a:t>
            </a:r>
          </a:p>
          <a:p>
            <a:pPr algn="l"/>
            <a:r>
              <a:rPr lang="en-US" smtClean="0"/>
              <a:t>5. When the end of the text is reached stop</a:t>
            </a:r>
            <a:r>
              <a:rPr lang="cs-CZ" smtClean="0"/>
              <a:t>. </a:t>
            </a:r>
            <a:endParaRPr lang="cs-CZ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1331913" y="4076849"/>
            <a:ext cx="2881312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/>
              <a:t>.</a:t>
            </a:r>
            <a:endParaRPr lang="cs-CZ"/>
          </a:p>
        </p:txBody>
      </p:sp>
      <p:sp>
        <p:nvSpPr>
          <p:cNvPr id="4101" name="AutoShape 26"/>
          <p:cNvSpPr>
            <a:spLocks noChangeArrowheads="1"/>
          </p:cNvSpPr>
          <p:nvPr/>
        </p:nvSpPr>
        <p:spPr bwMode="auto">
          <a:xfrm>
            <a:off x="684213" y="4078436"/>
            <a:ext cx="576262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z="1600"/>
              <a:t>text</a:t>
            </a:r>
            <a:endParaRPr lang="en-US" sz="1600"/>
          </a:p>
        </p:txBody>
      </p:sp>
      <p:sp>
        <p:nvSpPr>
          <p:cNvPr id="4102" name="AutoShape 27"/>
          <p:cNvSpPr>
            <a:spLocks noChangeArrowheads="1"/>
          </p:cNvSpPr>
          <p:nvPr/>
        </p:nvSpPr>
        <p:spPr bwMode="auto">
          <a:xfrm>
            <a:off x="468313" y="4580086"/>
            <a:ext cx="719137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1600" smtClean="0"/>
              <a:t>pattern</a:t>
            </a:r>
            <a:endParaRPr lang="en-US" sz="1600"/>
          </a:p>
        </p:txBody>
      </p:sp>
      <p:sp>
        <p:nvSpPr>
          <p:cNvPr id="4103" name="Rectangle 28"/>
          <p:cNvSpPr>
            <a:spLocks noChangeArrowheads="1"/>
          </p:cNvSpPr>
          <p:nvPr/>
        </p:nvSpPr>
        <p:spPr bwMode="auto">
          <a:xfrm>
            <a:off x="1331913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04" name="Rectangle 29"/>
          <p:cNvSpPr>
            <a:spLocks noChangeArrowheads="1"/>
          </p:cNvSpPr>
          <p:nvPr/>
        </p:nvSpPr>
        <p:spPr bwMode="auto">
          <a:xfrm>
            <a:off x="154940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05" name="Rectangle 30"/>
          <p:cNvSpPr>
            <a:spLocks noChangeArrowheads="1"/>
          </p:cNvSpPr>
          <p:nvPr/>
        </p:nvSpPr>
        <p:spPr bwMode="auto">
          <a:xfrm>
            <a:off x="176530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06" name="Rectangle 31"/>
          <p:cNvSpPr>
            <a:spLocks noChangeArrowheads="1"/>
          </p:cNvSpPr>
          <p:nvPr/>
        </p:nvSpPr>
        <p:spPr bwMode="auto">
          <a:xfrm>
            <a:off x="1979613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07" name="Rectangle 32"/>
          <p:cNvSpPr>
            <a:spLocks noChangeArrowheads="1"/>
          </p:cNvSpPr>
          <p:nvPr/>
        </p:nvSpPr>
        <p:spPr bwMode="auto">
          <a:xfrm>
            <a:off x="219710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08" name="Rectangle 33"/>
          <p:cNvSpPr>
            <a:spLocks noChangeArrowheads="1"/>
          </p:cNvSpPr>
          <p:nvPr/>
        </p:nvSpPr>
        <p:spPr bwMode="auto">
          <a:xfrm>
            <a:off x="241300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09" name="Rectangle 37"/>
          <p:cNvSpPr>
            <a:spLocks noChangeArrowheads="1"/>
          </p:cNvSpPr>
          <p:nvPr/>
        </p:nvSpPr>
        <p:spPr bwMode="auto">
          <a:xfrm>
            <a:off x="1981200" y="4580086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x</a:t>
            </a:r>
          </a:p>
        </p:txBody>
      </p:sp>
      <p:sp>
        <p:nvSpPr>
          <p:cNvPr id="4110" name="Rectangle 38"/>
          <p:cNvSpPr>
            <a:spLocks noChangeArrowheads="1"/>
          </p:cNvSpPr>
          <p:nvPr/>
        </p:nvSpPr>
        <p:spPr bwMode="auto">
          <a:xfrm>
            <a:off x="1333500" y="4576911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11" name="Rectangle 39"/>
          <p:cNvSpPr>
            <a:spLocks noChangeArrowheads="1"/>
          </p:cNvSpPr>
          <p:nvPr/>
        </p:nvSpPr>
        <p:spPr bwMode="auto">
          <a:xfrm>
            <a:off x="1550988" y="4576911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12" name="Rectangle 40"/>
          <p:cNvSpPr>
            <a:spLocks noChangeArrowheads="1"/>
          </p:cNvSpPr>
          <p:nvPr/>
        </p:nvSpPr>
        <p:spPr bwMode="auto">
          <a:xfrm>
            <a:off x="1766888" y="4576911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13" name="Rectangle 54"/>
          <p:cNvSpPr>
            <a:spLocks noChangeArrowheads="1"/>
          </p:cNvSpPr>
          <p:nvPr/>
        </p:nvSpPr>
        <p:spPr bwMode="auto">
          <a:xfrm>
            <a:off x="1331913" y="5515967"/>
            <a:ext cx="2881312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14" name="AutoShape 55"/>
          <p:cNvSpPr>
            <a:spLocks noChangeArrowheads="1"/>
          </p:cNvSpPr>
          <p:nvPr/>
        </p:nvSpPr>
        <p:spPr bwMode="auto">
          <a:xfrm>
            <a:off x="684213" y="5517554"/>
            <a:ext cx="576262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z="1600"/>
              <a:t>text</a:t>
            </a:r>
            <a:endParaRPr lang="en-US" sz="1600"/>
          </a:p>
        </p:txBody>
      </p:sp>
      <p:sp>
        <p:nvSpPr>
          <p:cNvPr id="4115" name="AutoShape 56"/>
          <p:cNvSpPr>
            <a:spLocks noChangeArrowheads="1"/>
          </p:cNvSpPr>
          <p:nvPr/>
        </p:nvSpPr>
        <p:spPr bwMode="auto">
          <a:xfrm>
            <a:off x="468313" y="6019204"/>
            <a:ext cx="719137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1600" smtClean="0"/>
              <a:t>pattern</a:t>
            </a:r>
            <a:endParaRPr lang="en-US" sz="1600"/>
          </a:p>
        </p:txBody>
      </p:sp>
      <p:sp>
        <p:nvSpPr>
          <p:cNvPr id="4116" name="Rectangle 57"/>
          <p:cNvSpPr>
            <a:spLocks noChangeArrowheads="1"/>
          </p:cNvSpPr>
          <p:nvPr/>
        </p:nvSpPr>
        <p:spPr bwMode="auto">
          <a:xfrm>
            <a:off x="1331913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17" name="Rectangle 58"/>
          <p:cNvSpPr>
            <a:spLocks noChangeArrowheads="1"/>
          </p:cNvSpPr>
          <p:nvPr/>
        </p:nvSpPr>
        <p:spPr bwMode="auto">
          <a:xfrm>
            <a:off x="1549400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18" name="Rectangle 59"/>
          <p:cNvSpPr>
            <a:spLocks noChangeArrowheads="1"/>
          </p:cNvSpPr>
          <p:nvPr/>
        </p:nvSpPr>
        <p:spPr bwMode="auto">
          <a:xfrm>
            <a:off x="1765300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19" name="Rectangle 60"/>
          <p:cNvSpPr>
            <a:spLocks noChangeArrowheads="1"/>
          </p:cNvSpPr>
          <p:nvPr/>
        </p:nvSpPr>
        <p:spPr bwMode="auto">
          <a:xfrm>
            <a:off x="1979613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20" name="Rectangle 61"/>
          <p:cNvSpPr>
            <a:spLocks noChangeArrowheads="1"/>
          </p:cNvSpPr>
          <p:nvPr/>
        </p:nvSpPr>
        <p:spPr bwMode="auto">
          <a:xfrm>
            <a:off x="2197100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21" name="Rectangle 62"/>
          <p:cNvSpPr>
            <a:spLocks noChangeArrowheads="1"/>
          </p:cNvSpPr>
          <p:nvPr/>
        </p:nvSpPr>
        <p:spPr bwMode="auto">
          <a:xfrm>
            <a:off x="2413000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22" name="Rectangle 67"/>
          <p:cNvSpPr>
            <a:spLocks noChangeArrowheads="1"/>
          </p:cNvSpPr>
          <p:nvPr/>
        </p:nvSpPr>
        <p:spPr bwMode="auto">
          <a:xfrm>
            <a:off x="3276600" y="6019204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x</a:t>
            </a:r>
          </a:p>
        </p:txBody>
      </p:sp>
      <p:sp>
        <p:nvSpPr>
          <p:cNvPr id="4123" name="Rectangle 68"/>
          <p:cNvSpPr>
            <a:spLocks noChangeArrowheads="1"/>
          </p:cNvSpPr>
          <p:nvPr/>
        </p:nvSpPr>
        <p:spPr bwMode="auto">
          <a:xfrm>
            <a:off x="2628900" y="601602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24" name="Rectangle 69"/>
          <p:cNvSpPr>
            <a:spLocks noChangeArrowheads="1"/>
          </p:cNvSpPr>
          <p:nvPr/>
        </p:nvSpPr>
        <p:spPr bwMode="auto">
          <a:xfrm>
            <a:off x="2846388" y="601602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25" name="Rectangle 70"/>
          <p:cNvSpPr>
            <a:spLocks noChangeArrowheads="1"/>
          </p:cNvSpPr>
          <p:nvPr/>
        </p:nvSpPr>
        <p:spPr bwMode="auto">
          <a:xfrm>
            <a:off x="3062288" y="601602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26" name="Rectangle 71"/>
          <p:cNvSpPr>
            <a:spLocks noChangeArrowheads="1"/>
          </p:cNvSpPr>
          <p:nvPr/>
        </p:nvSpPr>
        <p:spPr bwMode="auto">
          <a:xfrm>
            <a:off x="2627313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27" name="Rectangle 72"/>
          <p:cNvSpPr>
            <a:spLocks noChangeArrowheads="1"/>
          </p:cNvSpPr>
          <p:nvPr/>
        </p:nvSpPr>
        <p:spPr bwMode="auto">
          <a:xfrm>
            <a:off x="284480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28" name="Rectangle 73"/>
          <p:cNvSpPr>
            <a:spLocks noChangeArrowheads="1"/>
          </p:cNvSpPr>
          <p:nvPr/>
        </p:nvSpPr>
        <p:spPr bwMode="auto">
          <a:xfrm>
            <a:off x="306070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29" name="Rectangle 74"/>
          <p:cNvSpPr>
            <a:spLocks noChangeArrowheads="1"/>
          </p:cNvSpPr>
          <p:nvPr/>
        </p:nvSpPr>
        <p:spPr bwMode="auto">
          <a:xfrm>
            <a:off x="2627313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30" name="Rectangle 75"/>
          <p:cNvSpPr>
            <a:spLocks noChangeArrowheads="1"/>
          </p:cNvSpPr>
          <p:nvPr/>
        </p:nvSpPr>
        <p:spPr bwMode="auto">
          <a:xfrm>
            <a:off x="2844800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31" name="Rectangle 76"/>
          <p:cNvSpPr>
            <a:spLocks noChangeArrowheads="1"/>
          </p:cNvSpPr>
          <p:nvPr/>
        </p:nvSpPr>
        <p:spPr bwMode="auto">
          <a:xfrm>
            <a:off x="3060700" y="5515967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32" name="AutoShape 78"/>
          <p:cNvSpPr>
            <a:spLocks noChangeArrowheads="1"/>
          </p:cNvSpPr>
          <p:nvPr/>
        </p:nvSpPr>
        <p:spPr bwMode="auto">
          <a:xfrm>
            <a:off x="541338" y="5157192"/>
            <a:ext cx="2089150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after a while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: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33" name="AutoShape 79"/>
          <p:cNvSpPr>
            <a:spLocks noChangeArrowheads="1"/>
          </p:cNvSpPr>
          <p:nvPr/>
        </p:nvSpPr>
        <p:spPr bwMode="auto">
          <a:xfrm>
            <a:off x="4716463" y="5157192"/>
            <a:ext cx="129698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etc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34" name="Rectangle 96"/>
          <p:cNvSpPr>
            <a:spLocks noChangeArrowheads="1"/>
          </p:cNvSpPr>
          <p:nvPr/>
        </p:nvSpPr>
        <p:spPr bwMode="auto">
          <a:xfrm>
            <a:off x="1981200" y="4437211"/>
            <a:ext cx="215900" cy="142875"/>
          </a:xfrm>
          <a:prstGeom prst="rect">
            <a:avLst/>
          </a:prstGeom>
          <a:solidFill>
            <a:srgbClr val="CC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5" name="Rectangle 97"/>
          <p:cNvSpPr>
            <a:spLocks noChangeArrowheads="1"/>
          </p:cNvSpPr>
          <p:nvPr/>
        </p:nvSpPr>
        <p:spPr bwMode="auto">
          <a:xfrm>
            <a:off x="1765300" y="4440386"/>
            <a:ext cx="215900" cy="1444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6" name="Rectangle 98"/>
          <p:cNvSpPr>
            <a:spLocks noChangeArrowheads="1"/>
          </p:cNvSpPr>
          <p:nvPr/>
        </p:nvSpPr>
        <p:spPr bwMode="auto">
          <a:xfrm>
            <a:off x="1549400" y="4440386"/>
            <a:ext cx="215900" cy="1444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7" name="Rectangle 99"/>
          <p:cNvSpPr>
            <a:spLocks noChangeArrowheads="1"/>
          </p:cNvSpPr>
          <p:nvPr/>
        </p:nvSpPr>
        <p:spPr bwMode="auto">
          <a:xfrm>
            <a:off x="1333500" y="4440386"/>
            <a:ext cx="215900" cy="1444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79" name="AutoShape 104"/>
          <p:cNvSpPr>
            <a:spLocks noChangeArrowheads="1"/>
          </p:cNvSpPr>
          <p:nvPr/>
        </p:nvSpPr>
        <p:spPr bwMode="auto">
          <a:xfrm>
            <a:off x="6805612" y="5444529"/>
            <a:ext cx="1582811" cy="792163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z="1600"/>
              <a:t>       </a:t>
            </a:r>
            <a:r>
              <a:rPr lang="en-US" sz="1600" smtClean="0"/>
              <a:t>match</a:t>
            </a:r>
            <a:endParaRPr lang="cs-CZ" sz="1600"/>
          </a:p>
          <a:p>
            <a:pPr algn="l"/>
            <a:r>
              <a:rPr lang="cs-CZ" sz="1600"/>
              <a:t>       </a:t>
            </a:r>
            <a:r>
              <a:rPr lang="en-US" sz="1600" smtClean="0"/>
              <a:t>mismatch</a:t>
            </a:r>
            <a:endParaRPr lang="en-US" sz="1600"/>
          </a:p>
        </p:txBody>
      </p:sp>
      <p:sp>
        <p:nvSpPr>
          <p:cNvPr id="4180" name="Rectangle 100"/>
          <p:cNvSpPr>
            <a:spLocks noChangeArrowheads="1"/>
          </p:cNvSpPr>
          <p:nvPr/>
        </p:nvSpPr>
        <p:spPr bwMode="auto">
          <a:xfrm>
            <a:off x="6989885" y="5917604"/>
            <a:ext cx="263802" cy="142875"/>
          </a:xfrm>
          <a:prstGeom prst="rect">
            <a:avLst/>
          </a:prstGeom>
          <a:solidFill>
            <a:srgbClr val="CC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81" name="Rectangle 103"/>
          <p:cNvSpPr>
            <a:spLocks noChangeArrowheads="1"/>
          </p:cNvSpPr>
          <p:nvPr/>
        </p:nvSpPr>
        <p:spPr bwMode="auto">
          <a:xfrm>
            <a:off x="6980187" y="5663604"/>
            <a:ext cx="263802" cy="1444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39" name="Rectangle 106"/>
          <p:cNvSpPr>
            <a:spLocks noChangeArrowheads="1"/>
          </p:cNvSpPr>
          <p:nvPr/>
        </p:nvSpPr>
        <p:spPr bwMode="auto">
          <a:xfrm>
            <a:off x="5581650" y="4076849"/>
            <a:ext cx="28813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40" name="AutoShape 107"/>
          <p:cNvSpPr>
            <a:spLocks noChangeArrowheads="1"/>
          </p:cNvSpPr>
          <p:nvPr/>
        </p:nvSpPr>
        <p:spPr bwMode="auto">
          <a:xfrm>
            <a:off x="4932363" y="4078436"/>
            <a:ext cx="576262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z="1600"/>
              <a:t>text</a:t>
            </a:r>
            <a:endParaRPr lang="en-US" sz="1600"/>
          </a:p>
        </p:txBody>
      </p:sp>
      <p:sp>
        <p:nvSpPr>
          <p:cNvPr id="4141" name="AutoShape 108"/>
          <p:cNvSpPr>
            <a:spLocks noChangeArrowheads="1"/>
          </p:cNvSpPr>
          <p:nvPr/>
        </p:nvSpPr>
        <p:spPr bwMode="auto">
          <a:xfrm>
            <a:off x="4645025" y="4581674"/>
            <a:ext cx="719138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1600" smtClean="0"/>
              <a:t>pattern</a:t>
            </a:r>
            <a:endParaRPr lang="en-US" sz="1600"/>
          </a:p>
        </p:txBody>
      </p:sp>
      <p:sp>
        <p:nvSpPr>
          <p:cNvPr id="4142" name="Rectangle 109"/>
          <p:cNvSpPr>
            <a:spLocks noChangeArrowheads="1"/>
          </p:cNvSpPr>
          <p:nvPr/>
        </p:nvSpPr>
        <p:spPr bwMode="auto">
          <a:xfrm>
            <a:off x="558165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43" name="Rectangle 110"/>
          <p:cNvSpPr>
            <a:spLocks noChangeArrowheads="1"/>
          </p:cNvSpPr>
          <p:nvPr/>
        </p:nvSpPr>
        <p:spPr bwMode="auto">
          <a:xfrm>
            <a:off x="5799138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44" name="Rectangle 111"/>
          <p:cNvSpPr>
            <a:spLocks noChangeArrowheads="1"/>
          </p:cNvSpPr>
          <p:nvPr/>
        </p:nvSpPr>
        <p:spPr bwMode="auto">
          <a:xfrm>
            <a:off x="6015038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45" name="Rectangle 112"/>
          <p:cNvSpPr>
            <a:spLocks noChangeArrowheads="1"/>
          </p:cNvSpPr>
          <p:nvPr/>
        </p:nvSpPr>
        <p:spPr bwMode="auto">
          <a:xfrm>
            <a:off x="622935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46" name="Rectangle 113"/>
          <p:cNvSpPr>
            <a:spLocks noChangeArrowheads="1"/>
          </p:cNvSpPr>
          <p:nvPr/>
        </p:nvSpPr>
        <p:spPr bwMode="auto">
          <a:xfrm>
            <a:off x="6446838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47" name="Rectangle 114"/>
          <p:cNvSpPr>
            <a:spLocks noChangeArrowheads="1"/>
          </p:cNvSpPr>
          <p:nvPr/>
        </p:nvSpPr>
        <p:spPr bwMode="auto">
          <a:xfrm>
            <a:off x="6662738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48" name="Rectangle 115"/>
          <p:cNvSpPr>
            <a:spLocks noChangeArrowheads="1"/>
          </p:cNvSpPr>
          <p:nvPr/>
        </p:nvSpPr>
        <p:spPr bwMode="auto">
          <a:xfrm>
            <a:off x="6445250" y="4581674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x</a:t>
            </a:r>
          </a:p>
        </p:txBody>
      </p:sp>
      <p:sp>
        <p:nvSpPr>
          <p:cNvPr id="4149" name="Rectangle 116"/>
          <p:cNvSpPr>
            <a:spLocks noChangeArrowheads="1"/>
          </p:cNvSpPr>
          <p:nvPr/>
        </p:nvSpPr>
        <p:spPr bwMode="auto">
          <a:xfrm>
            <a:off x="5797550" y="457849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50" name="Rectangle 117"/>
          <p:cNvSpPr>
            <a:spLocks noChangeArrowheads="1"/>
          </p:cNvSpPr>
          <p:nvPr/>
        </p:nvSpPr>
        <p:spPr bwMode="auto">
          <a:xfrm>
            <a:off x="6015038" y="457849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51" name="Rectangle 118"/>
          <p:cNvSpPr>
            <a:spLocks noChangeArrowheads="1"/>
          </p:cNvSpPr>
          <p:nvPr/>
        </p:nvSpPr>
        <p:spPr bwMode="auto">
          <a:xfrm>
            <a:off x="6230938" y="457849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52" name="Rectangle 119"/>
          <p:cNvSpPr>
            <a:spLocks noChangeArrowheads="1"/>
          </p:cNvSpPr>
          <p:nvPr/>
        </p:nvSpPr>
        <p:spPr bwMode="auto">
          <a:xfrm>
            <a:off x="6877050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a</a:t>
            </a:r>
          </a:p>
        </p:txBody>
      </p:sp>
      <p:sp>
        <p:nvSpPr>
          <p:cNvPr id="4153" name="Rectangle 120"/>
          <p:cNvSpPr>
            <a:spLocks noChangeArrowheads="1"/>
          </p:cNvSpPr>
          <p:nvPr/>
        </p:nvSpPr>
        <p:spPr bwMode="auto">
          <a:xfrm>
            <a:off x="7094538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b</a:t>
            </a:r>
          </a:p>
        </p:txBody>
      </p:sp>
      <p:sp>
        <p:nvSpPr>
          <p:cNvPr id="4154" name="Rectangle 121"/>
          <p:cNvSpPr>
            <a:spLocks noChangeArrowheads="1"/>
          </p:cNvSpPr>
          <p:nvPr/>
        </p:nvSpPr>
        <p:spPr bwMode="auto">
          <a:xfrm>
            <a:off x="7310438" y="4076849"/>
            <a:ext cx="21590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c</a:t>
            </a:r>
          </a:p>
        </p:txBody>
      </p:sp>
      <p:sp>
        <p:nvSpPr>
          <p:cNvPr id="4158" name="Rectangle 125"/>
          <p:cNvSpPr>
            <a:spLocks noChangeArrowheads="1"/>
          </p:cNvSpPr>
          <p:nvPr/>
        </p:nvSpPr>
        <p:spPr bwMode="auto">
          <a:xfrm>
            <a:off x="5797550" y="4441974"/>
            <a:ext cx="215900" cy="144462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59" name="AutoShape 126"/>
          <p:cNvSpPr>
            <a:spLocks noChangeArrowheads="1"/>
          </p:cNvSpPr>
          <p:nvPr/>
        </p:nvSpPr>
        <p:spPr bwMode="auto">
          <a:xfrm>
            <a:off x="541338" y="3718074"/>
            <a:ext cx="129698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>
                <a:solidFill>
                  <a:schemeClr val="bg1"/>
                </a:solidFill>
                <a:latin typeface="Arial Black" pitchFamily="34" charset="0"/>
              </a:rPr>
              <a:t>Start</a:t>
            </a:r>
          </a:p>
        </p:txBody>
      </p:sp>
      <p:sp>
        <p:nvSpPr>
          <p:cNvPr id="4160" name="AutoShape 127"/>
          <p:cNvSpPr>
            <a:spLocks noChangeArrowheads="1"/>
          </p:cNvSpPr>
          <p:nvPr/>
        </p:nvSpPr>
        <p:spPr bwMode="auto">
          <a:xfrm>
            <a:off x="4645025" y="3718074"/>
            <a:ext cx="15843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Pattern shift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61" name="Rectangle 128"/>
          <p:cNvSpPr>
            <a:spLocks noChangeArrowheads="1"/>
          </p:cNvSpPr>
          <p:nvPr/>
        </p:nvSpPr>
        <p:spPr bwMode="auto">
          <a:xfrm>
            <a:off x="2844800" y="5876329"/>
            <a:ext cx="215900" cy="1444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62" name="Rectangle 129"/>
          <p:cNvSpPr>
            <a:spLocks noChangeArrowheads="1"/>
          </p:cNvSpPr>
          <p:nvPr/>
        </p:nvSpPr>
        <p:spPr bwMode="auto">
          <a:xfrm>
            <a:off x="2628900" y="5876329"/>
            <a:ext cx="215900" cy="1444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64" name="AutoShape 131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Text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65" name="AutoShape 132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166" name="Group 133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4175" name="Group 13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177" name="Rectangle 13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78" name="Line 13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76" name="Arc 13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167" name="AutoShape 138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68" name="AutoShape 139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169" name="Group 140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171" name="Group 141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173" name="Rectangle 142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74" name="Line 143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72" name="Arc 144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170" name="Text Box 146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611560" y="5013176"/>
            <a:ext cx="784887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AutoShape 78"/>
          <p:cNvSpPr>
            <a:spLocks noChangeArrowheads="1"/>
          </p:cNvSpPr>
          <p:nvPr/>
        </p:nvSpPr>
        <p:spPr bwMode="auto">
          <a:xfrm>
            <a:off x="3275856" y="620688"/>
            <a:ext cx="424847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T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o be used with great caution!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2" name="AutoShape 78"/>
          <p:cNvSpPr>
            <a:spLocks noChangeArrowheads="1"/>
          </p:cNvSpPr>
          <p:nvPr/>
        </p:nvSpPr>
        <p:spPr bwMode="auto">
          <a:xfrm>
            <a:off x="5004048" y="3068960"/>
            <a:ext cx="388843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M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ight be efficient in a favourable text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9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Repetition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3" name="Rectangle 100"/>
          <p:cNvSpPr>
            <a:spLocks noChangeArrowheads="1"/>
          </p:cNvSpPr>
          <p:nvPr/>
        </p:nvSpPr>
        <p:spPr bwMode="auto">
          <a:xfrm>
            <a:off x="5796136" y="4437112"/>
            <a:ext cx="216024" cy="142875"/>
          </a:xfrm>
          <a:prstGeom prst="rect">
            <a:avLst/>
          </a:prstGeom>
          <a:solidFill>
            <a:srgbClr val="CC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Rectangle 73"/>
          <p:cNvSpPr>
            <a:spLocks noChangeArrowheads="1"/>
          </p:cNvSpPr>
          <p:nvPr/>
        </p:nvSpPr>
        <p:spPr bwMode="auto">
          <a:xfrm>
            <a:off x="3275856" y="4077072"/>
            <a:ext cx="93610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...</a:t>
            </a:r>
            <a:endParaRPr lang="cs-CZ"/>
          </a:p>
        </p:txBody>
      </p:sp>
      <p:sp>
        <p:nvSpPr>
          <p:cNvPr id="87" name="Rectangle 73"/>
          <p:cNvSpPr>
            <a:spLocks noChangeArrowheads="1"/>
          </p:cNvSpPr>
          <p:nvPr/>
        </p:nvSpPr>
        <p:spPr bwMode="auto">
          <a:xfrm>
            <a:off x="7524328" y="4077072"/>
            <a:ext cx="93610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...</a:t>
            </a:r>
            <a:endParaRPr lang="cs-CZ"/>
          </a:p>
        </p:txBody>
      </p:sp>
      <p:sp>
        <p:nvSpPr>
          <p:cNvPr id="88" name="Rectangle 73"/>
          <p:cNvSpPr>
            <a:spLocks noChangeArrowheads="1"/>
          </p:cNvSpPr>
          <p:nvPr/>
        </p:nvSpPr>
        <p:spPr bwMode="auto">
          <a:xfrm>
            <a:off x="3275856" y="5517232"/>
            <a:ext cx="93610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...</a:t>
            </a:r>
            <a:endParaRPr lang="cs-CZ"/>
          </a:p>
        </p:txBody>
      </p:sp>
      <p:sp>
        <p:nvSpPr>
          <p:cNvPr id="90" name="Rectangle 128"/>
          <p:cNvSpPr>
            <a:spLocks noChangeArrowheads="1"/>
          </p:cNvSpPr>
          <p:nvPr/>
        </p:nvSpPr>
        <p:spPr bwMode="auto">
          <a:xfrm>
            <a:off x="3059832" y="5877272"/>
            <a:ext cx="215900" cy="1444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44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22263" y="765175"/>
            <a:ext cx="8497887" cy="2232025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Alphabet</a:t>
            </a:r>
            <a:r>
              <a:rPr lang="cs-CZ" b="1" smtClean="0"/>
              <a:t>:</a:t>
            </a:r>
            <a:r>
              <a:rPr lang="cs-CZ" smtClean="0"/>
              <a:t> </a:t>
            </a:r>
            <a:r>
              <a:rPr lang="en-US" smtClean="0"/>
              <a:t>Finite set of symbols</a:t>
            </a:r>
            <a:r>
              <a:rPr lang="cs-CZ" smtClean="0"/>
              <a:t>.</a:t>
            </a:r>
            <a:endParaRPr lang="cs-CZ"/>
          </a:p>
          <a:p>
            <a:pPr algn="l"/>
            <a:r>
              <a:rPr lang="cs-CZ" b="1"/>
              <a:t>Text:</a:t>
            </a:r>
            <a:r>
              <a:rPr lang="cs-CZ"/>
              <a:t> </a:t>
            </a:r>
            <a:r>
              <a:rPr lang="en-US"/>
              <a:t>        </a:t>
            </a:r>
            <a:r>
              <a:rPr lang="en-US" smtClean="0"/>
              <a:t>Sequence of symbols of the alphabet</a:t>
            </a:r>
            <a:r>
              <a:rPr lang="cs-CZ" smtClean="0"/>
              <a:t>. </a:t>
            </a:r>
            <a:endParaRPr lang="cs-CZ"/>
          </a:p>
          <a:p>
            <a:pPr algn="l"/>
            <a:r>
              <a:rPr lang="en-US" b="1" smtClean="0"/>
              <a:t>Pattern</a:t>
            </a:r>
            <a:r>
              <a:rPr lang="cs-CZ" smtClean="0"/>
              <a:t>: </a:t>
            </a:r>
            <a:r>
              <a:rPr lang="en-US" smtClean="0"/>
              <a:t>   Sequence of symbols of the same alphabet. </a:t>
            </a:r>
            <a:r>
              <a:rPr lang="cs-CZ" smtClean="0"/>
              <a:t> </a:t>
            </a:r>
            <a:endParaRPr lang="cs-CZ"/>
          </a:p>
          <a:p>
            <a:pPr algn="l"/>
            <a:r>
              <a:rPr lang="en-US" b="1" smtClean="0"/>
              <a:t>Goal</a:t>
            </a:r>
            <a:r>
              <a:rPr lang="cs-CZ" smtClean="0"/>
              <a:t>:     </a:t>
            </a:r>
            <a:r>
              <a:rPr lang="en-US" smtClean="0"/>
              <a:t>   Pattern occurence is to be detected in the text.</a:t>
            </a:r>
            <a:r>
              <a:rPr lang="cs-CZ" smtClean="0"/>
              <a:t> </a:t>
            </a:r>
            <a:endParaRPr lang="cs-CZ"/>
          </a:p>
          <a:p>
            <a:pPr algn="l"/>
            <a:endParaRPr lang="en-US" smtClean="0"/>
          </a:p>
          <a:p>
            <a:pPr algn="l"/>
            <a:r>
              <a:rPr lang="en-US" smtClean="0"/>
              <a:t>Text is often fixed or seldom changed, pattern typically varies (looking for different </a:t>
            </a:r>
          </a:p>
          <a:p>
            <a:pPr algn="l"/>
            <a:r>
              <a:rPr lang="en-US" smtClean="0"/>
              <a:t>words in the same document), pattern is often significantly shorter than the text.</a:t>
            </a:r>
            <a:endParaRPr lang="cs-CZ"/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Text Search 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76" name="AutoShape 5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077" name="Group 6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3090" name="Group 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092" name="Rectangle 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3" name="Line 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91" name="Arc 1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078" name="AutoShape 11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79" name="AutoShape 12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080" name="Group 13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086" name="Group 1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088" name="Rectangle 1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89" name="Line 1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87" name="Arc 1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081" name="AutoShape 20"/>
          <p:cNvSpPr>
            <a:spLocks noChangeArrowheads="1"/>
          </p:cNvSpPr>
          <p:nvPr/>
        </p:nvSpPr>
        <p:spPr bwMode="auto">
          <a:xfrm>
            <a:off x="341313" y="3141663"/>
            <a:ext cx="8461375" cy="1871662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 b="1" smtClean="0"/>
              <a:t>Notation</a:t>
            </a:r>
            <a:r>
              <a:rPr lang="cs-CZ" smtClean="0"/>
              <a:t> </a:t>
            </a:r>
            <a:endParaRPr lang="cs-CZ"/>
          </a:p>
          <a:p>
            <a:pPr algn="l">
              <a:lnSpc>
                <a:spcPct val="120000"/>
              </a:lnSpc>
            </a:pPr>
            <a:r>
              <a:rPr lang="cs-CZ" smtClean="0"/>
              <a:t>A</a:t>
            </a:r>
            <a:r>
              <a:rPr lang="en-US" smtClean="0"/>
              <a:t>lphabet</a:t>
            </a:r>
            <a:r>
              <a:rPr lang="cs-CZ" smtClean="0"/>
              <a:t>:  </a:t>
            </a:r>
            <a:r>
              <a:rPr lang="cs-CZ" b="1" i="1" smtClean="0">
                <a:sym typeface="Symbol"/>
              </a:rPr>
              <a:t></a:t>
            </a:r>
            <a:r>
              <a:rPr lang="cs-CZ" smtClean="0"/>
              <a:t> </a:t>
            </a:r>
            <a:endParaRPr lang="cs-CZ"/>
          </a:p>
          <a:p>
            <a:pPr algn="l">
              <a:lnSpc>
                <a:spcPct val="120000"/>
              </a:lnSpc>
            </a:pPr>
            <a:r>
              <a:rPr lang="cs-CZ" smtClean="0"/>
              <a:t>Sym</a:t>
            </a:r>
            <a:r>
              <a:rPr lang="en-US" smtClean="0"/>
              <a:t>bols in the text</a:t>
            </a:r>
            <a:r>
              <a:rPr lang="cs-CZ" smtClean="0"/>
              <a:t>:   </a:t>
            </a:r>
            <a:r>
              <a:rPr lang="cs-CZ" i="1"/>
              <a:t>t</a:t>
            </a:r>
            <a:r>
              <a:rPr lang="cs-CZ" baseline="-25000"/>
              <a:t>1</a:t>
            </a:r>
            <a:r>
              <a:rPr lang="cs-CZ"/>
              <a:t>, </a:t>
            </a:r>
            <a:r>
              <a:rPr lang="cs-CZ" i="1"/>
              <a:t>t</a:t>
            </a:r>
            <a:r>
              <a:rPr lang="cs-CZ" baseline="-25000"/>
              <a:t>2</a:t>
            </a:r>
            <a:r>
              <a:rPr lang="cs-CZ"/>
              <a:t>, </a:t>
            </a:r>
            <a:r>
              <a:rPr lang="cs-CZ" smtClean="0"/>
              <a:t>…</a:t>
            </a:r>
            <a:r>
              <a:rPr lang="en-US" smtClean="0"/>
              <a:t>,</a:t>
            </a:r>
            <a:r>
              <a:rPr lang="cs-CZ" smtClean="0"/>
              <a:t> </a:t>
            </a:r>
            <a:r>
              <a:rPr lang="cs-CZ" i="1" smtClean="0"/>
              <a:t>t</a:t>
            </a:r>
            <a:r>
              <a:rPr lang="cs-CZ" baseline="-25000" smtClean="0"/>
              <a:t>n</a:t>
            </a:r>
            <a:r>
              <a:rPr lang="en-US" smtClean="0"/>
              <a:t>.</a:t>
            </a:r>
            <a:r>
              <a:rPr lang="cs-CZ" smtClean="0"/>
              <a:t> </a:t>
            </a:r>
            <a:endParaRPr lang="cs-CZ"/>
          </a:p>
          <a:p>
            <a:pPr algn="l">
              <a:lnSpc>
                <a:spcPct val="120000"/>
              </a:lnSpc>
            </a:pPr>
            <a:r>
              <a:rPr lang="cs-CZ" smtClean="0"/>
              <a:t>Symbol</a:t>
            </a:r>
            <a:r>
              <a:rPr lang="en-US" smtClean="0"/>
              <a:t>s</a:t>
            </a:r>
            <a:r>
              <a:rPr lang="cs-CZ" smtClean="0"/>
              <a:t> </a:t>
            </a:r>
            <a:r>
              <a:rPr lang="en-US" smtClean="0"/>
              <a:t>in the pattern:</a:t>
            </a:r>
            <a:r>
              <a:rPr lang="cs-CZ" smtClean="0"/>
              <a:t>   </a:t>
            </a:r>
            <a:r>
              <a:rPr lang="cs-CZ" i="1"/>
              <a:t>p</a:t>
            </a:r>
            <a:r>
              <a:rPr lang="cs-CZ" baseline="-25000"/>
              <a:t>1</a:t>
            </a:r>
            <a:r>
              <a:rPr lang="cs-CZ"/>
              <a:t>, </a:t>
            </a:r>
            <a:r>
              <a:rPr lang="cs-CZ" i="1"/>
              <a:t>p</a:t>
            </a:r>
            <a:r>
              <a:rPr lang="cs-CZ" baseline="-25000"/>
              <a:t>2</a:t>
            </a:r>
            <a:r>
              <a:rPr lang="cs-CZ"/>
              <a:t>, </a:t>
            </a:r>
            <a:r>
              <a:rPr lang="cs-CZ" smtClean="0"/>
              <a:t>…</a:t>
            </a:r>
            <a:r>
              <a:rPr lang="en-US" smtClean="0"/>
              <a:t>,</a:t>
            </a:r>
            <a:r>
              <a:rPr lang="cs-CZ" smtClean="0"/>
              <a:t> </a:t>
            </a:r>
            <a:r>
              <a:rPr lang="cs-CZ" i="1" smtClean="0"/>
              <a:t>p</a:t>
            </a:r>
            <a:r>
              <a:rPr lang="cs-CZ" i="1" baseline="-25000" smtClean="0"/>
              <a:t>m</a:t>
            </a:r>
            <a:r>
              <a:rPr lang="en-US" smtClean="0"/>
              <a:t>.</a:t>
            </a:r>
            <a:endParaRPr lang="cs-CZ"/>
          </a:p>
          <a:p>
            <a:pPr algn="l">
              <a:lnSpc>
                <a:spcPct val="120000"/>
              </a:lnSpc>
            </a:pPr>
            <a:r>
              <a:rPr lang="en-US" smtClean="0"/>
              <a:t>It holds</a:t>
            </a:r>
            <a:r>
              <a:rPr lang="cs-CZ" smtClean="0"/>
              <a:t> </a:t>
            </a:r>
            <a:r>
              <a:rPr lang="cs-CZ" i="1"/>
              <a:t>m</a:t>
            </a:r>
            <a:r>
              <a:rPr lang="cs-CZ"/>
              <a:t> </a:t>
            </a:r>
            <a:r>
              <a:rPr lang="cs-CZ">
                <a:sym typeface="Symbol" pitchFamily="18" charset="2"/>
              </a:rPr>
              <a:t></a:t>
            </a:r>
            <a:r>
              <a:rPr lang="cs-CZ"/>
              <a:t> </a:t>
            </a:r>
            <a:r>
              <a:rPr lang="cs-CZ" i="1"/>
              <a:t>n</a:t>
            </a:r>
            <a:r>
              <a:rPr lang="cs-CZ"/>
              <a:t>, </a:t>
            </a:r>
            <a:r>
              <a:rPr lang="en-US" smtClean="0"/>
              <a:t>usually</a:t>
            </a:r>
            <a:r>
              <a:rPr lang="cs-CZ" smtClean="0"/>
              <a:t> </a:t>
            </a:r>
            <a:r>
              <a:rPr lang="cs-CZ" i="1"/>
              <a:t>m</a:t>
            </a:r>
            <a:r>
              <a:rPr lang="cs-CZ"/>
              <a:t> </a:t>
            </a:r>
            <a:r>
              <a:rPr lang="en-US"/>
              <a:t>&lt;&lt;</a:t>
            </a:r>
            <a:r>
              <a:rPr lang="cs-CZ"/>
              <a:t> </a:t>
            </a:r>
            <a:r>
              <a:rPr lang="cs-CZ" i="1"/>
              <a:t>n</a:t>
            </a:r>
            <a:endParaRPr lang="cs-CZ" b="1" i="1"/>
          </a:p>
        </p:txBody>
      </p:sp>
      <p:sp>
        <p:nvSpPr>
          <p:cNvPr id="3082" name="AutoShape 22"/>
          <p:cNvSpPr>
            <a:spLocks noChangeArrowheads="1"/>
          </p:cNvSpPr>
          <p:nvPr/>
        </p:nvSpPr>
        <p:spPr bwMode="auto">
          <a:xfrm>
            <a:off x="393700" y="5445125"/>
            <a:ext cx="8426450" cy="86518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b="1"/>
              <a:t>Text:</a:t>
            </a:r>
            <a:r>
              <a:rPr lang="cs-CZ" b="1">
                <a:latin typeface="Courier New" pitchFamily="49" charset="0"/>
              </a:rPr>
              <a:t>    ...task is very </a:t>
            </a:r>
            <a:r>
              <a:rPr lang="cs-CZ" b="1">
                <a:solidFill>
                  <a:srgbClr val="0033CC"/>
                </a:solidFill>
                <a:latin typeface="Courier New" pitchFamily="49" charset="0"/>
              </a:rPr>
              <a:t>simple</a:t>
            </a:r>
            <a:r>
              <a:rPr lang="cs-CZ" b="1">
                <a:latin typeface="Courier New" pitchFamily="49" charset="0"/>
              </a:rPr>
              <a:t> but it is used very freq...</a:t>
            </a:r>
          </a:p>
          <a:p>
            <a:pPr algn="l"/>
            <a:r>
              <a:rPr lang="en-US" b="1" smtClean="0"/>
              <a:t>Pattern</a:t>
            </a:r>
            <a:r>
              <a:rPr lang="cs-CZ" smtClean="0"/>
              <a:t>:      </a:t>
            </a:r>
            <a:r>
              <a:rPr lang="cs-CZ" b="1">
                <a:solidFill>
                  <a:srgbClr val="3333FF"/>
                </a:solidFill>
                <a:latin typeface="Courier New" pitchFamily="49" charset="0"/>
              </a:rPr>
              <a:t>simple</a:t>
            </a:r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3083" name="AutoShape 23"/>
          <p:cNvSpPr>
            <a:spLocks noChangeArrowheads="1"/>
          </p:cNvSpPr>
          <p:nvPr/>
        </p:nvSpPr>
        <p:spPr bwMode="auto">
          <a:xfrm>
            <a:off x="539750" y="5229225"/>
            <a:ext cx="1008063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AutoShape 346"/>
          <p:cNvSpPr>
            <a:spLocks noChangeArrowheads="1"/>
          </p:cNvSpPr>
          <p:nvPr/>
        </p:nvSpPr>
        <p:spPr bwMode="auto">
          <a:xfrm>
            <a:off x="6227887" y="189657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Basics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15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642"/>
          <p:cNvSpPr>
            <a:spLocks noChangeArrowheads="1"/>
          </p:cNvSpPr>
          <p:nvPr/>
        </p:nvSpPr>
        <p:spPr bwMode="auto">
          <a:xfrm>
            <a:off x="251520" y="3213175"/>
            <a:ext cx="8533705" cy="3312169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2291" name="AutoShape 643"/>
          <p:cNvSpPr>
            <a:spLocks noChangeArrowheads="1"/>
          </p:cNvSpPr>
          <p:nvPr/>
        </p:nvSpPr>
        <p:spPr bwMode="auto">
          <a:xfrm>
            <a:off x="323850" y="1268413"/>
            <a:ext cx="8569325" cy="1152525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2292" name="AutoShape 19"/>
          <p:cNvSpPr>
            <a:spLocks noChangeArrowheads="1"/>
          </p:cNvSpPr>
          <p:nvPr/>
        </p:nvSpPr>
        <p:spPr bwMode="auto">
          <a:xfrm>
            <a:off x="468313" y="981075"/>
            <a:ext cx="8280400" cy="433388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</a:t>
            </a:r>
            <a:r>
              <a:rPr lang="cs-CZ" b="1" smtClean="0"/>
              <a:t> </a:t>
            </a:r>
            <a:r>
              <a:rPr lang="cs-CZ" b="1"/>
              <a:t>A</a:t>
            </a:r>
            <a:r>
              <a:rPr lang="en-US" b="1" baseline="-25000"/>
              <a:t>3</a:t>
            </a:r>
            <a:r>
              <a:rPr lang="cs-CZ" b="1"/>
              <a:t> </a:t>
            </a:r>
            <a:r>
              <a:rPr lang="en-US" b="1" smtClean="0"/>
              <a:t>which accepts just a single word</a:t>
            </a:r>
            <a:r>
              <a:rPr lang="cs-CZ" b="1" smtClean="0"/>
              <a:t> </a:t>
            </a:r>
            <a:r>
              <a:rPr lang="cs-CZ" b="1" i="1"/>
              <a:t>p</a:t>
            </a:r>
            <a:r>
              <a:rPr lang="cs-CZ" b="1" baseline="-25000"/>
              <a:t>1</a:t>
            </a:r>
            <a:r>
              <a:rPr lang="cs-CZ" b="1" i="1"/>
              <a:t>p</a:t>
            </a:r>
            <a:r>
              <a:rPr lang="cs-CZ" b="1" baseline="-25000"/>
              <a:t>2</a:t>
            </a:r>
            <a:r>
              <a:rPr lang="cs-CZ" b="1" i="1"/>
              <a:t>p</a:t>
            </a:r>
            <a:r>
              <a:rPr lang="cs-CZ" b="1" baseline="-25000"/>
              <a:t>3</a:t>
            </a:r>
            <a:r>
              <a:rPr lang="cs-CZ" b="1" i="1"/>
              <a:t>p</a:t>
            </a:r>
            <a:r>
              <a:rPr lang="cs-CZ" b="1" baseline="-25000"/>
              <a:t>4.</a:t>
            </a:r>
          </a:p>
        </p:txBody>
      </p:sp>
      <p:sp>
        <p:nvSpPr>
          <p:cNvPr id="12294" name="Arc 21"/>
          <p:cNvSpPr>
            <a:spLocks/>
          </p:cNvSpPr>
          <p:nvPr/>
        </p:nvSpPr>
        <p:spPr bwMode="auto">
          <a:xfrm rot="5400000" flipH="1">
            <a:off x="885031" y="4307756"/>
            <a:ext cx="388938" cy="215900"/>
          </a:xfrm>
          <a:custGeom>
            <a:avLst/>
            <a:gdLst>
              <a:gd name="T0" fmla="*/ 355778 w 43199"/>
              <a:gd name="T1" fmla="*/ 213476 h 43200"/>
              <a:gd name="T2" fmla="*/ 0 w 43199"/>
              <a:gd name="T3" fmla="*/ 543923 h 43200"/>
              <a:gd name="T4" fmla="*/ 1750838 w 43199"/>
              <a:gd name="T5" fmla="*/ 5395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95" name="Oval 22"/>
          <p:cNvSpPr>
            <a:spLocks noChangeArrowheads="1"/>
          </p:cNvSpPr>
          <p:nvPr/>
        </p:nvSpPr>
        <p:spPr bwMode="auto">
          <a:xfrm>
            <a:off x="969963" y="458160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2296" name="Text Box 23"/>
          <p:cNvSpPr txBox="1">
            <a:spLocks noChangeArrowheads="1"/>
          </p:cNvSpPr>
          <p:nvPr/>
        </p:nvSpPr>
        <p:spPr bwMode="auto">
          <a:xfrm>
            <a:off x="1403350" y="443713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2297" name="Line 24"/>
          <p:cNvSpPr>
            <a:spLocks noChangeShapeType="1"/>
          </p:cNvSpPr>
          <p:nvPr/>
        </p:nvSpPr>
        <p:spPr bwMode="auto">
          <a:xfrm>
            <a:off x="1258888" y="4724475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8" name="Oval 25"/>
          <p:cNvSpPr>
            <a:spLocks noChangeArrowheads="1"/>
          </p:cNvSpPr>
          <p:nvPr/>
        </p:nvSpPr>
        <p:spPr bwMode="auto">
          <a:xfrm>
            <a:off x="1979613" y="458318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12299" name="Text Box 26"/>
          <p:cNvSpPr txBox="1">
            <a:spLocks noChangeArrowheads="1"/>
          </p:cNvSpPr>
          <p:nvPr/>
        </p:nvSpPr>
        <p:spPr bwMode="auto">
          <a:xfrm>
            <a:off x="2411413" y="443713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12300" name="Line 27"/>
          <p:cNvSpPr>
            <a:spLocks noChangeShapeType="1"/>
          </p:cNvSpPr>
          <p:nvPr/>
        </p:nvSpPr>
        <p:spPr bwMode="auto">
          <a:xfrm>
            <a:off x="2268538" y="4726062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01" name="Oval 28"/>
          <p:cNvSpPr>
            <a:spLocks noChangeArrowheads="1"/>
          </p:cNvSpPr>
          <p:nvPr/>
        </p:nvSpPr>
        <p:spPr bwMode="auto">
          <a:xfrm>
            <a:off x="2987675" y="458318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12302" name="Text Box 29"/>
          <p:cNvSpPr txBox="1">
            <a:spLocks noChangeArrowheads="1"/>
          </p:cNvSpPr>
          <p:nvPr/>
        </p:nvSpPr>
        <p:spPr bwMode="auto">
          <a:xfrm>
            <a:off x="3419475" y="443713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12303" name="Line 30"/>
          <p:cNvSpPr>
            <a:spLocks noChangeShapeType="1"/>
          </p:cNvSpPr>
          <p:nvPr/>
        </p:nvSpPr>
        <p:spPr bwMode="auto">
          <a:xfrm>
            <a:off x="3276600" y="4726062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04" name="Oval 31"/>
          <p:cNvSpPr>
            <a:spLocks noChangeArrowheads="1"/>
          </p:cNvSpPr>
          <p:nvPr/>
        </p:nvSpPr>
        <p:spPr bwMode="auto">
          <a:xfrm>
            <a:off x="3995738" y="458318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12305" name="Text Box 32"/>
          <p:cNvSpPr txBox="1">
            <a:spLocks noChangeArrowheads="1"/>
          </p:cNvSpPr>
          <p:nvPr/>
        </p:nvSpPr>
        <p:spPr bwMode="auto">
          <a:xfrm>
            <a:off x="4427538" y="443713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12306" name="Line 33"/>
          <p:cNvSpPr>
            <a:spLocks noChangeShapeType="1"/>
          </p:cNvSpPr>
          <p:nvPr/>
        </p:nvSpPr>
        <p:spPr bwMode="auto">
          <a:xfrm>
            <a:off x="4284663" y="4726062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2307" name="Group 34"/>
          <p:cNvGrpSpPr>
            <a:grpSpLocks/>
          </p:cNvGrpSpPr>
          <p:nvPr/>
        </p:nvGrpSpPr>
        <p:grpSpPr bwMode="auto">
          <a:xfrm>
            <a:off x="5003800" y="4581600"/>
            <a:ext cx="287338" cy="287337"/>
            <a:chOff x="3334" y="799"/>
            <a:chExt cx="454" cy="453"/>
          </a:xfrm>
        </p:grpSpPr>
        <p:sp>
          <p:nvSpPr>
            <p:cNvPr id="12402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2403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12308" name="Arc 55"/>
          <p:cNvSpPr>
            <a:spLocks/>
          </p:cNvSpPr>
          <p:nvPr/>
        </p:nvSpPr>
        <p:spPr bwMode="auto">
          <a:xfrm flipH="1" flipV="1">
            <a:off x="684213" y="4581600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09" name="AutoShape 56"/>
          <p:cNvSpPr>
            <a:spLocks noChangeArrowheads="1"/>
          </p:cNvSpPr>
          <p:nvPr/>
        </p:nvSpPr>
        <p:spPr bwMode="auto">
          <a:xfrm>
            <a:off x="520700" y="2636912"/>
            <a:ext cx="8101013" cy="719138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</a:t>
            </a:r>
            <a:r>
              <a:rPr lang="cs-CZ" b="1" smtClean="0"/>
              <a:t> </a:t>
            </a:r>
            <a:r>
              <a:rPr lang="cs-CZ" b="1"/>
              <a:t>A</a:t>
            </a:r>
            <a:r>
              <a:rPr lang="en-US" b="1" baseline="-25000"/>
              <a:t>4</a:t>
            </a:r>
            <a:r>
              <a:rPr lang="cs-CZ" b="1"/>
              <a:t> </a:t>
            </a:r>
            <a:r>
              <a:rPr lang="en-US" b="1" smtClean="0"/>
              <a:t>which accepts each word with suffix</a:t>
            </a:r>
            <a:r>
              <a:rPr lang="cs-CZ" b="1" smtClean="0"/>
              <a:t> </a:t>
            </a:r>
            <a:r>
              <a:rPr lang="cs-CZ" b="1" i="1"/>
              <a:t>p</a:t>
            </a:r>
            <a:r>
              <a:rPr lang="cs-CZ" b="1" baseline="-25000"/>
              <a:t>1</a:t>
            </a:r>
            <a:r>
              <a:rPr lang="cs-CZ"/>
              <a:t> </a:t>
            </a:r>
            <a:r>
              <a:rPr lang="cs-CZ" b="1" i="1"/>
              <a:t>p</a:t>
            </a:r>
            <a:r>
              <a:rPr lang="cs-CZ" b="1" baseline="-25000"/>
              <a:t>2</a:t>
            </a:r>
            <a:r>
              <a:rPr lang="cs-CZ" b="1"/>
              <a:t> </a:t>
            </a:r>
            <a:r>
              <a:rPr lang="cs-CZ" b="1" i="1"/>
              <a:t>p</a:t>
            </a:r>
            <a:r>
              <a:rPr lang="cs-CZ" b="1" baseline="-25000"/>
              <a:t>3</a:t>
            </a:r>
            <a:r>
              <a:rPr lang="cs-CZ" b="1"/>
              <a:t> </a:t>
            </a:r>
            <a:r>
              <a:rPr lang="cs-CZ" b="1" i="1"/>
              <a:t>p</a:t>
            </a:r>
            <a:r>
              <a:rPr lang="cs-CZ" b="1" baseline="-25000"/>
              <a:t>4</a:t>
            </a:r>
          </a:p>
          <a:p>
            <a:pPr algn="l"/>
            <a:r>
              <a:rPr lang="en-US" b="1" smtClean="0"/>
              <a:t>and its transition table</a:t>
            </a:r>
            <a:r>
              <a:rPr lang="cs-CZ" b="1" smtClean="0"/>
              <a:t>.</a:t>
            </a:r>
            <a:endParaRPr lang="cs-CZ" b="1"/>
          </a:p>
        </p:txBody>
      </p:sp>
      <p:grpSp>
        <p:nvGrpSpPr>
          <p:cNvPr id="12310" name="Group 609"/>
          <p:cNvGrpSpPr>
            <a:grpSpLocks/>
          </p:cNvGrpSpPr>
          <p:nvPr/>
        </p:nvGrpSpPr>
        <p:grpSpPr bwMode="auto">
          <a:xfrm>
            <a:off x="1258888" y="1557338"/>
            <a:ext cx="4392612" cy="431800"/>
            <a:chOff x="521" y="890"/>
            <a:chExt cx="2767" cy="272"/>
          </a:xfrm>
        </p:grpSpPr>
        <p:sp>
          <p:nvSpPr>
            <p:cNvPr id="12386" name="Oval 4"/>
            <p:cNvSpPr>
              <a:spLocks noChangeArrowheads="1"/>
            </p:cNvSpPr>
            <p:nvPr/>
          </p:nvSpPr>
          <p:spPr bwMode="auto">
            <a:xfrm>
              <a:off x="702" y="981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0</a:t>
              </a:r>
            </a:p>
          </p:txBody>
        </p:sp>
        <p:sp>
          <p:nvSpPr>
            <p:cNvPr id="12387" name="Text Box 5"/>
            <p:cNvSpPr txBox="1">
              <a:spLocks noChangeArrowheads="1"/>
            </p:cNvSpPr>
            <p:nvPr/>
          </p:nvSpPr>
          <p:spPr bwMode="auto">
            <a:xfrm>
              <a:off x="975" y="890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1</a:t>
              </a:r>
            </a:p>
          </p:txBody>
        </p:sp>
        <p:sp>
          <p:nvSpPr>
            <p:cNvPr id="12388" name="Line 6"/>
            <p:cNvSpPr>
              <a:spLocks noChangeShapeType="1"/>
            </p:cNvSpPr>
            <p:nvPr/>
          </p:nvSpPr>
          <p:spPr bwMode="auto">
            <a:xfrm>
              <a:off x="884" y="1071"/>
              <a:ext cx="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389" name="Oval 7"/>
            <p:cNvSpPr>
              <a:spLocks noChangeArrowheads="1"/>
            </p:cNvSpPr>
            <p:nvPr/>
          </p:nvSpPr>
          <p:spPr bwMode="auto">
            <a:xfrm>
              <a:off x="1292" y="981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1</a:t>
              </a:r>
            </a:p>
          </p:txBody>
        </p:sp>
        <p:sp>
          <p:nvSpPr>
            <p:cNvPr id="12390" name="Text Box 8"/>
            <p:cNvSpPr txBox="1">
              <a:spLocks noChangeArrowheads="1"/>
            </p:cNvSpPr>
            <p:nvPr/>
          </p:nvSpPr>
          <p:spPr bwMode="auto">
            <a:xfrm>
              <a:off x="1565" y="890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2</a:t>
              </a:r>
            </a:p>
          </p:txBody>
        </p:sp>
        <p:sp>
          <p:nvSpPr>
            <p:cNvPr id="12391" name="Oval 10"/>
            <p:cNvSpPr>
              <a:spLocks noChangeArrowheads="1"/>
            </p:cNvSpPr>
            <p:nvPr/>
          </p:nvSpPr>
          <p:spPr bwMode="auto">
            <a:xfrm>
              <a:off x="1882" y="981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2</a:t>
              </a:r>
            </a:p>
          </p:txBody>
        </p:sp>
        <p:sp>
          <p:nvSpPr>
            <p:cNvPr id="12392" name="Text Box 11"/>
            <p:cNvSpPr txBox="1">
              <a:spLocks noChangeArrowheads="1"/>
            </p:cNvSpPr>
            <p:nvPr/>
          </p:nvSpPr>
          <p:spPr bwMode="auto">
            <a:xfrm>
              <a:off x="2154" y="890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3</a:t>
              </a:r>
            </a:p>
          </p:txBody>
        </p:sp>
        <p:sp>
          <p:nvSpPr>
            <p:cNvPr id="12393" name="Oval 13"/>
            <p:cNvSpPr>
              <a:spLocks noChangeArrowheads="1"/>
            </p:cNvSpPr>
            <p:nvPr/>
          </p:nvSpPr>
          <p:spPr bwMode="auto">
            <a:xfrm>
              <a:off x="2472" y="981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3</a:t>
              </a:r>
            </a:p>
          </p:txBody>
        </p:sp>
        <p:sp>
          <p:nvSpPr>
            <p:cNvPr id="12394" name="Text Box 14"/>
            <p:cNvSpPr txBox="1">
              <a:spLocks noChangeArrowheads="1"/>
            </p:cNvSpPr>
            <p:nvPr/>
          </p:nvSpPr>
          <p:spPr bwMode="auto">
            <a:xfrm>
              <a:off x="2743" y="890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4</a:t>
              </a:r>
            </a:p>
          </p:txBody>
        </p:sp>
        <p:sp>
          <p:nvSpPr>
            <p:cNvPr id="12395" name="Line 15"/>
            <p:cNvSpPr>
              <a:spLocks noChangeShapeType="1"/>
            </p:cNvSpPr>
            <p:nvPr/>
          </p:nvSpPr>
          <p:spPr bwMode="auto">
            <a:xfrm>
              <a:off x="2653" y="1071"/>
              <a:ext cx="45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2396" name="Group 16"/>
            <p:cNvGrpSpPr>
              <a:grpSpLocks/>
            </p:cNvGrpSpPr>
            <p:nvPr/>
          </p:nvGrpSpPr>
          <p:grpSpPr bwMode="auto">
            <a:xfrm>
              <a:off x="3107" y="981"/>
              <a:ext cx="181" cy="181"/>
              <a:chOff x="3334" y="799"/>
              <a:chExt cx="454" cy="453"/>
            </a:xfrm>
          </p:grpSpPr>
          <p:sp>
            <p:nvSpPr>
              <p:cNvPr id="12400" name="Oval 17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400" b="1"/>
              </a:p>
            </p:txBody>
          </p:sp>
          <p:sp>
            <p:nvSpPr>
              <p:cNvPr id="12401" name="Oval 18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200" b="1"/>
                  <a:t>4</a:t>
                </a:r>
              </a:p>
            </p:txBody>
          </p:sp>
        </p:grpSp>
        <p:sp>
          <p:nvSpPr>
            <p:cNvPr id="12397" name="Arc 54"/>
            <p:cNvSpPr>
              <a:spLocks/>
            </p:cNvSpPr>
            <p:nvPr/>
          </p:nvSpPr>
          <p:spPr bwMode="auto">
            <a:xfrm flipH="1" flipV="1">
              <a:off x="521" y="982"/>
              <a:ext cx="182" cy="92"/>
            </a:xfrm>
            <a:custGeom>
              <a:avLst/>
              <a:gdLst>
                <a:gd name="T0" fmla="*/ 0 w 21600"/>
                <a:gd name="T1" fmla="*/ 0 h 21600"/>
                <a:gd name="T2" fmla="*/ 2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98" name="Line 529"/>
            <p:cNvSpPr>
              <a:spLocks noChangeShapeType="1"/>
            </p:cNvSpPr>
            <p:nvPr/>
          </p:nvSpPr>
          <p:spPr bwMode="auto">
            <a:xfrm>
              <a:off x="2064" y="1071"/>
              <a:ext cx="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399" name="Line 531"/>
            <p:cNvSpPr>
              <a:spLocks noChangeShapeType="1"/>
            </p:cNvSpPr>
            <p:nvPr/>
          </p:nvSpPr>
          <p:spPr bwMode="auto">
            <a:xfrm>
              <a:off x="1474" y="1071"/>
              <a:ext cx="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2311" name="AutoShape 532"/>
          <p:cNvSpPr>
            <a:spLocks noChangeArrowheads="1"/>
          </p:cNvSpPr>
          <p:nvPr/>
        </p:nvSpPr>
        <p:spPr bwMode="auto">
          <a:xfrm>
            <a:off x="5508625" y="5516637"/>
            <a:ext cx="2682875" cy="360263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b="1"/>
              <a:t>z </a:t>
            </a:r>
            <a:r>
              <a:rPr lang="cs-CZ" b="1">
                <a:sym typeface="Symbol" pitchFamily="18" charset="2"/>
              </a:rPr>
              <a:t></a:t>
            </a:r>
            <a:r>
              <a:rPr lang="cs-CZ" b="1"/>
              <a:t> </a:t>
            </a:r>
            <a:r>
              <a:rPr lang="cs-CZ" b="1" i="1">
                <a:sym typeface="Symbol"/>
              </a:rPr>
              <a:t></a:t>
            </a:r>
            <a:r>
              <a:rPr lang="cs-CZ" b="1" smtClean="0"/>
              <a:t> </a:t>
            </a:r>
            <a:r>
              <a:rPr lang="cs-CZ" b="1">
                <a:sym typeface="Symbol" pitchFamily="18" charset="2"/>
              </a:rPr>
              <a:t> </a:t>
            </a:r>
            <a:r>
              <a:rPr lang="en-US" b="1">
                <a:sym typeface="Symbol" pitchFamily="18" charset="2"/>
              </a:rPr>
              <a:t>{</a:t>
            </a:r>
            <a:r>
              <a:rPr lang="en-US" b="1" i="1">
                <a:sym typeface="Symbol" pitchFamily="18" charset="2"/>
              </a:rPr>
              <a:t>p</a:t>
            </a:r>
            <a:r>
              <a:rPr lang="en-US" b="1">
                <a:sym typeface="Symbol" pitchFamily="18" charset="2"/>
              </a:rPr>
              <a:t>1, </a:t>
            </a:r>
            <a:r>
              <a:rPr lang="en-US" b="1" i="1">
                <a:sym typeface="Symbol" pitchFamily="18" charset="2"/>
              </a:rPr>
              <a:t>p</a:t>
            </a:r>
            <a:r>
              <a:rPr lang="en-US" b="1">
                <a:sym typeface="Symbol" pitchFamily="18" charset="2"/>
              </a:rPr>
              <a:t>2, </a:t>
            </a:r>
            <a:r>
              <a:rPr lang="en-US" b="1" i="1">
                <a:sym typeface="Symbol" pitchFamily="18" charset="2"/>
              </a:rPr>
              <a:t>p</a:t>
            </a:r>
            <a:r>
              <a:rPr lang="en-US" b="1">
                <a:sym typeface="Symbol" pitchFamily="18" charset="2"/>
              </a:rPr>
              <a:t>3, </a:t>
            </a:r>
            <a:r>
              <a:rPr lang="en-US" b="1" i="1">
                <a:sym typeface="Symbol" pitchFamily="18" charset="2"/>
              </a:rPr>
              <a:t>p</a:t>
            </a:r>
            <a:r>
              <a:rPr lang="en-US" b="1">
                <a:sym typeface="Symbol" pitchFamily="18" charset="2"/>
              </a:rPr>
              <a:t>4</a:t>
            </a:r>
            <a:r>
              <a:rPr lang="en-US" b="1" smtClean="0">
                <a:sym typeface="Symbol" pitchFamily="18" charset="2"/>
              </a:rPr>
              <a:t>}</a:t>
            </a:r>
            <a:endParaRPr lang="en-US" b="1">
              <a:sym typeface="Symbol" pitchFamily="18" charset="2"/>
            </a:endParaRPr>
          </a:p>
        </p:txBody>
      </p:sp>
      <p:graphicFrame>
        <p:nvGraphicFramePr>
          <p:cNvPr id="24085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908158"/>
              </p:ext>
            </p:extLst>
          </p:nvPr>
        </p:nvGraphicFramePr>
        <p:xfrm>
          <a:off x="5580063" y="3500512"/>
          <a:ext cx="3097212" cy="1862136"/>
        </p:xfrm>
        <a:graphic>
          <a:graphicData uri="http://schemas.openxmlformats.org/drawingml/2006/table">
            <a:tbl>
              <a:tblPr/>
              <a:tblGrid>
                <a:gridCol w="442912"/>
                <a:gridCol w="441325"/>
                <a:gridCol w="442913"/>
                <a:gridCol w="442912"/>
                <a:gridCol w="442913"/>
                <a:gridCol w="441325"/>
                <a:gridCol w="442912"/>
              </a:tblGrid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*)</a:t>
                      </a:r>
                      <a:endParaRPr kumimoji="0" lang="cs-CZ" sz="1800" b="1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76" name="Text Box 646"/>
          <p:cNvSpPr txBox="1">
            <a:spLocks noChangeArrowheads="1"/>
          </p:cNvSpPr>
          <p:nvPr/>
        </p:nvSpPr>
        <p:spPr bwMode="auto">
          <a:xfrm>
            <a:off x="684213" y="3644975"/>
            <a:ext cx="433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A</a:t>
            </a:r>
            <a:r>
              <a:rPr lang="en-US" b="1" baseline="-25000"/>
              <a:t>4</a:t>
            </a:r>
            <a:endParaRPr lang="cs-CZ" b="1" baseline="-25000"/>
          </a:p>
        </p:txBody>
      </p:sp>
      <p:sp>
        <p:nvSpPr>
          <p:cNvPr id="12377" name="Text Box 647"/>
          <p:cNvSpPr txBox="1">
            <a:spLocks noChangeArrowheads="1"/>
          </p:cNvSpPr>
          <p:nvPr/>
        </p:nvSpPr>
        <p:spPr bwMode="auto">
          <a:xfrm>
            <a:off x="539750" y="1700213"/>
            <a:ext cx="433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A</a:t>
            </a:r>
            <a:r>
              <a:rPr lang="en-US" b="1" baseline="-25000"/>
              <a:t>3</a:t>
            </a:r>
            <a:endParaRPr lang="cs-CZ" b="1" baseline="-25000"/>
          </a:p>
        </p:txBody>
      </p:sp>
      <p:sp>
        <p:nvSpPr>
          <p:cNvPr id="7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Power of 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8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154735" y="4004692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7884368" y="3860676"/>
            <a:ext cx="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Connector 62"/>
          <p:cNvCxnSpPr/>
          <p:nvPr/>
        </p:nvCxnSpPr>
        <p:spPr bwMode="auto">
          <a:xfrm>
            <a:off x="8028384" y="3860676"/>
            <a:ext cx="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>
            <a:off x="8172400" y="3860676"/>
            <a:ext cx="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Box 1"/>
          <p:cNvSpPr txBox="1"/>
          <p:nvPr/>
        </p:nvSpPr>
        <p:spPr>
          <a:xfrm>
            <a:off x="5436096" y="5877272"/>
            <a:ext cx="3384376" cy="52322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1400" b="1" i="1" smtClean="0">
                <a:sym typeface="Symbol" pitchFamily="18" charset="2"/>
              </a:rPr>
              <a:t>*)  all </a:t>
            </a:r>
            <a:r>
              <a:rPr lang="en-US" sz="1400" b="1" i="1">
                <a:sym typeface="Symbol" pitchFamily="18" charset="2"/>
              </a:rPr>
              <a:t>other characters in the alphabet, </a:t>
            </a:r>
          </a:p>
          <a:p>
            <a:pPr algn="l"/>
            <a:r>
              <a:rPr lang="en-US" sz="1400" b="1" i="1" smtClean="0">
                <a:sym typeface="Symbol" pitchFamily="18" charset="2"/>
              </a:rPr>
              <a:t>     each </a:t>
            </a:r>
            <a:r>
              <a:rPr lang="en-US" sz="1400" b="1" i="1">
                <a:sym typeface="Symbol" pitchFamily="18" charset="2"/>
              </a:rPr>
              <a:t>over its own </a:t>
            </a:r>
            <a:r>
              <a:rPr lang="en-US" sz="1400" b="1" i="1" smtClean="0">
                <a:sym typeface="Symbol" pitchFamily="18" charset="2"/>
              </a:rPr>
              <a:t>column</a:t>
            </a:r>
            <a:endParaRPr lang="cs-CZ" sz="1400" b="1" i="1"/>
          </a:p>
        </p:txBody>
      </p:sp>
    </p:spTree>
    <p:extLst>
      <p:ext uri="{BB962C8B-B14F-4D97-AF65-F5344CB8AC3E}">
        <p14:creationId xmlns:p14="http://schemas.microsoft.com/office/powerpoint/2010/main" val="245726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413"/>
          <p:cNvSpPr>
            <a:spLocks noChangeArrowheads="1"/>
          </p:cNvSpPr>
          <p:nvPr/>
        </p:nvSpPr>
        <p:spPr bwMode="auto">
          <a:xfrm>
            <a:off x="251271" y="3717800"/>
            <a:ext cx="8569201" cy="2735536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3315" name="AutoShape 412"/>
          <p:cNvSpPr>
            <a:spLocks noChangeArrowheads="1"/>
          </p:cNvSpPr>
          <p:nvPr/>
        </p:nvSpPr>
        <p:spPr bwMode="auto">
          <a:xfrm>
            <a:off x="251520" y="692697"/>
            <a:ext cx="8568952" cy="2448272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3316" name="Arc 278"/>
          <p:cNvSpPr>
            <a:spLocks/>
          </p:cNvSpPr>
          <p:nvPr/>
        </p:nvSpPr>
        <p:spPr bwMode="auto">
          <a:xfrm rot="-5400000">
            <a:off x="3533427" y="3099469"/>
            <a:ext cx="923925" cy="3024187"/>
          </a:xfrm>
          <a:custGeom>
            <a:avLst/>
            <a:gdLst>
              <a:gd name="T0" fmla="*/ 10079296 w 22889"/>
              <a:gd name="T1" fmla="*/ 0 h 42638"/>
              <a:gd name="T2" fmla="*/ 0 w 22889"/>
              <a:gd name="T3" fmla="*/ 214305475 h 42638"/>
              <a:gd name="T4" fmla="*/ 2100255 w 22889"/>
              <a:gd name="T5" fmla="*/ 105834700 h 4263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889" h="42638" fill="none" extrusionOk="0">
                <a:moveTo>
                  <a:pt x="6185" y="0"/>
                </a:moveTo>
                <a:cubicBezTo>
                  <a:pt x="15967" y="2277"/>
                  <a:pt x="22889" y="10995"/>
                  <a:pt x="22889" y="21038"/>
                </a:cubicBezTo>
                <a:cubicBezTo>
                  <a:pt x="22889" y="32967"/>
                  <a:pt x="13218" y="42638"/>
                  <a:pt x="1289" y="42638"/>
                </a:cubicBezTo>
                <a:cubicBezTo>
                  <a:pt x="859" y="42638"/>
                  <a:pt x="429" y="42625"/>
                  <a:pt x="0" y="42599"/>
                </a:cubicBezTo>
              </a:path>
              <a:path w="22889" h="42638" stroke="0" extrusionOk="0">
                <a:moveTo>
                  <a:pt x="6185" y="0"/>
                </a:moveTo>
                <a:cubicBezTo>
                  <a:pt x="15967" y="2277"/>
                  <a:pt x="22889" y="10995"/>
                  <a:pt x="22889" y="21038"/>
                </a:cubicBezTo>
                <a:cubicBezTo>
                  <a:pt x="22889" y="32967"/>
                  <a:pt x="13218" y="42638"/>
                  <a:pt x="1289" y="42638"/>
                </a:cubicBezTo>
                <a:cubicBezTo>
                  <a:pt x="859" y="42638"/>
                  <a:pt x="429" y="42625"/>
                  <a:pt x="0" y="42599"/>
                </a:cubicBezTo>
                <a:lnTo>
                  <a:pt x="1289" y="21038"/>
                </a:lnTo>
                <a:lnTo>
                  <a:pt x="6185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17" name="Arc 270"/>
          <p:cNvSpPr>
            <a:spLocks/>
          </p:cNvSpPr>
          <p:nvPr/>
        </p:nvSpPr>
        <p:spPr bwMode="auto">
          <a:xfrm rot="5400000" flipV="1">
            <a:off x="1833214" y="4213894"/>
            <a:ext cx="720725" cy="2452688"/>
          </a:xfrm>
          <a:custGeom>
            <a:avLst/>
            <a:gdLst>
              <a:gd name="T0" fmla="*/ 5452084 w 21600"/>
              <a:gd name="T1" fmla="*/ 0 h 42451"/>
              <a:gd name="T2" fmla="*/ 3159678 w 21600"/>
              <a:gd name="T3" fmla="*/ 141708757 h 42451"/>
              <a:gd name="T4" fmla="*/ 0 w 21600"/>
              <a:gd name="T5" fmla="*/ 70228481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18" name="Arc 273"/>
          <p:cNvSpPr>
            <a:spLocks/>
          </p:cNvSpPr>
          <p:nvPr/>
        </p:nvSpPr>
        <p:spPr bwMode="auto">
          <a:xfrm rot="-5400000">
            <a:off x="2784921" y="4446463"/>
            <a:ext cx="355600" cy="914400"/>
          </a:xfrm>
          <a:custGeom>
            <a:avLst/>
            <a:gdLst>
              <a:gd name="T0" fmla="*/ 2112676 w 21600"/>
              <a:gd name="T1" fmla="*/ 0 h 41557"/>
              <a:gd name="T2" fmla="*/ 769183 w 21600"/>
              <a:gd name="T3" fmla="*/ 20120013 h 41557"/>
              <a:gd name="T4" fmla="*/ 0 w 21600"/>
              <a:gd name="T5" fmla="*/ 9752815 h 4155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1557" fill="none" extrusionOk="0">
                <a:moveTo>
                  <a:pt x="7795" y="-1"/>
                </a:moveTo>
                <a:cubicBezTo>
                  <a:pt x="16115" y="3219"/>
                  <a:pt x="21600" y="11222"/>
                  <a:pt x="21600" y="20144"/>
                </a:cubicBezTo>
                <a:cubicBezTo>
                  <a:pt x="21600" y="30976"/>
                  <a:pt x="13576" y="40133"/>
                  <a:pt x="2837" y="41556"/>
                </a:cubicBezTo>
              </a:path>
              <a:path w="21600" h="41557" stroke="0" extrusionOk="0">
                <a:moveTo>
                  <a:pt x="7795" y="-1"/>
                </a:moveTo>
                <a:cubicBezTo>
                  <a:pt x="16115" y="3219"/>
                  <a:pt x="21600" y="11222"/>
                  <a:pt x="21600" y="20144"/>
                </a:cubicBezTo>
                <a:cubicBezTo>
                  <a:pt x="21600" y="30976"/>
                  <a:pt x="13576" y="40133"/>
                  <a:pt x="2837" y="41556"/>
                </a:cubicBezTo>
                <a:lnTo>
                  <a:pt x="0" y="20144"/>
                </a:lnTo>
                <a:lnTo>
                  <a:pt x="7795" y="-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19" name="Arc 258"/>
          <p:cNvSpPr>
            <a:spLocks/>
          </p:cNvSpPr>
          <p:nvPr/>
        </p:nvSpPr>
        <p:spPr bwMode="auto">
          <a:xfrm rot="5400000" flipH="1">
            <a:off x="2104677" y="4663157"/>
            <a:ext cx="388937" cy="215900"/>
          </a:xfrm>
          <a:custGeom>
            <a:avLst/>
            <a:gdLst>
              <a:gd name="T0" fmla="*/ 355778 w 43199"/>
              <a:gd name="T1" fmla="*/ 213476 h 43200"/>
              <a:gd name="T2" fmla="*/ 0 w 43199"/>
              <a:gd name="T3" fmla="*/ 543923 h 43200"/>
              <a:gd name="T4" fmla="*/ 1750833 w 43199"/>
              <a:gd name="T5" fmla="*/ 5395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54659" name="Group 3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077065"/>
              </p:ext>
            </p:extLst>
          </p:nvPr>
        </p:nvGraphicFramePr>
        <p:xfrm>
          <a:off x="5867846" y="4149600"/>
          <a:ext cx="2879725" cy="1862136"/>
        </p:xfrm>
        <a:graphic>
          <a:graphicData uri="http://schemas.openxmlformats.org/drawingml/2006/table">
            <a:tbl>
              <a:tblPr/>
              <a:tblGrid>
                <a:gridCol w="411162"/>
                <a:gridCol w="411163"/>
                <a:gridCol w="411162"/>
                <a:gridCol w="412750"/>
                <a:gridCol w="411163"/>
                <a:gridCol w="411162"/>
                <a:gridCol w="411163"/>
              </a:tblGrid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AutoShape 232"/>
          <p:cNvSpPr>
            <a:spLocks noChangeArrowheads="1"/>
          </p:cNvSpPr>
          <p:nvPr/>
        </p:nvSpPr>
        <p:spPr bwMode="auto">
          <a:xfrm>
            <a:off x="5723260" y="2636838"/>
            <a:ext cx="2682875" cy="360362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b="1"/>
              <a:t>z </a:t>
            </a:r>
            <a:r>
              <a:rPr lang="cs-CZ" b="1">
                <a:sym typeface="Symbol" pitchFamily="18" charset="2"/>
              </a:rPr>
              <a:t></a:t>
            </a:r>
            <a:r>
              <a:rPr lang="cs-CZ" b="1"/>
              <a:t> </a:t>
            </a:r>
            <a:r>
              <a:rPr lang="cs-CZ" b="1" i="1">
                <a:sym typeface="Symbol"/>
              </a:rPr>
              <a:t></a:t>
            </a:r>
            <a:r>
              <a:rPr lang="cs-CZ" b="1" smtClean="0"/>
              <a:t> </a:t>
            </a:r>
            <a:r>
              <a:rPr lang="cs-CZ"/>
              <a:t>–</a:t>
            </a:r>
            <a:r>
              <a:rPr lang="cs-CZ" b="1">
                <a:sym typeface="Symbol" pitchFamily="18" charset="2"/>
              </a:rPr>
              <a:t> </a:t>
            </a:r>
            <a:r>
              <a:rPr lang="en-US" b="1">
                <a:sym typeface="Symbol" pitchFamily="18" charset="2"/>
              </a:rPr>
              <a:t>{</a:t>
            </a:r>
            <a:r>
              <a:rPr lang="en-US" b="1" i="1">
                <a:sym typeface="Symbol" pitchFamily="18" charset="2"/>
              </a:rPr>
              <a:t>p</a:t>
            </a:r>
            <a:r>
              <a:rPr lang="en-US" b="1">
                <a:sym typeface="Symbol" pitchFamily="18" charset="2"/>
              </a:rPr>
              <a:t>1, </a:t>
            </a:r>
            <a:r>
              <a:rPr lang="en-US" b="1" i="1">
                <a:sym typeface="Symbol" pitchFamily="18" charset="2"/>
              </a:rPr>
              <a:t>p</a:t>
            </a:r>
            <a:r>
              <a:rPr lang="en-US" b="1">
                <a:sym typeface="Symbol" pitchFamily="18" charset="2"/>
              </a:rPr>
              <a:t>2, </a:t>
            </a:r>
            <a:r>
              <a:rPr lang="en-US" b="1" i="1">
                <a:sym typeface="Symbol" pitchFamily="18" charset="2"/>
              </a:rPr>
              <a:t>p</a:t>
            </a:r>
            <a:r>
              <a:rPr lang="en-US" b="1">
                <a:sym typeface="Symbol" pitchFamily="18" charset="2"/>
              </a:rPr>
              <a:t>3, </a:t>
            </a:r>
            <a:r>
              <a:rPr lang="en-US" b="1" i="1">
                <a:sym typeface="Symbol" pitchFamily="18" charset="2"/>
              </a:rPr>
              <a:t>p</a:t>
            </a:r>
            <a:r>
              <a:rPr lang="en-US" b="1">
                <a:sym typeface="Symbol" pitchFamily="18" charset="2"/>
              </a:rPr>
              <a:t>4}</a:t>
            </a:r>
            <a:r>
              <a:rPr lang="cs-CZ" b="1"/>
              <a:t> </a:t>
            </a:r>
          </a:p>
        </p:txBody>
      </p:sp>
      <p:sp>
        <p:nvSpPr>
          <p:cNvPr id="13376" name="Arc 238"/>
          <p:cNvSpPr>
            <a:spLocks/>
          </p:cNvSpPr>
          <p:nvPr/>
        </p:nvSpPr>
        <p:spPr bwMode="auto">
          <a:xfrm rot="5400000" flipH="1">
            <a:off x="591789" y="4663157"/>
            <a:ext cx="388937" cy="215900"/>
          </a:xfrm>
          <a:custGeom>
            <a:avLst/>
            <a:gdLst>
              <a:gd name="T0" fmla="*/ 355778 w 43199"/>
              <a:gd name="T1" fmla="*/ 213476 h 43200"/>
              <a:gd name="T2" fmla="*/ 0 w 43199"/>
              <a:gd name="T3" fmla="*/ 543923 h 43200"/>
              <a:gd name="T4" fmla="*/ 1750833 w 43199"/>
              <a:gd name="T5" fmla="*/ 5395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77" name="Text Box 240"/>
          <p:cNvSpPr txBox="1">
            <a:spLocks noChangeArrowheads="1"/>
          </p:cNvSpPr>
          <p:nvPr/>
        </p:nvSpPr>
        <p:spPr bwMode="auto">
          <a:xfrm>
            <a:off x="1399033" y="47925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3378" name="Line 241"/>
          <p:cNvSpPr>
            <a:spLocks noChangeShapeType="1"/>
          </p:cNvSpPr>
          <p:nvPr/>
        </p:nvSpPr>
        <p:spPr bwMode="auto">
          <a:xfrm>
            <a:off x="967233" y="5079875"/>
            <a:ext cx="1223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79" name="Text Box 243"/>
          <p:cNvSpPr txBox="1">
            <a:spLocks noChangeArrowheads="1"/>
          </p:cNvSpPr>
          <p:nvPr/>
        </p:nvSpPr>
        <p:spPr bwMode="auto">
          <a:xfrm>
            <a:off x="2772221" y="47973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13380" name="Line 244"/>
          <p:cNvSpPr>
            <a:spLocks noChangeShapeType="1"/>
          </p:cNvSpPr>
          <p:nvPr/>
        </p:nvSpPr>
        <p:spPr bwMode="auto">
          <a:xfrm>
            <a:off x="2478533" y="5079875"/>
            <a:ext cx="796925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81" name="Line 247"/>
          <p:cNvSpPr>
            <a:spLocks noChangeShapeType="1"/>
          </p:cNvSpPr>
          <p:nvPr/>
        </p:nvSpPr>
        <p:spPr bwMode="auto">
          <a:xfrm>
            <a:off x="3564383" y="5084638"/>
            <a:ext cx="7191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82" name="Text Box 249"/>
          <p:cNvSpPr txBox="1">
            <a:spLocks noChangeArrowheads="1"/>
          </p:cNvSpPr>
          <p:nvPr/>
        </p:nvSpPr>
        <p:spPr bwMode="auto">
          <a:xfrm>
            <a:off x="4788346" y="47973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13383" name="Line 250"/>
          <p:cNvSpPr>
            <a:spLocks noChangeShapeType="1"/>
          </p:cNvSpPr>
          <p:nvPr/>
        </p:nvSpPr>
        <p:spPr bwMode="auto">
          <a:xfrm>
            <a:off x="4572446" y="5084638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84" name="Arc 254"/>
          <p:cNvSpPr>
            <a:spLocks/>
          </p:cNvSpPr>
          <p:nvPr/>
        </p:nvSpPr>
        <p:spPr bwMode="auto">
          <a:xfrm flipH="1" flipV="1">
            <a:off x="390971" y="4937000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3385" name="Group 257"/>
          <p:cNvGrpSpPr>
            <a:grpSpLocks/>
          </p:cNvGrpSpPr>
          <p:nvPr/>
        </p:nvGrpSpPr>
        <p:grpSpPr bwMode="auto">
          <a:xfrm>
            <a:off x="894208" y="4432175"/>
            <a:ext cx="431800" cy="287338"/>
            <a:chOff x="567" y="3203"/>
            <a:chExt cx="272" cy="181"/>
          </a:xfrm>
        </p:grpSpPr>
        <p:sp>
          <p:nvSpPr>
            <p:cNvPr id="13510" name="Text Box 255"/>
            <p:cNvSpPr txBox="1">
              <a:spLocks noChangeArrowheads="1"/>
            </p:cNvSpPr>
            <p:nvPr/>
          </p:nvSpPr>
          <p:spPr bwMode="auto">
            <a:xfrm>
              <a:off x="567" y="3203"/>
              <a:ext cx="27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1</a:t>
              </a:r>
            </a:p>
          </p:txBody>
        </p:sp>
        <p:sp>
          <p:nvSpPr>
            <p:cNvPr id="13511" name="Line 256"/>
            <p:cNvSpPr>
              <a:spLocks noChangeShapeType="1"/>
            </p:cNvSpPr>
            <p:nvPr/>
          </p:nvSpPr>
          <p:spPr bwMode="auto">
            <a:xfrm>
              <a:off x="657" y="3249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3386" name="Arc 266"/>
          <p:cNvSpPr>
            <a:spLocks/>
          </p:cNvSpPr>
          <p:nvPr/>
        </p:nvSpPr>
        <p:spPr bwMode="auto">
          <a:xfrm rot="-5400000">
            <a:off x="3168302" y="3820194"/>
            <a:ext cx="498475" cy="1878013"/>
          </a:xfrm>
          <a:custGeom>
            <a:avLst/>
            <a:gdLst>
              <a:gd name="T0" fmla="*/ 2608017 w 21600"/>
              <a:gd name="T1" fmla="*/ 0 h 42451"/>
              <a:gd name="T2" fmla="*/ 1511441 w 21600"/>
              <a:gd name="T3" fmla="*/ 83082444 h 42451"/>
              <a:gd name="T4" fmla="*/ 0 w 21600"/>
              <a:gd name="T5" fmla="*/ 4117427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87" name="Arc 267"/>
          <p:cNvSpPr>
            <a:spLocks/>
          </p:cNvSpPr>
          <p:nvPr/>
        </p:nvSpPr>
        <p:spPr bwMode="auto">
          <a:xfrm rot="5400000" flipV="1">
            <a:off x="1507777" y="4683794"/>
            <a:ext cx="358775" cy="1296987"/>
          </a:xfrm>
          <a:custGeom>
            <a:avLst/>
            <a:gdLst>
              <a:gd name="T0" fmla="*/ 1351037 w 21600"/>
              <a:gd name="T1" fmla="*/ 0 h 42451"/>
              <a:gd name="T2" fmla="*/ 782977 w 21600"/>
              <a:gd name="T3" fmla="*/ 39626282 h 42451"/>
              <a:gd name="T4" fmla="*/ 0 w 21600"/>
              <a:gd name="T5" fmla="*/ 19638120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88" name="Text Box 268"/>
          <p:cNvSpPr txBox="1">
            <a:spLocks noChangeArrowheads="1"/>
          </p:cNvSpPr>
          <p:nvPr/>
        </p:nvSpPr>
        <p:spPr bwMode="auto">
          <a:xfrm>
            <a:off x="1273621" y="5191000"/>
            <a:ext cx="86518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 smtClean="0"/>
              <a:t>p</a:t>
            </a:r>
            <a:r>
              <a:rPr lang="cs-CZ" sz="1600" b="1" i="1" baseline="-25000" smtClean="0"/>
              <a:t>3</a:t>
            </a:r>
            <a:r>
              <a:rPr lang="cs-CZ" sz="1600" b="1" i="1" smtClean="0"/>
              <a:t>,p</a:t>
            </a:r>
            <a:r>
              <a:rPr lang="cs-CZ" b="1" baseline="-25000" smtClean="0"/>
              <a:t>4</a:t>
            </a:r>
            <a:r>
              <a:rPr lang="cs-CZ" b="1" smtClean="0"/>
              <a:t>,</a:t>
            </a:r>
            <a:r>
              <a:rPr lang="en-US" b="1" i="1" smtClean="0"/>
              <a:t>z</a:t>
            </a:r>
            <a:endParaRPr lang="cs-CZ" b="1" i="1"/>
          </a:p>
        </p:txBody>
      </p:sp>
      <p:sp>
        <p:nvSpPr>
          <p:cNvPr id="13389" name="Text Box 271"/>
          <p:cNvSpPr txBox="1">
            <a:spLocks noChangeArrowheads="1"/>
          </p:cNvSpPr>
          <p:nvPr/>
        </p:nvSpPr>
        <p:spPr bwMode="auto">
          <a:xfrm>
            <a:off x="1980058" y="5445000"/>
            <a:ext cx="865188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 smtClean="0"/>
              <a:t>p</a:t>
            </a:r>
            <a:r>
              <a:rPr lang="cs-CZ" sz="1600" b="1" i="1" baseline="-25000" smtClean="0"/>
              <a:t>2</a:t>
            </a:r>
            <a:r>
              <a:rPr lang="cs-CZ" sz="1600" b="1" i="1" smtClean="0"/>
              <a:t>,p</a:t>
            </a:r>
            <a:r>
              <a:rPr lang="cs-CZ" b="1" baseline="-25000" smtClean="0"/>
              <a:t>4</a:t>
            </a:r>
            <a:r>
              <a:rPr lang="cs-CZ" b="1" smtClean="0"/>
              <a:t>,</a:t>
            </a:r>
            <a:r>
              <a:rPr lang="en-US" b="1" i="1" smtClean="0"/>
              <a:t>z</a:t>
            </a:r>
            <a:endParaRPr lang="cs-CZ" b="1" i="1"/>
          </a:p>
        </p:txBody>
      </p:sp>
      <p:sp>
        <p:nvSpPr>
          <p:cNvPr id="13390" name="Text Box 274"/>
          <p:cNvSpPr txBox="1">
            <a:spLocks noChangeArrowheads="1"/>
          </p:cNvSpPr>
          <p:nvPr/>
        </p:nvSpPr>
        <p:spPr bwMode="auto">
          <a:xfrm>
            <a:off x="2335658" y="4287713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3391" name="Text Box 275"/>
          <p:cNvSpPr txBox="1">
            <a:spLocks noChangeArrowheads="1"/>
          </p:cNvSpPr>
          <p:nvPr/>
        </p:nvSpPr>
        <p:spPr bwMode="auto">
          <a:xfrm>
            <a:off x="3275458" y="4581400"/>
            <a:ext cx="2889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3392" name="Text Box 276"/>
          <p:cNvSpPr txBox="1">
            <a:spLocks noChangeArrowheads="1"/>
          </p:cNvSpPr>
          <p:nvPr/>
        </p:nvSpPr>
        <p:spPr bwMode="auto">
          <a:xfrm>
            <a:off x="3780283" y="47973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13393" name="Text Box 277"/>
          <p:cNvSpPr txBox="1">
            <a:spLocks noChangeArrowheads="1"/>
          </p:cNvSpPr>
          <p:nvPr/>
        </p:nvSpPr>
        <p:spPr bwMode="auto">
          <a:xfrm>
            <a:off x="4212083" y="443693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3394" name="Arc 280"/>
          <p:cNvSpPr>
            <a:spLocks/>
          </p:cNvSpPr>
          <p:nvPr/>
        </p:nvSpPr>
        <p:spPr bwMode="auto">
          <a:xfrm rot="5400000" flipV="1">
            <a:off x="2154683" y="3747963"/>
            <a:ext cx="941387" cy="3462338"/>
          </a:xfrm>
          <a:custGeom>
            <a:avLst/>
            <a:gdLst>
              <a:gd name="T0" fmla="*/ 9301644 w 21600"/>
              <a:gd name="T1" fmla="*/ 0 h 42451"/>
              <a:gd name="T2" fmla="*/ 5390661 w 21600"/>
              <a:gd name="T3" fmla="*/ 282391096 h 42451"/>
              <a:gd name="T4" fmla="*/ 0 w 21600"/>
              <a:gd name="T5" fmla="*/ 13994823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95" name="Arc 281"/>
          <p:cNvSpPr>
            <a:spLocks/>
          </p:cNvSpPr>
          <p:nvPr/>
        </p:nvSpPr>
        <p:spPr bwMode="auto">
          <a:xfrm rot="5400000" flipV="1">
            <a:off x="2622202" y="3209007"/>
            <a:ext cx="1085850" cy="4684712"/>
          </a:xfrm>
          <a:custGeom>
            <a:avLst/>
            <a:gdLst>
              <a:gd name="T0" fmla="*/ 12375473 w 21600"/>
              <a:gd name="T1" fmla="*/ 0 h 42451"/>
              <a:gd name="T2" fmla="*/ 7172090 w 21600"/>
              <a:gd name="T3" fmla="*/ 516984913 h 42451"/>
              <a:gd name="T4" fmla="*/ 0 w 21600"/>
              <a:gd name="T5" fmla="*/ 256208975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96" name="Oval 239"/>
          <p:cNvSpPr>
            <a:spLocks noChangeArrowheads="1"/>
          </p:cNvSpPr>
          <p:nvPr/>
        </p:nvSpPr>
        <p:spPr bwMode="auto">
          <a:xfrm>
            <a:off x="678308" y="49370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3397" name="Oval 245"/>
          <p:cNvSpPr>
            <a:spLocks noChangeArrowheads="1"/>
          </p:cNvSpPr>
          <p:nvPr/>
        </p:nvSpPr>
        <p:spPr bwMode="auto">
          <a:xfrm>
            <a:off x="3275458" y="49417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02</a:t>
            </a:r>
          </a:p>
        </p:txBody>
      </p:sp>
      <p:sp>
        <p:nvSpPr>
          <p:cNvPr id="13398" name="Oval 248"/>
          <p:cNvSpPr>
            <a:spLocks noChangeArrowheads="1"/>
          </p:cNvSpPr>
          <p:nvPr/>
        </p:nvSpPr>
        <p:spPr bwMode="auto">
          <a:xfrm>
            <a:off x="4283521" y="49417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03</a:t>
            </a:r>
          </a:p>
        </p:txBody>
      </p:sp>
      <p:grpSp>
        <p:nvGrpSpPr>
          <p:cNvPr id="13399" name="Group 251"/>
          <p:cNvGrpSpPr>
            <a:grpSpLocks/>
          </p:cNvGrpSpPr>
          <p:nvPr/>
        </p:nvGrpSpPr>
        <p:grpSpPr bwMode="auto">
          <a:xfrm>
            <a:off x="5364608" y="4941763"/>
            <a:ext cx="287338" cy="287337"/>
            <a:chOff x="3334" y="799"/>
            <a:chExt cx="454" cy="453"/>
          </a:xfrm>
        </p:grpSpPr>
        <p:sp>
          <p:nvSpPr>
            <p:cNvPr id="13508" name="Oval 25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3509" name="Oval 25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04</a:t>
              </a:r>
            </a:p>
          </p:txBody>
        </p:sp>
      </p:grpSp>
      <p:sp>
        <p:nvSpPr>
          <p:cNvPr id="13400" name="Oval 269"/>
          <p:cNvSpPr>
            <a:spLocks noChangeArrowheads="1"/>
          </p:cNvSpPr>
          <p:nvPr/>
        </p:nvSpPr>
        <p:spPr bwMode="auto">
          <a:xfrm>
            <a:off x="2191196" y="49370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01</a:t>
            </a:r>
          </a:p>
        </p:txBody>
      </p:sp>
      <p:grpSp>
        <p:nvGrpSpPr>
          <p:cNvPr id="13401" name="Group 282"/>
          <p:cNvGrpSpPr>
            <a:grpSpLocks/>
          </p:cNvGrpSpPr>
          <p:nvPr/>
        </p:nvGrpSpPr>
        <p:grpSpPr bwMode="auto">
          <a:xfrm>
            <a:off x="4643883" y="5445000"/>
            <a:ext cx="431800" cy="287338"/>
            <a:chOff x="567" y="3203"/>
            <a:chExt cx="272" cy="181"/>
          </a:xfrm>
        </p:grpSpPr>
        <p:sp>
          <p:nvSpPr>
            <p:cNvPr id="13506" name="Text Box 283"/>
            <p:cNvSpPr txBox="1">
              <a:spLocks noChangeArrowheads="1"/>
            </p:cNvSpPr>
            <p:nvPr/>
          </p:nvSpPr>
          <p:spPr bwMode="auto">
            <a:xfrm>
              <a:off x="567" y="3203"/>
              <a:ext cx="27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1</a:t>
              </a:r>
            </a:p>
          </p:txBody>
        </p:sp>
        <p:sp>
          <p:nvSpPr>
            <p:cNvPr id="13507" name="Line 284"/>
            <p:cNvSpPr>
              <a:spLocks noChangeShapeType="1"/>
            </p:cNvSpPr>
            <p:nvPr/>
          </p:nvSpPr>
          <p:spPr bwMode="auto">
            <a:xfrm>
              <a:off x="657" y="3249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3402" name="Text Box 285"/>
          <p:cNvSpPr txBox="1">
            <a:spLocks noChangeArrowheads="1"/>
          </p:cNvSpPr>
          <p:nvPr/>
        </p:nvSpPr>
        <p:spPr bwMode="auto">
          <a:xfrm>
            <a:off x="3204021" y="5373563"/>
            <a:ext cx="86518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 smtClean="0"/>
              <a:t>p</a:t>
            </a:r>
            <a:r>
              <a:rPr lang="cs-CZ" sz="1600" b="1" i="1" baseline="-25000" smtClean="0"/>
              <a:t>2</a:t>
            </a:r>
            <a:r>
              <a:rPr lang="cs-CZ" sz="1600" b="1" i="1" smtClean="0"/>
              <a:t>,p</a:t>
            </a:r>
            <a:r>
              <a:rPr lang="cs-CZ" b="1" baseline="-25000" smtClean="0"/>
              <a:t>3</a:t>
            </a:r>
            <a:r>
              <a:rPr lang="cs-CZ" b="1" smtClean="0"/>
              <a:t>,</a:t>
            </a:r>
            <a:r>
              <a:rPr lang="en-US" b="1" i="1" smtClean="0"/>
              <a:t>z</a:t>
            </a:r>
            <a:endParaRPr lang="cs-CZ" b="1" i="1"/>
          </a:p>
        </p:txBody>
      </p:sp>
      <p:sp>
        <p:nvSpPr>
          <p:cNvPr id="13489" name="Arc 288"/>
          <p:cNvSpPr>
            <a:spLocks/>
          </p:cNvSpPr>
          <p:nvPr/>
        </p:nvSpPr>
        <p:spPr bwMode="auto">
          <a:xfrm rot="5400000" flipH="1">
            <a:off x="901700" y="2217738"/>
            <a:ext cx="388938" cy="215900"/>
          </a:xfrm>
          <a:custGeom>
            <a:avLst/>
            <a:gdLst>
              <a:gd name="T0" fmla="*/ 0 w 43199"/>
              <a:gd name="T1" fmla="*/ 0 h 43200"/>
              <a:gd name="T2" fmla="*/ 0 w 43199"/>
              <a:gd name="T3" fmla="*/ 0 h 43200"/>
              <a:gd name="T4" fmla="*/ 1 w 43199"/>
              <a:gd name="T5" fmla="*/ 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90" name="Oval 289"/>
          <p:cNvSpPr>
            <a:spLocks noChangeArrowheads="1"/>
          </p:cNvSpPr>
          <p:nvPr/>
        </p:nvSpPr>
        <p:spPr bwMode="auto">
          <a:xfrm>
            <a:off x="987425" y="249078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3491" name="Text Box 290"/>
          <p:cNvSpPr txBox="1">
            <a:spLocks noChangeArrowheads="1"/>
          </p:cNvSpPr>
          <p:nvPr/>
        </p:nvSpPr>
        <p:spPr bwMode="auto">
          <a:xfrm>
            <a:off x="1420813" y="234632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3492" name="Line 291"/>
          <p:cNvSpPr>
            <a:spLocks noChangeShapeType="1"/>
          </p:cNvSpPr>
          <p:nvPr/>
        </p:nvSpPr>
        <p:spPr bwMode="auto">
          <a:xfrm>
            <a:off x="1276350" y="263366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493" name="Oval 292"/>
          <p:cNvSpPr>
            <a:spLocks noChangeArrowheads="1"/>
          </p:cNvSpPr>
          <p:nvPr/>
        </p:nvSpPr>
        <p:spPr bwMode="auto">
          <a:xfrm>
            <a:off x="1997075" y="2492376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13494" name="Text Box 293"/>
          <p:cNvSpPr txBox="1">
            <a:spLocks noChangeArrowheads="1"/>
          </p:cNvSpPr>
          <p:nvPr/>
        </p:nvSpPr>
        <p:spPr bwMode="auto">
          <a:xfrm>
            <a:off x="2428875" y="234632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13495" name="Line 294"/>
          <p:cNvSpPr>
            <a:spLocks noChangeShapeType="1"/>
          </p:cNvSpPr>
          <p:nvPr/>
        </p:nvSpPr>
        <p:spPr bwMode="auto">
          <a:xfrm>
            <a:off x="2286000" y="2635251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496" name="Oval 295"/>
          <p:cNvSpPr>
            <a:spLocks noChangeArrowheads="1"/>
          </p:cNvSpPr>
          <p:nvPr/>
        </p:nvSpPr>
        <p:spPr bwMode="auto">
          <a:xfrm>
            <a:off x="3005138" y="2492376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13497" name="Text Box 296"/>
          <p:cNvSpPr txBox="1">
            <a:spLocks noChangeArrowheads="1"/>
          </p:cNvSpPr>
          <p:nvPr/>
        </p:nvSpPr>
        <p:spPr bwMode="auto">
          <a:xfrm>
            <a:off x="3436938" y="234632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13498" name="Line 297"/>
          <p:cNvSpPr>
            <a:spLocks noChangeShapeType="1"/>
          </p:cNvSpPr>
          <p:nvPr/>
        </p:nvSpPr>
        <p:spPr bwMode="auto">
          <a:xfrm>
            <a:off x="3294063" y="2635251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499" name="Oval 298"/>
          <p:cNvSpPr>
            <a:spLocks noChangeArrowheads="1"/>
          </p:cNvSpPr>
          <p:nvPr/>
        </p:nvSpPr>
        <p:spPr bwMode="auto">
          <a:xfrm>
            <a:off x="4013200" y="2492376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13500" name="Text Box 299"/>
          <p:cNvSpPr txBox="1">
            <a:spLocks noChangeArrowheads="1"/>
          </p:cNvSpPr>
          <p:nvPr/>
        </p:nvSpPr>
        <p:spPr bwMode="auto">
          <a:xfrm>
            <a:off x="4445000" y="234632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13501" name="Line 300"/>
          <p:cNvSpPr>
            <a:spLocks noChangeShapeType="1"/>
          </p:cNvSpPr>
          <p:nvPr/>
        </p:nvSpPr>
        <p:spPr bwMode="auto">
          <a:xfrm>
            <a:off x="4302125" y="2635251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3502" name="Group 301"/>
          <p:cNvGrpSpPr>
            <a:grpSpLocks/>
          </p:cNvGrpSpPr>
          <p:nvPr/>
        </p:nvGrpSpPr>
        <p:grpSpPr bwMode="auto">
          <a:xfrm>
            <a:off x="5021263" y="2490788"/>
            <a:ext cx="287337" cy="287338"/>
            <a:chOff x="3334" y="799"/>
            <a:chExt cx="454" cy="453"/>
          </a:xfrm>
        </p:grpSpPr>
        <p:sp>
          <p:nvSpPr>
            <p:cNvPr id="13504" name="Oval 30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3505" name="Oval 30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13503" name="Arc 304"/>
          <p:cNvSpPr>
            <a:spLocks/>
          </p:cNvSpPr>
          <p:nvPr/>
        </p:nvSpPr>
        <p:spPr bwMode="auto">
          <a:xfrm flipH="1" flipV="1">
            <a:off x="684213" y="2490788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 w 21600"/>
              <a:gd name="T3" fmla="*/ 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04" name="AutoShape 305"/>
          <p:cNvSpPr>
            <a:spLocks noChangeArrowheads="1"/>
          </p:cNvSpPr>
          <p:nvPr/>
        </p:nvSpPr>
        <p:spPr bwMode="auto">
          <a:xfrm>
            <a:off x="1115617" y="836712"/>
            <a:ext cx="3888432" cy="1081088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</a:t>
            </a:r>
            <a:r>
              <a:rPr lang="cs-CZ" b="1" smtClean="0"/>
              <a:t> </a:t>
            </a:r>
            <a:r>
              <a:rPr lang="cs-CZ" b="1"/>
              <a:t>A</a:t>
            </a:r>
            <a:r>
              <a:rPr lang="en-US" b="1" baseline="-25000"/>
              <a:t>4</a:t>
            </a:r>
            <a:r>
              <a:rPr lang="cs-CZ" b="1"/>
              <a:t> </a:t>
            </a:r>
            <a:r>
              <a:rPr lang="en-US" b="1"/>
              <a:t>which accepts </a:t>
            </a:r>
            <a:endParaRPr lang="en-US" b="1" smtClean="0"/>
          </a:p>
          <a:p>
            <a:pPr algn="l"/>
            <a:r>
              <a:rPr lang="en-US" b="1" smtClean="0"/>
              <a:t>each </a:t>
            </a:r>
            <a:r>
              <a:rPr lang="en-US" b="1"/>
              <a:t>word  </a:t>
            </a:r>
            <a:r>
              <a:rPr lang="en-US" b="1" smtClean="0"/>
              <a:t>with </a:t>
            </a:r>
            <a:r>
              <a:rPr lang="en-US" b="1"/>
              <a:t>suffix</a:t>
            </a:r>
            <a:r>
              <a:rPr lang="cs-CZ" b="1"/>
              <a:t> </a:t>
            </a:r>
            <a:r>
              <a:rPr lang="cs-CZ" b="1" i="1"/>
              <a:t>p</a:t>
            </a:r>
            <a:r>
              <a:rPr lang="cs-CZ" b="1" baseline="-25000"/>
              <a:t>1</a:t>
            </a:r>
            <a:r>
              <a:rPr lang="cs-CZ"/>
              <a:t> </a:t>
            </a:r>
            <a:r>
              <a:rPr lang="cs-CZ" b="1" i="1"/>
              <a:t>p</a:t>
            </a:r>
            <a:r>
              <a:rPr lang="cs-CZ" b="1" baseline="-25000"/>
              <a:t>2</a:t>
            </a:r>
            <a:r>
              <a:rPr lang="cs-CZ" b="1"/>
              <a:t> </a:t>
            </a:r>
            <a:r>
              <a:rPr lang="cs-CZ" b="1" i="1"/>
              <a:t>p</a:t>
            </a:r>
            <a:r>
              <a:rPr lang="cs-CZ" b="1" baseline="-25000"/>
              <a:t>3</a:t>
            </a:r>
            <a:r>
              <a:rPr lang="cs-CZ" b="1"/>
              <a:t> 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endParaRPr lang="en-US" b="1" baseline="-25000" smtClean="0"/>
          </a:p>
          <a:p>
            <a:pPr algn="l"/>
            <a:r>
              <a:rPr lang="cs-CZ" b="1" smtClean="0"/>
              <a:t>a</a:t>
            </a:r>
            <a:r>
              <a:rPr lang="en-US" b="1"/>
              <a:t>nd</a:t>
            </a:r>
            <a:r>
              <a:rPr lang="cs-CZ" b="1"/>
              <a:t> </a:t>
            </a:r>
            <a:r>
              <a:rPr lang="en-US" b="1"/>
              <a:t>its transition table</a:t>
            </a:r>
            <a:r>
              <a:rPr lang="cs-CZ" b="1"/>
              <a:t>.</a:t>
            </a:r>
          </a:p>
        </p:txBody>
      </p:sp>
      <p:graphicFrame>
        <p:nvGraphicFramePr>
          <p:cNvPr id="54658" name="Group 3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153301"/>
              </p:ext>
            </p:extLst>
          </p:nvPr>
        </p:nvGraphicFramePr>
        <p:xfrm>
          <a:off x="5723260" y="692150"/>
          <a:ext cx="3097212" cy="1862136"/>
        </p:xfrm>
        <a:graphic>
          <a:graphicData uri="http://schemas.openxmlformats.org/drawingml/2006/table">
            <a:tbl>
              <a:tblPr/>
              <a:tblGrid>
                <a:gridCol w="442912"/>
                <a:gridCol w="441325"/>
                <a:gridCol w="442913"/>
                <a:gridCol w="442912"/>
                <a:gridCol w="442913"/>
                <a:gridCol w="441325"/>
                <a:gridCol w="442912"/>
              </a:tblGrid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60" name="AutoShape 383"/>
          <p:cNvSpPr>
            <a:spLocks noChangeArrowheads="1"/>
          </p:cNvSpPr>
          <p:nvPr/>
        </p:nvSpPr>
        <p:spPr bwMode="auto">
          <a:xfrm>
            <a:off x="395536" y="3573016"/>
            <a:ext cx="8136707" cy="360363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DFA</a:t>
            </a:r>
            <a:r>
              <a:rPr lang="cs-CZ" b="1" smtClean="0"/>
              <a:t> A</a:t>
            </a:r>
            <a:r>
              <a:rPr lang="en-US" b="1" baseline="-25000" smtClean="0"/>
              <a:t>5</a:t>
            </a:r>
            <a:r>
              <a:rPr lang="cs-CZ" b="1" smtClean="0"/>
              <a:t> </a:t>
            </a:r>
            <a:r>
              <a:rPr lang="en-US" b="1" smtClean="0"/>
              <a:t>is a deterministic equivalent of NFA </a:t>
            </a:r>
            <a:r>
              <a:rPr lang="cs-CZ" b="1" smtClean="0"/>
              <a:t>A</a:t>
            </a:r>
            <a:r>
              <a:rPr lang="cs-CZ" b="1" baseline="-25000" smtClean="0"/>
              <a:t>4</a:t>
            </a:r>
            <a:r>
              <a:rPr lang="cs-CZ" b="1"/>
              <a:t>. </a:t>
            </a:r>
          </a:p>
        </p:txBody>
      </p:sp>
      <p:sp>
        <p:nvSpPr>
          <p:cNvPr id="13461" name="AutoShape 384"/>
          <p:cNvSpPr>
            <a:spLocks noChangeArrowheads="1"/>
          </p:cNvSpPr>
          <p:nvPr/>
        </p:nvSpPr>
        <p:spPr bwMode="auto">
          <a:xfrm>
            <a:off x="683568" y="3284984"/>
            <a:ext cx="1583531" cy="289496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e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qu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ivalent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ly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462" name="Text Box 385"/>
          <p:cNvSpPr txBox="1">
            <a:spLocks noChangeArrowheads="1"/>
          </p:cNvSpPr>
          <p:nvPr/>
        </p:nvSpPr>
        <p:spPr bwMode="auto">
          <a:xfrm>
            <a:off x="5291583" y="422103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3484" name="AutoShape 388"/>
          <p:cNvSpPr>
            <a:spLocks noChangeArrowheads="1"/>
          </p:cNvSpPr>
          <p:nvPr/>
        </p:nvSpPr>
        <p:spPr bwMode="auto">
          <a:xfrm>
            <a:off x="611633" y="4005138"/>
            <a:ext cx="1512888" cy="360362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b="1"/>
              <a:t>    </a:t>
            </a:r>
            <a:r>
              <a:rPr lang="cs-CZ" b="1">
                <a:sym typeface="Symbol" pitchFamily="18" charset="2"/>
              </a:rPr>
              <a:t>=</a:t>
            </a:r>
            <a:r>
              <a:rPr lang="cs-CZ" b="1"/>
              <a:t> </a:t>
            </a:r>
            <a:r>
              <a:rPr lang="cs-CZ" b="1" i="1">
                <a:sym typeface="Symbol"/>
              </a:rPr>
              <a:t></a:t>
            </a:r>
            <a:r>
              <a:rPr lang="cs-CZ" b="1" smtClean="0"/>
              <a:t> </a:t>
            </a:r>
            <a:r>
              <a:rPr lang="cs-CZ"/>
              <a:t>–</a:t>
            </a:r>
            <a:r>
              <a:rPr lang="cs-CZ" b="1">
                <a:sym typeface="Symbol" pitchFamily="18" charset="2"/>
              </a:rPr>
              <a:t> </a:t>
            </a:r>
            <a:r>
              <a:rPr lang="en-US" b="1">
                <a:sym typeface="Symbol" pitchFamily="18" charset="2"/>
              </a:rPr>
              <a:t>{</a:t>
            </a:r>
            <a:r>
              <a:rPr lang="cs-CZ" b="1" i="1">
                <a:sym typeface="Symbol" pitchFamily="18" charset="2"/>
              </a:rPr>
              <a:t>x</a:t>
            </a:r>
            <a:r>
              <a:rPr lang="en-US" b="1">
                <a:sym typeface="Symbol" pitchFamily="18" charset="2"/>
              </a:rPr>
              <a:t>}</a:t>
            </a:r>
            <a:r>
              <a:rPr lang="cs-CZ" b="1"/>
              <a:t> </a:t>
            </a:r>
          </a:p>
        </p:txBody>
      </p:sp>
      <p:grpSp>
        <p:nvGrpSpPr>
          <p:cNvPr id="13485" name="Group 392"/>
          <p:cNvGrpSpPr>
            <a:grpSpLocks/>
          </p:cNvGrpSpPr>
          <p:nvPr/>
        </p:nvGrpSpPr>
        <p:grpSpPr bwMode="auto">
          <a:xfrm>
            <a:off x="611633" y="4041650"/>
            <a:ext cx="431800" cy="287337"/>
            <a:chOff x="567" y="3203"/>
            <a:chExt cx="272" cy="181"/>
          </a:xfrm>
        </p:grpSpPr>
        <p:sp>
          <p:nvSpPr>
            <p:cNvPr id="13486" name="Text Box 393"/>
            <p:cNvSpPr txBox="1">
              <a:spLocks noChangeArrowheads="1"/>
            </p:cNvSpPr>
            <p:nvPr/>
          </p:nvSpPr>
          <p:spPr bwMode="auto">
            <a:xfrm>
              <a:off x="567" y="3203"/>
              <a:ext cx="27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x</a:t>
              </a:r>
              <a:endParaRPr lang="cs-CZ" b="1" baseline="-25000"/>
            </a:p>
          </p:txBody>
        </p:sp>
        <p:sp>
          <p:nvSpPr>
            <p:cNvPr id="13487" name="Line 394"/>
            <p:cNvSpPr>
              <a:spLocks noChangeShapeType="1"/>
            </p:cNvSpPr>
            <p:nvPr/>
          </p:nvSpPr>
          <p:spPr bwMode="auto">
            <a:xfrm>
              <a:off x="662" y="3239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3473" name="Text Box 415"/>
          <p:cNvSpPr txBox="1">
            <a:spLocks noChangeArrowheads="1"/>
          </p:cNvSpPr>
          <p:nvPr/>
        </p:nvSpPr>
        <p:spPr bwMode="auto">
          <a:xfrm>
            <a:off x="468313" y="1844675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A</a:t>
            </a:r>
            <a:r>
              <a:rPr lang="cs-CZ" b="1" baseline="-25000"/>
              <a:t>4</a:t>
            </a:r>
          </a:p>
        </p:txBody>
      </p:sp>
      <p:sp>
        <p:nvSpPr>
          <p:cNvPr id="13474" name="Text Box 416"/>
          <p:cNvSpPr txBox="1">
            <a:spLocks noChangeArrowheads="1"/>
          </p:cNvSpPr>
          <p:nvPr/>
        </p:nvSpPr>
        <p:spPr bwMode="auto">
          <a:xfrm>
            <a:off x="394258" y="5654550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5</a:t>
            </a:r>
            <a:endParaRPr lang="cs-CZ" b="1" baseline="-25000"/>
          </a:p>
        </p:txBody>
      </p:sp>
      <p:sp>
        <p:nvSpPr>
          <p:cNvPr id="13475" name="AutoShape 417"/>
          <p:cNvSpPr>
            <a:spLocks noChangeArrowheads="1"/>
          </p:cNvSpPr>
          <p:nvPr/>
        </p:nvSpPr>
        <p:spPr bwMode="auto">
          <a:xfrm>
            <a:off x="683568" y="620688"/>
            <a:ext cx="129614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repeated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Power of 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9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6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Easy 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7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54735" y="198884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90" name="AutoShape 383"/>
          <p:cNvSpPr>
            <a:spLocks noChangeArrowheads="1"/>
          </p:cNvSpPr>
          <p:nvPr/>
        </p:nvSpPr>
        <p:spPr bwMode="auto">
          <a:xfrm>
            <a:off x="3275856" y="6165304"/>
            <a:ext cx="5112568" cy="360363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Supposing </a:t>
            </a:r>
            <a:r>
              <a:rPr lang="en-US" b="1" i="1" smtClean="0"/>
              <a:t>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smtClean="0"/>
              <a:t> </a:t>
            </a:r>
            <a:r>
              <a:rPr lang="cs-CZ" b="1" i="1"/>
              <a:t>p</a:t>
            </a:r>
            <a:r>
              <a:rPr lang="cs-CZ" b="1" baseline="-25000"/>
              <a:t>2</a:t>
            </a:r>
            <a:r>
              <a:rPr lang="cs-CZ" b="1"/>
              <a:t> </a:t>
            </a:r>
            <a:r>
              <a:rPr lang="cs-CZ" b="1" i="1"/>
              <a:t>p</a:t>
            </a:r>
            <a:r>
              <a:rPr lang="cs-CZ" b="1" baseline="-25000"/>
              <a:t>3</a:t>
            </a:r>
            <a:r>
              <a:rPr lang="cs-CZ" b="1"/>
              <a:t> 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cs-CZ" b="1" smtClean="0"/>
              <a:t> </a:t>
            </a:r>
            <a:r>
              <a:rPr lang="en-US" b="1"/>
              <a:t>are mutually </a:t>
            </a:r>
            <a:r>
              <a:rPr lang="en-US" b="1" smtClean="0"/>
              <a:t>different! 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411433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48"/>
          <p:cNvSpPr>
            <a:spLocks noChangeArrowheads="1"/>
          </p:cNvSpPr>
          <p:nvPr/>
        </p:nvSpPr>
        <p:spPr bwMode="auto">
          <a:xfrm>
            <a:off x="251519" y="3717032"/>
            <a:ext cx="8568953" cy="2807593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4339" name="AutoShape 247"/>
          <p:cNvSpPr>
            <a:spLocks noChangeArrowheads="1"/>
          </p:cNvSpPr>
          <p:nvPr/>
        </p:nvSpPr>
        <p:spPr bwMode="auto">
          <a:xfrm>
            <a:off x="251520" y="692696"/>
            <a:ext cx="8568952" cy="2447925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4340" name="Arc 2"/>
          <p:cNvSpPr>
            <a:spLocks/>
          </p:cNvSpPr>
          <p:nvPr/>
        </p:nvSpPr>
        <p:spPr bwMode="auto">
          <a:xfrm rot="-5400000">
            <a:off x="3465761" y="3027363"/>
            <a:ext cx="1068387" cy="3024187"/>
          </a:xfrm>
          <a:custGeom>
            <a:avLst/>
            <a:gdLst>
              <a:gd name="T0" fmla="*/ 13477621 w 22889"/>
              <a:gd name="T1" fmla="*/ 0 h 42638"/>
              <a:gd name="T2" fmla="*/ 0 w 22889"/>
              <a:gd name="T3" fmla="*/ 214305475 h 42638"/>
              <a:gd name="T4" fmla="*/ 2808361 w 22889"/>
              <a:gd name="T5" fmla="*/ 105834700 h 4263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889" h="42638" fill="none" extrusionOk="0">
                <a:moveTo>
                  <a:pt x="6185" y="0"/>
                </a:moveTo>
                <a:cubicBezTo>
                  <a:pt x="15967" y="2277"/>
                  <a:pt x="22889" y="10995"/>
                  <a:pt x="22889" y="21038"/>
                </a:cubicBezTo>
                <a:cubicBezTo>
                  <a:pt x="22889" y="32967"/>
                  <a:pt x="13218" y="42638"/>
                  <a:pt x="1289" y="42638"/>
                </a:cubicBezTo>
                <a:cubicBezTo>
                  <a:pt x="859" y="42638"/>
                  <a:pt x="429" y="42625"/>
                  <a:pt x="0" y="42599"/>
                </a:cubicBezTo>
              </a:path>
              <a:path w="22889" h="42638" stroke="0" extrusionOk="0">
                <a:moveTo>
                  <a:pt x="6185" y="0"/>
                </a:moveTo>
                <a:cubicBezTo>
                  <a:pt x="15967" y="2277"/>
                  <a:pt x="22889" y="10995"/>
                  <a:pt x="22889" y="21038"/>
                </a:cubicBezTo>
                <a:cubicBezTo>
                  <a:pt x="22889" y="32967"/>
                  <a:pt x="13218" y="42638"/>
                  <a:pt x="1289" y="42638"/>
                </a:cubicBezTo>
                <a:cubicBezTo>
                  <a:pt x="859" y="42638"/>
                  <a:pt x="429" y="42625"/>
                  <a:pt x="0" y="42599"/>
                </a:cubicBezTo>
                <a:lnTo>
                  <a:pt x="1289" y="21038"/>
                </a:lnTo>
                <a:lnTo>
                  <a:pt x="6185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41" name="Arc 3"/>
          <p:cNvSpPr>
            <a:spLocks/>
          </p:cNvSpPr>
          <p:nvPr/>
        </p:nvSpPr>
        <p:spPr bwMode="auto">
          <a:xfrm rot="5400000" flipV="1">
            <a:off x="1837779" y="4214019"/>
            <a:ext cx="720725" cy="2452688"/>
          </a:xfrm>
          <a:custGeom>
            <a:avLst/>
            <a:gdLst>
              <a:gd name="T0" fmla="*/ 5452084 w 21600"/>
              <a:gd name="T1" fmla="*/ 0 h 42451"/>
              <a:gd name="T2" fmla="*/ 3159678 w 21600"/>
              <a:gd name="T3" fmla="*/ 141708757 h 42451"/>
              <a:gd name="T4" fmla="*/ 0 w 21600"/>
              <a:gd name="T5" fmla="*/ 70228481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42" name="Arc 4"/>
          <p:cNvSpPr>
            <a:spLocks/>
          </p:cNvSpPr>
          <p:nvPr/>
        </p:nvSpPr>
        <p:spPr bwMode="auto">
          <a:xfrm rot="-5400000">
            <a:off x="2751386" y="4408488"/>
            <a:ext cx="431800" cy="914400"/>
          </a:xfrm>
          <a:custGeom>
            <a:avLst/>
            <a:gdLst>
              <a:gd name="T0" fmla="*/ 3115117 w 21600"/>
              <a:gd name="T1" fmla="*/ 0 h 41557"/>
              <a:gd name="T2" fmla="*/ 1134155 w 21600"/>
              <a:gd name="T3" fmla="*/ 20120013 h 41557"/>
              <a:gd name="T4" fmla="*/ 0 w 21600"/>
              <a:gd name="T5" fmla="*/ 9752815 h 4155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1557" fill="none" extrusionOk="0">
                <a:moveTo>
                  <a:pt x="7795" y="-1"/>
                </a:moveTo>
                <a:cubicBezTo>
                  <a:pt x="16115" y="3219"/>
                  <a:pt x="21600" y="11222"/>
                  <a:pt x="21600" y="20144"/>
                </a:cubicBezTo>
                <a:cubicBezTo>
                  <a:pt x="21600" y="30976"/>
                  <a:pt x="13576" y="40133"/>
                  <a:pt x="2837" y="41556"/>
                </a:cubicBezTo>
              </a:path>
              <a:path w="21600" h="41557" stroke="0" extrusionOk="0">
                <a:moveTo>
                  <a:pt x="7795" y="-1"/>
                </a:moveTo>
                <a:cubicBezTo>
                  <a:pt x="16115" y="3219"/>
                  <a:pt x="21600" y="11222"/>
                  <a:pt x="21600" y="20144"/>
                </a:cubicBezTo>
                <a:cubicBezTo>
                  <a:pt x="21600" y="30976"/>
                  <a:pt x="13576" y="40133"/>
                  <a:pt x="2837" y="41556"/>
                </a:cubicBezTo>
                <a:lnTo>
                  <a:pt x="0" y="20144"/>
                </a:lnTo>
                <a:lnTo>
                  <a:pt x="7795" y="-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43" name="Arc 5"/>
          <p:cNvSpPr>
            <a:spLocks/>
          </p:cNvSpPr>
          <p:nvPr/>
        </p:nvSpPr>
        <p:spPr bwMode="auto">
          <a:xfrm rot="5400000" flipH="1">
            <a:off x="2109242" y="4663282"/>
            <a:ext cx="388937" cy="215900"/>
          </a:xfrm>
          <a:custGeom>
            <a:avLst/>
            <a:gdLst>
              <a:gd name="T0" fmla="*/ 355778 w 43199"/>
              <a:gd name="T1" fmla="*/ 213476 h 43200"/>
              <a:gd name="T2" fmla="*/ 0 w 43199"/>
              <a:gd name="T3" fmla="*/ 543923 h 43200"/>
              <a:gd name="T4" fmla="*/ 1750833 w 43199"/>
              <a:gd name="T5" fmla="*/ 5395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60641" name="Group 2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215623"/>
              </p:ext>
            </p:extLst>
          </p:nvPr>
        </p:nvGraphicFramePr>
        <p:xfrm>
          <a:off x="5868144" y="4149725"/>
          <a:ext cx="2232025" cy="1862136"/>
        </p:xfrm>
        <a:graphic>
          <a:graphicData uri="http://schemas.openxmlformats.org/drawingml/2006/table">
            <a:tbl>
              <a:tblPr/>
              <a:tblGrid>
                <a:gridCol w="446087"/>
                <a:gridCol w="446088"/>
                <a:gridCol w="447675"/>
                <a:gridCol w="446087"/>
                <a:gridCol w="446088"/>
              </a:tblGrid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014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85" name="AutoShape 82"/>
          <p:cNvSpPr>
            <a:spLocks noChangeArrowheads="1"/>
          </p:cNvSpPr>
          <p:nvPr/>
        </p:nvSpPr>
        <p:spPr bwMode="auto">
          <a:xfrm>
            <a:off x="6011466" y="2637384"/>
            <a:ext cx="1655762" cy="360362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b="1"/>
              <a:t>z </a:t>
            </a:r>
            <a:r>
              <a:rPr lang="cs-CZ" b="1">
                <a:sym typeface="Symbol" pitchFamily="18" charset="2"/>
              </a:rPr>
              <a:t></a:t>
            </a:r>
            <a:r>
              <a:rPr lang="cs-CZ" b="1"/>
              <a:t> </a:t>
            </a:r>
            <a:r>
              <a:rPr lang="cs-CZ" b="1" i="1">
                <a:sym typeface="Symbol"/>
              </a:rPr>
              <a:t></a:t>
            </a:r>
            <a:r>
              <a:rPr lang="cs-CZ" b="1" smtClean="0"/>
              <a:t> </a:t>
            </a:r>
            <a:r>
              <a:rPr lang="cs-CZ"/>
              <a:t>–</a:t>
            </a:r>
            <a:r>
              <a:rPr lang="cs-CZ" b="1">
                <a:sym typeface="Symbol" pitchFamily="18" charset="2"/>
              </a:rPr>
              <a:t> </a:t>
            </a:r>
            <a:r>
              <a:rPr lang="en-US" b="1">
                <a:sym typeface="Symbol" pitchFamily="18" charset="2"/>
              </a:rPr>
              <a:t>{</a:t>
            </a:r>
            <a:r>
              <a:rPr lang="cs-CZ" b="1" i="1">
                <a:sym typeface="Symbol" pitchFamily="18" charset="2"/>
              </a:rPr>
              <a:t>a</a:t>
            </a:r>
            <a:r>
              <a:rPr lang="en-US" b="1">
                <a:sym typeface="Symbol" pitchFamily="18" charset="2"/>
              </a:rPr>
              <a:t>, </a:t>
            </a:r>
            <a:r>
              <a:rPr lang="cs-CZ" b="1" i="1">
                <a:sym typeface="Symbol" pitchFamily="18" charset="2"/>
              </a:rPr>
              <a:t>b</a:t>
            </a:r>
            <a:r>
              <a:rPr lang="en-US" b="1">
                <a:sym typeface="Symbol" pitchFamily="18" charset="2"/>
              </a:rPr>
              <a:t>}</a:t>
            </a:r>
            <a:r>
              <a:rPr lang="cs-CZ" b="1"/>
              <a:t> </a:t>
            </a:r>
          </a:p>
        </p:txBody>
      </p:sp>
      <p:sp>
        <p:nvSpPr>
          <p:cNvPr id="14386" name="Arc 83"/>
          <p:cNvSpPr>
            <a:spLocks/>
          </p:cNvSpPr>
          <p:nvPr/>
        </p:nvSpPr>
        <p:spPr bwMode="auto">
          <a:xfrm rot="5400000" flipH="1">
            <a:off x="596354" y="4663282"/>
            <a:ext cx="388937" cy="215900"/>
          </a:xfrm>
          <a:custGeom>
            <a:avLst/>
            <a:gdLst>
              <a:gd name="T0" fmla="*/ 355778 w 43199"/>
              <a:gd name="T1" fmla="*/ 213476 h 43200"/>
              <a:gd name="T2" fmla="*/ 0 w 43199"/>
              <a:gd name="T3" fmla="*/ 543923 h 43200"/>
              <a:gd name="T4" fmla="*/ 1750833 w 43199"/>
              <a:gd name="T5" fmla="*/ 5395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87" name="Text Box 84"/>
          <p:cNvSpPr txBox="1">
            <a:spLocks noChangeArrowheads="1"/>
          </p:cNvSpPr>
          <p:nvPr/>
        </p:nvSpPr>
        <p:spPr bwMode="auto">
          <a:xfrm>
            <a:off x="1403598" y="47926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14388" name="Line 85"/>
          <p:cNvSpPr>
            <a:spLocks noChangeShapeType="1"/>
          </p:cNvSpPr>
          <p:nvPr/>
        </p:nvSpPr>
        <p:spPr bwMode="auto">
          <a:xfrm>
            <a:off x="971798" y="5080000"/>
            <a:ext cx="1223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89" name="Text Box 86"/>
          <p:cNvSpPr txBox="1">
            <a:spLocks noChangeArrowheads="1"/>
          </p:cNvSpPr>
          <p:nvPr/>
        </p:nvSpPr>
        <p:spPr bwMode="auto">
          <a:xfrm>
            <a:off x="2776786" y="479742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14390" name="Line 87"/>
          <p:cNvSpPr>
            <a:spLocks noChangeShapeType="1"/>
          </p:cNvSpPr>
          <p:nvPr/>
        </p:nvSpPr>
        <p:spPr bwMode="auto">
          <a:xfrm>
            <a:off x="2483098" y="5080000"/>
            <a:ext cx="796925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91" name="Line 88"/>
          <p:cNvSpPr>
            <a:spLocks noChangeShapeType="1"/>
          </p:cNvSpPr>
          <p:nvPr/>
        </p:nvSpPr>
        <p:spPr bwMode="auto">
          <a:xfrm>
            <a:off x="3568948" y="5084763"/>
            <a:ext cx="7191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92" name="Text Box 89"/>
          <p:cNvSpPr txBox="1">
            <a:spLocks noChangeArrowheads="1"/>
          </p:cNvSpPr>
          <p:nvPr/>
        </p:nvSpPr>
        <p:spPr bwMode="auto">
          <a:xfrm>
            <a:off x="4792911" y="47974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14393" name="Line 90"/>
          <p:cNvSpPr>
            <a:spLocks noChangeShapeType="1"/>
          </p:cNvSpPr>
          <p:nvPr/>
        </p:nvSpPr>
        <p:spPr bwMode="auto">
          <a:xfrm>
            <a:off x="4577011" y="5084763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94" name="Arc 91"/>
          <p:cNvSpPr>
            <a:spLocks/>
          </p:cNvSpPr>
          <p:nvPr/>
        </p:nvSpPr>
        <p:spPr bwMode="auto">
          <a:xfrm flipH="1" flipV="1">
            <a:off x="395536" y="493712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95" name="Arc 95"/>
          <p:cNvSpPr>
            <a:spLocks/>
          </p:cNvSpPr>
          <p:nvPr/>
        </p:nvSpPr>
        <p:spPr bwMode="auto">
          <a:xfrm rot="-5400000">
            <a:off x="4275386" y="3875088"/>
            <a:ext cx="474662" cy="1897062"/>
          </a:xfrm>
          <a:custGeom>
            <a:avLst/>
            <a:gdLst>
              <a:gd name="T0" fmla="*/ 2315919 w 23249"/>
              <a:gd name="T1" fmla="*/ 0 h 42844"/>
              <a:gd name="T2" fmla="*/ 0 w 23249"/>
              <a:gd name="T3" fmla="*/ 83875255 h 42844"/>
              <a:gd name="T4" fmla="*/ 687361 w 23249"/>
              <a:gd name="T5" fmla="*/ 41650394 h 428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249" h="42844" fill="none" extrusionOk="0">
                <a:moveTo>
                  <a:pt x="5555" y="0"/>
                </a:moveTo>
                <a:cubicBezTo>
                  <a:pt x="15806" y="1885"/>
                  <a:pt x="23249" y="10821"/>
                  <a:pt x="23249" y="21244"/>
                </a:cubicBezTo>
                <a:cubicBezTo>
                  <a:pt x="23249" y="33173"/>
                  <a:pt x="13578" y="42844"/>
                  <a:pt x="1649" y="42844"/>
                </a:cubicBezTo>
                <a:cubicBezTo>
                  <a:pt x="1098" y="42844"/>
                  <a:pt x="548" y="42822"/>
                  <a:pt x="0" y="42780"/>
                </a:cubicBezTo>
              </a:path>
              <a:path w="23249" h="42844" stroke="0" extrusionOk="0">
                <a:moveTo>
                  <a:pt x="5555" y="0"/>
                </a:moveTo>
                <a:cubicBezTo>
                  <a:pt x="15806" y="1885"/>
                  <a:pt x="23249" y="10821"/>
                  <a:pt x="23249" y="21244"/>
                </a:cubicBezTo>
                <a:cubicBezTo>
                  <a:pt x="23249" y="33173"/>
                  <a:pt x="13578" y="42844"/>
                  <a:pt x="1649" y="42844"/>
                </a:cubicBezTo>
                <a:cubicBezTo>
                  <a:pt x="1098" y="42844"/>
                  <a:pt x="548" y="42822"/>
                  <a:pt x="0" y="42780"/>
                </a:cubicBezTo>
                <a:lnTo>
                  <a:pt x="1649" y="21244"/>
                </a:lnTo>
                <a:lnTo>
                  <a:pt x="5555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96" name="Arc 96"/>
          <p:cNvSpPr>
            <a:spLocks/>
          </p:cNvSpPr>
          <p:nvPr/>
        </p:nvSpPr>
        <p:spPr bwMode="auto">
          <a:xfrm rot="5400000" flipV="1">
            <a:off x="1512342" y="4683919"/>
            <a:ext cx="358775" cy="1296987"/>
          </a:xfrm>
          <a:custGeom>
            <a:avLst/>
            <a:gdLst>
              <a:gd name="T0" fmla="*/ 1351037 w 21600"/>
              <a:gd name="T1" fmla="*/ 0 h 42451"/>
              <a:gd name="T2" fmla="*/ 782977 w 21600"/>
              <a:gd name="T3" fmla="*/ 39626282 h 42451"/>
              <a:gd name="T4" fmla="*/ 0 w 21600"/>
              <a:gd name="T5" fmla="*/ 19638120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97" name="Text Box 97"/>
          <p:cNvSpPr txBox="1">
            <a:spLocks noChangeArrowheads="1"/>
          </p:cNvSpPr>
          <p:nvPr/>
        </p:nvSpPr>
        <p:spPr bwMode="auto">
          <a:xfrm>
            <a:off x="1624261" y="5229225"/>
            <a:ext cx="27463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z</a:t>
            </a:r>
            <a:endParaRPr lang="cs-CZ" b="1" i="1"/>
          </a:p>
        </p:txBody>
      </p:sp>
      <p:sp>
        <p:nvSpPr>
          <p:cNvPr id="14398" name="Text Box 99"/>
          <p:cNvSpPr txBox="1">
            <a:spLocks noChangeArrowheads="1"/>
          </p:cNvSpPr>
          <p:nvPr/>
        </p:nvSpPr>
        <p:spPr bwMode="auto">
          <a:xfrm>
            <a:off x="2340223" y="428783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14399" name="Text Box 100"/>
          <p:cNvSpPr txBox="1">
            <a:spLocks noChangeArrowheads="1"/>
          </p:cNvSpPr>
          <p:nvPr/>
        </p:nvSpPr>
        <p:spPr bwMode="auto">
          <a:xfrm>
            <a:off x="3121273" y="4457700"/>
            <a:ext cx="2889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14400" name="Text Box 101"/>
          <p:cNvSpPr txBox="1">
            <a:spLocks noChangeArrowheads="1"/>
          </p:cNvSpPr>
          <p:nvPr/>
        </p:nvSpPr>
        <p:spPr bwMode="auto">
          <a:xfrm>
            <a:off x="3784848" y="47974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14401" name="Text Box 102"/>
          <p:cNvSpPr txBox="1">
            <a:spLocks noChangeArrowheads="1"/>
          </p:cNvSpPr>
          <p:nvPr/>
        </p:nvSpPr>
        <p:spPr bwMode="auto">
          <a:xfrm>
            <a:off x="4361111" y="429418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14402" name="Arc 103"/>
          <p:cNvSpPr>
            <a:spLocks/>
          </p:cNvSpPr>
          <p:nvPr/>
        </p:nvSpPr>
        <p:spPr bwMode="auto">
          <a:xfrm rot="5400000" flipV="1">
            <a:off x="2090192" y="3817144"/>
            <a:ext cx="1079500" cy="3462338"/>
          </a:xfrm>
          <a:custGeom>
            <a:avLst/>
            <a:gdLst>
              <a:gd name="T0" fmla="*/ 12231185 w 21600"/>
              <a:gd name="T1" fmla="*/ 0 h 42451"/>
              <a:gd name="T2" fmla="*/ 7088417 w 21600"/>
              <a:gd name="T3" fmla="*/ 282391096 h 42451"/>
              <a:gd name="T4" fmla="*/ 0 w 21600"/>
              <a:gd name="T5" fmla="*/ 13994823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03" name="Arc 104"/>
          <p:cNvSpPr>
            <a:spLocks/>
          </p:cNvSpPr>
          <p:nvPr/>
        </p:nvSpPr>
        <p:spPr bwMode="auto">
          <a:xfrm rot="5400000" flipV="1">
            <a:off x="2521198" y="3314701"/>
            <a:ext cx="1296987" cy="4684712"/>
          </a:xfrm>
          <a:custGeom>
            <a:avLst/>
            <a:gdLst>
              <a:gd name="T0" fmla="*/ 17656076 w 21600"/>
              <a:gd name="T1" fmla="*/ 0 h 42451"/>
              <a:gd name="T2" fmla="*/ 10232387 w 21600"/>
              <a:gd name="T3" fmla="*/ 516984913 h 42451"/>
              <a:gd name="T4" fmla="*/ 0 w 21600"/>
              <a:gd name="T5" fmla="*/ 256208975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04" name="Oval 105"/>
          <p:cNvSpPr>
            <a:spLocks noChangeArrowheads="1"/>
          </p:cNvSpPr>
          <p:nvPr/>
        </p:nvSpPr>
        <p:spPr bwMode="auto">
          <a:xfrm>
            <a:off x="682873" y="49371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4405" name="Oval 106"/>
          <p:cNvSpPr>
            <a:spLocks noChangeArrowheads="1"/>
          </p:cNvSpPr>
          <p:nvPr/>
        </p:nvSpPr>
        <p:spPr bwMode="auto">
          <a:xfrm>
            <a:off x="3280023" y="49418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02</a:t>
            </a:r>
          </a:p>
        </p:txBody>
      </p:sp>
      <p:sp>
        <p:nvSpPr>
          <p:cNvPr id="14406" name="Oval 107"/>
          <p:cNvSpPr>
            <a:spLocks noChangeArrowheads="1"/>
          </p:cNvSpPr>
          <p:nvPr/>
        </p:nvSpPr>
        <p:spPr bwMode="auto">
          <a:xfrm>
            <a:off x="4288086" y="49418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03</a:t>
            </a:r>
          </a:p>
        </p:txBody>
      </p:sp>
      <p:grpSp>
        <p:nvGrpSpPr>
          <p:cNvPr id="14407" name="Group 108"/>
          <p:cNvGrpSpPr>
            <a:grpSpLocks/>
          </p:cNvGrpSpPr>
          <p:nvPr/>
        </p:nvGrpSpPr>
        <p:grpSpPr bwMode="auto">
          <a:xfrm>
            <a:off x="5369173" y="4941888"/>
            <a:ext cx="287338" cy="287337"/>
            <a:chOff x="3334" y="799"/>
            <a:chExt cx="454" cy="453"/>
          </a:xfrm>
        </p:grpSpPr>
        <p:sp>
          <p:nvSpPr>
            <p:cNvPr id="14496" name="Oval 109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4497" name="Oval 110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04</a:t>
              </a:r>
            </a:p>
          </p:txBody>
        </p:sp>
      </p:grpSp>
      <p:sp>
        <p:nvSpPr>
          <p:cNvPr id="14408" name="Oval 111"/>
          <p:cNvSpPr>
            <a:spLocks noChangeArrowheads="1"/>
          </p:cNvSpPr>
          <p:nvPr/>
        </p:nvSpPr>
        <p:spPr bwMode="auto">
          <a:xfrm>
            <a:off x="2195761" y="49371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01</a:t>
            </a:r>
          </a:p>
        </p:txBody>
      </p:sp>
      <p:sp>
        <p:nvSpPr>
          <p:cNvPr id="14479" name="Arc 118"/>
          <p:cNvSpPr>
            <a:spLocks/>
          </p:cNvSpPr>
          <p:nvPr/>
        </p:nvSpPr>
        <p:spPr bwMode="auto">
          <a:xfrm rot="5400000" flipH="1">
            <a:off x="891853" y="2219325"/>
            <a:ext cx="388938" cy="215900"/>
          </a:xfrm>
          <a:custGeom>
            <a:avLst/>
            <a:gdLst>
              <a:gd name="T0" fmla="*/ 0 w 43199"/>
              <a:gd name="T1" fmla="*/ 0 h 43200"/>
              <a:gd name="T2" fmla="*/ 0 w 43199"/>
              <a:gd name="T3" fmla="*/ 0 h 43200"/>
              <a:gd name="T4" fmla="*/ 1 w 43199"/>
              <a:gd name="T5" fmla="*/ 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80" name="Oval 119"/>
          <p:cNvSpPr>
            <a:spLocks noChangeArrowheads="1"/>
          </p:cNvSpPr>
          <p:nvPr/>
        </p:nvSpPr>
        <p:spPr bwMode="auto">
          <a:xfrm>
            <a:off x="977578" y="249237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4481" name="Text Box 120"/>
          <p:cNvSpPr txBox="1">
            <a:spLocks noChangeArrowheads="1"/>
          </p:cNvSpPr>
          <p:nvPr/>
        </p:nvSpPr>
        <p:spPr bwMode="auto">
          <a:xfrm>
            <a:off x="1410966" y="23479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14482" name="Line 121"/>
          <p:cNvSpPr>
            <a:spLocks noChangeShapeType="1"/>
          </p:cNvSpPr>
          <p:nvPr/>
        </p:nvSpPr>
        <p:spPr bwMode="auto">
          <a:xfrm>
            <a:off x="1266503" y="2635250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83" name="Oval 122"/>
          <p:cNvSpPr>
            <a:spLocks noChangeArrowheads="1"/>
          </p:cNvSpPr>
          <p:nvPr/>
        </p:nvSpPr>
        <p:spPr bwMode="auto">
          <a:xfrm>
            <a:off x="1987228" y="2493963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14484" name="Text Box 123"/>
          <p:cNvSpPr txBox="1">
            <a:spLocks noChangeArrowheads="1"/>
          </p:cNvSpPr>
          <p:nvPr/>
        </p:nvSpPr>
        <p:spPr bwMode="auto">
          <a:xfrm>
            <a:off x="2419028" y="23479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14485" name="Line 124"/>
          <p:cNvSpPr>
            <a:spLocks noChangeShapeType="1"/>
          </p:cNvSpPr>
          <p:nvPr/>
        </p:nvSpPr>
        <p:spPr bwMode="auto">
          <a:xfrm>
            <a:off x="2276153" y="2636838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86" name="Oval 125"/>
          <p:cNvSpPr>
            <a:spLocks noChangeArrowheads="1"/>
          </p:cNvSpPr>
          <p:nvPr/>
        </p:nvSpPr>
        <p:spPr bwMode="auto">
          <a:xfrm>
            <a:off x="2995291" y="2493963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14487" name="Text Box 126"/>
          <p:cNvSpPr txBox="1">
            <a:spLocks noChangeArrowheads="1"/>
          </p:cNvSpPr>
          <p:nvPr/>
        </p:nvSpPr>
        <p:spPr bwMode="auto">
          <a:xfrm>
            <a:off x="3427091" y="23479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14488" name="Line 127"/>
          <p:cNvSpPr>
            <a:spLocks noChangeShapeType="1"/>
          </p:cNvSpPr>
          <p:nvPr/>
        </p:nvSpPr>
        <p:spPr bwMode="auto">
          <a:xfrm>
            <a:off x="3284216" y="2636838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89" name="Oval 128"/>
          <p:cNvSpPr>
            <a:spLocks noChangeArrowheads="1"/>
          </p:cNvSpPr>
          <p:nvPr/>
        </p:nvSpPr>
        <p:spPr bwMode="auto">
          <a:xfrm>
            <a:off x="4003353" y="2493963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14490" name="Text Box 129"/>
          <p:cNvSpPr txBox="1">
            <a:spLocks noChangeArrowheads="1"/>
          </p:cNvSpPr>
          <p:nvPr/>
        </p:nvSpPr>
        <p:spPr bwMode="auto">
          <a:xfrm>
            <a:off x="4435153" y="23479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14491" name="Line 130"/>
          <p:cNvSpPr>
            <a:spLocks noChangeShapeType="1"/>
          </p:cNvSpPr>
          <p:nvPr/>
        </p:nvSpPr>
        <p:spPr bwMode="auto">
          <a:xfrm>
            <a:off x="4292278" y="2636838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4492" name="Group 131"/>
          <p:cNvGrpSpPr>
            <a:grpSpLocks/>
          </p:cNvGrpSpPr>
          <p:nvPr/>
        </p:nvGrpSpPr>
        <p:grpSpPr bwMode="auto">
          <a:xfrm>
            <a:off x="5011416" y="2492375"/>
            <a:ext cx="287337" cy="287338"/>
            <a:chOff x="3334" y="799"/>
            <a:chExt cx="454" cy="453"/>
          </a:xfrm>
        </p:grpSpPr>
        <p:sp>
          <p:nvSpPr>
            <p:cNvPr id="14494" name="Oval 13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4495" name="Oval 13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14493" name="Arc 134"/>
          <p:cNvSpPr>
            <a:spLocks/>
          </p:cNvSpPr>
          <p:nvPr/>
        </p:nvSpPr>
        <p:spPr bwMode="auto">
          <a:xfrm flipH="1" flipV="1">
            <a:off x="674366" y="249237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 w 21600"/>
              <a:gd name="T3" fmla="*/ 0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10" name="AutoShape 135"/>
          <p:cNvSpPr>
            <a:spLocks noChangeArrowheads="1"/>
          </p:cNvSpPr>
          <p:nvPr/>
        </p:nvSpPr>
        <p:spPr bwMode="auto">
          <a:xfrm>
            <a:off x="1115616" y="836712"/>
            <a:ext cx="3888432" cy="1081087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dirty="0" smtClean="0"/>
              <a:t>NFA</a:t>
            </a:r>
            <a:r>
              <a:rPr lang="cs-CZ" b="1" dirty="0" smtClean="0"/>
              <a:t> A</a:t>
            </a:r>
            <a:r>
              <a:rPr lang="en-US" b="1" baseline="-25000" dirty="0" smtClean="0"/>
              <a:t>6</a:t>
            </a:r>
            <a:r>
              <a:rPr lang="cs-CZ" b="1" dirty="0" smtClean="0"/>
              <a:t> </a:t>
            </a:r>
            <a:r>
              <a:rPr lang="en-US" b="1" dirty="0" smtClean="0"/>
              <a:t>which accepts </a:t>
            </a:r>
          </a:p>
          <a:p>
            <a:pPr algn="l"/>
            <a:r>
              <a:rPr lang="en-US" b="1" dirty="0" smtClean="0"/>
              <a:t>each word</a:t>
            </a:r>
            <a:r>
              <a:rPr lang="cs-CZ" b="1" dirty="0" smtClean="0"/>
              <a:t> </a:t>
            </a:r>
            <a:r>
              <a:rPr lang="en-US" b="1" dirty="0" smtClean="0"/>
              <a:t> with suffix</a:t>
            </a:r>
            <a:r>
              <a:rPr lang="cs-CZ" b="1" dirty="0" smtClean="0"/>
              <a:t> </a:t>
            </a:r>
            <a:r>
              <a:rPr lang="cs-CZ" b="1" i="1" dirty="0" err="1"/>
              <a:t>abba</a:t>
            </a:r>
            <a:endParaRPr lang="cs-CZ" b="1" dirty="0"/>
          </a:p>
          <a:p>
            <a:pPr algn="l"/>
            <a:r>
              <a:rPr lang="en-US" b="1" dirty="0" smtClean="0"/>
              <a:t>and its transition table.</a:t>
            </a:r>
            <a:endParaRPr lang="cs-CZ" b="1" dirty="0"/>
          </a:p>
        </p:txBody>
      </p:sp>
      <p:graphicFrame>
        <p:nvGraphicFramePr>
          <p:cNvPr id="60640" name="Group 2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484266"/>
              </p:ext>
            </p:extLst>
          </p:nvPr>
        </p:nvGraphicFramePr>
        <p:xfrm>
          <a:off x="5724128" y="692696"/>
          <a:ext cx="2211388" cy="1862136"/>
        </p:xfrm>
        <a:graphic>
          <a:graphicData uri="http://schemas.openxmlformats.org/drawingml/2006/table">
            <a:tbl>
              <a:tblPr/>
              <a:tblGrid>
                <a:gridCol w="442913"/>
                <a:gridCol w="441325"/>
                <a:gridCol w="442912"/>
                <a:gridCol w="441325"/>
                <a:gridCol w="442913"/>
              </a:tblGrid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52" name="AutoShape 212"/>
          <p:cNvSpPr>
            <a:spLocks noChangeArrowheads="1"/>
          </p:cNvSpPr>
          <p:nvPr/>
        </p:nvSpPr>
        <p:spPr bwMode="auto">
          <a:xfrm>
            <a:off x="358775" y="3213100"/>
            <a:ext cx="8173665" cy="720725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DFA</a:t>
            </a:r>
            <a:r>
              <a:rPr lang="cs-CZ" b="1" smtClean="0"/>
              <a:t> A</a:t>
            </a:r>
            <a:r>
              <a:rPr lang="en-US" b="1" baseline="-25000" smtClean="0"/>
              <a:t>7</a:t>
            </a:r>
            <a:r>
              <a:rPr lang="cs-CZ" b="1" smtClean="0"/>
              <a:t> </a:t>
            </a:r>
            <a:r>
              <a:rPr lang="en-US" b="1"/>
              <a:t>is a deterministic equivalent of NFA </a:t>
            </a:r>
            <a:r>
              <a:rPr lang="cs-CZ" b="1" smtClean="0"/>
              <a:t>A</a:t>
            </a:r>
            <a:r>
              <a:rPr lang="en-US" b="1" baseline="-25000" smtClean="0"/>
              <a:t>6</a:t>
            </a:r>
            <a:r>
              <a:rPr lang="cs-CZ" b="1" smtClean="0"/>
              <a:t>.</a:t>
            </a:r>
            <a:endParaRPr lang="en-US" b="1" smtClean="0"/>
          </a:p>
          <a:p>
            <a:pPr algn="l"/>
            <a:r>
              <a:rPr lang="en-US" b="1" smtClean="0"/>
              <a:t>It also accepts</a:t>
            </a:r>
            <a:r>
              <a:rPr lang="cs-CZ" b="1" smtClean="0"/>
              <a:t> </a:t>
            </a:r>
            <a:r>
              <a:rPr lang="en-US" b="1" smtClean="0"/>
              <a:t>each word with suffix </a:t>
            </a:r>
            <a:r>
              <a:rPr lang="cs-CZ" b="1" i="1"/>
              <a:t>abba</a:t>
            </a:r>
            <a:r>
              <a:rPr lang="cs-CZ" b="1" smtClean="0"/>
              <a:t>.</a:t>
            </a:r>
            <a:endParaRPr lang="cs-CZ" b="1"/>
          </a:p>
        </p:txBody>
      </p:sp>
      <p:sp>
        <p:nvSpPr>
          <p:cNvPr id="14453" name="AutoShape 213"/>
          <p:cNvSpPr>
            <a:spLocks noChangeArrowheads="1"/>
          </p:cNvSpPr>
          <p:nvPr/>
        </p:nvSpPr>
        <p:spPr bwMode="auto">
          <a:xfrm>
            <a:off x="684213" y="620713"/>
            <a:ext cx="1295400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454" name="Text Box 226"/>
          <p:cNvSpPr txBox="1">
            <a:spLocks noChangeArrowheads="1"/>
          </p:cNvSpPr>
          <p:nvPr/>
        </p:nvSpPr>
        <p:spPr bwMode="auto">
          <a:xfrm>
            <a:off x="5296148" y="4221163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14455" name="Text Box 227"/>
          <p:cNvSpPr txBox="1">
            <a:spLocks noChangeArrowheads="1"/>
          </p:cNvSpPr>
          <p:nvPr/>
        </p:nvSpPr>
        <p:spPr bwMode="auto">
          <a:xfrm>
            <a:off x="903536" y="4437063"/>
            <a:ext cx="3603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b,z</a:t>
            </a:r>
            <a:endParaRPr lang="cs-CZ" b="1" i="1"/>
          </a:p>
        </p:txBody>
      </p:sp>
      <p:sp>
        <p:nvSpPr>
          <p:cNvPr id="14456" name="Text Box 228"/>
          <p:cNvSpPr txBox="1">
            <a:spLocks noChangeArrowheads="1"/>
          </p:cNvSpPr>
          <p:nvPr/>
        </p:nvSpPr>
        <p:spPr bwMode="auto">
          <a:xfrm>
            <a:off x="3280023" y="5661025"/>
            <a:ext cx="36036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b,z</a:t>
            </a:r>
            <a:endParaRPr lang="cs-CZ" b="1" i="1"/>
          </a:p>
        </p:txBody>
      </p:sp>
      <p:sp>
        <p:nvSpPr>
          <p:cNvPr id="14457" name="Text Box 229"/>
          <p:cNvSpPr txBox="1">
            <a:spLocks noChangeArrowheads="1"/>
          </p:cNvSpPr>
          <p:nvPr/>
        </p:nvSpPr>
        <p:spPr bwMode="auto">
          <a:xfrm>
            <a:off x="2560886" y="5445125"/>
            <a:ext cx="27463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z</a:t>
            </a:r>
            <a:endParaRPr lang="cs-CZ" b="1" i="1"/>
          </a:p>
        </p:txBody>
      </p:sp>
      <p:sp>
        <p:nvSpPr>
          <p:cNvPr id="14458" name="Text Box 230"/>
          <p:cNvSpPr txBox="1">
            <a:spLocks noChangeArrowheads="1"/>
          </p:cNvSpPr>
          <p:nvPr/>
        </p:nvSpPr>
        <p:spPr bwMode="auto">
          <a:xfrm>
            <a:off x="4432548" y="5734050"/>
            <a:ext cx="274638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z</a:t>
            </a:r>
            <a:endParaRPr lang="cs-CZ" b="1" i="1"/>
          </a:p>
        </p:txBody>
      </p:sp>
      <p:sp>
        <p:nvSpPr>
          <p:cNvPr id="14467" name="Text Box 249"/>
          <p:cNvSpPr txBox="1">
            <a:spLocks noChangeArrowheads="1"/>
          </p:cNvSpPr>
          <p:nvPr/>
        </p:nvSpPr>
        <p:spPr bwMode="auto">
          <a:xfrm>
            <a:off x="467544" y="1844824"/>
            <a:ext cx="433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smtClean="0"/>
              <a:t>A</a:t>
            </a:r>
            <a:r>
              <a:rPr lang="en-US" b="1" baseline="-25000" smtClean="0"/>
              <a:t>6</a:t>
            </a:r>
            <a:endParaRPr lang="cs-CZ" b="1" baseline="-25000"/>
          </a:p>
        </p:txBody>
      </p:sp>
      <p:sp>
        <p:nvSpPr>
          <p:cNvPr id="14468" name="Text Box 250"/>
          <p:cNvSpPr txBox="1">
            <a:spLocks noChangeArrowheads="1"/>
          </p:cNvSpPr>
          <p:nvPr/>
        </p:nvSpPr>
        <p:spPr bwMode="auto">
          <a:xfrm>
            <a:off x="400298" y="4076700"/>
            <a:ext cx="433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smtClean="0"/>
              <a:t>A</a:t>
            </a:r>
            <a:r>
              <a:rPr lang="en-US" b="1" baseline="-25000" smtClean="0"/>
              <a:t>7</a:t>
            </a:r>
            <a:endParaRPr lang="cs-CZ" b="1" baseline="-25000"/>
          </a:p>
        </p:txBody>
      </p:sp>
      <p:sp>
        <p:nvSpPr>
          <p:cNvPr id="8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Power of 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9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5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6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Easy construction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7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115616" y="198884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80" name="AutoShape 383"/>
          <p:cNvSpPr>
            <a:spLocks noChangeArrowheads="1"/>
          </p:cNvSpPr>
          <p:nvPr/>
        </p:nvSpPr>
        <p:spPr bwMode="auto">
          <a:xfrm>
            <a:off x="467544" y="6381328"/>
            <a:ext cx="8064896" cy="360363"/>
          </a:xfrm>
          <a:prstGeom prst="roundRect">
            <a:avLst>
              <a:gd name="adj" fmla="val 16481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l"/>
            <a:r>
              <a:rPr lang="en-US" b="1" dirty="0" smtClean="0"/>
              <a:t>Note the structural difference between A</a:t>
            </a:r>
            <a:r>
              <a:rPr lang="en-US" b="1" baseline="-25000" dirty="0" smtClean="0"/>
              <a:t>5</a:t>
            </a:r>
            <a:r>
              <a:rPr lang="en-US" b="1" dirty="0" smtClean="0"/>
              <a:t> </a:t>
            </a:r>
            <a:r>
              <a:rPr lang="en-US" b="1" dirty="0"/>
              <a:t>(on prev. slide</a:t>
            </a:r>
            <a:r>
              <a:rPr lang="en-US" b="1" dirty="0" smtClean="0"/>
              <a:t>) and </a:t>
            </a:r>
            <a:r>
              <a:rPr lang="cs-CZ" b="1" dirty="0"/>
              <a:t>A</a:t>
            </a:r>
            <a:r>
              <a:rPr lang="en-US" b="1" baseline="-25000" dirty="0" smtClean="0"/>
              <a:t>7 </a:t>
            </a:r>
            <a:r>
              <a:rPr lang="en-US" b="1" dirty="0" smtClean="0"/>
              <a:t>(here).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6479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AutoShape 642"/>
          <p:cNvSpPr>
            <a:spLocks noChangeArrowheads="1"/>
          </p:cNvSpPr>
          <p:nvPr/>
        </p:nvSpPr>
        <p:spPr bwMode="auto">
          <a:xfrm>
            <a:off x="414388" y="4797152"/>
            <a:ext cx="8426450" cy="115212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24194" name="AutoShape 642"/>
          <p:cNvSpPr>
            <a:spLocks noChangeArrowheads="1"/>
          </p:cNvSpPr>
          <p:nvPr/>
        </p:nvSpPr>
        <p:spPr bwMode="auto">
          <a:xfrm>
            <a:off x="414388" y="2780556"/>
            <a:ext cx="8426450" cy="115212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24195" name="AutoShape 643"/>
          <p:cNvSpPr>
            <a:spLocks noChangeArrowheads="1"/>
          </p:cNvSpPr>
          <p:nvPr/>
        </p:nvSpPr>
        <p:spPr bwMode="auto">
          <a:xfrm>
            <a:off x="395163" y="1052042"/>
            <a:ext cx="8425309" cy="1008459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23571" name="AutoShape 19"/>
          <p:cNvSpPr>
            <a:spLocks noChangeArrowheads="1"/>
          </p:cNvSpPr>
          <p:nvPr/>
        </p:nvSpPr>
        <p:spPr bwMode="auto">
          <a:xfrm>
            <a:off x="539552" y="692696"/>
            <a:ext cx="8208838" cy="433388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</a:t>
            </a:r>
            <a:r>
              <a:rPr lang="cs-CZ" b="1" smtClean="0"/>
              <a:t> </a:t>
            </a:r>
            <a:r>
              <a:rPr lang="en-US" b="1" smtClean="0"/>
              <a:t>accepting exactly one word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b="1" i="1" smtClean="0"/>
              <a:t>p</a:t>
            </a:r>
            <a:r>
              <a:rPr lang="cs-CZ" b="1" baseline="-25000" smtClean="0"/>
              <a:t>2</a:t>
            </a:r>
            <a:r>
              <a:rPr lang="cs-CZ" b="1" i="1" smtClean="0"/>
              <a:t>p</a:t>
            </a:r>
            <a:r>
              <a:rPr lang="cs-CZ" b="1" baseline="-25000" smtClean="0"/>
              <a:t>3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en-US" b="1" smtClean="0"/>
              <a:t>.</a:t>
            </a:r>
            <a:endParaRPr lang="cs-CZ" b="1" baseline="-25000"/>
          </a:p>
        </p:txBody>
      </p:sp>
      <p:sp>
        <p:nvSpPr>
          <p:cNvPr id="23573" name="Arc 21"/>
          <p:cNvSpPr>
            <a:spLocks/>
          </p:cNvSpPr>
          <p:nvPr/>
        </p:nvSpPr>
        <p:spPr bwMode="auto">
          <a:xfrm rot="5400000" flipH="1">
            <a:off x="2182117" y="315389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74" name="Oval 22"/>
          <p:cNvSpPr>
            <a:spLocks noChangeArrowheads="1"/>
          </p:cNvSpPr>
          <p:nvPr/>
        </p:nvSpPr>
        <p:spPr bwMode="auto">
          <a:xfrm>
            <a:off x="2267049" y="342773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2700436" y="328327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2555974" y="3570610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7" name="Oval 25"/>
          <p:cNvSpPr>
            <a:spLocks noChangeArrowheads="1"/>
          </p:cNvSpPr>
          <p:nvPr/>
        </p:nvSpPr>
        <p:spPr bwMode="auto">
          <a:xfrm>
            <a:off x="3276699" y="342932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3708499" y="328327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>
            <a:off x="3565624" y="3572197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0" name="Oval 28"/>
          <p:cNvSpPr>
            <a:spLocks noChangeArrowheads="1"/>
          </p:cNvSpPr>
          <p:nvPr/>
        </p:nvSpPr>
        <p:spPr bwMode="auto">
          <a:xfrm>
            <a:off x="4284761" y="342932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4716561" y="328327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>
            <a:off x="4573686" y="3572197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3" name="Oval 31"/>
          <p:cNvSpPr>
            <a:spLocks noChangeArrowheads="1"/>
          </p:cNvSpPr>
          <p:nvPr/>
        </p:nvSpPr>
        <p:spPr bwMode="auto">
          <a:xfrm>
            <a:off x="5292824" y="342932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5724624" y="328327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23585" name="Line 33"/>
          <p:cNvSpPr>
            <a:spLocks noChangeShapeType="1"/>
          </p:cNvSpPr>
          <p:nvPr/>
        </p:nvSpPr>
        <p:spPr bwMode="auto">
          <a:xfrm>
            <a:off x="5581749" y="3572197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3586" name="Group 34"/>
          <p:cNvGrpSpPr>
            <a:grpSpLocks/>
          </p:cNvGrpSpPr>
          <p:nvPr/>
        </p:nvGrpSpPr>
        <p:grpSpPr bwMode="auto">
          <a:xfrm>
            <a:off x="6300886" y="3427735"/>
            <a:ext cx="287338" cy="287337"/>
            <a:chOff x="3334" y="799"/>
            <a:chExt cx="454" cy="453"/>
          </a:xfrm>
        </p:grpSpPr>
        <p:sp>
          <p:nvSpPr>
            <p:cNvPr id="23587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3588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23607" name="Arc 55"/>
          <p:cNvSpPr>
            <a:spLocks/>
          </p:cNvSpPr>
          <p:nvPr/>
        </p:nvSpPr>
        <p:spPr bwMode="auto">
          <a:xfrm flipH="1" flipV="1">
            <a:off x="1981299" y="3427735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08" name="AutoShape 56"/>
          <p:cNvSpPr>
            <a:spLocks noChangeArrowheads="1"/>
          </p:cNvSpPr>
          <p:nvPr/>
        </p:nvSpPr>
        <p:spPr bwMode="auto">
          <a:xfrm>
            <a:off x="539552" y="2348880"/>
            <a:ext cx="8155756" cy="503684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 accepting any word with suffix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b="1" i="1" smtClean="0"/>
              <a:t>p</a:t>
            </a:r>
            <a:r>
              <a:rPr lang="cs-CZ" b="1" baseline="-25000" smtClean="0"/>
              <a:t>2</a:t>
            </a:r>
            <a:r>
              <a:rPr lang="cs-CZ" b="1" i="1" smtClean="0"/>
              <a:t>p</a:t>
            </a:r>
            <a:r>
              <a:rPr lang="cs-CZ" b="1" baseline="-25000" smtClean="0"/>
              <a:t>3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en-US" b="1" smtClean="0"/>
              <a:t>.  </a:t>
            </a:r>
            <a:endParaRPr lang="cs-CZ" b="1"/>
          </a:p>
        </p:txBody>
      </p:sp>
      <p:sp>
        <p:nvSpPr>
          <p:cNvPr id="2417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Power of 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18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18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418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18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18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18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418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18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18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418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19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19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19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419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Simple examples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19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4" name="Arc 21"/>
          <p:cNvSpPr>
            <a:spLocks/>
          </p:cNvSpPr>
          <p:nvPr/>
        </p:nvSpPr>
        <p:spPr bwMode="auto">
          <a:xfrm rot="5400000" flipH="1">
            <a:off x="2164135" y="5170487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22"/>
          <p:cNvSpPr>
            <a:spLocks noChangeArrowheads="1"/>
          </p:cNvSpPr>
          <p:nvPr/>
        </p:nvSpPr>
        <p:spPr bwMode="auto">
          <a:xfrm>
            <a:off x="2249067" y="5444331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66" name="Text Box 23"/>
          <p:cNvSpPr txBox="1">
            <a:spLocks noChangeArrowheads="1"/>
          </p:cNvSpPr>
          <p:nvPr/>
        </p:nvSpPr>
        <p:spPr bwMode="auto">
          <a:xfrm>
            <a:off x="2682454" y="529986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67" name="Line 24"/>
          <p:cNvSpPr>
            <a:spLocks noChangeShapeType="1"/>
          </p:cNvSpPr>
          <p:nvPr/>
        </p:nvSpPr>
        <p:spPr bwMode="auto">
          <a:xfrm>
            <a:off x="2537992" y="5587206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8" name="Oval 25"/>
          <p:cNvSpPr>
            <a:spLocks noChangeArrowheads="1"/>
          </p:cNvSpPr>
          <p:nvPr/>
        </p:nvSpPr>
        <p:spPr bwMode="auto">
          <a:xfrm>
            <a:off x="3258717" y="54459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69" name="Text Box 26"/>
          <p:cNvSpPr txBox="1">
            <a:spLocks noChangeArrowheads="1"/>
          </p:cNvSpPr>
          <p:nvPr/>
        </p:nvSpPr>
        <p:spPr bwMode="auto">
          <a:xfrm>
            <a:off x="3690517" y="529986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70" name="Line 27"/>
          <p:cNvSpPr>
            <a:spLocks noChangeShapeType="1"/>
          </p:cNvSpPr>
          <p:nvPr/>
        </p:nvSpPr>
        <p:spPr bwMode="auto">
          <a:xfrm>
            <a:off x="3547642" y="558879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" name="Oval 28"/>
          <p:cNvSpPr>
            <a:spLocks noChangeArrowheads="1"/>
          </p:cNvSpPr>
          <p:nvPr/>
        </p:nvSpPr>
        <p:spPr bwMode="auto">
          <a:xfrm>
            <a:off x="4266779" y="54459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72" name="Text Box 29"/>
          <p:cNvSpPr txBox="1">
            <a:spLocks noChangeArrowheads="1"/>
          </p:cNvSpPr>
          <p:nvPr/>
        </p:nvSpPr>
        <p:spPr bwMode="auto">
          <a:xfrm>
            <a:off x="4698579" y="529986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73" name="Line 30"/>
          <p:cNvSpPr>
            <a:spLocks noChangeShapeType="1"/>
          </p:cNvSpPr>
          <p:nvPr/>
        </p:nvSpPr>
        <p:spPr bwMode="auto">
          <a:xfrm>
            <a:off x="4555704" y="558879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Oval 31"/>
          <p:cNvSpPr>
            <a:spLocks noChangeArrowheads="1"/>
          </p:cNvSpPr>
          <p:nvPr/>
        </p:nvSpPr>
        <p:spPr bwMode="auto">
          <a:xfrm>
            <a:off x="5274842" y="544591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75" name="Text Box 32"/>
          <p:cNvSpPr txBox="1">
            <a:spLocks noChangeArrowheads="1"/>
          </p:cNvSpPr>
          <p:nvPr/>
        </p:nvSpPr>
        <p:spPr bwMode="auto">
          <a:xfrm>
            <a:off x="5706642" y="529986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76" name="Line 33"/>
          <p:cNvSpPr>
            <a:spLocks noChangeShapeType="1"/>
          </p:cNvSpPr>
          <p:nvPr/>
        </p:nvSpPr>
        <p:spPr bwMode="auto">
          <a:xfrm>
            <a:off x="5563767" y="558879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" name="Arc 55"/>
          <p:cNvSpPr>
            <a:spLocks/>
          </p:cNvSpPr>
          <p:nvPr/>
        </p:nvSpPr>
        <p:spPr bwMode="auto">
          <a:xfrm flipH="1" flipV="1">
            <a:off x="1963317" y="5444331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AutoShape 56"/>
          <p:cNvSpPr>
            <a:spLocks noChangeArrowheads="1"/>
          </p:cNvSpPr>
          <p:nvPr/>
        </p:nvSpPr>
        <p:spPr bwMode="auto">
          <a:xfrm>
            <a:off x="539552" y="4365476"/>
            <a:ext cx="8155756" cy="503684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 accepting any word with substring (factor) 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b="1" i="1" smtClean="0"/>
              <a:t>p</a:t>
            </a:r>
            <a:r>
              <a:rPr lang="cs-CZ" b="1" baseline="-25000" smtClean="0"/>
              <a:t>2</a:t>
            </a:r>
            <a:r>
              <a:rPr lang="cs-CZ" b="1" i="1" smtClean="0"/>
              <a:t>p</a:t>
            </a:r>
            <a:r>
              <a:rPr lang="cs-CZ" b="1" baseline="-25000" smtClean="0"/>
              <a:t>3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en-US" b="1" smtClean="0"/>
              <a:t> anywhere in it.</a:t>
            </a:r>
            <a:endParaRPr lang="cs-CZ" b="1"/>
          </a:p>
        </p:txBody>
      </p:sp>
      <p:sp>
        <p:nvSpPr>
          <p:cNvPr id="82" name="Text Box 20"/>
          <p:cNvSpPr txBox="1">
            <a:spLocks noChangeArrowheads="1"/>
          </p:cNvSpPr>
          <p:nvPr/>
        </p:nvSpPr>
        <p:spPr bwMode="auto">
          <a:xfrm>
            <a:off x="6443315" y="494154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cs-CZ" sz="1600" b="1" i="1" dirty="0">
                <a:sym typeface="Symbol"/>
              </a:rPr>
              <a:t></a:t>
            </a:r>
            <a:endParaRPr lang="cs-CZ" sz="1600" dirty="0"/>
          </a:p>
        </p:txBody>
      </p:sp>
      <p:sp>
        <p:nvSpPr>
          <p:cNvPr id="83" name="Arc 21"/>
          <p:cNvSpPr>
            <a:spLocks/>
          </p:cNvSpPr>
          <p:nvPr/>
        </p:nvSpPr>
        <p:spPr bwMode="auto">
          <a:xfrm rot="5400000" flipH="1">
            <a:off x="6212333" y="517252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77" name="Group 34"/>
          <p:cNvGrpSpPr>
            <a:grpSpLocks/>
          </p:cNvGrpSpPr>
          <p:nvPr/>
        </p:nvGrpSpPr>
        <p:grpSpPr bwMode="auto">
          <a:xfrm>
            <a:off x="6282904" y="5444331"/>
            <a:ext cx="287338" cy="287337"/>
            <a:chOff x="3334" y="799"/>
            <a:chExt cx="454" cy="453"/>
          </a:xfrm>
        </p:grpSpPr>
        <p:sp>
          <p:nvSpPr>
            <p:cNvPr id="78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79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86" name="Oval 22"/>
          <p:cNvSpPr>
            <a:spLocks noChangeArrowheads="1"/>
          </p:cNvSpPr>
          <p:nvPr/>
        </p:nvSpPr>
        <p:spPr bwMode="auto">
          <a:xfrm>
            <a:off x="2266355" y="1484784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87" name="Text Box 23"/>
          <p:cNvSpPr txBox="1">
            <a:spLocks noChangeArrowheads="1"/>
          </p:cNvSpPr>
          <p:nvPr/>
        </p:nvSpPr>
        <p:spPr bwMode="auto">
          <a:xfrm>
            <a:off x="2699742" y="134032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88" name="Line 24"/>
          <p:cNvSpPr>
            <a:spLocks noChangeShapeType="1"/>
          </p:cNvSpPr>
          <p:nvPr/>
        </p:nvSpPr>
        <p:spPr bwMode="auto">
          <a:xfrm>
            <a:off x="2555280" y="1627659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9" name="Oval 25"/>
          <p:cNvSpPr>
            <a:spLocks noChangeArrowheads="1"/>
          </p:cNvSpPr>
          <p:nvPr/>
        </p:nvSpPr>
        <p:spPr bwMode="auto">
          <a:xfrm>
            <a:off x="3276005" y="1486371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90" name="Text Box 26"/>
          <p:cNvSpPr txBox="1">
            <a:spLocks noChangeArrowheads="1"/>
          </p:cNvSpPr>
          <p:nvPr/>
        </p:nvSpPr>
        <p:spPr bwMode="auto">
          <a:xfrm>
            <a:off x="3707805" y="134032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91" name="Line 27"/>
          <p:cNvSpPr>
            <a:spLocks noChangeShapeType="1"/>
          </p:cNvSpPr>
          <p:nvPr/>
        </p:nvSpPr>
        <p:spPr bwMode="auto">
          <a:xfrm>
            <a:off x="3564930" y="1629246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" name="Oval 28"/>
          <p:cNvSpPr>
            <a:spLocks noChangeArrowheads="1"/>
          </p:cNvSpPr>
          <p:nvPr/>
        </p:nvSpPr>
        <p:spPr bwMode="auto">
          <a:xfrm>
            <a:off x="4284067" y="1486371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93" name="Text Box 29"/>
          <p:cNvSpPr txBox="1">
            <a:spLocks noChangeArrowheads="1"/>
          </p:cNvSpPr>
          <p:nvPr/>
        </p:nvSpPr>
        <p:spPr bwMode="auto">
          <a:xfrm>
            <a:off x="4715867" y="134032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94" name="Line 30"/>
          <p:cNvSpPr>
            <a:spLocks noChangeShapeType="1"/>
          </p:cNvSpPr>
          <p:nvPr/>
        </p:nvSpPr>
        <p:spPr bwMode="auto">
          <a:xfrm>
            <a:off x="4572992" y="1629246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5" name="Oval 31"/>
          <p:cNvSpPr>
            <a:spLocks noChangeArrowheads="1"/>
          </p:cNvSpPr>
          <p:nvPr/>
        </p:nvSpPr>
        <p:spPr bwMode="auto">
          <a:xfrm>
            <a:off x="5292130" y="1486371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96" name="Text Box 32"/>
          <p:cNvSpPr txBox="1">
            <a:spLocks noChangeArrowheads="1"/>
          </p:cNvSpPr>
          <p:nvPr/>
        </p:nvSpPr>
        <p:spPr bwMode="auto">
          <a:xfrm>
            <a:off x="5723930" y="134032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97" name="Line 33"/>
          <p:cNvSpPr>
            <a:spLocks noChangeShapeType="1"/>
          </p:cNvSpPr>
          <p:nvPr/>
        </p:nvSpPr>
        <p:spPr bwMode="auto">
          <a:xfrm>
            <a:off x="5581055" y="1629246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98" name="Group 34"/>
          <p:cNvGrpSpPr>
            <a:grpSpLocks/>
          </p:cNvGrpSpPr>
          <p:nvPr/>
        </p:nvGrpSpPr>
        <p:grpSpPr bwMode="auto">
          <a:xfrm>
            <a:off x="6300192" y="1484784"/>
            <a:ext cx="287338" cy="287337"/>
            <a:chOff x="3334" y="799"/>
            <a:chExt cx="454" cy="453"/>
          </a:xfrm>
        </p:grpSpPr>
        <p:sp>
          <p:nvSpPr>
            <p:cNvPr id="99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00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101" name="Arc 55"/>
          <p:cNvSpPr>
            <a:spLocks/>
          </p:cNvSpPr>
          <p:nvPr/>
        </p:nvSpPr>
        <p:spPr bwMode="auto">
          <a:xfrm flipH="1" flipV="1">
            <a:off x="1980605" y="1484784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Rectangle 83"/>
          <p:cNvSpPr/>
          <p:nvPr/>
        </p:nvSpPr>
        <p:spPr>
          <a:xfrm>
            <a:off x="2450879" y="2915652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02" name="Rectangle 101"/>
          <p:cNvSpPr/>
          <p:nvPr/>
        </p:nvSpPr>
        <p:spPr>
          <a:xfrm>
            <a:off x="2411760" y="486916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 dirty="0">
                <a:sym typeface="Symbol"/>
              </a:rPr>
              <a:t>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32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AutoShape 642"/>
          <p:cNvSpPr>
            <a:spLocks noChangeArrowheads="1"/>
          </p:cNvSpPr>
          <p:nvPr/>
        </p:nvSpPr>
        <p:spPr bwMode="auto">
          <a:xfrm>
            <a:off x="414388" y="1124372"/>
            <a:ext cx="8426450" cy="115212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64" name="Arc 21"/>
          <p:cNvSpPr>
            <a:spLocks/>
          </p:cNvSpPr>
          <p:nvPr/>
        </p:nvSpPr>
        <p:spPr bwMode="auto">
          <a:xfrm rot="5400000" flipH="1">
            <a:off x="2164135" y="1497707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22"/>
          <p:cNvSpPr>
            <a:spLocks noChangeArrowheads="1"/>
          </p:cNvSpPr>
          <p:nvPr/>
        </p:nvSpPr>
        <p:spPr bwMode="auto">
          <a:xfrm>
            <a:off x="2249067" y="1771551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66" name="Text Box 23"/>
          <p:cNvSpPr txBox="1">
            <a:spLocks noChangeArrowheads="1"/>
          </p:cNvSpPr>
          <p:nvPr/>
        </p:nvSpPr>
        <p:spPr bwMode="auto">
          <a:xfrm>
            <a:off x="2682454" y="16270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67" name="Line 24"/>
          <p:cNvSpPr>
            <a:spLocks noChangeShapeType="1"/>
          </p:cNvSpPr>
          <p:nvPr/>
        </p:nvSpPr>
        <p:spPr bwMode="auto">
          <a:xfrm>
            <a:off x="2537992" y="1914426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8" name="Oval 25"/>
          <p:cNvSpPr>
            <a:spLocks noChangeArrowheads="1"/>
          </p:cNvSpPr>
          <p:nvPr/>
        </p:nvSpPr>
        <p:spPr bwMode="auto">
          <a:xfrm>
            <a:off x="3258717" y="17731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69" name="Text Box 26"/>
          <p:cNvSpPr txBox="1">
            <a:spLocks noChangeArrowheads="1"/>
          </p:cNvSpPr>
          <p:nvPr/>
        </p:nvSpPr>
        <p:spPr bwMode="auto">
          <a:xfrm>
            <a:off x="3690517" y="16270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70" name="Line 27"/>
          <p:cNvSpPr>
            <a:spLocks noChangeShapeType="1"/>
          </p:cNvSpPr>
          <p:nvPr/>
        </p:nvSpPr>
        <p:spPr bwMode="auto">
          <a:xfrm>
            <a:off x="3547642" y="191601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" name="Oval 28"/>
          <p:cNvSpPr>
            <a:spLocks noChangeArrowheads="1"/>
          </p:cNvSpPr>
          <p:nvPr/>
        </p:nvSpPr>
        <p:spPr bwMode="auto">
          <a:xfrm>
            <a:off x="4266779" y="17731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72" name="Text Box 29"/>
          <p:cNvSpPr txBox="1">
            <a:spLocks noChangeArrowheads="1"/>
          </p:cNvSpPr>
          <p:nvPr/>
        </p:nvSpPr>
        <p:spPr bwMode="auto">
          <a:xfrm>
            <a:off x="4698579" y="16270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73" name="Line 30"/>
          <p:cNvSpPr>
            <a:spLocks noChangeShapeType="1"/>
          </p:cNvSpPr>
          <p:nvPr/>
        </p:nvSpPr>
        <p:spPr bwMode="auto">
          <a:xfrm>
            <a:off x="4555704" y="191601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Oval 31"/>
          <p:cNvSpPr>
            <a:spLocks noChangeArrowheads="1"/>
          </p:cNvSpPr>
          <p:nvPr/>
        </p:nvSpPr>
        <p:spPr bwMode="auto">
          <a:xfrm>
            <a:off x="5274842" y="177313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75" name="Text Box 32"/>
          <p:cNvSpPr txBox="1">
            <a:spLocks noChangeArrowheads="1"/>
          </p:cNvSpPr>
          <p:nvPr/>
        </p:nvSpPr>
        <p:spPr bwMode="auto">
          <a:xfrm>
            <a:off x="5706642" y="16270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76" name="Line 33"/>
          <p:cNvSpPr>
            <a:spLocks noChangeShapeType="1"/>
          </p:cNvSpPr>
          <p:nvPr/>
        </p:nvSpPr>
        <p:spPr bwMode="auto">
          <a:xfrm>
            <a:off x="5563767" y="191601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" name="Arc 55"/>
          <p:cNvSpPr>
            <a:spLocks/>
          </p:cNvSpPr>
          <p:nvPr/>
        </p:nvSpPr>
        <p:spPr bwMode="auto">
          <a:xfrm flipH="1" flipV="1">
            <a:off x="1963317" y="1771551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AutoShape 56"/>
          <p:cNvSpPr>
            <a:spLocks noChangeArrowheads="1"/>
          </p:cNvSpPr>
          <p:nvPr/>
        </p:nvSpPr>
        <p:spPr bwMode="auto">
          <a:xfrm>
            <a:off x="539552" y="764704"/>
            <a:ext cx="8155756" cy="503684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 accepting any word with substring (factor) 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b="1" i="1" smtClean="0"/>
              <a:t>p</a:t>
            </a:r>
            <a:r>
              <a:rPr lang="cs-CZ" b="1" baseline="-25000" smtClean="0"/>
              <a:t>2</a:t>
            </a:r>
            <a:r>
              <a:rPr lang="cs-CZ" b="1" i="1" smtClean="0"/>
              <a:t>p</a:t>
            </a:r>
            <a:r>
              <a:rPr lang="cs-CZ" b="1" baseline="-25000" smtClean="0"/>
              <a:t>3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en-US" b="1" smtClean="0"/>
              <a:t> anywhere in it.</a:t>
            </a:r>
            <a:endParaRPr lang="cs-CZ" b="1"/>
          </a:p>
        </p:txBody>
      </p:sp>
      <p:sp>
        <p:nvSpPr>
          <p:cNvPr id="83" name="Arc 21"/>
          <p:cNvSpPr>
            <a:spLocks/>
          </p:cNvSpPr>
          <p:nvPr/>
        </p:nvSpPr>
        <p:spPr bwMode="auto">
          <a:xfrm rot="5400000" flipH="1">
            <a:off x="6212333" y="149974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77" name="Group 34"/>
          <p:cNvGrpSpPr>
            <a:grpSpLocks/>
          </p:cNvGrpSpPr>
          <p:nvPr/>
        </p:nvGrpSpPr>
        <p:grpSpPr bwMode="auto">
          <a:xfrm>
            <a:off x="6282904" y="1771551"/>
            <a:ext cx="287338" cy="287337"/>
            <a:chOff x="3334" y="799"/>
            <a:chExt cx="454" cy="453"/>
          </a:xfrm>
        </p:grpSpPr>
        <p:sp>
          <p:nvSpPr>
            <p:cNvPr id="78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79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84" name="AutoShape 56"/>
          <p:cNvSpPr>
            <a:spLocks noChangeArrowheads="1"/>
          </p:cNvSpPr>
          <p:nvPr/>
        </p:nvSpPr>
        <p:spPr bwMode="auto">
          <a:xfrm>
            <a:off x="539552" y="2204864"/>
            <a:ext cx="8155756" cy="503684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Can be used for searching, but the following reduction is more frequent.</a:t>
            </a:r>
            <a:endParaRPr lang="cs-CZ" b="1"/>
          </a:p>
        </p:txBody>
      </p:sp>
      <p:sp>
        <p:nvSpPr>
          <p:cNvPr id="85" name="AutoShape 642"/>
          <p:cNvSpPr>
            <a:spLocks noChangeArrowheads="1"/>
          </p:cNvSpPr>
          <p:nvPr/>
        </p:nvSpPr>
        <p:spPr bwMode="auto">
          <a:xfrm>
            <a:off x="342380" y="3356620"/>
            <a:ext cx="8426450" cy="1152128"/>
          </a:xfrm>
          <a:prstGeom prst="roundRect">
            <a:avLst>
              <a:gd name="adj" fmla="val 7718"/>
            </a:avLst>
          </a:prstGeom>
          <a:solidFill>
            <a:srgbClr val="FFFF00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03" name="Arc 21"/>
          <p:cNvSpPr>
            <a:spLocks/>
          </p:cNvSpPr>
          <p:nvPr/>
        </p:nvSpPr>
        <p:spPr bwMode="auto">
          <a:xfrm rot="5400000" flipH="1">
            <a:off x="1388442" y="3729955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Oval 22"/>
          <p:cNvSpPr>
            <a:spLocks noChangeArrowheads="1"/>
          </p:cNvSpPr>
          <p:nvPr/>
        </p:nvSpPr>
        <p:spPr bwMode="auto">
          <a:xfrm>
            <a:off x="1473374" y="4003799"/>
            <a:ext cx="288925" cy="2873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05" name="Text Box 23"/>
          <p:cNvSpPr txBox="1">
            <a:spLocks noChangeArrowheads="1"/>
          </p:cNvSpPr>
          <p:nvPr/>
        </p:nvSpPr>
        <p:spPr bwMode="auto">
          <a:xfrm>
            <a:off x="1906761" y="3859336"/>
            <a:ext cx="288925" cy="2889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06" name="Line 24"/>
          <p:cNvSpPr>
            <a:spLocks noChangeShapeType="1"/>
          </p:cNvSpPr>
          <p:nvPr/>
        </p:nvSpPr>
        <p:spPr bwMode="auto">
          <a:xfrm>
            <a:off x="1762299" y="4146674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" name="Oval 25"/>
          <p:cNvSpPr>
            <a:spLocks noChangeArrowheads="1"/>
          </p:cNvSpPr>
          <p:nvPr/>
        </p:nvSpPr>
        <p:spPr bwMode="auto">
          <a:xfrm>
            <a:off x="2483024" y="4005386"/>
            <a:ext cx="288925" cy="287338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108" name="Text Box 26"/>
          <p:cNvSpPr txBox="1">
            <a:spLocks noChangeArrowheads="1"/>
          </p:cNvSpPr>
          <p:nvPr/>
        </p:nvSpPr>
        <p:spPr bwMode="auto">
          <a:xfrm>
            <a:off x="2914824" y="3859336"/>
            <a:ext cx="288925" cy="2889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109" name="Line 27"/>
          <p:cNvSpPr>
            <a:spLocks noChangeShapeType="1"/>
          </p:cNvSpPr>
          <p:nvPr/>
        </p:nvSpPr>
        <p:spPr bwMode="auto">
          <a:xfrm>
            <a:off x="2771949" y="4148261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" name="Oval 28"/>
          <p:cNvSpPr>
            <a:spLocks noChangeArrowheads="1"/>
          </p:cNvSpPr>
          <p:nvPr/>
        </p:nvSpPr>
        <p:spPr bwMode="auto">
          <a:xfrm>
            <a:off x="3491086" y="4005386"/>
            <a:ext cx="288925" cy="287338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111" name="Text Box 29"/>
          <p:cNvSpPr txBox="1">
            <a:spLocks noChangeArrowheads="1"/>
          </p:cNvSpPr>
          <p:nvPr/>
        </p:nvSpPr>
        <p:spPr bwMode="auto">
          <a:xfrm>
            <a:off x="3922886" y="3859336"/>
            <a:ext cx="288925" cy="2889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112" name="Line 30"/>
          <p:cNvSpPr>
            <a:spLocks noChangeShapeType="1"/>
          </p:cNvSpPr>
          <p:nvPr/>
        </p:nvSpPr>
        <p:spPr bwMode="auto">
          <a:xfrm>
            <a:off x="3780011" y="4148261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" name="Oval 31"/>
          <p:cNvSpPr>
            <a:spLocks noChangeArrowheads="1"/>
          </p:cNvSpPr>
          <p:nvPr/>
        </p:nvSpPr>
        <p:spPr bwMode="auto">
          <a:xfrm>
            <a:off x="4499149" y="4005386"/>
            <a:ext cx="288925" cy="287338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114" name="Text Box 32"/>
          <p:cNvSpPr txBox="1">
            <a:spLocks noChangeArrowheads="1"/>
          </p:cNvSpPr>
          <p:nvPr/>
        </p:nvSpPr>
        <p:spPr bwMode="auto">
          <a:xfrm>
            <a:off x="4930949" y="3859336"/>
            <a:ext cx="288925" cy="2889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115" name="Line 33"/>
          <p:cNvSpPr>
            <a:spLocks noChangeShapeType="1"/>
          </p:cNvSpPr>
          <p:nvPr/>
        </p:nvSpPr>
        <p:spPr bwMode="auto">
          <a:xfrm>
            <a:off x="4788074" y="4148261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" name="Arc 55"/>
          <p:cNvSpPr>
            <a:spLocks/>
          </p:cNvSpPr>
          <p:nvPr/>
        </p:nvSpPr>
        <p:spPr bwMode="auto">
          <a:xfrm flipH="1" flipV="1">
            <a:off x="1187624" y="4003799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AutoShape 56"/>
          <p:cNvSpPr>
            <a:spLocks noChangeArrowheads="1"/>
          </p:cNvSpPr>
          <p:nvPr/>
        </p:nvSpPr>
        <p:spPr bwMode="auto">
          <a:xfrm>
            <a:off x="467544" y="2924944"/>
            <a:ext cx="8155756" cy="503684"/>
          </a:xfrm>
          <a:prstGeom prst="roundRect">
            <a:avLst>
              <a:gd name="adj" fmla="val 16481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b="1" smtClean="0"/>
              <a:t>Text search NFA for finding pattern </a:t>
            </a:r>
            <a:r>
              <a:rPr lang="en-US" b="1" i="1" smtClean="0"/>
              <a:t>P</a:t>
            </a:r>
            <a:r>
              <a:rPr lang="en-US" b="1" smtClean="0"/>
              <a:t> = 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b="1" i="1" smtClean="0"/>
              <a:t>p</a:t>
            </a:r>
            <a:r>
              <a:rPr lang="cs-CZ" b="1" baseline="-25000" smtClean="0"/>
              <a:t>2</a:t>
            </a:r>
            <a:r>
              <a:rPr lang="cs-CZ" b="1" i="1" smtClean="0"/>
              <a:t>p</a:t>
            </a:r>
            <a:r>
              <a:rPr lang="cs-CZ" b="1" baseline="-25000" smtClean="0"/>
              <a:t>3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en-US" b="1" smtClean="0"/>
              <a:t> in the text.</a:t>
            </a:r>
            <a:endParaRPr lang="cs-CZ" b="1"/>
          </a:p>
        </p:txBody>
      </p:sp>
      <p:grpSp>
        <p:nvGrpSpPr>
          <p:cNvPr id="120" name="Group 34"/>
          <p:cNvGrpSpPr>
            <a:grpSpLocks/>
          </p:cNvGrpSpPr>
          <p:nvPr/>
        </p:nvGrpSpPr>
        <p:grpSpPr bwMode="auto">
          <a:xfrm>
            <a:off x="5507211" y="4003799"/>
            <a:ext cx="287338" cy="287337"/>
            <a:chOff x="3334" y="799"/>
            <a:chExt cx="454" cy="453"/>
          </a:xfrm>
          <a:solidFill>
            <a:srgbClr val="FFFF00"/>
          </a:solidFill>
        </p:grpSpPr>
        <p:sp>
          <p:nvSpPr>
            <p:cNvPr id="121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22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14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Power of 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5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5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Easy modifications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483768" y="126876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87" name="Rectangle 86"/>
          <p:cNvSpPr/>
          <p:nvPr/>
        </p:nvSpPr>
        <p:spPr>
          <a:xfrm>
            <a:off x="6516216" y="126876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88" name="Rectangle 87"/>
          <p:cNvSpPr/>
          <p:nvPr/>
        </p:nvSpPr>
        <p:spPr>
          <a:xfrm>
            <a:off x="1619672" y="342900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89" name="AutoShape 56"/>
          <p:cNvSpPr>
            <a:spLocks noChangeArrowheads="1"/>
          </p:cNvSpPr>
          <p:nvPr/>
        </p:nvSpPr>
        <p:spPr bwMode="auto">
          <a:xfrm>
            <a:off x="395536" y="4581128"/>
            <a:ext cx="8352928" cy="2016224"/>
          </a:xfrm>
          <a:prstGeom prst="roundRect">
            <a:avLst>
              <a:gd name="adj" fmla="val 4692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b="1" dirty="0" smtClean="0"/>
              <a:t>Whenever at least one of the active states is final, report pattern detection</a:t>
            </a:r>
          </a:p>
          <a:p>
            <a:pPr algn="l"/>
            <a:r>
              <a:rPr lang="en-US" b="1" dirty="0" smtClean="0"/>
              <a:t>in the text.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Note that multiple </a:t>
            </a:r>
            <a:r>
              <a:rPr lang="en-US" b="1" dirty="0" err="1" smtClean="0"/>
              <a:t>occurences</a:t>
            </a:r>
            <a:r>
              <a:rPr lang="en-US" b="1" dirty="0" smtClean="0"/>
              <a:t> of the pattern in the text, even overlapping</a:t>
            </a:r>
          </a:p>
          <a:p>
            <a:pPr algn="l"/>
            <a:r>
              <a:rPr lang="en-US" b="1" dirty="0" smtClean="0"/>
              <a:t>ones, are </a:t>
            </a:r>
            <a:r>
              <a:rPr lang="en-US" b="1" i="1" dirty="0" smtClean="0"/>
              <a:t>all detected</a:t>
            </a:r>
            <a:r>
              <a:rPr lang="en-US" b="1" dirty="0" smtClean="0"/>
              <a:t>, </a:t>
            </a:r>
          </a:p>
          <a:p>
            <a:pPr algn="l"/>
            <a:r>
              <a:rPr lang="en-US" b="1" dirty="0" smtClean="0"/>
              <a:t>due to indeterminism and Sigma-loop in the start state.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1615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179512" y="692696"/>
            <a:ext cx="8784976" cy="3240360"/>
          </a:xfrm>
          <a:prstGeom prst="roundRect">
            <a:avLst>
              <a:gd name="adj" fmla="val 468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1600" b="1" dirty="0" smtClean="0"/>
              <a:t>Text search automaton</a:t>
            </a:r>
            <a:r>
              <a:rPr lang="en-US" sz="1600" dirty="0" smtClean="0"/>
              <a:t> may be defined as a 6-tuple consisting of </a:t>
            </a:r>
            <a:endParaRPr lang="cs-CZ" sz="1600" dirty="0"/>
          </a:p>
          <a:p>
            <a:pPr algn="l"/>
            <a:endParaRPr lang="cs-CZ" sz="1600" dirty="0"/>
          </a:p>
          <a:p>
            <a:pPr algn="l"/>
            <a:r>
              <a:rPr lang="cs-CZ" sz="1600" dirty="0" smtClean="0"/>
              <a:t>  </a:t>
            </a:r>
            <a:r>
              <a:rPr lang="en-US" sz="1600" dirty="0" smtClean="0"/>
              <a:t>1. Finite input alphabet </a:t>
            </a:r>
            <a:r>
              <a:rPr lang="cs-CZ" sz="1600" b="1" i="1" dirty="0" smtClean="0">
                <a:sym typeface="Symbol"/>
              </a:rPr>
              <a:t></a:t>
            </a:r>
            <a:r>
              <a:rPr lang="cs-CZ" sz="1600" dirty="0" smtClean="0"/>
              <a:t> </a:t>
            </a:r>
            <a:r>
              <a:rPr lang="en-US" sz="1600" dirty="0" smtClean="0"/>
              <a:t>.</a:t>
            </a:r>
            <a:endParaRPr lang="cs-CZ" sz="1600" dirty="0"/>
          </a:p>
          <a:p>
            <a:pPr algn="l"/>
            <a:r>
              <a:rPr lang="cs-CZ" sz="1600" dirty="0"/>
              <a:t>  </a:t>
            </a:r>
            <a:r>
              <a:rPr lang="en-US" sz="1600" dirty="0" smtClean="0"/>
              <a:t>2. Finite set of internal states</a:t>
            </a:r>
            <a:r>
              <a:rPr lang="cs-CZ" sz="1600" dirty="0" smtClean="0"/>
              <a:t> </a:t>
            </a:r>
            <a:r>
              <a:rPr lang="cs-CZ" sz="1600" i="1" dirty="0"/>
              <a:t>Q</a:t>
            </a:r>
            <a:r>
              <a:rPr lang="cs-CZ" sz="1600" dirty="0"/>
              <a:t>.</a:t>
            </a:r>
          </a:p>
          <a:p>
            <a:pPr algn="l"/>
            <a:r>
              <a:rPr lang="cs-CZ" sz="1600" dirty="0"/>
              <a:t>  </a:t>
            </a:r>
            <a:r>
              <a:rPr lang="en-US" sz="1600" dirty="0" smtClean="0"/>
              <a:t>3. One start</a:t>
            </a:r>
            <a:r>
              <a:rPr lang="cs-CZ" sz="1600" dirty="0" smtClean="0"/>
              <a:t> </a:t>
            </a:r>
            <a:r>
              <a:rPr lang="en-US" sz="1600" dirty="0" smtClean="0"/>
              <a:t>state</a:t>
            </a:r>
            <a:r>
              <a:rPr lang="cs-CZ" sz="1600" dirty="0" smtClean="0"/>
              <a:t> </a:t>
            </a:r>
            <a:r>
              <a:rPr lang="cs-CZ" sz="1600" i="1" dirty="0"/>
              <a:t>q</a:t>
            </a:r>
            <a:r>
              <a:rPr lang="cs-CZ" sz="1600" baseline="-25000" dirty="0"/>
              <a:t>0</a:t>
            </a:r>
            <a:r>
              <a:rPr lang="cs-CZ" sz="1600" dirty="0"/>
              <a:t> </a:t>
            </a:r>
            <a:r>
              <a:rPr lang="cs-CZ" dirty="0">
                <a:sym typeface="Symbol" pitchFamily="18" charset="2"/>
              </a:rPr>
              <a:t></a:t>
            </a:r>
            <a:r>
              <a:rPr lang="cs-CZ" sz="1600" dirty="0"/>
              <a:t> </a:t>
            </a:r>
            <a:r>
              <a:rPr lang="cs-CZ" sz="1600" i="1" dirty="0"/>
              <a:t>Q</a:t>
            </a:r>
            <a:r>
              <a:rPr lang="cs-CZ" sz="1600" dirty="0"/>
              <a:t>.</a:t>
            </a:r>
          </a:p>
          <a:p>
            <a:pPr algn="l"/>
            <a:r>
              <a:rPr lang="cs-CZ" sz="1600" dirty="0"/>
              <a:t>  </a:t>
            </a:r>
            <a:r>
              <a:rPr lang="en-US" sz="1600" dirty="0" smtClean="0"/>
              <a:t>4. Nonempty set of accept states</a:t>
            </a:r>
            <a:r>
              <a:rPr lang="cs-CZ" sz="1600" dirty="0" smtClean="0"/>
              <a:t> </a:t>
            </a:r>
            <a:r>
              <a:rPr lang="cs-CZ" sz="1600" i="1" dirty="0"/>
              <a:t>F</a:t>
            </a:r>
            <a:r>
              <a:rPr lang="cs-CZ" sz="1600" dirty="0"/>
              <a:t> </a:t>
            </a:r>
            <a:r>
              <a:rPr lang="cs-CZ" sz="1600" dirty="0">
                <a:sym typeface="Symbol" pitchFamily="18" charset="2"/>
              </a:rPr>
              <a:t> </a:t>
            </a:r>
            <a:r>
              <a:rPr lang="cs-CZ" sz="1600" i="1" dirty="0"/>
              <a:t>Q</a:t>
            </a:r>
            <a:r>
              <a:rPr lang="cs-CZ" sz="1600" dirty="0"/>
              <a:t>.</a:t>
            </a:r>
          </a:p>
          <a:p>
            <a:pPr algn="l"/>
            <a:r>
              <a:rPr lang="cs-CZ" sz="1600" dirty="0"/>
              <a:t>  </a:t>
            </a:r>
            <a:r>
              <a:rPr lang="en-US" sz="1600" dirty="0" smtClean="0"/>
              <a:t>5. Transition function</a:t>
            </a:r>
            <a:r>
              <a:rPr lang="cs-CZ" sz="1600" dirty="0" smtClean="0"/>
              <a:t> </a:t>
            </a:r>
            <a:r>
              <a:rPr lang="cs-CZ" sz="1600" i="1" dirty="0" smtClean="0">
                <a:sym typeface="Symbol" pitchFamily="18" charset="2"/>
              </a:rPr>
              <a:t></a:t>
            </a:r>
            <a:r>
              <a:rPr lang="en-US" sz="1600" dirty="0">
                <a:sym typeface="Symbol" pitchFamily="18" charset="2"/>
              </a:rPr>
              <a:t> </a:t>
            </a:r>
            <a:r>
              <a:rPr lang="cs-CZ" sz="1600" dirty="0">
                <a:sym typeface="Symbol" pitchFamily="18" charset="2"/>
              </a:rPr>
              <a:t>:</a:t>
            </a:r>
            <a:r>
              <a:rPr lang="cs-CZ" sz="1600" dirty="0"/>
              <a:t>  </a:t>
            </a:r>
            <a:r>
              <a:rPr lang="cs-CZ" sz="1600" i="1" dirty="0"/>
              <a:t>Q</a:t>
            </a:r>
            <a:r>
              <a:rPr lang="cs-CZ" sz="1600" dirty="0"/>
              <a:t> </a:t>
            </a:r>
            <a:r>
              <a:rPr lang="cs-CZ" sz="1600" dirty="0">
                <a:sym typeface="Symbol" pitchFamily="18" charset="2"/>
              </a:rPr>
              <a:t> </a:t>
            </a:r>
            <a:r>
              <a:rPr lang="cs-CZ" sz="1600" b="1" i="1" dirty="0">
                <a:sym typeface="Symbol"/>
              </a:rPr>
              <a:t></a:t>
            </a:r>
            <a:r>
              <a:rPr lang="cs-CZ" sz="1600" dirty="0">
                <a:sym typeface="Symbol" pitchFamily="18" charset="2"/>
              </a:rPr>
              <a:t> → </a:t>
            </a:r>
            <a:r>
              <a:rPr lang="cs-CZ" sz="1600" i="1" dirty="0">
                <a:sym typeface="Symbol" pitchFamily="18" charset="2"/>
              </a:rPr>
              <a:t>P</a:t>
            </a:r>
            <a:r>
              <a:rPr lang="cs-CZ" sz="1600" dirty="0">
                <a:sym typeface="Symbol" pitchFamily="18" charset="2"/>
              </a:rPr>
              <a:t>(</a:t>
            </a:r>
            <a:r>
              <a:rPr lang="cs-CZ" sz="1600" i="1" dirty="0">
                <a:sym typeface="Symbol" pitchFamily="18" charset="2"/>
              </a:rPr>
              <a:t>Q</a:t>
            </a:r>
            <a:r>
              <a:rPr lang="cs-CZ" sz="1600" dirty="0">
                <a:sym typeface="Symbol" pitchFamily="18" charset="2"/>
              </a:rPr>
              <a:t>) </a:t>
            </a:r>
            <a:r>
              <a:rPr lang="cs-CZ" sz="1600" dirty="0"/>
              <a:t>  </a:t>
            </a:r>
            <a:r>
              <a:rPr lang="en-US" sz="1600" dirty="0"/>
              <a:t>   </a:t>
            </a:r>
            <a:r>
              <a:rPr lang="cs-CZ" sz="1600" dirty="0"/>
              <a:t>(</a:t>
            </a:r>
            <a:r>
              <a:rPr lang="cs-CZ" sz="1600" i="1" dirty="0"/>
              <a:t>P</a:t>
            </a:r>
            <a:r>
              <a:rPr lang="en-US" sz="1600" dirty="0"/>
              <a:t>(</a:t>
            </a:r>
            <a:r>
              <a:rPr lang="en-US" sz="1600" i="1" dirty="0"/>
              <a:t>Q</a:t>
            </a:r>
            <a:r>
              <a:rPr lang="en-US" sz="1600" dirty="0"/>
              <a:t>)</a:t>
            </a:r>
            <a:r>
              <a:rPr lang="cs-CZ" sz="1600" dirty="0"/>
              <a:t> </a:t>
            </a:r>
            <a:r>
              <a:rPr lang="en-US" sz="1600" dirty="0"/>
              <a:t>is the </a:t>
            </a:r>
            <a:r>
              <a:rPr lang="en-US" sz="1600" dirty="0" err="1"/>
              <a:t>powerset</a:t>
            </a:r>
            <a:r>
              <a:rPr lang="en-US" sz="1600" dirty="0"/>
              <a:t> of </a:t>
            </a:r>
            <a:r>
              <a:rPr lang="en-US" sz="1600" i="1" dirty="0"/>
              <a:t>Q</a:t>
            </a:r>
            <a:r>
              <a:rPr lang="cs-CZ" sz="1600" dirty="0"/>
              <a:t>)</a:t>
            </a:r>
          </a:p>
          <a:p>
            <a:pPr algn="l"/>
            <a:r>
              <a:rPr lang="en-US" sz="1600" dirty="0" smtClean="0"/>
              <a:t>  6. Detection function </a:t>
            </a:r>
            <a:r>
              <a:rPr lang="cs-CZ" sz="1600" dirty="0" smtClean="0">
                <a:sym typeface="Symbol"/>
              </a:rPr>
              <a:t></a:t>
            </a:r>
            <a:r>
              <a:rPr lang="cs-CZ" sz="1600" dirty="0" smtClean="0">
                <a:sym typeface="Symbol" pitchFamily="18" charset="2"/>
              </a:rPr>
              <a:t>:</a:t>
            </a:r>
            <a:r>
              <a:rPr lang="cs-CZ" sz="1600" dirty="0" smtClean="0"/>
              <a:t>  </a:t>
            </a:r>
            <a:r>
              <a:rPr lang="cs-CZ" sz="1600" i="1" dirty="0">
                <a:sym typeface="Symbol" pitchFamily="18" charset="2"/>
              </a:rPr>
              <a:t>P</a:t>
            </a:r>
            <a:r>
              <a:rPr lang="cs-CZ" sz="1600" dirty="0">
                <a:sym typeface="Symbol" pitchFamily="18" charset="2"/>
              </a:rPr>
              <a:t>(</a:t>
            </a:r>
            <a:r>
              <a:rPr lang="cs-CZ" sz="1600" i="1" dirty="0">
                <a:sym typeface="Symbol" pitchFamily="18" charset="2"/>
              </a:rPr>
              <a:t>Q</a:t>
            </a:r>
            <a:r>
              <a:rPr lang="cs-CZ" sz="1600" dirty="0">
                <a:sym typeface="Symbol" pitchFamily="18" charset="2"/>
              </a:rPr>
              <a:t>) </a:t>
            </a:r>
            <a:r>
              <a:rPr lang="cs-CZ" sz="1600" dirty="0" smtClean="0">
                <a:sym typeface="Symbol" pitchFamily="18" charset="2"/>
              </a:rPr>
              <a:t> </a:t>
            </a:r>
            <a:r>
              <a:rPr lang="cs-CZ" sz="1600" dirty="0">
                <a:sym typeface="Symbol" pitchFamily="18" charset="2"/>
              </a:rPr>
              <a:t>→ </a:t>
            </a:r>
            <a:r>
              <a:rPr lang="en-US" sz="1600" dirty="0" smtClean="0">
                <a:sym typeface="Symbol" pitchFamily="18" charset="2"/>
              </a:rPr>
              <a:t> {0, 1}</a:t>
            </a:r>
          </a:p>
          <a:p>
            <a:pPr algn="l"/>
            <a:endParaRPr lang="en-US" sz="1600" dirty="0">
              <a:sym typeface="Symbol" pitchFamily="18" charset="2"/>
            </a:endParaRPr>
          </a:p>
          <a:p>
            <a:pPr algn="l"/>
            <a:r>
              <a:rPr lang="en-US" sz="1600" dirty="0" smtClean="0">
                <a:sym typeface="Symbol" pitchFamily="18" charset="2"/>
              </a:rPr>
              <a:t>With the properties:</a:t>
            </a:r>
          </a:p>
          <a:p>
            <a:pPr algn="l"/>
            <a:r>
              <a:rPr lang="en-US" sz="1600" dirty="0" smtClean="0"/>
              <a:t> A. </a:t>
            </a:r>
            <a:r>
              <a:rPr lang="en-US" sz="1600" dirty="0" smtClean="0">
                <a:sym typeface="Symbol"/>
              </a:rPr>
              <a:t> </a:t>
            </a:r>
            <a:r>
              <a:rPr lang="cs-CZ" sz="1600" dirty="0" smtClean="0">
                <a:sym typeface="Symbol" pitchFamily="18" charset="2"/>
              </a:rPr>
              <a:t>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cs-CZ" sz="1600" b="1" i="1" dirty="0" smtClean="0">
                <a:sym typeface="Symbol"/>
              </a:rPr>
              <a:t></a:t>
            </a:r>
            <a:r>
              <a:rPr lang="cs-CZ" sz="1600" dirty="0" smtClean="0"/>
              <a:t> </a:t>
            </a:r>
            <a:r>
              <a:rPr lang="en-US" sz="1600" dirty="0" smtClean="0"/>
              <a:t>:   </a:t>
            </a:r>
            <a:r>
              <a:rPr lang="cs-CZ" sz="1600" i="1" dirty="0" smtClean="0"/>
              <a:t>q</a:t>
            </a:r>
            <a:r>
              <a:rPr lang="cs-CZ" sz="1600" baseline="-25000" dirty="0" smtClean="0"/>
              <a:t>0</a:t>
            </a:r>
            <a:r>
              <a:rPr lang="en-US" sz="1600" dirty="0" smtClean="0"/>
              <a:t> </a:t>
            </a:r>
            <a:r>
              <a:rPr lang="cs-CZ" sz="1600" dirty="0" smtClean="0">
                <a:sym typeface="Symbol" pitchFamily="18" charset="2"/>
              </a:rPr>
              <a:t></a:t>
            </a:r>
            <a:r>
              <a:rPr lang="cs-CZ" sz="1600" dirty="0" smtClean="0"/>
              <a:t> </a:t>
            </a:r>
            <a:r>
              <a:rPr lang="cs-CZ" sz="1600" i="1" dirty="0">
                <a:sym typeface="Symbol" pitchFamily="18" charset="2"/>
              </a:rPr>
              <a:t></a:t>
            </a:r>
            <a:r>
              <a:rPr lang="en-US" sz="1600" dirty="0">
                <a:sym typeface="Symbol" pitchFamily="18" charset="2"/>
              </a:rPr>
              <a:t> (</a:t>
            </a:r>
            <a:r>
              <a:rPr lang="cs-CZ" sz="1600" i="1" dirty="0" smtClean="0"/>
              <a:t>q</a:t>
            </a:r>
            <a:r>
              <a:rPr lang="cs-CZ" sz="1600" baseline="-25000" dirty="0" smtClean="0"/>
              <a:t>0</a:t>
            </a:r>
            <a:r>
              <a:rPr lang="en-US" sz="1600" dirty="0" smtClean="0"/>
              <a:t>,  </a:t>
            </a:r>
            <a:r>
              <a:rPr lang="en-US" sz="1600" dirty="0" smtClean="0">
                <a:sym typeface="Symbol"/>
              </a:rPr>
              <a:t></a:t>
            </a:r>
            <a:r>
              <a:rPr lang="en-US" sz="1600" dirty="0" smtClean="0"/>
              <a:t>)                  (loop in the start state labeled by the whole alphabet)</a:t>
            </a:r>
            <a:endParaRPr lang="cs-CZ" sz="1600" dirty="0"/>
          </a:p>
          <a:p>
            <a:pPr algn="l"/>
            <a:r>
              <a:rPr lang="en-US" sz="1600" dirty="0" smtClean="0"/>
              <a:t> B. </a:t>
            </a:r>
            <a:r>
              <a:rPr lang="en-US" sz="1600" dirty="0" smtClean="0">
                <a:sym typeface="Symbol"/>
              </a:rPr>
              <a:t>S </a:t>
            </a:r>
            <a:r>
              <a:rPr lang="cs-CZ" sz="1600" dirty="0" smtClean="0">
                <a:sym typeface="Symbol" pitchFamily="18" charset="2"/>
              </a:rPr>
              <a:t> </a:t>
            </a:r>
            <a:r>
              <a:rPr lang="cs-CZ" sz="1600" i="1" dirty="0" smtClean="0"/>
              <a:t>Q</a:t>
            </a:r>
            <a:r>
              <a:rPr lang="en-US" sz="1600" dirty="0" smtClean="0"/>
              <a:t>:</a:t>
            </a:r>
            <a:r>
              <a:rPr lang="en-US" sz="1600" i="1" dirty="0" smtClean="0"/>
              <a:t>   </a:t>
            </a:r>
            <a:r>
              <a:rPr lang="cs-CZ" sz="1600" dirty="0" smtClean="0">
                <a:sym typeface="Symbol"/>
              </a:rPr>
              <a:t></a:t>
            </a:r>
            <a:r>
              <a:rPr lang="en-US" sz="1600" dirty="0" smtClean="0"/>
              <a:t>(S) = 1  </a:t>
            </a:r>
            <a:r>
              <a:rPr lang="en-US" sz="1600" dirty="0" smtClean="0">
                <a:sym typeface="Symbol"/>
              </a:rPr>
              <a:t>  </a:t>
            </a:r>
            <a:r>
              <a:rPr lang="en-US" sz="1600" dirty="0" smtClean="0"/>
              <a:t>S </a:t>
            </a:r>
            <a:r>
              <a:rPr lang="en-US" sz="1600" dirty="0" smtClean="0">
                <a:sym typeface="Symbol"/>
              </a:rPr>
              <a:t> F     (a string in text is detected when </a:t>
            </a:r>
            <a:r>
              <a:rPr lang="cs-CZ" sz="1600" dirty="0" smtClean="0">
                <a:sym typeface="Symbol"/>
              </a:rPr>
              <a:t></a:t>
            </a:r>
            <a:r>
              <a:rPr lang="en-US" sz="1600" dirty="0" smtClean="0"/>
              <a:t>({active states}) </a:t>
            </a:r>
            <a:r>
              <a:rPr lang="en-US" sz="1600" dirty="0"/>
              <a:t>= </a:t>
            </a:r>
            <a:r>
              <a:rPr lang="en-US" sz="1600" dirty="0" smtClean="0"/>
              <a:t>1)</a:t>
            </a:r>
            <a:r>
              <a:rPr lang="en-US" sz="1600" dirty="0" smtClean="0">
                <a:sym typeface="Symbol"/>
              </a:rPr>
              <a:t>      </a:t>
            </a:r>
            <a:endParaRPr lang="en-US" sz="1600" dirty="0" smtClean="0"/>
          </a:p>
        </p:txBody>
      </p:sp>
      <p:sp>
        <p:nvSpPr>
          <p:cNvPr id="11271" name="AutoShape 181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Text search automaton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72" name="AutoShape 182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73" name="Group 183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11285" name="Group 18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287" name="Rectangle 18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88" name="Line 18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286" name="Arc 18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274" name="AutoShape 188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75" name="AutoShape 189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76" name="Group 190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281" name="Group 191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283" name="Rectangle 192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84" name="Line 193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282" name="Arc 194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277" name="AutoShape 195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Terminology abuse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78" name="Text Box 196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2" name="AutoShape 2"/>
          <p:cNvSpPr>
            <a:spLocks noChangeArrowheads="1"/>
          </p:cNvSpPr>
          <p:nvPr/>
        </p:nvSpPr>
        <p:spPr bwMode="auto">
          <a:xfrm>
            <a:off x="179512" y="4077072"/>
            <a:ext cx="8784976" cy="2520280"/>
          </a:xfrm>
          <a:prstGeom prst="roundRect">
            <a:avLst>
              <a:gd name="adj" fmla="val 90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en-US" sz="1600" dirty="0" smtClean="0">
              <a:sym typeface="Symbol"/>
            </a:endParaRPr>
          </a:p>
          <a:p>
            <a:pPr algn="l"/>
            <a:r>
              <a:rPr lang="en-US" sz="1600" b="1" dirty="0" smtClean="0">
                <a:sym typeface="Symbol"/>
              </a:rPr>
              <a:t>Notation and terminology note:</a:t>
            </a:r>
          </a:p>
          <a:p>
            <a:pPr algn="l"/>
            <a:r>
              <a:rPr lang="en-US" sz="1600" dirty="0" smtClean="0">
                <a:sym typeface="Symbol"/>
              </a:rPr>
              <a:t>Formally speaking, a text search automaton is clearly neither DFA nor NFA. However,</a:t>
            </a:r>
          </a:p>
          <a:p>
            <a:pPr algn="l"/>
            <a:r>
              <a:rPr lang="en-US" sz="1600" dirty="0">
                <a:sym typeface="Symbol"/>
              </a:rPr>
              <a:t>w</a:t>
            </a:r>
            <a:r>
              <a:rPr lang="en-US" sz="1600" dirty="0" smtClean="0">
                <a:sym typeface="Symbol"/>
              </a:rPr>
              <a:t>hen component 6. and property B are removed from the definition</a:t>
            </a:r>
          </a:p>
          <a:p>
            <a:pPr algn="l"/>
            <a:r>
              <a:rPr lang="en-US" sz="1600" dirty="0" smtClean="0">
                <a:sym typeface="Symbol"/>
              </a:rPr>
              <a:t>the result is a NFA. This NFA is specified unambiguously by the text search automaton.</a:t>
            </a:r>
          </a:p>
          <a:p>
            <a:pPr algn="l"/>
            <a:endParaRPr lang="en-US" sz="1600" dirty="0">
              <a:sym typeface="Symbol"/>
            </a:endParaRPr>
          </a:p>
          <a:p>
            <a:pPr algn="l"/>
            <a:r>
              <a:rPr lang="en-US" sz="1600" dirty="0" smtClean="0">
                <a:sym typeface="Symbol"/>
              </a:rPr>
              <a:t>Usually, when speaking about "text search NFA x" we keep in mind a "text search automaton y",</a:t>
            </a:r>
          </a:p>
          <a:p>
            <a:pPr algn="l"/>
            <a:r>
              <a:rPr lang="en-US" sz="1600" dirty="0" smtClean="0">
                <a:sym typeface="Symbol"/>
              </a:rPr>
              <a:t>from which x is obtained by removing component 6 and property B.</a:t>
            </a:r>
          </a:p>
          <a:p>
            <a:pPr algn="l"/>
            <a:r>
              <a:rPr lang="en-US" sz="1600" dirty="0">
                <a:sym typeface="Symbol"/>
              </a:rPr>
              <a:t>T</a:t>
            </a:r>
            <a:r>
              <a:rPr lang="en-US" sz="1600" dirty="0" smtClean="0">
                <a:sym typeface="Symbol"/>
              </a:rPr>
              <a:t>he rest of the slides follows this slightly inexact terminology, as do many other sources as well.  </a:t>
            </a:r>
          </a:p>
          <a:p>
            <a:pPr algn="l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13645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AutoShape 642"/>
          <p:cNvSpPr>
            <a:spLocks noChangeArrowheads="1"/>
          </p:cNvSpPr>
          <p:nvPr/>
        </p:nvSpPr>
        <p:spPr bwMode="auto">
          <a:xfrm>
            <a:off x="323528" y="1412776"/>
            <a:ext cx="8426450" cy="115212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08" name="Arc 21"/>
          <p:cNvSpPr>
            <a:spLocks/>
          </p:cNvSpPr>
          <p:nvPr/>
        </p:nvSpPr>
        <p:spPr bwMode="auto">
          <a:xfrm rot="5400000" flipH="1">
            <a:off x="2071761" y="1858119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Oval 22"/>
          <p:cNvSpPr>
            <a:spLocks noChangeArrowheads="1"/>
          </p:cNvSpPr>
          <p:nvPr/>
        </p:nvSpPr>
        <p:spPr bwMode="auto">
          <a:xfrm>
            <a:off x="2156693" y="21319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10" name="Text Box 23"/>
          <p:cNvSpPr txBox="1">
            <a:spLocks noChangeArrowheads="1"/>
          </p:cNvSpPr>
          <p:nvPr/>
        </p:nvSpPr>
        <p:spPr bwMode="auto">
          <a:xfrm>
            <a:off x="2590080" y="19875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11" name="Line 24"/>
          <p:cNvSpPr>
            <a:spLocks noChangeShapeType="1"/>
          </p:cNvSpPr>
          <p:nvPr/>
        </p:nvSpPr>
        <p:spPr bwMode="auto">
          <a:xfrm>
            <a:off x="2445618" y="227483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" name="Text Box 26"/>
          <p:cNvSpPr txBox="1">
            <a:spLocks noChangeArrowheads="1"/>
          </p:cNvSpPr>
          <p:nvPr/>
        </p:nvSpPr>
        <p:spPr bwMode="auto">
          <a:xfrm>
            <a:off x="3598143" y="19875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113" name="Line 27"/>
          <p:cNvSpPr>
            <a:spLocks noChangeShapeType="1"/>
          </p:cNvSpPr>
          <p:nvPr/>
        </p:nvSpPr>
        <p:spPr bwMode="auto">
          <a:xfrm>
            <a:off x="3455268" y="22764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4" name="Text Box 29"/>
          <p:cNvSpPr txBox="1">
            <a:spLocks noChangeArrowheads="1"/>
          </p:cNvSpPr>
          <p:nvPr/>
        </p:nvSpPr>
        <p:spPr bwMode="auto">
          <a:xfrm>
            <a:off x="4606205" y="19875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115" name="Line 30"/>
          <p:cNvSpPr>
            <a:spLocks noChangeShapeType="1"/>
          </p:cNvSpPr>
          <p:nvPr/>
        </p:nvSpPr>
        <p:spPr bwMode="auto">
          <a:xfrm>
            <a:off x="4463330" y="22764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" name="Text Box 32"/>
          <p:cNvSpPr txBox="1">
            <a:spLocks noChangeArrowheads="1"/>
          </p:cNvSpPr>
          <p:nvPr/>
        </p:nvSpPr>
        <p:spPr bwMode="auto">
          <a:xfrm>
            <a:off x="5614268" y="19875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117" name="Line 33"/>
          <p:cNvSpPr>
            <a:spLocks noChangeShapeType="1"/>
          </p:cNvSpPr>
          <p:nvPr/>
        </p:nvSpPr>
        <p:spPr bwMode="auto">
          <a:xfrm>
            <a:off x="5471393" y="22764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8" name="Arc 55"/>
          <p:cNvSpPr>
            <a:spLocks/>
          </p:cNvSpPr>
          <p:nvPr/>
        </p:nvSpPr>
        <p:spPr bwMode="auto">
          <a:xfrm flipH="1" flipV="1">
            <a:off x="1870943" y="2131963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AutoShape 56"/>
          <p:cNvSpPr>
            <a:spLocks noChangeArrowheads="1"/>
          </p:cNvSpPr>
          <p:nvPr/>
        </p:nvSpPr>
        <p:spPr bwMode="auto">
          <a:xfrm>
            <a:off x="447178" y="980728"/>
            <a:ext cx="8155756" cy="576064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 accepting any word with subsequence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b="1" i="1" smtClean="0"/>
              <a:t>p</a:t>
            </a:r>
            <a:r>
              <a:rPr lang="cs-CZ" b="1" baseline="-25000" smtClean="0"/>
              <a:t>2</a:t>
            </a:r>
            <a:r>
              <a:rPr lang="cs-CZ" b="1" i="1" smtClean="0"/>
              <a:t>p</a:t>
            </a:r>
            <a:r>
              <a:rPr lang="cs-CZ" b="1" baseline="-25000" smtClean="0"/>
              <a:t>3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en-US" b="1" smtClean="0"/>
              <a:t> anywhere in it.</a:t>
            </a:r>
            <a:endParaRPr lang="cs-CZ" b="1"/>
          </a:p>
        </p:txBody>
      </p:sp>
      <p:sp>
        <p:nvSpPr>
          <p:cNvPr id="121" name="Arc 21"/>
          <p:cNvSpPr>
            <a:spLocks/>
          </p:cNvSpPr>
          <p:nvPr/>
        </p:nvSpPr>
        <p:spPr bwMode="auto">
          <a:xfrm rot="5400000" flipH="1">
            <a:off x="6119959" y="1860153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22" name="Group 34"/>
          <p:cNvGrpSpPr>
            <a:grpSpLocks/>
          </p:cNvGrpSpPr>
          <p:nvPr/>
        </p:nvGrpSpPr>
        <p:grpSpPr bwMode="auto">
          <a:xfrm>
            <a:off x="6190530" y="2131963"/>
            <a:ext cx="287338" cy="287337"/>
            <a:chOff x="3334" y="799"/>
            <a:chExt cx="454" cy="453"/>
          </a:xfrm>
        </p:grpSpPr>
        <p:sp>
          <p:nvSpPr>
            <p:cNvPr id="123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24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126" name="Arc 21"/>
          <p:cNvSpPr>
            <a:spLocks/>
          </p:cNvSpPr>
          <p:nvPr/>
        </p:nvSpPr>
        <p:spPr bwMode="auto">
          <a:xfrm rot="5400000" flipH="1">
            <a:off x="3096963" y="1859335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Arc 21"/>
          <p:cNvSpPr>
            <a:spLocks/>
          </p:cNvSpPr>
          <p:nvPr/>
        </p:nvSpPr>
        <p:spPr bwMode="auto">
          <a:xfrm rot="5400000" flipH="1">
            <a:off x="4105075" y="1859335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Arc 21"/>
          <p:cNvSpPr>
            <a:spLocks/>
          </p:cNvSpPr>
          <p:nvPr/>
        </p:nvSpPr>
        <p:spPr bwMode="auto">
          <a:xfrm rot="5400000" flipH="1">
            <a:off x="5113187" y="1859335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Oval 25"/>
          <p:cNvSpPr>
            <a:spLocks noChangeArrowheads="1"/>
          </p:cNvSpPr>
          <p:nvPr/>
        </p:nvSpPr>
        <p:spPr bwMode="auto">
          <a:xfrm>
            <a:off x="3166343" y="21335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132" name="Oval 28"/>
          <p:cNvSpPr>
            <a:spLocks noChangeArrowheads="1"/>
          </p:cNvSpPr>
          <p:nvPr/>
        </p:nvSpPr>
        <p:spPr bwMode="auto">
          <a:xfrm>
            <a:off x="4174405" y="21335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133" name="Oval 31"/>
          <p:cNvSpPr>
            <a:spLocks noChangeArrowheads="1"/>
          </p:cNvSpPr>
          <p:nvPr/>
        </p:nvSpPr>
        <p:spPr bwMode="auto">
          <a:xfrm>
            <a:off x="5182468" y="21335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134" name="AutoShape 642"/>
          <p:cNvSpPr>
            <a:spLocks noChangeArrowheads="1"/>
          </p:cNvSpPr>
          <p:nvPr/>
        </p:nvSpPr>
        <p:spPr bwMode="auto">
          <a:xfrm>
            <a:off x="323528" y="3429000"/>
            <a:ext cx="8424936" cy="259228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47" name="AutoShape 56"/>
          <p:cNvSpPr>
            <a:spLocks noChangeArrowheads="1"/>
          </p:cNvSpPr>
          <p:nvPr/>
        </p:nvSpPr>
        <p:spPr bwMode="auto">
          <a:xfrm>
            <a:off x="467544" y="2996952"/>
            <a:ext cx="8155756" cy="792460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 accepting any word with subsequence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b="1" i="1" smtClean="0"/>
              <a:t>p</a:t>
            </a:r>
            <a:r>
              <a:rPr lang="cs-CZ" b="1" baseline="-25000" smtClean="0"/>
              <a:t>2</a:t>
            </a:r>
            <a:r>
              <a:rPr lang="cs-CZ" b="1" i="1" smtClean="0"/>
              <a:t>p</a:t>
            </a:r>
            <a:r>
              <a:rPr lang="cs-CZ" b="1" baseline="-25000" smtClean="0"/>
              <a:t>3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en-US" b="1" smtClean="0"/>
              <a:t> anywhere in it,</a:t>
            </a:r>
          </a:p>
          <a:p>
            <a:pPr algn="l"/>
            <a:r>
              <a:rPr lang="en-US" b="1" smtClean="0"/>
              <a:t>one symbol in the sequence may be altered.</a:t>
            </a:r>
            <a:endParaRPr lang="cs-CZ" b="1"/>
          </a:p>
        </p:txBody>
      </p:sp>
      <p:sp>
        <p:nvSpPr>
          <p:cNvPr id="162" name="AutoShape 56"/>
          <p:cNvSpPr>
            <a:spLocks noChangeArrowheads="1"/>
          </p:cNvSpPr>
          <p:nvPr/>
        </p:nvSpPr>
        <p:spPr bwMode="auto">
          <a:xfrm>
            <a:off x="467544" y="5805264"/>
            <a:ext cx="8155756" cy="648072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Alternatively: NFA accepting any word containing a subsequence Q</a:t>
            </a:r>
          </a:p>
          <a:p>
            <a:pPr algn="l"/>
            <a:r>
              <a:rPr lang="en-US" b="1" smtClean="0"/>
              <a:t>whose Hamming distance from </a:t>
            </a:r>
            <a:r>
              <a:rPr lang="cs-CZ" b="1" i="1" smtClean="0"/>
              <a:t>p</a:t>
            </a:r>
            <a:r>
              <a:rPr lang="cs-CZ" b="1" baseline="-25000" smtClean="0"/>
              <a:t>1</a:t>
            </a:r>
            <a:r>
              <a:rPr lang="cs-CZ" b="1" i="1" smtClean="0"/>
              <a:t>p</a:t>
            </a:r>
            <a:r>
              <a:rPr lang="cs-CZ" b="1" baseline="-25000" smtClean="0"/>
              <a:t>2</a:t>
            </a:r>
            <a:r>
              <a:rPr lang="cs-CZ" b="1" i="1" smtClean="0"/>
              <a:t>p</a:t>
            </a:r>
            <a:r>
              <a:rPr lang="cs-CZ" b="1" baseline="-25000" smtClean="0"/>
              <a:t>3</a:t>
            </a:r>
            <a:r>
              <a:rPr lang="cs-CZ" b="1" i="1" smtClean="0"/>
              <a:t>p</a:t>
            </a:r>
            <a:r>
              <a:rPr lang="cs-CZ" b="1" baseline="-25000" smtClean="0"/>
              <a:t>4</a:t>
            </a:r>
            <a:r>
              <a:rPr lang="en-US" b="1" smtClean="0"/>
              <a:t> is at most 1.</a:t>
            </a:r>
            <a:endParaRPr lang="cs-CZ" b="1"/>
          </a:p>
        </p:txBody>
      </p:sp>
      <p:sp>
        <p:nvSpPr>
          <p:cNvPr id="164" name="Arc 34"/>
          <p:cNvSpPr>
            <a:spLocks/>
          </p:cNvSpPr>
          <p:nvPr/>
        </p:nvSpPr>
        <p:spPr bwMode="auto">
          <a:xfrm rot="5400000" flipH="1">
            <a:off x="2253332" y="4165550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Line 45"/>
          <p:cNvSpPr>
            <a:spLocks noChangeShapeType="1"/>
          </p:cNvSpPr>
          <p:nvPr/>
        </p:nvSpPr>
        <p:spPr bwMode="auto">
          <a:xfrm>
            <a:off x="2485107" y="4583063"/>
            <a:ext cx="862732" cy="8634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0" name="Line 46"/>
          <p:cNvSpPr>
            <a:spLocks noChangeShapeType="1"/>
          </p:cNvSpPr>
          <p:nvPr/>
        </p:nvSpPr>
        <p:spPr bwMode="auto">
          <a:xfrm>
            <a:off x="3493170" y="4583063"/>
            <a:ext cx="862781" cy="8634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" name="Line 47"/>
          <p:cNvSpPr>
            <a:spLocks noChangeShapeType="1"/>
          </p:cNvSpPr>
          <p:nvPr/>
        </p:nvSpPr>
        <p:spPr bwMode="auto">
          <a:xfrm>
            <a:off x="4501232" y="4583063"/>
            <a:ext cx="862831" cy="8634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" name="Line 48"/>
          <p:cNvSpPr>
            <a:spLocks noChangeShapeType="1"/>
          </p:cNvSpPr>
          <p:nvPr/>
        </p:nvSpPr>
        <p:spPr bwMode="auto">
          <a:xfrm>
            <a:off x="5509295" y="4583063"/>
            <a:ext cx="862880" cy="8634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" name="Text Box 50"/>
          <p:cNvSpPr txBox="1">
            <a:spLocks noChangeArrowheads="1"/>
          </p:cNvSpPr>
          <p:nvPr/>
        </p:nvSpPr>
        <p:spPr bwMode="auto">
          <a:xfrm>
            <a:off x="2772445" y="42941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1</a:t>
            </a:r>
          </a:p>
        </p:txBody>
      </p:sp>
      <p:sp>
        <p:nvSpPr>
          <p:cNvPr id="175" name="Line 51"/>
          <p:cNvSpPr>
            <a:spLocks noChangeShapeType="1"/>
          </p:cNvSpPr>
          <p:nvPr/>
        </p:nvSpPr>
        <p:spPr bwMode="auto">
          <a:xfrm>
            <a:off x="2627982" y="458147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7" name="Text Box 53"/>
          <p:cNvSpPr txBox="1">
            <a:spLocks noChangeArrowheads="1"/>
          </p:cNvSpPr>
          <p:nvPr/>
        </p:nvSpPr>
        <p:spPr bwMode="auto">
          <a:xfrm>
            <a:off x="3780507" y="42941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178" name="Line 54"/>
          <p:cNvSpPr>
            <a:spLocks noChangeShapeType="1"/>
          </p:cNvSpPr>
          <p:nvPr/>
        </p:nvSpPr>
        <p:spPr bwMode="auto">
          <a:xfrm>
            <a:off x="3637632" y="458306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" name="Text Box 56"/>
          <p:cNvSpPr txBox="1">
            <a:spLocks noChangeArrowheads="1"/>
          </p:cNvSpPr>
          <p:nvPr/>
        </p:nvSpPr>
        <p:spPr bwMode="auto">
          <a:xfrm>
            <a:off x="4788570" y="42941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181" name="Line 57"/>
          <p:cNvSpPr>
            <a:spLocks noChangeShapeType="1"/>
          </p:cNvSpPr>
          <p:nvPr/>
        </p:nvSpPr>
        <p:spPr bwMode="auto">
          <a:xfrm>
            <a:off x="4645695" y="458306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3" name="Text Box 59"/>
          <p:cNvSpPr txBox="1">
            <a:spLocks noChangeArrowheads="1"/>
          </p:cNvSpPr>
          <p:nvPr/>
        </p:nvSpPr>
        <p:spPr bwMode="auto">
          <a:xfrm>
            <a:off x="5796632" y="42941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184" name="Line 60"/>
          <p:cNvSpPr>
            <a:spLocks noChangeShapeType="1"/>
          </p:cNvSpPr>
          <p:nvPr/>
        </p:nvSpPr>
        <p:spPr bwMode="auto">
          <a:xfrm>
            <a:off x="5653757" y="458306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9" name="Text Box 65"/>
          <p:cNvSpPr txBox="1">
            <a:spLocks noChangeArrowheads="1"/>
          </p:cNvSpPr>
          <p:nvPr/>
        </p:nvSpPr>
        <p:spPr bwMode="auto">
          <a:xfrm>
            <a:off x="3780507" y="52291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2</a:t>
            </a:r>
          </a:p>
        </p:txBody>
      </p:sp>
      <p:sp>
        <p:nvSpPr>
          <p:cNvPr id="190" name="Line 66"/>
          <p:cNvSpPr>
            <a:spLocks noChangeShapeType="1"/>
          </p:cNvSpPr>
          <p:nvPr/>
        </p:nvSpPr>
        <p:spPr bwMode="auto">
          <a:xfrm>
            <a:off x="3637632" y="55180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2" name="Text Box 68"/>
          <p:cNvSpPr txBox="1">
            <a:spLocks noChangeArrowheads="1"/>
          </p:cNvSpPr>
          <p:nvPr/>
        </p:nvSpPr>
        <p:spPr bwMode="auto">
          <a:xfrm>
            <a:off x="4788570" y="52291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3</a:t>
            </a:r>
          </a:p>
        </p:txBody>
      </p:sp>
      <p:sp>
        <p:nvSpPr>
          <p:cNvPr id="193" name="Line 69"/>
          <p:cNvSpPr>
            <a:spLocks noChangeShapeType="1"/>
          </p:cNvSpPr>
          <p:nvPr/>
        </p:nvSpPr>
        <p:spPr bwMode="auto">
          <a:xfrm>
            <a:off x="4645695" y="55180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5" name="Text Box 71"/>
          <p:cNvSpPr txBox="1">
            <a:spLocks noChangeArrowheads="1"/>
          </p:cNvSpPr>
          <p:nvPr/>
        </p:nvSpPr>
        <p:spPr bwMode="auto">
          <a:xfrm>
            <a:off x="5796632" y="52291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p</a:t>
            </a:r>
            <a:r>
              <a:rPr lang="cs-CZ" b="1" baseline="-25000"/>
              <a:t>4</a:t>
            </a:r>
          </a:p>
        </p:txBody>
      </p:sp>
      <p:sp>
        <p:nvSpPr>
          <p:cNvPr id="196" name="Line 72"/>
          <p:cNvSpPr>
            <a:spLocks noChangeShapeType="1"/>
          </p:cNvSpPr>
          <p:nvPr/>
        </p:nvSpPr>
        <p:spPr bwMode="auto">
          <a:xfrm>
            <a:off x="5653757" y="55180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0" name="Arc 96"/>
          <p:cNvSpPr>
            <a:spLocks/>
          </p:cNvSpPr>
          <p:nvPr/>
        </p:nvSpPr>
        <p:spPr bwMode="auto">
          <a:xfrm flipH="1" flipV="1">
            <a:off x="2051720" y="4438600"/>
            <a:ext cx="288925" cy="1444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2" name="Arc 34"/>
          <p:cNvSpPr>
            <a:spLocks/>
          </p:cNvSpPr>
          <p:nvPr/>
        </p:nvSpPr>
        <p:spPr bwMode="auto">
          <a:xfrm rot="5400000" flipH="1">
            <a:off x="3261320" y="416483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" name="Arc 34"/>
          <p:cNvSpPr>
            <a:spLocks/>
          </p:cNvSpPr>
          <p:nvPr/>
        </p:nvSpPr>
        <p:spPr bwMode="auto">
          <a:xfrm rot="5400000" flipH="1">
            <a:off x="4269432" y="416483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" name="Arc 34"/>
          <p:cNvSpPr>
            <a:spLocks/>
          </p:cNvSpPr>
          <p:nvPr/>
        </p:nvSpPr>
        <p:spPr bwMode="auto">
          <a:xfrm rot="5400000" flipH="1">
            <a:off x="5277544" y="416483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" name="Arc 34"/>
          <p:cNvSpPr>
            <a:spLocks/>
          </p:cNvSpPr>
          <p:nvPr/>
        </p:nvSpPr>
        <p:spPr bwMode="auto">
          <a:xfrm rot="5400000" flipH="1">
            <a:off x="5313933" y="5136554"/>
            <a:ext cx="316284" cy="216024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" name="Arc 34"/>
          <p:cNvSpPr>
            <a:spLocks/>
          </p:cNvSpPr>
          <p:nvPr/>
        </p:nvSpPr>
        <p:spPr bwMode="auto">
          <a:xfrm rot="5400000" flipH="1">
            <a:off x="4377829" y="5136554"/>
            <a:ext cx="316284" cy="216024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2" name="Arc 34"/>
          <p:cNvSpPr>
            <a:spLocks/>
          </p:cNvSpPr>
          <p:nvPr/>
        </p:nvSpPr>
        <p:spPr bwMode="auto">
          <a:xfrm rot="5400000" flipH="1">
            <a:off x="3369717" y="5136554"/>
            <a:ext cx="316284" cy="216024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Oval 49"/>
          <p:cNvSpPr>
            <a:spLocks noChangeArrowheads="1"/>
          </p:cNvSpPr>
          <p:nvPr/>
        </p:nvSpPr>
        <p:spPr bwMode="auto">
          <a:xfrm>
            <a:off x="2339057" y="44386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76" name="Oval 52"/>
          <p:cNvSpPr>
            <a:spLocks noChangeArrowheads="1"/>
          </p:cNvSpPr>
          <p:nvPr/>
        </p:nvSpPr>
        <p:spPr bwMode="auto">
          <a:xfrm>
            <a:off x="3348707" y="444018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179" name="Oval 55"/>
          <p:cNvSpPr>
            <a:spLocks noChangeArrowheads="1"/>
          </p:cNvSpPr>
          <p:nvPr/>
        </p:nvSpPr>
        <p:spPr bwMode="auto">
          <a:xfrm>
            <a:off x="4356770" y="444018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182" name="Oval 58"/>
          <p:cNvSpPr>
            <a:spLocks noChangeArrowheads="1"/>
          </p:cNvSpPr>
          <p:nvPr/>
        </p:nvSpPr>
        <p:spPr bwMode="auto">
          <a:xfrm>
            <a:off x="5364832" y="444018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grpSp>
        <p:nvGrpSpPr>
          <p:cNvPr id="185" name="Group 61"/>
          <p:cNvGrpSpPr>
            <a:grpSpLocks/>
          </p:cNvGrpSpPr>
          <p:nvPr/>
        </p:nvGrpSpPr>
        <p:grpSpPr bwMode="auto">
          <a:xfrm>
            <a:off x="6372895" y="4438600"/>
            <a:ext cx="287338" cy="287338"/>
            <a:chOff x="3334" y="799"/>
            <a:chExt cx="454" cy="453"/>
          </a:xfrm>
        </p:grpSpPr>
        <p:sp>
          <p:nvSpPr>
            <p:cNvPr id="186" name="Oval 6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87" name="Oval 6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188" name="Oval 64"/>
          <p:cNvSpPr>
            <a:spLocks noChangeArrowheads="1"/>
          </p:cNvSpPr>
          <p:nvPr/>
        </p:nvSpPr>
        <p:spPr bwMode="auto">
          <a:xfrm>
            <a:off x="3348707" y="53751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5</a:t>
            </a:r>
          </a:p>
        </p:txBody>
      </p:sp>
      <p:sp>
        <p:nvSpPr>
          <p:cNvPr id="191" name="Oval 67"/>
          <p:cNvSpPr>
            <a:spLocks noChangeArrowheads="1"/>
          </p:cNvSpPr>
          <p:nvPr/>
        </p:nvSpPr>
        <p:spPr bwMode="auto">
          <a:xfrm>
            <a:off x="4356770" y="53751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sp>
        <p:nvSpPr>
          <p:cNvPr id="194" name="Oval 70"/>
          <p:cNvSpPr>
            <a:spLocks noChangeArrowheads="1"/>
          </p:cNvSpPr>
          <p:nvPr/>
        </p:nvSpPr>
        <p:spPr bwMode="auto">
          <a:xfrm>
            <a:off x="5364832" y="53751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grpSp>
        <p:nvGrpSpPr>
          <p:cNvPr id="197" name="Group 73"/>
          <p:cNvGrpSpPr>
            <a:grpSpLocks/>
          </p:cNvGrpSpPr>
          <p:nvPr/>
        </p:nvGrpSpPr>
        <p:grpSpPr bwMode="auto">
          <a:xfrm>
            <a:off x="6372895" y="5373562"/>
            <a:ext cx="287338" cy="287338"/>
            <a:chOff x="3334" y="799"/>
            <a:chExt cx="454" cy="453"/>
          </a:xfrm>
        </p:grpSpPr>
        <p:sp>
          <p:nvSpPr>
            <p:cNvPr id="198" name="Oval 74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99" name="Oval 75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8</a:t>
              </a:r>
            </a:p>
          </p:txBody>
        </p:sp>
      </p:grpSp>
      <p:sp>
        <p:nvSpPr>
          <p:cNvPr id="219" name="AutoShape 642"/>
          <p:cNvSpPr>
            <a:spLocks noChangeArrowheads="1"/>
          </p:cNvSpPr>
          <p:nvPr/>
        </p:nvSpPr>
        <p:spPr bwMode="auto">
          <a:xfrm>
            <a:off x="323528" y="2709292"/>
            <a:ext cx="1224136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b="1" smtClean="0"/>
              <a:t>Example</a:t>
            </a:r>
            <a:endParaRPr lang="cs-CZ" b="1"/>
          </a:p>
        </p:txBody>
      </p:sp>
      <p:sp>
        <p:nvSpPr>
          <p:cNvPr id="220" name="AutoShape 642"/>
          <p:cNvSpPr>
            <a:spLocks noChangeArrowheads="1"/>
          </p:cNvSpPr>
          <p:nvPr/>
        </p:nvSpPr>
        <p:spPr bwMode="auto">
          <a:xfrm>
            <a:off x="179512" y="692696"/>
            <a:ext cx="1224136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b="1" smtClean="0"/>
              <a:t>Example</a:t>
            </a:r>
            <a:endParaRPr lang="cs-CZ" b="1"/>
          </a:p>
        </p:txBody>
      </p:sp>
      <p:sp>
        <p:nvSpPr>
          <p:cNvPr id="22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Power of 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2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2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2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3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3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3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3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39752" y="162880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02" name="Rectangle 101"/>
          <p:cNvSpPr/>
          <p:nvPr/>
        </p:nvSpPr>
        <p:spPr>
          <a:xfrm>
            <a:off x="3347864" y="162880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03" name="Rectangle 102"/>
          <p:cNvSpPr/>
          <p:nvPr/>
        </p:nvSpPr>
        <p:spPr>
          <a:xfrm>
            <a:off x="4355976" y="162880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04" name="Rectangle 103"/>
          <p:cNvSpPr/>
          <p:nvPr/>
        </p:nvSpPr>
        <p:spPr>
          <a:xfrm>
            <a:off x="5364088" y="162880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05" name="Rectangle 104"/>
          <p:cNvSpPr/>
          <p:nvPr/>
        </p:nvSpPr>
        <p:spPr>
          <a:xfrm>
            <a:off x="6372200" y="1628800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35" name="Rectangle 134"/>
          <p:cNvSpPr/>
          <p:nvPr/>
        </p:nvSpPr>
        <p:spPr>
          <a:xfrm>
            <a:off x="2522887" y="3933056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36" name="Rectangle 135"/>
          <p:cNvSpPr/>
          <p:nvPr/>
        </p:nvSpPr>
        <p:spPr>
          <a:xfrm>
            <a:off x="3530999" y="3933056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37" name="Rectangle 136"/>
          <p:cNvSpPr/>
          <p:nvPr/>
        </p:nvSpPr>
        <p:spPr>
          <a:xfrm>
            <a:off x="4539111" y="3933056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38" name="Rectangle 137"/>
          <p:cNvSpPr/>
          <p:nvPr/>
        </p:nvSpPr>
        <p:spPr>
          <a:xfrm>
            <a:off x="5547223" y="3933056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39" name="Rectangle 138"/>
          <p:cNvSpPr/>
          <p:nvPr/>
        </p:nvSpPr>
        <p:spPr>
          <a:xfrm>
            <a:off x="3275856" y="4797152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40" name="Rectangle 139"/>
          <p:cNvSpPr/>
          <p:nvPr/>
        </p:nvSpPr>
        <p:spPr>
          <a:xfrm>
            <a:off x="4283968" y="4797152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41" name="Rectangle 140"/>
          <p:cNvSpPr/>
          <p:nvPr/>
        </p:nvSpPr>
        <p:spPr>
          <a:xfrm>
            <a:off x="5292080" y="4797152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43" name="Rectangle 142"/>
          <p:cNvSpPr/>
          <p:nvPr/>
        </p:nvSpPr>
        <p:spPr>
          <a:xfrm>
            <a:off x="3779912" y="4653136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44" name="Rectangle 143"/>
          <p:cNvSpPr/>
          <p:nvPr/>
        </p:nvSpPr>
        <p:spPr>
          <a:xfrm>
            <a:off x="4788024" y="4653136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45" name="Rectangle 144"/>
          <p:cNvSpPr/>
          <p:nvPr/>
        </p:nvSpPr>
        <p:spPr>
          <a:xfrm>
            <a:off x="5796136" y="4653136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  <p:sp>
        <p:nvSpPr>
          <p:cNvPr id="100" name="Rectangle 99"/>
          <p:cNvSpPr/>
          <p:nvPr/>
        </p:nvSpPr>
        <p:spPr>
          <a:xfrm>
            <a:off x="2771800" y="4653136"/>
            <a:ext cx="320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/>
              </a:rPr>
              <a:t>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91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323528" y="764704"/>
            <a:ext cx="8496944" cy="1296144"/>
          </a:xfrm>
          <a:prstGeom prst="roundRect">
            <a:avLst>
              <a:gd name="adj" fmla="val 1824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dirty="0" smtClean="0"/>
              <a:t>Search NFA can search for more than one pattern simultaneously.</a:t>
            </a:r>
          </a:p>
          <a:p>
            <a:pPr algn="l"/>
            <a:r>
              <a:rPr lang="en-US" dirty="0" smtClean="0"/>
              <a:t>The number of patterns can be  </a:t>
            </a:r>
          </a:p>
          <a:p>
            <a:pPr algn="l"/>
            <a:r>
              <a:rPr lang="en-US" b="1" dirty="0" smtClean="0"/>
              <a:t>   finite       </a:t>
            </a:r>
            <a:r>
              <a:rPr lang="en-US" dirty="0" smtClean="0"/>
              <a:t>-- this leads also to a dictionary automaton (we will meet it later)</a:t>
            </a:r>
          </a:p>
          <a:p>
            <a:pPr algn="l"/>
            <a:r>
              <a:rPr lang="en-US" b="1" dirty="0" smtClean="0"/>
              <a:t>or infinite</a:t>
            </a:r>
            <a:r>
              <a:rPr lang="en-US" dirty="0" smtClean="0"/>
              <a:t>  -- this leads to a regular language. </a:t>
            </a: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323528" y="2492896"/>
            <a:ext cx="8424936" cy="2376264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dirty="0" smtClean="0"/>
              <a:t>Grammar</a:t>
            </a:r>
            <a:r>
              <a:rPr lang="en-US" dirty="0" smtClean="0"/>
              <a:t>  </a:t>
            </a:r>
            <a:r>
              <a:rPr lang="en-US" b="1" dirty="0" smtClean="0"/>
              <a:t>Language</a:t>
            </a:r>
            <a:r>
              <a:rPr lang="en-US" dirty="0" smtClean="0"/>
              <a:t>	                   </a:t>
            </a:r>
            <a:r>
              <a:rPr lang="en-US" b="1" dirty="0" smtClean="0"/>
              <a:t>Automaton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Type-0 	   Recursively enumerable     Turing machine</a:t>
            </a:r>
          </a:p>
          <a:p>
            <a:pPr algn="l"/>
            <a:r>
              <a:rPr lang="en-US" dirty="0" smtClean="0"/>
              <a:t>Type-1 	   Context-sensitive                 Linear-bounded </a:t>
            </a:r>
          </a:p>
          <a:p>
            <a:pPr algn="l"/>
            <a:r>
              <a:rPr lang="en-US" dirty="0" smtClean="0"/>
              <a:t>                                                              non-deterministic Turing machine</a:t>
            </a:r>
          </a:p>
          <a:p>
            <a:pPr algn="l"/>
            <a:r>
              <a:rPr lang="en-US" dirty="0" smtClean="0"/>
              <a:t>Type-2 	   Context-free                         Non-deterministic pushdown automaton</a:t>
            </a:r>
          </a:p>
          <a:p>
            <a:pPr algn="l"/>
            <a:r>
              <a:rPr lang="en-US" dirty="0" smtClean="0">
                <a:solidFill>
                  <a:srgbClr val="3366FF"/>
                </a:solidFill>
              </a:rPr>
              <a:t>Type-3 	   Regular                                Finite state automaton (NFA or DFA)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28" name="AutoShape 642"/>
          <p:cNvSpPr>
            <a:spLocks noChangeArrowheads="1"/>
          </p:cNvSpPr>
          <p:nvPr/>
        </p:nvSpPr>
        <p:spPr bwMode="auto">
          <a:xfrm>
            <a:off x="539552" y="2204864"/>
            <a:ext cx="4104456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Chomsky language hierarchy remainder </a:t>
            </a:r>
            <a:endParaRPr lang="cs-CZ" sz="1600" b="1"/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323528" y="5085184"/>
            <a:ext cx="8568952" cy="1368152"/>
          </a:xfrm>
          <a:prstGeom prst="roundRect">
            <a:avLst>
              <a:gd name="adj" fmla="val 1824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dirty="0" smtClean="0"/>
              <a:t>Only regular languages can be processed by NFA/DFA. More complex languages</a:t>
            </a:r>
          </a:p>
          <a:p>
            <a:pPr algn="l"/>
            <a:r>
              <a:rPr lang="en-US" dirty="0" smtClean="0"/>
              <a:t>cannot. For example, any language containing </a:t>
            </a:r>
            <a:r>
              <a:rPr lang="en-US" i="1" dirty="0" smtClean="0"/>
              <a:t>w</a:t>
            </a:r>
            <a:r>
              <a:rPr lang="cs-CZ" i="1" dirty="0" err="1" smtClean="0"/>
              <a:t>ell-formed</a:t>
            </a:r>
            <a:r>
              <a:rPr lang="cs-CZ" i="1" dirty="0" smtClean="0"/>
              <a:t> </a:t>
            </a:r>
            <a:r>
              <a:rPr lang="cs-CZ" i="1" dirty="0" err="1" smtClean="0"/>
              <a:t>parentheses</a:t>
            </a:r>
            <a:r>
              <a:rPr lang="en-US" dirty="0" smtClean="0"/>
              <a:t>  </a:t>
            </a:r>
            <a:endParaRPr lang="cs-CZ" dirty="0" smtClean="0"/>
          </a:p>
          <a:p>
            <a:pPr algn="l"/>
            <a:r>
              <a:rPr lang="en-US" dirty="0" smtClean="0"/>
              <a:t>is context-free and not regular and cannot be recognized by any NFA/DFA :-(. </a:t>
            </a:r>
          </a:p>
        </p:txBody>
      </p:sp>
      <p:sp>
        <p:nvSpPr>
          <p:cNvPr id="3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Languages Hierarchy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Wider picture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4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323528" y="908720"/>
            <a:ext cx="8497888" cy="5400600"/>
          </a:xfrm>
          <a:prstGeom prst="roundRect">
            <a:avLst>
              <a:gd name="adj" fmla="val 26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z="1600" smtClean="0"/>
              <a:t>Deterministic </a:t>
            </a:r>
            <a:r>
              <a:rPr lang="en-US" sz="1600" smtClean="0"/>
              <a:t>Finite Automaton</a:t>
            </a:r>
            <a:r>
              <a:rPr lang="cs-CZ" sz="1600" smtClean="0"/>
              <a:t> </a:t>
            </a:r>
            <a:r>
              <a:rPr lang="cs-CZ" sz="1600"/>
              <a:t>(</a:t>
            </a:r>
            <a:r>
              <a:rPr lang="cs-CZ" sz="1600" smtClean="0"/>
              <a:t>D</a:t>
            </a:r>
            <a:r>
              <a:rPr lang="en-US" sz="1600" smtClean="0"/>
              <a:t>F</a:t>
            </a:r>
            <a:r>
              <a:rPr lang="cs-CZ" sz="1600" smtClean="0"/>
              <a:t>A</a:t>
            </a:r>
            <a:r>
              <a:rPr lang="cs-CZ" sz="1600"/>
              <a:t>) </a:t>
            </a:r>
            <a:r>
              <a:rPr lang="cs-CZ" sz="1600" smtClean="0"/>
              <a:t>  </a:t>
            </a:r>
            <a:endParaRPr lang="cs-CZ" sz="1600"/>
          </a:p>
          <a:p>
            <a:pPr algn="l"/>
            <a:r>
              <a:rPr lang="en-US" sz="1600" smtClean="0"/>
              <a:t>Non</a:t>
            </a:r>
            <a:r>
              <a:rPr lang="cs-CZ" sz="1600" smtClean="0"/>
              <a:t>deterministic </a:t>
            </a:r>
            <a:r>
              <a:rPr lang="en-US" sz="1600" smtClean="0"/>
              <a:t>Finite Automaton</a:t>
            </a:r>
            <a:r>
              <a:rPr lang="cs-CZ" sz="1600" smtClean="0"/>
              <a:t> </a:t>
            </a:r>
            <a:r>
              <a:rPr lang="cs-CZ" sz="1600"/>
              <a:t>(</a:t>
            </a:r>
            <a:r>
              <a:rPr lang="cs-CZ" sz="1600" smtClean="0"/>
              <a:t>N</a:t>
            </a:r>
            <a:r>
              <a:rPr lang="en-US" sz="1600" smtClean="0"/>
              <a:t>F</a:t>
            </a:r>
            <a:r>
              <a:rPr lang="cs-CZ" sz="1600" smtClean="0"/>
              <a:t>A</a:t>
            </a:r>
            <a:r>
              <a:rPr lang="cs-CZ" sz="1600"/>
              <a:t>) </a:t>
            </a:r>
          </a:p>
          <a:p>
            <a:pPr algn="l"/>
            <a:endParaRPr lang="cs-CZ" sz="1600"/>
          </a:p>
          <a:p>
            <a:pPr algn="l"/>
            <a:r>
              <a:rPr lang="en-US" sz="1600" smtClean="0"/>
              <a:t>Both DFA nd NFA consist of:</a:t>
            </a:r>
            <a:endParaRPr lang="cs-CZ" sz="1600"/>
          </a:p>
          <a:p>
            <a:pPr algn="l"/>
            <a:r>
              <a:rPr lang="cs-CZ" sz="1600"/>
              <a:t>  </a:t>
            </a:r>
            <a:r>
              <a:rPr lang="en-US" sz="1600" smtClean="0"/>
              <a:t>Finite input alphabet </a:t>
            </a:r>
            <a:r>
              <a:rPr lang="cs-CZ" sz="1600" b="1" i="1" smtClean="0">
                <a:sym typeface="Symbol"/>
              </a:rPr>
              <a:t></a:t>
            </a:r>
            <a:r>
              <a:rPr lang="cs-CZ" sz="1600" smtClean="0"/>
              <a:t> </a:t>
            </a:r>
            <a:r>
              <a:rPr lang="en-US" sz="1600" smtClean="0"/>
              <a:t>.</a:t>
            </a:r>
            <a:endParaRPr lang="cs-CZ" sz="1600"/>
          </a:p>
          <a:p>
            <a:pPr algn="l"/>
            <a:r>
              <a:rPr lang="cs-CZ" sz="1600"/>
              <a:t>  </a:t>
            </a:r>
            <a:r>
              <a:rPr lang="en-US" sz="1600" smtClean="0"/>
              <a:t>Finite set of internal states</a:t>
            </a:r>
            <a:r>
              <a:rPr lang="cs-CZ" sz="1600" smtClean="0"/>
              <a:t> </a:t>
            </a:r>
            <a:r>
              <a:rPr lang="cs-CZ" sz="1600" i="1"/>
              <a:t>Q</a:t>
            </a:r>
            <a:r>
              <a:rPr lang="cs-CZ" sz="1600"/>
              <a:t>.</a:t>
            </a:r>
          </a:p>
          <a:p>
            <a:pPr algn="l"/>
            <a:r>
              <a:rPr lang="cs-CZ" sz="1600"/>
              <a:t>  </a:t>
            </a:r>
            <a:r>
              <a:rPr lang="en-US" sz="1600" smtClean="0"/>
              <a:t>One start</a:t>
            </a:r>
            <a:r>
              <a:rPr lang="cs-CZ" sz="1600" smtClean="0"/>
              <a:t> </a:t>
            </a:r>
            <a:r>
              <a:rPr lang="en-US" sz="1600" smtClean="0"/>
              <a:t>state</a:t>
            </a:r>
            <a:r>
              <a:rPr lang="cs-CZ" sz="1600" smtClean="0"/>
              <a:t> </a:t>
            </a:r>
            <a:r>
              <a:rPr lang="cs-CZ" sz="1600" i="1"/>
              <a:t>q</a:t>
            </a:r>
            <a:r>
              <a:rPr lang="cs-CZ" sz="1600" baseline="-25000"/>
              <a:t>0</a:t>
            </a:r>
            <a:r>
              <a:rPr lang="cs-CZ" sz="1600"/>
              <a:t> </a:t>
            </a:r>
            <a:r>
              <a:rPr lang="cs-CZ">
                <a:sym typeface="Symbol" pitchFamily="18" charset="2"/>
              </a:rPr>
              <a:t></a:t>
            </a:r>
            <a:r>
              <a:rPr lang="cs-CZ" sz="1600"/>
              <a:t> </a:t>
            </a:r>
            <a:r>
              <a:rPr lang="cs-CZ" sz="1600" i="1"/>
              <a:t>Q</a:t>
            </a:r>
            <a:r>
              <a:rPr lang="cs-CZ" sz="1600"/>
              <a:t>.</a:t>
            </a:r>
          </a:p>
          <a:p>
            <a:pPr algn="l"/>
            <a:r>
              <a:rPr lang="cs-CZ" sz="1600"/>
              <a:t>  </a:t>
            </a:r>
            <a:r>
              <a:rPr lang="en-US" sz="1600" smtClean="0"/>
              <a:t>Nonempty set of accept states</a:t>
            </a:r>
            <a:r>
              <a:rPr lang="cs-CZ" sz="1600" smtClean="0"/>
              <a:t> </a:t>
            </a:r>
            <a:r>
              <a:rPr lang="cs-CZ" sz="1600" i="1"/>
              <a:t>F</a:t>
            </a:r>
            <a:r>
              <a:rPr lang="cs-CZ" sz="1600"/>
              <a:t> </a:t>
            </a:r>
            <a:r>
              <a:rPr lang="cs-CZ" sz="1600">
                <a:sym typeface="Symbol" pitchFamily="18" charset="2"/>
              </a:rPr>
              <a:t> </a:t>
            </a:r>
            <a:r>
              <a:rPr lang="cs-CZ" sz="1600" i="1"/>
              <a:t>Q</a:t>
            </a:r>
            <a:r>
              <a:rPr lang="cs-CZ" sz="1600"/>
              <a:t>.</a:t>
            </a:r>
          </a:p>
          <a:p>
            <a:pPr algn="l"/>
            <a:r>
              <a:rPr lang="cs-CZ" sz="1600"/>
              <a:t>  </a:t>
            </a:r>
            <a:r>
              <a:rPr lang="en-US" sz="1600" smtClean="0"/>
              <a:t>Transition function</a:t>
            </a:r>
            <a:r>
              <a:rPr lang="cs-CZ" sz="1600" smtClean="0"/>
              <a:t> </a:t>
            </a:r>
            <a:r>
              <a:rPr lang="cs-CZ" sz="1600" i="1">
                <a:sym typeface="Symbol" pitchFamily="18" charset="2"/>
              </a:rPr>
              <a:t></a:t>
            </a:r>
            <a:r>
              <a:rPr lang="cs-CZ" sz="1600"/>
              <a:t>.</a:t>
            </a:r>
          </a:p>
          <a:p>
            <a:pPr algn="l"/>
            <a:endParaRPr lang="en-US" sz="1600" smtClean="0"/>
          </a:p>
          <a:p>
            <a:pPr algn="l"/>
            <a:endParaRPr lang="cs-CZ" sz="1600"/>
          </a:p>
          <a:p>
            <a:pPr algn="l"/>
            <a:r>
              <a:rPr lang="en-US" sz="1600" smtClean="0"/>
              <a:t>DFA</a:t>
            </a:r>
            <a:r>
              <a:rPr lang="cs-CZ" sz="1600" smtClean="0"/>
              <a:t> </a:t>
            </a:r>
            <a:r>
              <a:rPr lang="en-US" sz="1600" smtClean="0"/>
              <a:t>transition function is</a:t>
            </a:r>
            <a:r>
              <a:rPr lang="cs-CZ" sz="1600" smtClean="0"/>
              <a:t> </a:t>
            </a:r>
            <a:r>
              <a:rPr lang="cs-CZ" sz="1600" i="1">
                <a:sym typeface="Symbol" pitchFamily="18" charset="2"/>
              </a:rPr>
              <a:t> :</a:t>
            </a:r>
            <a:r>
              <a:rPr lang="cs-CZ" sz="1600"/>
              <a:t> </a:t>
            </a:r>
            <a:r>
              <a:rPr lang="cs-CZ" sz="1600" i="1"/>
              <a:t>Q </a:t>
            </a:r>
            <a:r>
              <a:rPr lang="cs-CZ" sz="1600">
                <a:sym typeface="Symbol" pitchFamily="18" charset="2"/>
              </a:rPr>
              <a:t> </a:t>
            </a:r>
            <a:r>
              <a:rPr lang="cs-CZ" sz="1600" b="1" i="1">
                <a:sym typeface="Symbol"/>
              </a:rPr>
              <a:t></a:t>
            </a:r>
            <a:r>
              <a:rPr lang="cs-CZ" sz="1600" smtClean="0">
                <a:sym typeface="Symbol" pitchFamily="18" charset="2"/>
              </a:rPr>
              <a:t> </a:t>
            </a:r>
            <a:r>
              <a:rPr lang="cs-CZ" sz="1600">
                <a:cs typeface="Arial" charset="0"/>
                <a:sym typeface="Symbol" pitchFamily="18" charset="2"/>
              </a:rPr>
              <a:t>→ </a:t>
            </a:r>
            <a:r>
              <a:rPr lang="cs-CZ" sz="1600" i="1" smtClean="0">
                <a:cs typeface="Arial" charset="0"/>
                <a:sym typeface="Symbol" pitchFamily="18" charset="2"/>
              </a:rPr>
              <a:t>Q</a:t>
            </a:r>
            <a:r>
              <a:rPr lang="en-US" sz="1600" smtClean="0">
                <a:cs typeface="Arial" charset="0"/>
                <a:sym typeface="Symbol" pitchFamily="18" charset="2"/>
              </a:rPr>
              <a:t>.</a:t>
            </a:r>
            <a:r>
              <a:rPr lang="cs-CZ" sz="1600" smtClean="0">
                <a:cs typeface="Arial" charset="0"/>
                <a:sym typeface="Symbol" pitchFamily="18" charset="2"/>
              </a:rPr>
              <a:t> </a:t>
            </a:r>
            <a:endParaRPr lang="cs-CZ" sz="1600">
              <a:cs typeface="Arial" charset="0"/>
              <a:sym typeface="Symbol" pitchFamily="18" charset="2"/>
            </a:endParaRPr>
          </a:p>
          <a:p>
            <a:pPr algn="l"/>
            <a:r>
              <a:rPr lang="en-US" sz="1600" smtClean="0">
                <a:cs typeface="Arial" charset="0"/>
                <a:sym typeface="Symbol" pitchFamily="18" charset="2"/>
              </a:rPr>
              <a:t>DFA is always in one of its states </a:t>
            </a:r>
            <a:r>
              <a:rPr lang="cs-CZ" sz="1600" i="1" smtClean="0"/>
              <a:t>q</a:t>
            </a:r>
            <a:r>
              <a:rPr lang="en-US" sz="1600"/>
              <a:t> </a:t>
            </a:r>
            <a:r>
              <a:rPr lang="cs-CZ" sz="1600" smtClean="0">
                <a:sym typeface="Symbol" pitchFamily="18" charset="2"/>
              </a:rPr>
              <a:t></a:t>
            </a:r>
            <a:r>
              <a:rPr lang="cs-CZ" sz="1600" smtClean="0"/>
              <a:t> </a:t>
            </a:r>
            <a:r>
              <a:rPr lang="cs-CZ" sz="1600" i="1" smtClean="0"/>
              <a:t>Q</a:t>
            </a:r>
            <a:r>
              <a:rPr lang="en-US" sz="1600" i="1"/>
              <a:t>.</a:t>
            </a:r>
            <a:endParaRPr lang="en-US" sz="1600" smtClean="0">
              <a:cs typeface="Arial" charset="0"/>
              <a:sym typeface="Symbol" pitchFamily="18" charset="2"/>
            </a:endParaRPr>
          </a:p>
          <a:p>
            <a:pPr algn="l"/>
            <a:r>
              <a:rPr lang="en-US" sz="1600" smtClean="0">
                <a:cs typeface="Arial" charset="0"/>
                <a:sym typeface="Symbol" pitchFamily="18" charset="2"/>
              </a:rPr>
              <a:t>DFA transits from current state to another state depending on the current input symbol</a:t>
            </a:r>
            <a:r>
              <a:rPr lang="cs-CZ" sz="1600" smtClean="0"/>
              <a:t>.</a:t>
            </a:r>
            <a:endParaRPr lang="cs-CZ" sz="1600"/>
          </a:p>
          <a:p>
            <a:pPr algn="l"/>
            <a:endParaRPr lang="cs-CZ" sz="1600"/>
          </a:p>
          <a:p>
            <a:pPr algn="l"/>
            <a:r>
              <a:rPr lang="cs-CZ" sz="1600" smtClean="0"/>
              <a:t>N</a:t>
            </a:r>
            <a:r>
              <a:rPr lang="en-US" sz="1600" smtClean="0"/>
              <a:t>F</a:t>
            </a:r>
            <a:r>
              <a:rPr lang="cs-CZ" sz="1600" smtClean="0"/>
              <a:t>A </a:t>
            </a:r>
            <a:r>
              <a:rPr lang="en-US" sz="1600" smtClean="0"/>
              <a:t>transition function is </a:t>
            </a:r>
            <a:r>
              <a:rPr lang="cs-CZ" sz="1600" i="1" smtClean="0">
                <a:sym typeface="Symbol" pitchFamily="18" charset="2"/>
              </a:rPr>
              <a:t> </a:t>
            </a:r>
            <a:r>
              <a:rPr lang="cs-CZ" sz="1600" i="1">
                <a:sym typeface="Symbol" pitchFamily="18" charset="2"/>
              </a:rPr>
              <a:t>:</a:t>
            </a:r>
            <a:r>
              <a:rPr lang="cs-CZ"/>
              <a:t> </a:t>
            </a:r>
            <a:r>
              <a:rPr lang="cs-CZ" sz="1600"/>
              <a:t> </a:t>
            </a:r>
            <a:r>
              <a:rPr lang="cs-CZ" sz="1600" i="1"/>
              <a:t>Q</a:t>
            </a:r>
            <a:r>
              <a:rPr lang="cs-CZ" sz="1600"/>
              <a:t> </a:t>
            </a:r>
            <a:r>
              <a:rPr lang="cs-CZ" sz="1600">
                <a:sym typeface="Symbol" pitchFamily="18" charset="2"/>
              </a:rPr>
              <a:t> </a:t>
            </a:r>
            <a:r>
              <a:rPr lang="cs-CZ" sz="1600" b="1" i="1">
                <a:sym typeface="Symbol"/>
              </a:rPr>
              <a:t></a:t>
            </a:r>
            <a:r>
              <a:rPr lang="cs-CZ" sz="1600" smtClean="0">
                <a:sym typeface="Symbol" pitchFamily="18" charset="2"/>
              </a:rPr>
              <a:t> </a:t>
            </a:r>
            <a:r>
              <a:rPr lang="cs-CZ" sz="1600">
                <a:sym typeface="Symbol" pitchFamily="18" charset="2"/>
              </a:rPr>
              <a:t>→ </a:t>
            </a:r>
            <a:r>
              <a:rPr lang="cs-CZ" sz="1600" i="1" smtClean="0">
                <a:sym typeface="Symbol" pitchFamily="18" charset="2"/>
              </a:rPr>
              <a:t>P</a:t>
            </a:r>
            <a:r>
              <a:rPr lang="cs-CZ" sz="1600" smtClean="0">
                <a:sym typeface="Symbol" pitchFamily="18" charset="2"/>
              </a:rPr>
              <a:t>(</a:t>
            </a:r>
            <a:r>
              <a:rPr lang="cs-CZ" sz="1600" i="1" smtClean="0">
                <a:sym typeface="Symbol" pitchFamily="18" charset="2"/>
              </a:rPr>
              <a:t>Q</a:t>
            </a:r>
            <a:r>
              <a:rPr lang="cs-CZ" sz="1600">
                <a:sym typeface="Symbol" pitchFamily="18" charset="2"/>
              </a:rPr>
              <a:t>) </a:t>
            </a:r>
            <a:r>
              <a:rPr lang="cs-CZ" sz="1600"/>
              <a:t> </a:t>
            </a:r>
            <a:r>
              <a:rPr lang="cs-CZ" sz="1600" smtClean="0"/>
              <a:t> </a:t>
            </a:r>
            <a:r>
              <a:rPr lang="en-US" sz="1600" smtClean="0"/>
              <a:t>   </a:t>
            </a:r>
            <a:r>
              <a:rPr lang="cs-CZ" sz="1600" smtClean="0"/>
              <a:t>(</a:t>
            </a:r>
            <a:r>
              <a:rPr lang="cs-CZ" sz="1600" i="1" smtClean="0"/>
              <a:t>P</a:t>
            </a:r>
            <a:r>
              <a:rPr lang="en-US" sz="1600"/>
              <a:t>(</a:t>
            </a:r>
            <a:r>
              <a:rPr lang="en-US" sz="1600" i="1" smtClean="0"/>
              <a:t>Q</a:t>
            </a:r>
            <a:r>
              <a:rPr lang="en-US" sz="1600" smtClean="0"/>
              <a:t>)</a:t>
            </a:r>
            <a:r>
              <a:rPr lang="cs-CZ" sz="1600" smtClean="0"/>
              <a:t> </a:t>
            </a:r>
            <a:r>
              <a:rPr lang="en-US" sz="1600" smtClean="0"/>
              <a:t>is the powerset of </a:t>
            </a:r>
            <a:r>
              <a:rPr lang="en-US" sz="1600" i="1" smtClean="0"/>
              <a:t>Q</a:t>
            </a:r>
            <a:r>
              <a:rPr lang="cs-CZ" sz="1600" smtClean="0"/>
              <a:t>)</a:t>
            </a:r>
            <a:endParaRPr lang="cs-CZ" sz="1600"/>
          </a:p>
          <a:p>
            <a:pPr algn="l"/>
            <a:r>
              <a:rPr lang="en-US" sz="1600" smtClean="0">
                <a:cs typeface="Arial" charset="0"/>
                <a:sym typeface="Symbol" pitchFamily="18" charset="2"/>
              </a:rPr>
              <a:t>NFA </a:t>
            </a:r>
            <a:r>
              <a:rPr lang="en-US" sz="1600">
                <a:cs typeface="Arial" charset="0"/>
                <a:sym typeface="Symbol" pitchFamily="18" charset="2"/>
              </a:rPr>
              <a:t>is always </a:t>
            </a:r>
            <a:r>
              <a:rPr lang="en-US" sz="1600" smtClean="0">
                <a:cs typeface="Arial" charset="0"/>
                <a:sym typeface="Symbol" pitchFamily="18" charset="2"/>
              </a:rPr>
              <a:t>(simultaneously) in a set of some number of its </a:t>
            </a:r>
            <a:r>
              <a:rPr lang="en-US" sz="1600">
                <a:cs typeface="Arial" charset="0"/>
                <a:sym typeface="Symbol" pitchFamily="18" charset="2"/>
              </a:rPr>
              <a:t>states</a:t>
            </a:r>
            <a:r>
              <a:rPr lang="en-US" sz="1600" smtClean="0">
                <a:cs typeface="Arial" charset="0"/>
                <a:sym typeface="Symbol" pitchFamily="18" charset="2"/>
              </a:rPr>
              <a:t>.</a:t>
            </a:r>
          </a:p>
          <a:p>
            <a:pPr algn="l"/>
            <a:r>
              <a:rPr lang="en-US" sz="1600" smtClean="0">
                <a:cs typeface="Arial" charset="0"/>
                <a:sym typeface="Symbol" pitchFamily="18" charset="2"/>
              </a:rPr>
              <a:t>NFA transits from set of current states to another set of states </a:t>
            </a:r>
          </a:p>
          <a:p>
            <a:pPr algn="l"/>
            <a:r>
              <a:rPr lang="en-US" sz="1600">
                <a:cs typeface="Arial" charset="0"/>
                <a:sym typeface="Symbol" pitchFamily="18" charset="2"/>
              </a:rPr>
              <a:t> </a:t>
            </a:r>
            <a:r>
              <a:rPr lang="en-US" sz="1600" smtClean="0">
                <a:cs typeface="Arial" charset="0"/>
                <a:sym typeface="Symbol" pitchFamily="18" charset="2"/>
              </a:rPr>
              <a:t>      depending on the current </a:t>
            </a:r>
            <a:r>
              <a:rPr lang="en-US" sz="1600">
                <a:cs typeface="Arial" charset="0"/>
                <a:sym typeface="Symbol" pitchFamily="18" charset="2"/>
              </a:rPr>
              <a:t>input symbol</a:t>
            </a:r>
            <a:r>
              <a:rPr lang="cs-CZ" sz="1600"/>
              <a:t>.</a:t>
            </a:r>
          </a:p>
        </p:txBody>
      </p:sp>
      <p:sp>
        <p:nvSpPr>
          <p:cNvPr id="11271" name="AutoShape 181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Finite Automata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72" name="AutoShape 182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73" name="Group 183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11285" name="Group 18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287" name="Rectangle 18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88" name="Line 18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286" name="Arc 18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274" name="AutoShape 188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75" name="AutoShape 189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76" name="Group 190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281" name="Group 191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283" name="Rectangle 192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84" name="Line 193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282" name="Arc 194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277" name="AutoShape 195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Overview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78" name="Text Box 196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3" name="AutoShape 2"/>
          <p:cNvSpPr>
            <a:spLocks noChangeArrowheads="1"/>
          </p:cNvSpPr>
          <p:nvPr/>
        </p:nvSpPr>
        <p:spPr bwMode="auto">
          <a:xfrm>
            <a:off x="4716016" y="1124744"/>
            <a:ext cx="3888432" cy="3096344"/>
          </a:xfrm>
          <a:prstGeom prst="roundRect">
            <a:avLst>
              <a:gd name="adj" fmla="val 26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sz="1600"/>
          </a:p>
        </p:txBody>
      </p:sp>
      <p:grpSp>
        <p:nvGrpSpPr>
          <p:cNvPr id="2" name="Group 1"/>
          <p:cNvGrpSpPr/>
          <p:nvPr/>
        </p:nvGrpSpPr>
        <p:grpSpPr>
          <a:xfrm>
            <a:off x="4860355" y="1484883"/>
            <a:ext cx="3598862" cy="2159000"/>
            <a:chOff x="4932363" y="1412875"/>
            <a:chExt cx="3598862" cy="2159000"/>
          </a:xfrm>
        </p:grpSpPr>
        <p:grpSp>
          <p:nvGrpSpPr>
            <p:cNvPr id="11267" name="Group 177"/>
            <p:cNvGrpSpPr>
              <a:grpSpLocks/>
            </p:cNvGrpSpPr>
            <p:nvPr/>
          </p:nvGrpSpPr>
          <p:grpSpPr bwMode="auto">
            <a:xfrm>
              <a:off x="5148263" y="1484313"/>
              <a:ext cx="3382962" cy="2087562"/>
              <a:chOff x="3289" y="1026"/>
              <a:chExt cx="2131" cy="1315"/>
            </a:xfrm>
          </p:grpSpPr>
          <p:sp>
            <p:nvSpPr>
              <p:cNvPr id="11289" name="Arc 58"/>
              <p:cNvSpPr>
                <a:spLocks/>
              </p:cNvSpPr>
              <p:nvPr/>
            </p:nvSpPr>
            <p:spPr bwMode="auto">
              <a:xfrm rot="5400000" flipH="1">
                <a:off x="4957" y="1126"/>
                <a:ext cx="245" cy="136"/>
              </a:xfrm>
              <a:custGeom>
                <a:avLst/>
                <a:gdLst>
                  <a:gd name="T0" fmla="*/ 0 w 43199"/>
                  <a:gd name="T1" fmla="*/ 0 h 43200"/>
                  <a:gd name="T2" fmla="*/ 0 w 43199"/>
                  <a:gd name="T3" fmla="*/ 0 h 43200"/>
                  <a:gd name="T4" fmla="*/ 1 w 4319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9" h="43200" fill="none" extrusionOk="0">
                    <a:moveTo>
                      <a:pt x="4389" y="8547"/>
                    </a:moveTo>
                    <a:cubicBezTo>
                      <a:pt x="8472" y="3162"/>
                      <a:pt x="14841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cubicBezTo>
                      <a:pt x="43199" y="33529"/>
                      <a:pt x="33528" y="43200"/>
                      <a:pt x="21599" y="43200"/>
                    </a:cubicBezTo>
                    <a:cubicBezTo>
                      <a:pt x="9738" y="43200"/>
                      <a:pt x="96" y="33636"/>
                      <a:pt x="-1" y="21777"/>
                    </a:cubicBezTo>
                  </a:path>
                  <a:path w="43199" h="43200" stroke="0" extrusionOk="0">
                    <a:moveTo>
                      <a:pt x="4389" y="8547"/>
                    </a:moveTo>
                    <a:cubicBezTo>
                      <a:pt x="8472" y="3162"/>
                      <a:pt x="14841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cubicBezTo>
                      <a:pt x="43199" y="33529"/>
                      <a:pt x="33528" y="43200"/>
                      <a:pt x="21599" y="43200"/>
                    </a:cubicBezTo>
                    <a:cubicBezTo>
                      <a:pt x="9738" y="43200"/>
                      <a:pt x="96" y="33636"/>
                      <a:pt x="-1" y="21777"/>
                    </a:cubicBezTo>
                    <a:lnTo>
                      <a:pt x="21599" y="21600"/>
                    </a:lnTo>
                    <a:lnTo>
                      <a:pt x="4389" y="8547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90" name="Arc 56"/>
              <p:cNvSpPr>
                <a:spLocks/>
              </p:cNvSpPr>
              <p:nvPr/>
            </p:nvSpPr>
            <p:spPr bwMode="auto">
              <a:xfrm rot="5400000" flipH="1">
                <a:off x="3732" y="1126"/>
                <a:ext cx="245" cy="136"/>
              </a:xfrm>
              <a:custGeom>
                <a:avLst/>
                <a:gdLst>
                  <a:gd name="T0" fmla="*/ 0 w 43199"/>
                  <a:gd name="T1" fmla="*/ 0 h 43200"/>
                  <a:gd name="T2" fmla="*/ 0 w 43199"/>
                  <a:gd name="T3" fmla="*/ 0 h 43200"/>
                  <a:gd name="T4" fmla="*/ 1 w 4319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9" h="43200" fill="none" extrusionOk="0">
                    <a:moveTo>
                      <a:pt x="4389" y="8547"/>
                    </a:moveTo>
                    <a:cubicBezTo>
                      <a:pt x="8472" y="3162"/>
                      <a:pt x="14841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cubicBezTo>
                      <a:pt x="43199" y="33529"/>
                      <a:pt x="33528" y="43200"/>
                      <a:pt x="21599" y="43200"/>
                    </a:cubicBezTo>
                    <a:cubicBezTo>
                      <a:pt x="9738" y="43200"/>
                      <a:pt x="96" y="33636"/>
                      <a:pt x="-1" y="21777"/>
                    </a:cubicBezTo>
                  </a:path>
                  <a:path w="43199" h="43200" stroke="0" extrusionOk="0">
                    <a:moveTo>
                      <a:pt x="4389" y="8547"/>
                    </a:moveTo>
                    <a:cubicBezTo>
                      <a:pt x="8472" y="3162"/>
                      <a:pt x="14841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cubicBezTo>
                      <a:pt x="43199" y="33529"/>
                      <a:pt x="33528" y="43200"/>
                      <a:pt x="21599" y="43200"/>
                    </a:cubicBezTo>
                    <a:cubicBezTo>
                      <a:pt x="9738" y="43200"/>
                      <a:pt x="96" y="33636"/>
                      <a:pt x="-1" y="21777"/>
                    </a:cubicBezTo>
                    <a:lnTo>
                      <a:pt x="21599" y="21600"/>
                    </a:lnTo>
                    <a:lnTo>
                      <a:pt x="4389" y="8547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91" name="Arc 15"/>
              <p:cNvSpPr>
                <a:spLocks/>
              </p:cNvSpPr>
              <p:nvPr/>
            </p:nvSpPr>
            <p:spPr bwMode="auto">
              <a:xfrm flipH="1" flipV="1">
                <a:off x="3606" y="1298"/>
                <a:ext cx="182" cy="92"/>
              </a:xfrm>
              <a:custGeom>
                <a:avLst/>
                <a:gdLst>
                  <a:gd name="T0" fmla="*/ 0 w 21600"/>
                  <a:gd name="T1" fmla="*/ 0 h 21600"/>
                  <a:gd name="T2" fmla="*/ 2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92" name="Arc 45"/>
              <p:cNvSpPr>
                <a:spLocks/>
              </p:cNvSpPr>
              <p:nvPr/>
            </p:nvSpPr>
            <p:spPr bwMode="auto">
              <a:xfrm rot="5400000" flipV="1">
                <a:off x="4151" y="1207"/>
                <a:ext cx="136" cy="500"/>
              </a:xfrm>
              <a:custGeom>
                <a:avLst/>
                <a:gdLst>
                  <a:gd name="T0" fmla="*/ 0 w 21600"/>
                  <a:gd name="T1" fmla="*/ 0 h 42451"/>
                  <a:gd name="T2" fmla="*/ 0 w 21600"/>
                  <a:gd name="T3" fmla="*/ 6 h 42451"/>
                  <a:gd name="T4" fmla="*/ 0 w 21600"/>
                  <a:gd name="T5" fmla="*/ 3 h 4245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2451" fill="none" extrusionOk="0">
                    <a:moveTo>
                      <a:pt x="4896" y="0"/>
                    </a:moveTo>
                    <a:cubicBezTo>
                      <a:pt x="14678" y="2277"/>
                      <a:pt x="21600" y="10995"/>
                      <a:pt x="21600" y="21038"/>
                    </a:cubicBezTo>
                    <a:cubicBezTo>
                      <a:pt x="21600" y="31870"/>
                      <a:pt x="13576" y="41027"/>
                      <a:pt x="2837" y="42450"/>
                    </a:cubicBezTo>
                  </a:path>
                  <a:path w="21600" h="42451" stroke="0" extrusionOk="0">
                    <a:moveTo>
                      <a:pt x="4896" y="0"/>
                    </a:moveTo>
                    <a:cubicBezTo>
                      <a:pt x="14678" y="2277"/>
                      <a:pt x="21600" y="10995"/>
                      <a:pt x="21600" y="21038"/>
                    </a:cubicBezTo>
                    <a:cubicBezTo>
                      <a:pt x="21600" y="31870"/>
                      <a:pt x="13576" y="41027"/>
                      <a:pt x="2837" y="42450"/>
                    </a:cubicBezTo>
                    <a:lnTo>
                      <a:pt x="0" y="21038"/>
                    </a:lnTo>
                    <a:lnTo>
                      <a:pt x="4896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93" name="Arc 46"/>
              <p:cNvSpPr>
                <a:spLocks/>
              </p:cNvSpPr>
              <p:nvPr/>
            </p:nvSpPr>
            <p:spPr bwMode="auto">
              <a:xfrm rot="5400000" flipV="1">
                <a:off x="4741" y="1207"/>
                <a:ext cx="136" cy="500"/>
              </a:xfrm>
              <a:custGeom>
                <a:avLst/>
                <a:gdLst>
                  <a:gd name="T0" fmla="*/ 0 w 21600"/>
                  <a:gd name="T1" fmla="*/ 0 h 42451"/>
                  <a:gd name="T2" fmla="*/ 0 w 21600"/>
                  <a:gd name="T3" fmla="*/ 6 h 42451"/>
                  <a:gd name="T4" fmla="*/ 0 w 21600"/>
                  <a:gd name="T5" fmla="*/ 3 h 4245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2451" fill="none" extrusionOk="0">
                    <a:moveTo>
                      <a:pt x="4896" y="0"/>
                    </a:moveTo>
                    <a:cubicBezTo>
                      <a:pt x="14678" y="2277"/>
                      <a:pt x="21600" y="10995"/>
                      <a:pt x="21600" y="21038"/>
                    </a:cubicBezTo>
                    <a:cubicBezTo>
                      <a:pt x="21600" y="31870"/>
                      <a:pt x="13576" y="41027"/>
                      <a:pt x="2837" y="42450"/>
                    </a:cubicBezTo>
                  </a:path>
                  <a:path w="21600" h="42451" stroke="0" extrusionOk="0">
                    <a:moveTo>
                      <a:pt x="4896" y="0"/>
                    </a:moveTo>
                    <a:cubicBezTo>
                      <a:pt x="14678" y="2277"/>
                      <a:pt x="21600" y="10995"/>
                      <a:pt x="21600" y="21038"/>
                    </a:cubicBezTo>
                    <a:cubicBezTo>
                      <a:pt x="21600" y="31870"/>
                      <a:pt x="13576" y="41027"/>
                      <a:pt x="2837" y="42450"/>
                    </a:cubicBezTo>
                    <a:lnTo>
                      <a:pt x="0" y="21038"/>
                    </a:lnTo>
                    <a:lnTo>
                      <a:pt x="4896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94" name="Arc 49"/>
              <p:cNvSpPr>
                <a:spLocks/>
              </p:cNvSpPr>
              <p:nvPr/>
            </p:nvSpPr>
            <p:spPr bwMode="auto">
              <a:xfrm rot="5400000" flipH="1">
                <a:off x="4106" y="1025"/>
                <a:ext cx="136" cy="500"/>
              </a:xfrm>
              <a:custGeom>
                <a:avLst/>
                <a:gdLst>
                  <a:gd name="T0" fmla="*/ 0 w 21600"/>
                  <a:gd name="T1" fmla="*/ 0 h 42451"/>
                  <a:gd name="T2" fmla="*/ 0 w 21600"/>
                  <a:gd name="T3" fmla="*/ 6 h 42451"/>
                  <a:gd name="T4" fmla="*/ 0 w 21600"/>
                  <a:gd name="T5" fmla="*/ 3 h 4245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2451" fill="none" extrusionOk="0">
                    <a:moveTo>
                      <a:pt x="4896" y="0"/>
                    </a:moveTo>
                    <a:cubicBezTo>
                      <a:pt x="14678" y="2277"/>
                      <a:pt x="21600" y="10995"/>
                      <a:pt x="21600" y="21038"/>
                    </a:cubicBezTo>
                    <a:cubicBezTo>
                      <a:pt x="21600" y="31870"/>
                      <a:pt x="13576" y="41027"/>
                      <a:pt x="2837" y="42450"/>
                    </a:cubicBezTo>
                  </a:path>
                  <a:path w="21600" h="42451" stroke="0" extrusionOk="0">
                    <a:moveTo>
                      <a:pt x="4896" y="0"/>
                    </a:moveTo>
                    <a:cubicBezTo>
                      <a:pt x="14678" y="2277"/>
                      <a:pt x="21600" y="10995"/>
                      <a:pt x="21600" y="21038"/>
                    </a:cubicBezTo>
                    <a:cubicBezTo>
                      <a:pt x="21600" y="31870"/>
                      <a:pt x="13576" y="41027"/>
                      <a:pt x="2837" y="42450"/>
                    </a:cubicBezTo>
                    <a:lnTo>
                      <a:pt x="0" y="21038"/>
                    </a:lnTo>
                    <a:lnTo>
                      <a:pt x="4896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95" name="Arc 57"/>
              <p:cNvSpPr>
                <a:spLocks/>
              </p:cNvSpPr>
              <p:nvPr/>
            </p:nvSpPr>
            <p:spPr bwMode="auto">
              <a:xfrm rot="5400000" flipH="1">
                <a:off x="4695" y="1025"/>
                <a:ext cx="136" cy="500"/>
              </a:xfrm>
              <a:custGeom>
                <a:avLst/>
                <a:gdLst>
                  <a:gd name="T0" fmla="*/ 0 w 21600"/>
                  <a:gd name="T1" fmla="*/ 0 h 42451"/>
                  <a:gd name="T2" fmla="*/ 0 w 21600"/>
                  <a:gd name="T3" fmla="*/ 6 h 42451"/>
                  <a:gd name="T4" fmla="*/ 0 w 21600"/>
                  <a:gd name="T5" fmla="*/ 3 h 4245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2451" fill="none" extrusionOk="0">
                    <a:moveTo>
                      <a:pt x="4896" y="0"/>
                    </a:moveTo>
                    <a:cubicBezTo>
                      <a:pt x="14678" y="2277"/>
                      <a:pt x="21600" y="10995"/>
                      <a:pt x="21600" y="21038"/>
                    </a:cubicBezTo>
                    <a:cubicBezTo>
                      <a:pt x="21600" y="31870"/>
                      <a:pt x="13576" y="41027"/>
                      <a:pt x="2837" y="42450"/>
                    </a:cubicBezTo>
                  </a:path>
                  <a:path w="21600" h="42451" stroke="0" extrusionOk="0">
                    <a:moveTo>
                      <a:pt x="4896" y="0"/>
                    </a:moveTo>
                    <a:cubicBezTo>
                      <a:pt x="14678" y="2277"/>
                      <a:pt x="21600" y="10995"/>
                      <a:pt x="21600" y="21038"/>
                    </a:cubicBezTo>
                    <a:cubicBezTo>
                      <a:pt x="21600" y="31870"/>
                      <a:pt x="13576" y="41027"/>
                      <a:pt x="2837" y="42450"/>
                    </a:cubicBezTo>
                    <a:lnTo>
                      <a:pt x="0" y="21038"/>
                    </a:lnTo>
                    <a:lnTo>
                      <a:pt x="4896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96" name="Oval 42"/>
              <p:cNvSpPr>
                <a:spLocks noChangeArrowheads="1"/>
              </p:cNvSpPr>
              <p:nvPr/>
            </p:nvSpPr>
            <p:spPr bwMode="auto">
              <a:xfrm>
                <a:off x="4377" y="1298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400" b="1"/>
                  <a:t>1</a:t>
                </a:r>
              </a:p>
            </p:txBody>
          </p:sp>
          <p:sp>
            <p:nvSpPr>
              <p:cNvPr id="11297" name="Oval 43"/>
              <p:cNvSpPr>
                <a:spLocks noChangeArrowheads="1"/>
              </p:cNvSpPr>
              <p:nvPr/>
            </p:nvSpPr>
            <p:spPr bwMode="auto">
              <a:xfrm>
                <a:off x="4967" y="1298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400" b="1"/>
                  <a:t>2</a:t>
                </a:r>
              </a:p>
            </p:txBody>
          </p:sp>
          <p:sp>
            <p:nvSpPr>
              <p:cNvPr id="11298" name="Text Box 59"/>
              <p:cNvSpPr txBox="1">
                <a:spLocks noChangeArrowheads="1"/>
              </p:cNvSpPr>
              <p:nvPr/>
            </p:nvSpPr>
            <p:spPr bwMode="auto">
              <a:xfrm>
                <a:off x="3878" y="1026"/>
                <a:ext cx="182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sz="1600" b="1"/>
                  <a:t>0</a:t>
                </a:r>
                <a:endParaRPr lang="cs-CZ" b="1" baseline="-25000"/>
              </a:p>
            </p:txBody>
          </p:sp>
          <p:sp>
            <p:nvSpPr>
              <p:cNvPr id="11299" name="Text Box 60"/>
              <p:cNvSpPr txBox="1">
                <a:spLocks noChangeArrowheads="1"/>
              </p:cNvSpPr>
              <p:nvPr/>
            </p:nvSpPr>
            <p:spPr bwMode="auto">
              <a:xfrm>
                <a:off x="4695" y="1026"/>
                <a:ext cx="182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sz="1600" b="1"/>
                  <a:t>0</a:t>
                </a:r>
                <a:endParaRPr lang="cs-CZ" b="1" baseline="-25000"/>
              </a:p>
            </p:txBody>
          </p:sp>
          <p:sp>
            <p:nvSpPr>
              <p:cNvPr id="11300" name="Text Box 61"/>
              <p:cNvSpPr txBox="1">
                <a:spLocks noChangeArrowheads="1"/>
              </p:cNvSpPr>
              <p:nvPr/>
            </p:nvSpPr>
            <p:spPr bwMode="auto">
              <a:xfrm>
                <a:off x="4695" y="1343"/>
                <a:ext cx="182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sz="1600" b="1"/>
                  <a:t>0</a:t>
                </a:r>
                <a:endParaRPr lang="cs-CZ" b="1" baseline="-25000"/>
              </a:p>
            </p:txBody>
          </p:sp>
          <p:sp>
            <p:nvSpPr>
              <p:cNvPr id="11301" name="Text Box 62"/>
              <p:cNvSpPr txBox="1">
                <a:spLocks noChangeArrowheads="1"/>
              </p:cNvSpPr>
              <p:nvPr/>
            </p:nvSpPr>
            <p:spPr bwMode="auto">
              <a:xfrm>
                <a:off x="4105" y="1026"/>
                <a:ext cx="182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sz="1600" b="1"/>
                  <a:t>1</a:t>
                </a:r>
                <a:endParaRPr lang="cs-CZ" b="1" baseline="-25000"/>
              </a:p>
            </p:txBody>
          </p:sp>
          <p:sp>
            <p:nvSpPr>
              <p:cNvPr id="11302" name="Text Box 63"/>
              <p:cNvSpPr txBox="1">
                <a:spLocks noChangeArrowheads="1"/>
              </p:cNvSpPr>
              <p:nvPr/>
            </p:nvSpPr>
            <p:spPr bwMode="auto">
              <a:xfrm>
                <a:off x="4105" y="1343"/>
                <a:ext cx="182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sz="1600" b="1"/>
                  <a:t>1</a:t>
                </a:r>
                <a:endParaRPr lang="cs-CZ" b="1" baseline="-25000"/>
              </a:p>
            </p:txBody>
          </p:sp>
          <p:sp>
            <p:nvSpPr>
              <p:cNvPr id="11303" name="Text Box 64"/>
              <p:cNvSpPr txBox="1">
                <a:spLocks noChangeArrowheads="1"/>
              </p:cNvSpPr>
              <p:nvPr/>
            </p:nvSpPr>
            <p:spPr bwMode="auto">
              <a:xfrm>
                <a:off x="5103" y="1026"/>
                <a:ext cx="182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sz="1600" b="1"/>
                  <a:t>1</a:t>
                </a:r>
                <a:endParaRPr lang="cs-CZ" b="1" baseline="-25000"/>
              </a:p>
            </p:txBody>
          </p:sp>
          <p:grpSp>
            <p:nvGrpSpPr>
              <p:cNvPr id="11304" name="Group 66"/>
              <p:cNvGrpSpPr>
                <a:grpSpLocks/>
              </p:cNvGrpSpPr>
              <p:nvPr/>
            </p:nvGrpSpPr>
            <p:grpSpPr bwMode="auto">
              <a:xfrm>
                <a:off x="3788" y="1298"/>
                <a:ext cx="181" cy="181"/>
                <a:chOff x="3334" y="799"/>
                <a:chExt cx="454" cy="453"/>
              </a:xfrm>
            </p:grpSpPr>
            <p:sp>
              <p:nvSpPr>
                <p:cNvPr id="11325" name="Oval 67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400" b="1"/>
                </a:p>
              </p:txBody>
            </p:sp>
            <p:sp>
              <p:nvSpPr>
                <p:cNvPr id="11326" name="Oval 68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cs-CZ" sz="1200" b="1"/>
                    <a:t>0</a:t>
                  </a:r>
                </a:p>
              </p:txBody>
            </p:sp>
          </p:grpSp>
          <p:grpSp>
            <p:nvGrpSpPr>
              <p:cNvPr id="11305" name="Group 136"/>
              <p:cNvGrpSpPr>
                <a:grpSpLocks/>
              </p:cNvGrpSpPr>
              <p:nvPr/>
            </p:nvGrpSpPr>
            <p:grpSpPr bwMode="auto">
              <a:xfrm>
                <a:off x="3289" y="1888"/>
                <a:ext cx="2131" cy="453"/>
                <a:chOff x="2971" y="1752"/>
                <a:chExt cx="2131" cy="453"/>
              </a:xfrm>
            </p:grpSpPr>
            <p:sp>
              <p:nvSpPr>
                <p:cNvPr id="11306" name="Arc 127"/>
                <p:cNvSpPr>
                  <a:spLocks/>
                </p:cNvSpPr>
                <p:nvPr/>
              </p:nvSpPr>
              <p:spPr bwMode="auto">
                <a:xfrm rot="5400000" flipH="1">
                  <a:off x="3687" y="1852"/>
                  <a:ext cx="245" cy="136"/>
                </a:xfrm>
                <a:custGeom>
                  <a:avLst/>
                  <a:gdLst>
                    <a:gd name="T0" fmla="*/ 0 w 43199"/>
                    <a:gd name="T1" fmla="*/ 0 h 43200"/>
                    <a:gd name="T2" fmla="*/ 0 w 43199"/>
                    <a:gd name="T3" fmla="*/ 0 h 43200"/>
                    <a:gd name="T4" fmla="*/ 1 w 43199"/>
                    <a:gd name="T5" fmla="*/ 0 h 432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3199" h="43200" fill="none" extrusionOk="0">
                      <a:moveTo>
                        <a:pt x="4389" y="8547"/>
                      </a:moveTo>
                      <a:cubicBezTo>
                        <a:pt x="8472" y="3162"/>
                        <a:pt x="14841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  <a:cubicBezTo>
                        <a:pt x="43199" y="33529"/>
                        <a:pt x="33528" y="43200"/>
                        <a:pt x="21599" y="43200"/>
                      </a:cubicBezTo>
                      <a:cubicBezTo>
                        <a:pt x="9738" y="43200"/>
                        <a:pt x="96" y="33636"/>
                        <a:pt x="-1" y="21777"/>
                      </a:cubicBezTo>
                    </a:path>
                    <a:path w="43199" h="43200" stroke="0" extrusionOk="0">
                      <a:moveTo>
                        <a:pt x="4389" y="8547"/>
                      </a:moveTo>
                      <a:cubicBezTo>
                        <a:pt x="8472" y="3162"/>
                        <a:pt x="14841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  <a:cubicBezTo>
                        <a:pt x="43199" y="33529"/>
                        <a:pt x="33528" y="43200"/>
                        <a:pt x="21599" y="43200"/>
                      </a:cubicBezTo>
                      <a:cubicBezTo>
                        <a:pt x="9738" y="43200"/>
                        <a:pt x="96" y="33636"/>
                        <a:pt x="-1" y="21777"/>
                      </a:cubicBezTo>
                      <a:lnTo>
                        <a:pt x="21599" y="21600"/>
                      </a:lnTo>
                      <a:lnTo>
                        <a:pt x="4389" y="8547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 type="triangl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307" name="Arc 72"/>
                <p:cNvSpPr>
                  <a:spLocks/>
                </p:cNvSpPr>
                <p:nvPr/>
              </p:nvSpPr>
              <p:spPr bwMode="auto">
                <a:xfrm rot="5400000" flipH="1">
                  <a:off x="3098" y="1852"/>
                  <a:ext cx="245" cy="136"/>
                </a:xfrm>
                <a:custGeom>
                  <a:avLst/>
                  <a:gdLst>
                    <a:gd name="T0" fmla="*/ 0 w 43199"/>
                    <a:gd name="T1" fmla="*/ 0 h 43200"/>
                    <a:gd name="T2" fmla="*/ 0 w 43199"/>
                    <a:gd name="T3" fmla="*/ 0 h 43200"/>
                    <a:gd name="T4" fmla="*/ 1 w 43199"/>
                    <a:gd name="T5" fmla="*/ 0 h 432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3199" h="43200" fill="none" extrusionOk="0">
                      <a:moveTo>
                        <a:pt x="4389" y="8547"/>
                      </a:moveTo>
                      <a:cubicBezTo>
                        <a:pt x="8472" y="3162"/>
                        <a:pt x="14841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  <a:cubicBezTo>
                        <a:pt x="43199" y="33529"/>
                        <a:pt x="33528" y="43200"/>
                        <a:pt x="21599" y="43200"/>
                      </a:cubicBezTo>
                      <a:cubicBezTo>
                        <a:pt x="9738" y="43200"/>
                        <a:pt x="96" y="33636"/>
                        <a:pt x="-1" y="21777"/>
                      </a:cubicBezTo>
                    </a:path>
                    <a:path w="43199" h="43200" stroke="0" extrusionOk="0">
                      <a:moveTo>
                        <a:pt x="4389" y="8547"/>
                      </a:moveTo>
                      <a:cubicBezTo>
                        <a:pt x="8472" y="3162"/>
                        <a:pt x="14841" y="-1"/>
                        <a:pt x="21599" y="0"/>
                      </a:cubicBezTo>
                      <a:cubicBezTo>
                        <a:pt x="33528" y="0"/>
                        <a:pt x="43199" y="9670"/>
                        <a:pt x="43199" y="21600"/>
                      </a:cubicBezTo>
                      <a:cubicBezTo>
                        <a:pt x="43199" y="33529"/>
                        <a:pt x="33528" y="43200"/>
                        <a:pt x="21599" y="43200"/>
                      </a:cubicBezTo>
                      <a:cubicBezTo>
                        <a:pt x="9738" y="43200"/>
                        <a:pt x="96" y="33636"/>
                        <a:pt x="-1" y="21777"/>
                      </a:cubicBezTo>
                      <a:lnTo>
                        <a:pt x="21599" y="21600"/>
                      </a:lnTo>
                      <a:lnTo>
                        <a:pt x="4389" y="8547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 type="triangl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308" name="Arc 73"/>
                <p:cNvSpPr>
                  <a:spLocks/>
                </p:cNvSpPr>
                <p:nvPr/>
              </p:nvSpPr>
              <p:spPr bwMode="auto">
                <a:xfrm flipH="1" flipV="1">
                  <a:off x="2971" y="2024"/>
                  <a:ext cx="182" cy="92"/>
                </a:xfrm>
                <a:custGeom>
                  <a:avLst/>
                  <a:gdLst>
                    <a:gd name="T0" fmla="*/ 0 w 21600"/>
                    <a:gd name="T1" fmla="*/ 0 h 21600"/>
                    <a:gd name="T2" fmla="*/ 2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 type="triangle" w="lg" len="lg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309" name="Oval 78"/>
                <p:cNvSpPr>
                  <a:spLocks noChangeArrowheads="1"/>
                </p:cNvSpPr>
                <p:nvPr/>
              </p:nvSpPr>
              <p:spPr bwMode="auto">
                <a:xfrm>
                  <a:off x="3742" y="2024"/>
                  <a:ext cx="182" cy="18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cs-CZ" sz="1400" b="1"/>
                    <a:t>1</a:t>
                  </a:r>
                </a:p>
              </p:txBody>
            </p:sp>
            <p:sp>
              <p:nvSpPr>
                <p:cNvPr id="11310" name="Oval 79"/>
                <p:cNvSpPr>
                  <a:spLocks noChangeArrowheads="1"/>
                </p:cNvSpPr>
                <p:nvPr/>
              </p:nvSpPr>
              <p:spPr bwMode="auto">
                <a:xfrm>
                  <a:off x="4332" y="2024"/>
                  <a:ext cx="182" cy="18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cs-CZ" sz="1400" b="1"/>
                    <a:t>2</a:t>
                  </a:r>
                </a:p>
              </p:txBody>
            </p:sp>
            <p:sp>
              <p:nvSpPr>
                <p:cNvPr id="11311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3243" y="1752"/>
                  <a:ext cx="182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cs-CZ" sz="1600" b="1"/>
                    <a:t>0</a:t>
                  </a:r>
                  <a:endParaRPr lang="cs-CZ" b="1" baseline="-25000"/>
                </a:p>
              </p:txBody>
            </p:sp>
            <p:sp>
              <p:nvSpPr>
                <p:cNvPr id="11312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3424" y="1933"/>
                  <a:ext cx="182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cs-CZ" sz="1600" b="1"/>
                    <a:t>1</a:t>
                  </a:r>
                  <a:endParaRPr lang="cs-CZ" b="1" baseline="-25000"/>
                </a:p>
              </p:txBody>
            </p:sp>
            <p:grpSp>
              <p:nvGrpSpPr>
                <p:cNvPr id="11313" name="Group 86"/>
                <p:cNvGrpSpPr>
                  <a:grpSpLocks/>
                </p:cNvGrpSpPr>
                <p:nvPr/>
              </p:nvGrpSpPr>
              <p:grpSpPr bwMode="auto">
                <a:xfrm>
                  <a:off x="3153" y="2024"/>
                  <a:ext cx="181" cy="181"/>
                  <a:chOff x="3334" y="799"/>
                  <a:chExt cx="454" cy="453"/>
                </a:xfrm>
              </p:grpSpPr>
              <p:sp>
                <p:nvSpPr>
                  <p:cNvPr id="11323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3334" y="799"/>
                    <a:ext cx="454" cy="453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400" b="1"/>
                  </a:p>
                </p:txBody>
              </p:sp>
              <p:sp>
                <p:nvSpPr>
                  <p:cNvPr id="11324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3379" y="845"/>
                    <a:ext cx="363" cy="36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cs-CZ" sz="1200" b="1"/>
                      <a:t>0</a:t>
                    </a:r>
                  </a:p>
                </p:txBody>
              </p:sp>
            </p:grpSp>
            <p:sp>
              <p:nvSpPr>
                <p:cNvPr id="11314" name="Line 97"/>
                <p:cNvSpPr>
                  <a:spLocks noChangeShapeType="1"/>
                </p:cNvSpPr>
                <p:nvPr/>
              </p:nvSpPr>
              <p:spPr bwMode="auto">
                <a:xfrm>
                  <a:off x="3333" y="2115"/>
                  <a:ext cx="40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15" name="Line 128"/>
                <p:cNvSpPr>
                  <a:spLocks noChangeShapeType="1"/>
                </p:cNvSpPr>
                <p:nvPr/>
              </p:nvSpPr>
              <p:spPr bwMode="auto">
                <a:xfrm>
                  <a:off x="3923" y="2115"/>
                  <a:ext cx="40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16" name="Line 129"/>
                <p:cNvSpPr>
                  <a:spLocks noChangeShapeType="1"/>
                </p:cNvSpPr>
                <p:nvPr/>
              </p:nvSpPr>
              <p:spPr bwMode="auto">
                <a:xfrm>
                  <a:off x="4513" y="2115"/>
                  <a:ext cx="40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11317" name="Group 130"/>
                <p:cNvGrpSpPr>
                  <a:grpSpLocks/>
                </p:cNvGrpSpPr>
                <p:nvPr/>
              </p:nvGrpSpPr>
              <p:grpSpPr bwMode="auto">
                <a:xfrm>
                  <a:off x="4921" y="2024"/>
                  <a:ext cx="181" cy="181"/>
                  <a:chOff x="3334" y="799"/>
                  <a:chExt cx="454" cy="453"/>
                </a:xfrm>
              </p:grpSpPr>
              <p:sp>
                <p:nvSpPr>
                  <p:cNvPr id="11321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3334" y="799"/>
                    <a:ext cx="454" cy="453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400" b="1"/>
                  </a:p>
                </p:txBody>
              </p:sp>
              <p:sp>
                <p:nvSpPr>
                  <p:cNvPr id="11322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3379" y="845"/>
                    <a:ext cx="363" cy="36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r>
                      <a:rPr lang="cs-CZ" sz="1200" b="1"/>
                      <a:t>3</a:t>
                    </a:r>
                  </a:p>
                </p:txBody>
              </p:sp>
            </p:grpSp>
            <p:sp>
              <p:nvSpPr>
                <p:cNvPr id="11318" name="Text Box 133"/>
                <p:cNvSpPr txBox="1">
                  <a:spLocks noChangeArrowheads="1"/>
                </p:cNvSpPr>
                <p:nvPr/>
              </p:nvSpPr>
              <p:spPr bwMode="auto">
                <a:xfrm>
                  <a:off x="4014" y="1933"/>
                  <a:ext cx="182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cs-CZ" sz="1600" b="1"/>
                    <a:t>0</a:t>
                  </a:r>
                  <a:endParaRPr lang="cs-CZ" b="1" baseline="-25000"/>
                </a:p>
              </p:txBody>
            </p:sp>
            <p:sp>
              <p:nvSpPr>
                <p:cNvPr id="11319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4604" y="1933"/>
                  <a:ext cx="182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cs-CZ" sz="1600" b="1"/>
                    <a:t>0</a:t>
                  </a:r>
                  <a:endParaRPr lang="cs-CZ" b="1" baseline="-25000"/>
                </a:p>
              </p:txBody>
            </p:sp>
            <p:sp>
              <p:nvSpPr>
                <p:cNvPr id="11320" name="Text Box 135"/>
                <p:cNvSpPr txBox="1">
                  <a:spLocks noChangeArrowheads="1"/>
                </p:cNvSpPr>
                <p:nvPr/>
              </p:nvSpPr>
              <p:spPr bwMode="auto">
                <a:xfrm>
                  <a:off x="3893" y="1752"/>
                  <a:ext cx="182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cs-CZ" sz="1600" b="1"/>
                    <a:t>0,1</a:t>
                  </a:r>
                  <a:endParaRPr lang="cs-CZ" b="1" baseline="-25000"/>
                </a:p>
              </p:txBody>
            </p:sp>
          </p:grpSp>
        </p:grpSp>
        <p:sp>
          <p:nvSpPr>
            <p:cNvPr id="11279" name="Text Box 197"/>
            <p:cNvSpPr txBox="1">
              <a:spLocks noChangeArrowheads="1"/>
            </p:cNvSpPr>
            <p:nvPr/>
          </p:nvSpPr>
          <p:spPr bwMode="auto">
            <a:xfrm>
              <a:off x="5292725" y="1412875"/>
              <a:ext cx="42068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A</a:t>
              </a:r>
              <a:r>
                <a:rPr lang="en-US" baseline="-25000"/>
                <a:t>1</a:t>
              </a:r>
              <a:endParaRPr lang="cs-CZ" baseline="-25000"/>
            </a:p>
          </p:txBody>
        </p:sp>
        <p:sp>
          <p:nvSpPr>
            <p:cNvPr id="11280" name="Text Box 198"/>
            <p:cNvSpPr txBox="1">
              <a:spLocks noChangeArrowheads="1"/>
            </p:cNvSpPr>
            <p:nvPr/>
          </p:nvSpPr>
          <p:spPr bwMode="auto">
            <a:xfrm>
              <a:off x="4932363" y="2636838"/>
              <a:ext cx="420687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A</a:t>
              </a:r>
              <a:r>
                <a:rPr lang="en-US" baseline="-25000"/>
                <a:t>2</a:t>
              </a:r>
              <a:endParaRPr lang="cs-CZ" baseline="-25000"/>
            </a:p>
          </p:txBody>
        </p:sp>
      </p:grpSp>
    </p:spTree>
    <p:extLst>
      <p:ext uri="{BB962C8B-B14F-4D97-AF65-F5344CB8AC3E}">
        <p14:creationId xmlns:p14="http://schemas.microsoft.com/office/powerpoint/2010/main" val="95780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323528" y="908720"/>
            <a:ext cx="8568952" cy="5688632"/>
          </a:xfrm>
          <a:prstGeom prst="roundRect">
            <a:avLst>
              <a:gd name="adj" fmla="val 214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en-US" smtClean="0">
              <a:sym typeface="Symbol" pitchFamily="18" charset="2"/>
            </a:endParaRPr>
          </a:p>
          <a:p>
            <a:pPr algn="l"/>
            <a:endParaRPr lang="en-US">
              <a:sym typeface="Symbol" pitchFamily="18" charset="2"/>
            </a:endParaRPr>
          </a:p>
          <a:p>
            <a:pPr algn="l"/>
            <a:r>
              <a:rPr lang="en-US" smtClean="0">
                <a:sym typeface="Symbol" pitchFamily="18" charset="2"/>
              </a:rPr>
              <a:t>Let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and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be any languages. Then</a:t>
            </a:r>
          </a:p>
          <a:p>
            <a:pPr algn="l"/>
            <a:r>
              <a:rPr lang="en-US" smtClean="0">
                <a:sym typeface="Symbol" pitchFamily="18" charset="2"/>
              </a:rPr>
              <a:t> </a:t>
            </a:r>
          </a:p>
          <a:p>
            <a:pPr algn="l"/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/>
              </a:rPr>
              <a:t>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 is </a:t>
            </a:r>
            <a:r>
              <a:rPr lang="en-US" b="1" smtClean="0">
                <a:sym typeface="Symbol" pitchFamily="18" charset="2"/>
              </a:rPr>
              <a:t>union</a:t>
            </a:r>
            <a:r>
              <a:rPr lang="en-US" smtClean="0">
                <a:sym typeface="Symbol" pitchFamily="18" charset="2"/>
              </a:rPr>
              <a:t> of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and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 It is a set of all words which are in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or in 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 </a:t>
            </a:r>
            <a:endParaRPr lang="en-US">
              <a:sym typeface="Symbol" pitchFamily="18" charset="2"/>
            </a:endParaRPr>
          </a:p>
          <a:p>
            <a:pPr algn="l"/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.L</a:t>
            </a:r>
            <a:r>
              <a:rPr lang="en-US" baseline="-25000" smtClean="0">
                <a:sym typeface="Symbol" pitchFamily="18" charset="2"/>
              </a:rPr>
              <a:t>2       </a:t>
            </a:r>
            <a:r>
              <a:rPr lang="en-US" smtClean="0">
                <a:sym typeface="Symbol" pitchFamily="18" charset="2"/>
              </a:rPr>
              <a:t> is </a:t>
            </a:r>
            <a:r>
              <a:rPr lang="en-US" b="1" smtClean="0">
                <a:sym typeface="Symbol" pitchFamily="18" charset="2"/>
              </a:rPr>
              <a:t>concatenation</a:t>
            </a:r>
            <a:r>
              <a:rPr lang="en-US" smtClean="0">
                <a:sym typeface="Symbol" pitchFamily="18" charset="2"/>
              </a:rPr>
              <a:t> of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and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 </a:t>
            </a:r>
            <a:r>
              <a:rPr lang="en-US">
                <a:sym typeface="Symbol" pitchFamily="18" charset="2"/>
              </a:rPr>
              <a:t>It is a set of all words </a:t>
            </a:r>
            <a:r>
              <a:rPr lang="en-US" smtClean="0">
                <a:sym typeface="Symbol" pitchFamily="18" charset="2"/>
              </a:rPr>
              <a:t>w for which holds</a:t>
            </a:r>
          </a:p>
          <a:p>
            <a:pPr algn="l"/>
            <a:r>
              <a:rPr lang="en-US" smtClean="0">
                <a:sym typeface="Symbol" pitchFamily="18" charset="2"/>
              </a:rPr>
              <a:t>               w = w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w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(concatenation of words w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and w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), where  w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>
                <a:sym typeface="Symbol"/>
              </a:rPr>
              <a:t></a:t>
            </a:r>
            <a:r>
              <a:rPr lang="en-US" baseline="-25000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and w</a:t>
            </a:r>
            <a:r>
              <a:rPr lang="en-US" baseline="-25000" smtClean="0">
                <a:sym typeface="Symbol" pitchFamily="18" charset="2"/>
              </a:rPr>
              <a:t>2 </a:t>
            </a:r>
            <a:r>
              <a:rPr lang="en-US">
                <a:sym typeface="Symbol"/>
              </a:rPr>
              <a:t></a:t>
            </a:r>
            <a:r>
              <a:rPr lang="en-US" smtClean="0">
                <a:sym typeface="Symbol" pitchFamily="18" charset="2"/>
              </a:rPr>
              <a:t> 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</a:t>
            </a:r>
          </a:p>
          <a:p>
            <a:pPr algn="l"/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b="1" baseline="30000">
                <a:sym typeface="Symbol" pitchFamily="18" charset="2"/>
              </a:rPr>
              <a:t>*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      is </a:t>
            </a:r>
            <a:r>
              <a:rPr lang="en-US" b="1" smtClean="0">
                <a:sym typeface="Symbol" pitchFamily="18" charset="2"/>
              </a:rPr>
              <a:t>Kleene star</a:t>
            </a:r>
            <a:r>
              <a:rPr lang="en-US" smtClean="0">
                <a:sym typeface="Symbol" pitchFamily="18" charset="2"/>
              </a:rPr>
              <a:t> or Kleene closure of language </a:t>
            </a:r>
            <a:r>
              <a:rPr lang="en-US" baseline="-2500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. It is a set of all words </a:t>
            </a:r>
          </a:p>
          <a:p>
            <a:pPr algn="l"/>
            <a:r>
              <a:rPr lang="en-US" smtClean="0">
                <a:sym typeface="Symbol" pitchFamily="18" charset="2"/>
              </a:rPr>
              <a:t>              which are concatenations of any number (incl. zero) of any words of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</a:t>
            </a:r>
          </a:p>
          <a:p>
            <a:pPr algn="l"/>
            <a:r>
              <a:rPr lang="en-US" smtClean="0">
                <a:sym typeface="Symbol" pitchFamily="18" charset="2"/>
              </a:rPr>
              <a:t>              in any order.</a:t>
            </a:r>
          </a:p>
          <a:p>
            <a:pPr algn="l"/>
            <a:endParaRPr lang="en-US" smtClean="0">
              <a:sym typeface="Symbol" pitchFamily="18" charset="2"/>
            </a:endParaRPr>
          </a:p>
          <a:p>
            <a:pPr algn="l"/>
            <a:r>
              <a:rPr lang="en-US" b="1" smtClean="0">
                <a:sym typeface="Symbol" pitchFamily="18" charset="2"/>
              </a:rPr>
              <a:t>Closure property</a:t>
            </a:r>
          </a:p>
          <a:p>
            <a:pPr algn="l"/>
            <a:r>
              <a:rPr lang="en-US" smtClean="0">
                <a:sym typeface="Symbol" pitchFamily="18" charset="2"/>
              </a:rPr>
              <a:t>Whenever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and 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are regular languages </a:t>
            </a:r>
          </a:p>
          <a:p>
            <a:pPr algn="l"/>
            <a:r>
              <a:rPr lang="en-US" smtClean="0">
                <a:sym typeface="Symbol" pitchFamily="18" charset="2"/>
              </a:rPr>
              <a:t>      then         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/>
              </a:rPr>
              <a:t>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,     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.L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,        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 baseline="30000" smtClean="0">
                <a:sym typeface="Symbol" pitchFamily="18" charset="2"/>
              </a:rPr>
              <a:t>*        </a:t>
            </a:r>
            <a:r>
              <a:rPr lang="en-US" smtClean="0">
                <a:sym typeface="Symbol" pitchFamily="18" charset="2"/>
              </a:rPr>
              <a:t> are  regular languages too.</a:t>
            </a:r>
          </a:p>
          <a:p>
            <a:pPr algn="l"/>
            <a:endParaRPr lang="en-US" b="1" smtClean="0">
              <a:sym typeface="Symbol" pitchFamily="18" charset="2"/>
            </a:endParaRPr>
          </a:p>
          <a:p>
            <a:pPr algn="l"/>
            <a:r>
              <a:rPr lang="en-US" b="1" smtClean="0">
                <a:sym typeface="Symbol" pitchFamily="18" charset="2"/>
              </a:rPr>
              <a:t>Example   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= {001, 0001, 00001, ...}, 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= </a:t>
            </a:r>
            <a:r>
              <a:rPr lang="en-US" smtClean="0">
                <a:sym typeface="Symbol" pitchFamily="18" charset="2"/>
              </a:rPr>
              <a:t>{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110</a:t>
            </a:r>
            <a:r>
              <a:rPr lang="en-US" smtClean="0">
                <a:sym typeface="Symbol" pitchFamily="18" charset="2"/>
              </a:rPr>
              <a:t>, 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1110</a:t>
            </a:r>
            <a:r>
              <a:rPr lang="en-US" smtClean="0">
                <a:sym typeface="Symbol" pitchFamily="18" charset="2"/>
              </a:rPr>
              <a:t>, 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11110</a:t>
            </a:r>
            <a:r>
              <a:rPr lang="en-US" smtClean="0">
                <a:sym typeface="Symbol" pitchFamily="18" charset="2"/>
              </a:rPr>
              <a:t>, ...}.</a:t>
            </a:r>
          </a:p>
          <a:p>
            <a:pPr algn="l"/>
            <a:endParaRPr lang="en-US" smtClean="0">
              <a:sym typeface="Symbol" pitchFamily="18" charset="2"/>
            </a:endParaRPr>
          </a:p>
          <a:p>
            <a:pPr algn="l"/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>
                <a:sym typeface="Symbol"/>
              </a:rPr>
              <a:t>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= {001, 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110</a:t>
            </a:r>
            <a:r>
              <a:rPr lang="en-US" smtClean="0">
                <a:sym typeface="Symbol" pitchFamily="18" charset="2"/>
              </a:rPr>
              <a:t>, 0001, 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1110</a:t>
            </a:r>
            <a:r>
              <a:rPr lang="en-US" smtClean="0">
                <a:sym typeface="Symbol" pitchFamily="18" charset="2"/>
              </a:rPr>
              <a:t>, 0001, 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1110</a:t>
            </a:r>
            <a:r>
              <a:rPr lang="en-US" smtClean="0">
                <a:sym typeface="Symbol" pitchFamily="18" charset="2"/>
              </a:rPr>
              <a:t>, ...} </a:t>
            </a:r>
          </a:p>
          <a:p>
            <a:pPr algn="l"/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/>
              </a:rPr>
              <a:t>.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 sz="1400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= {001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110</a:t>
            </a:r>
            <a:r>
              <a:rPr lang="en-US" smtClean="0">
                <a:sym typeface="Symbol" pitchFamily="18" charset="2"/>
              </a:rPr>
              <a:t>, 001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1110</a:t>
            </a:r>
            <a:r>
              <a:rPr lang="en-US" smtClean="0">
                <a:sym typeface="Symbol" pitchFamily="18" charset="2"/>
              </a:rPr>
              <a:t>, 001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11110</a:t>
            </a:r>
            <a:r>
              <a:rPr lang="en-US" smtClean="0">
                <a:sym typeface="Symbol" pitchFamily="18" charset="2"/>
              </a:rPr>
              <a:t>, ..., 0001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110</a:t>
            </a:r>
            <a:r>
              <a:rPr lang="en-US">
                <a:sym typeface="Symbol" pitchFamily="18" charset="2"/>
              </a:rPr>
              <a:t>, </a:t>
            </a:r>
            <a:r>
              <a:rPr lang="en-US" smtClean="0">
                <a:sym typeface="Symbol" pitchFamily="18" charset="2"/>
              </a:rPr>
              <a:t>0001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1110</a:t>
            </a:r>
            <a:r>
              <a:rPr lang="en-US">
                <a:sym typeface="Symbol" pitchFamily="18" charset="2"/>
              </a:rPr>
              <a:t>, </a:t>
            </a:r>
            <a:r>
              <a:rPr lang="en-US" smtClean="0">
                <a:sym typeface="Symbol" pitchFamily="18" charset="2"/>
              </a:rPr>
              <a:t>0001</a:t>
            </a:r>
            <a:r>
              <a:rPr lang="en-US" b="1" smtClean="0">
                <a:solidFill>
                  <a:srgbClr val="FF0000"/>
                </a:solidFill>
                <a:sym typeface="Symbol" pitchFamily="18" charset="2"/>
              </a:rPr>
              <a:t>11110</a:t>
            </a:r>
            <a:r>
              <a:rPr lang="en-US">
                <a:sym typeface="Symbol" pitchFamily="18" charset="2"/>
              </a:rPr>
              <a:t>,</a:t>
            </a:r>
            <a:r>
              <a:rPr lang="en-US" smtClean="0">
                <a:sym typeface="Symbol" pitchFamily="18" charset="2"/>
              </a:rPr>
              <a:t> ... }</a:t>
            </a:r>
            <a:endParaRPr lang="en-US" b="1" smtClean="0">
              <a:sym typeface="Symbol" pitchFamily="18" charset="2"/>
            </a:endParaRPr>
          </a:p>
          <a:p>
            <a:pPr algn="l"/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 baseline="30000">
                <a:sym typeface="Symbol" pitchFamily="18" charset="2"/>
              </a:rPr>
              <a:t>*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    = {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,</a:t>
            </a:r>
            <a:r>
              <a:rPr lang="en-US" i="1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001, 001001, 001001001, ...  0010001, 00100010001, ...</a:t>
            </a:r>
          </a:p>
          <a:p>
            <a:pPr algn="l"/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            ..., 00100001, 001000001, ... } </a:t>
            </a:r>
            <a:r>
              <a:rPr lang="en-US" sz="1600" smtClean="0">
                <a:solidFill>
                  <a:schemeClr val="bg1">
                    <a:lumMod val="50000"/>
                  </a:schemeClr>
                </a:solidFill>
                <a:sym typeface="Symbol" pitchFamily="18" charset="2"/>
              </a:rPr>
              <a:t>// this one is not easy to list nicely... or is it?</a:t>
            </a:r>
            <a:endParaRPr lang="en-US" smtClean="0">
              <a:sym typeface="Symbol" pitchFamily="18" charset="2"/>
            </a:endParaRPr>
          </a:p>
          <a:p>
            <a:pPr algn="l"/>
            <a:endParaRPr lang="en-US" smtClean="0">
              <a:sym typeface="Symbol" pitchFamily="18" charset="2"/>
            </a:endParaRPr>
          </a:p>
          <a:p>
            <a:pPr algn="l"/>
            <a:endParaRPr lang="en-US" smtClean="0">
              <a:sym typeface="Symbol" pitchFamily="18" charset="2"/>
            </a:endParaRPr>
          </a:p>
        </p:txBody>
      </p:sp>
      <p:sp>
        <p:nvSpPr>
          <p:cNvPr id="2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Regular Languages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8" name="AutoShape 641"/>
          <p:cNvSpPr>
            <a:spLocks noChangeArrowheads="1"/>
          </p:cNvSpPr>
          <p:nvPr/>
        </p:nvSpPr>
        <p:spPr bwMode="auto">
          <a:xfrm>
            <a:off x="5940152" y="188640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 reminder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642"/>
          <p:cNvSpPr>
            <a:spLocks noChangeArrowheads="1"/>
          </p:cNvSpPr>
          <p:nvPr/>
        </p:nvSpPr>
        <p:spPr bwMode="auto">
          <a:xfrm>
            <a:off x="539552" y="620688"/>
            <a:ext cx="3456384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Operations on regular languages 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320910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323528" y="548680"/>
            <a:ext cx="8424936" cy="6192688"/>
          </a:xfrm>
          <a:prstGeom prst="roundRect">
            <a:avLst>
              <a:gd name="adj" fmla="val 214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>
                <a:sym typeface="Symbol" pitchFamily="18" charset="2"/>
              </a:rPr>
              <a:t>Regular </a:t>
            </a:r>
            <a:r>
              <a:rPr lang="en-US" b="1">
                <a:sym typeface="Symbol" pitchFamily="18" charset="2"/>
              </a:rPr>
              <a:t>expressions defined recursively</a:t>
            </a:r>
          </a:p>
          <a:p>
            <a:pPr algn="l"/>
            <a:r>
              <a:rPr lang="en-US">
                <a:sym typeface="Symbol" pitchFamily="18" charset="2"/>
              </a:rPr>
              <a:t>Symbol </a:t>
            </a:r>
            <a:r>
              <a:rPr lang="cs-CZ" i="1">
                <a:sym typeface="Symbol" pitchFamily="18" charset="2"/>
              </a:rPr>
              <a:t></a:t>
            </a:r>
            <a:r>
              <a:rPr lang="en-US" i="1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is </a:t>
            </a:r>
            <a:r>
              <a:rPr lang="en-US" smtClean="0">
                <a:sym typeface="Symbol" pitchFamily="18" charset="2"/>
              </a:rPr>
              <a:t>a regular </a:t>
            </a:r>
            <a:r>
              <a:rPr lang="en-US">
                <a:sym typeface="Symbol" pitchFamily="18" charset="2"/>
              </a:rPr>
              <a:t>expression.</a:t>
            </a:r>
          </a:p>
          <a:p>
            <a:pPr algn="l"/>
            <a:r>
              <a:rPr lang="en-US">
                <a:sym typeface="Symbol" pitchFamily="18" charset="2"/>
              </a:rPr>
              <a:t>Each symbol of </a:t>
            </a:r>
            <a:r>
              <a:rPr lang="en-US"/>
              <a:t>alphabet </a:t>
            </a:r>
            <a:r>
              <a:rPr lang="cs-CZ" b="1" i="1">
                <a:sym typeface="Symbol"/>
              </a:rPr>
              <a:t></a:t>
            </a:r>
            <a:r>
              <a:rPr lang="cs-CZ"/>
              <a:t> </a:t>
            </a:r>
            <a:r>
              <a:rPr lang="en-US"/>
              <a:t> </a:t>
            </a:r>
            <a:r>
              <a:rPr lang="en-US" smtClean="0"/>
              <a:t>is a </a:t>
            </a:r>
            <a:r>
              <a:rPr lang="en-US"/>
              <a:t>regular expression.</a:t>
            </a:r>
          </a:p>
          <a:p>
            <a:pPr algn="l"/>
            <a:r>
              <a:rPr lang="en-US">
                <a:sym typeface="Symbol" pitchFamily="18" charset="2"/>
              </a:rPr>
              <a:t>Whenever e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and e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are regular expressions </a:t>
            </a:r>
            <a:r>
              <a:rPr lang="en-US" smtClean="0">
                <a:sym typeface="Symbol" pitchFamily="18" charset="2"/>
              </a:rPr>
              <a:t>then also </a:t>
            </a:r>
            <a:r>
              <a:rPr lang="en-US">
                <a:sym typeface="Symbol" pitchFamily="18" charset="2"/>
              </a:rPr>
              <a:t>strings </a:t>
            </a:r>
            <a:endParaRPr lang="en-US" smtClean="0">
              <a:sym typeface="Symbol" pitchFamily="18" charset="2"/>
            </a:endParaRPr>
          </a:p>
          <a:p>
            <a:pPr algn="l"/>
            <a:r>
              <a:rPr lang="en-US" smtClean="0">
                <a:sym typeface="Symbol" pitchFamily="18" charset="2"/>
              </a:rPr>
              <a:t>(</a:t>
            </a:r>
            <a:r>
              <a:rPr lang="en-US">
                <a:sym typeface="Symbol" pitchFamily="18" charset="2"/>
              </a:rPr>
              <a:t>e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), </a:t>
            </a:r>
            <a:r>
              <a:rPr lang="en-US" smtClean="0">
                <a:sym typeface="Symbol" pitchFamily="18" charset="2"/>
              </a:rPr>
              <a:t>  e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+e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, </a:t>
            </a:r>
            <a:r>
              <a:rPr lang="en-US" smtClean="0">
                <a:sym typeface="Symbol" pitchFamily="18" charset="2"/>
              </a:rPr>
              <a:t>   e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e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baseline="-25000">
                <a:sym typeface="Symbol" pitchFamily="18" charset="2"/>
              </a:rPr>
              <a:t>, 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(</a:t>
            </a:r>
            <a:r>
              <a:rPr lang="en-US">
                <a:sym typeface="Symbol" pitchFamily="18" charset="2"/>
              </a:rPr>
              <a:t>e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)</a:t>
            </a:r>
            <a:r>
              <a:rPr lang="en-US" baseline="30000" smtClean="0">
                <a:sym typeface="Symbol" pitchFamily="18" charset="2"/>
              </a:rPr>
              <a:t>*</a:t>
            </a:r>
            <a:r>
              <a:rPr lang="en-US" smtClean="0">
                <a:sym typeface="Symbol" pitchFamily="18" charset="2"/>
              </a:rPr>
              <a:t>                    are </a:t>
            </a:r>
            <a:r>
              <a:rPr lang="en-US">
                <a:sym typeface="Symbol" pitchFamily="18" charset="2"/>
              </a:rPr>
              <a:t>regular expressions.</a:t>
            </a:r>
          </a:p>
          <a:p>
            <a:pPr algn="l"/>
            <a:endParaRPr lang="en-US" b="1" smtClean="0">
              <a:sym typeface="Symbol" pitchFamily="18" charset="2"/>
            </a:endParaRPr>
          </a:p>
          <a:p>
            <a:pPr algn="l"/>
            <a:r>
              <a:rPr lang="en-US" b="1" smtClean="0">
                <a:sym typeface="Symbol" pitchFamily="18" charset="2"/>
              </a:rPr>
              <a:t>Languages represented by regular expressions (RE) defined recursively</a:t>
            </a:r>
            <a:endParaRPr lang="en-US" b="1">
              <a:sym typeface="Symbol" pitchFamily="18" charset="2"/>
            </a:endParaRPr>
          </a:p>
          <a:p>
            <a:pPr algn="l"/>
            <a:r>
              <a:rPr lang="en-US" smtClean="0">
                <a:sym typeface="Symbol" pitchFamily="18" charset="2"/>
              </a:rPr>
              <a:t>RE </a:t>
            </a:r>
            <a:r>
              <a:rPr lang="cs-CZ" i="1">
                <a:sym typeface="Symbol" pitchFamily="18" charset="2"/>
              </a:rPr>
              <a:t></a:t>
            </a:r>
            <a:r>
              <a:rPr lang="en-US" i="1">
                <a:sym typeface="Symbol" pitchFamily="18" charset="2"/>
              </a:rPr>
              <a:t> </a:t>
            </a:r>
            <a:r>
              <a:rPr lang="en-US" i="1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represents language containing only empty string.</a:t>
            </a:r>
          </a:p>
          <a:p>
            <a:pPr algn="l"/>
            <a:r>
              <a:rPr lang="en-US" smtClean="0">
                <a:sym typeface="Symbol" pitchFamily="18" charset="2"/>
              </a:rPr>
              <a:t>RE </a:t>
            </a:r>
            <a:r>
              <a:rPr lang="en-US" i="1" smtClean="0">
                <a:sym typeface="Symbol" pitchFamily="18" charset="2"/>
              </a:rPr>
              <a:t>x,</a:t>
            </a:r>
            <a:r>
              <a:rPr lang="en-US" smtClean="0">
                <a:sym typeface="Symbol" pitchFamily="18" charset="2"/>
              </a:rPr>
              <a:t> where</a:t>
            </a:r>
            <a:r>
              <a:rPr lang="en-US" i="1" smtClean="0">
                <a:sym typeface="Symbol" pitchFamily="18" charset="2"/>
              </a:rPr>
              <a:t> </a:t>
            </a:r>
            <a:r>
              <a:rPr lang="en-US" smtClean="0"/>
              <a:t>x </a:t>
            </a:r>
            <a:r>
              <a:rPr lang="en-US">
                <a:sym typeface="Symbol"/>
              </a:rPr>
              <a:t></a:t>
            </a:r>
            <a:r>
              <a:rPr lang="en-US"/>
              <a:t> </a:t>
            </a:r>
            <a:r>
              <a:rPr lang="cs-CZ" b="1" i="1" smtClean="0">
                <a:sym typeface="Symbol"/>
              </a:rPr>
              <a:t></a:t>
            </a:r>
            <a:r>
              <a:rPr lang="en-US" smtClean="0">
                <a:sym typeface="Symbol"/>
              </a:rPr>
              <a:t>,</a:t>
            </a:r>
            <a:r>
              <a:rPr lang="en-US" b="1" i="1" smtClean="0">
                <a:sym typeface="Symbol"/>
              </a:rPr>
              <a:t> </a:t>
            </a:r>
            <a:r>
              <a:rPr lang="en-US" smtClean="0">
                <a:sym typeface="Symbol" pitchFamily="18" charset="2"/>
              </a:rPr>
              <a:t>represents </a:t>
            </a:r>
            <a:r>
              <a:rPr lang="en-US">
                <a:sym typeface="Symbol" pitchFamily="18" charset="2"/>
              </a:rPr>
              <a:t>language </a:t>
            </a:r>
            <a:r>
              <a:rPr lang="en-US" smtClean="0">
                <a:sym typeface="Symbol" pitchFamily="18" charset="2"/>
              </a:rPr>
              <a:t>{x}.</a:t>
            </a:r>
          </a:p>
          <a:p>
            <a:pPr algn="l"/>
            <a:r>
              <a:rPr lang="en-US">
                <a:sym typeface="Symbol" pitchFamily="18" charset="2"/>
              </a:rPr>
              <a:t>L</a:t>
            </a:r>
            <a:r>
              <a:rPr lang="en-US" smtClean="0">
                <a:sym typeface="Symbol" pitchFamily="18" charset="2"/>
              </a:rPr>
              <a:t>et RE's e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and e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represent languages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and 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 Then</a:t>
            </a:r>
          </a:p>
          <a:p>
            <a:pPr algn="l"/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RE  </a:t>
            </a:r>
            <a:r>
              <a:rPr lang="en-US">
                <a:sym typeface="Symbol" pitchFamily="18" charset="2"/>
              </a:rPr>
              <a:t>(e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) represents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,                  RE e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+e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represents  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/>
              </a:rPr>
              <a:t>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, </a:t>
            </a:r>
          </a:p>
          <a:p>
            <a:pPr algn="l"/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REs e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e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baseline="-25000">
                <a:sym typeface="Symbol" pitchFamily="18" charset="2"/>
              </a:rPr>
              <a:t>,</a:t>
            </a:r>
            <a:r>
              <a:rPr lang="en-US" smtClean="0">
                <a:sym typeface="Symbol" pitchFamily="18" charset="2"/>
              </a:rPr>
              <a:t> e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.</a:t>
            </a:r>
            <a:r>
              <a:rPr lang="en-US">
                <a:sym typeface="Symbol" pitchFamily="18" charset="2"/>
              </a:rPr>
              <a:t>e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represent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.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,    RE </a:t>
            </a:r>
            <a:r>
              <a:rPr lang="en-US">
                <a:sym typeface="Symbol" pitchFamily="18" charset="2"/>
              </a:rPr>
              <a:t>(e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)</a:t>
            </a:r>
            <a:r>
              <a:rPr lang="en-US" baseline="30000">
                <a:sym typeface="Symbol" pitchFamily="18" charset="2"/>
              </a:rPr>
              <a:t>*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represents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baseline="30000" smtClean="0">
                <a:sym typeface="Symbol" pitchFamily="18" charset="2"/>
              </a:rPr>
              <a:t>*</a:t>
            </a:r>
            <a:r>
              <a:rPr lang="en-US" smtClean="0">
                <a:sym typeface="Symbol" pitchFamily="18" charset="2"/>
              </a:rPr>
              <a:t>.</a:t>
            </a:r>
            <a:endParaRPr lang="en-US">
              <a:sym typeface="Symbol" pitchFamily="18" charset="2"/>
            </a:endParaRPr>
          </a:p>
          <a:p>
            <a:pPr algn="l"/>
            <a:endParaRPr lang="en-US" smtClean="0">
              <a:sym typeface="Symbol" pitchFamily="18" charset="2"/>
            </a:endParaRPr>
          </a:p>
          <a:p>
            <a:pPr algn="l"/>
            <a:r>
              <a:rPr lang="en-US" b="1" smtClean="0">
                <a:sym typeface="Symbol" pitchFamily="18" charset="2"/>
              </a:rPr>
              <a:t>Examples</a:t>
            </a:r>
          </a:p>
          <a:p>
            <a:pPr algn="l"/>
            <a:r>
              <a:rPr lang="en-US" smtClean="0">
                <a:solidFill>
                  <a:srgbClr val="0000CC"/>
                </a:solidFill>
                <a:sym typeface="Symbol" pitchFamily="18" charset="2"/>
              </a:rPr>
              <a:t>0+1(0+1)</a:t>
            </a:r>
            <a:r>
              <a:rPr lang="en-US" baseline="30000" smtClean="0">
                <a:solidFill>
                  <a:srgbClr val="0000CC"/>
                </a:solidFill>
                <a:sym typeface="Symbol" pitchFamily="18" charset="2"/>
              </a:rPr>
              <a:t>*</a:t>
            </a:r>
            <a:r>
              <a:rPr lang="en-US" smtClean="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all integers in binary without leading 0's </a:t>
            </a:r>
          </a:p>
          <a:p>
            <a:pPr algn="l"/>
            <a:r>
              <a:rPr lang="en-US" smtClean="0">
                <a:solidFill>
                  <a:srgbClr val="0000CC"/>
                </a:solidFill>
                <a:sym typeface="Symbol" pitchFamily="18" charset="2"/>
              </a:rPr>
              <a:t>0.(0+1)</a:t>
            </a:r>
            <a:r>
              <a:rPr lang="en-US" baseline="30000" smtClean="0">
                <a:solidFill>
                  <a:srgbClr val="0000CC"/>
                </a:solidFill>
                <a:sym typeface="Symbol" pitchFamily="18" charset="2"/>
              </a:rPr>
              <a:t>*</a:t>
            </a:r>
            <a:r>
              <a:rPr lang="en-US" smtClean="0">
                <a:solidFill>
                  <a:srgbClr val="0000CC"/>
                </a:solidFill>
                <a:sym typeface="Symbol" pitchFamily="18" charset="2"/>
              </a:rPr>
              <a:t>1 </a:t>
            </a:r>
            <a:r>
              <a:rPr lang="en-US" smtClean="0">
                <a:sym typeface="Symbol" pitchFamily="18" charset="2"/>
              </a:rPr>
              <a:t>    all finite binary fractions </a:t>
            </a:r>
            <a:r>
              <a:rPr lang="en-US" smtClean="0">
                <a:sym typeface="Symbol"/>
              </a:rPr>
              <a:t> (0, 1) without trailing 0's</a:t>
            </a:r>
            <a:endParaRPr lang="en-US">
              <a:sym typeface="Symbol" pitchFamily="18" charset="2"/>
            </a:endParaRPr>
          </a:p>
          <a:p>
            <a:pPr algn="l"/>
            <a:r>
              <a:rPr lang="en-US" sz="1600" smtClean="0">
                <a:solidFill>
                  <a:srgbClr val="0000CC"/>
                </a:solidFill>
                <a:sym typeface="Symbol" pitchFamily="18" charset="2"/>
              </a:rPr>
              <a:t>((0+1)(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0+1+2+3+4+5+6+7+8+9</a:t>
            </a:r>
            <a:r>
              <a:rPr lang="en-US" sz="1600" smtClean="0">
                <a:solidFill>
                  <a:srgbClr val="0000CC"/>
                </a:solidFill>
                <a:sym typeface="Symbol" pitchFamily="18" charset="2"/>
              </a:rPr>
              <a:t>) + 2(0+1+2+3)):(0+1+2+3+4+5)(0+1+2+3+4+5+6+7+8+9)</a:t>
            </a:r>
          </a:p>
          <a:p>
            <a:pPr algn="l"/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                all 1440 day's times in format hh:mm from 00:00 to 23:59</a:t>
            </a:r>
          </a:p>
          <a:p>
            <a:pPr algn="l"/>
            <a:r>
              <a:rPr lang="en-US" smtClean="0">
                <a:solidFill>
                  <a:srgbClr val="0000CC"/>
                </a:solidFill>
                <a:sym typeface="Symbol" pitchFamily="18" charset="2"/>
              </a:rPr>
              <a:t>(mon+(wedne+t(ue+hur))s+fri+s(atur+un))day</a:t>
            </a:r>
          </a:p>
          <a:p>
            <a:pPr algn="l"/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                English names of days in the week </a:t>
            </a:r>
          </a:p>
          <a:p>
            <a:pPr algn="l"/>
            <a:r>
              <a:rPr lang="en-US" smtClean="0">
                <a:solidFill>
                  <a:srgbClr val="0000CC"/>
                </a:solidFill>
                <a:sym typeface="Symbol" pitchFamily="18" charset="2"/>
              </a:rPr>
              <a:t>(1+2+3+4+5+6+7+8+9)(0+1+2+3+4+5+6+7+8+9)</a:t>
            </a:r>
            <a:r>
              <a:rPr lang="en-US" baseline="30000" smtClean="0">
                <a:solidFill>
                  <a:srgbClr val="0000CC"/>
                </a:solidFill>
                <a:sym typeface="Symbol" pitchFamily="18" charset="2"/>
              </a:rPr>
              <a:t>*</a:t>
            </a:r>
            <a:r>
              <a:rPr lang="en-US" smtClean="0">
                <a:solidFill>
                  <a:srgbClr val="0000CC"/>
                </a:solidFill>
                <a:sym typeface="Symbol" pitchFamily="18" charset="2"/>
              </a:rPr>
              <a:t>((2+7)5+(5+0)0) </a:t>
            </a:r>
            <a:r>
              <a:rPr lang="en-US" smtClean="0">
                <a:sym typeface="Symbol" pitchFamily="18" charset="2"/>
              </a:rPr>
              <a:t>   </a:t>
            </a:r>
          </a:p>
          <a:p>
            <a:pPr algn="l"/>
            <a:r>
              <a:rPr lang="en-US" smtClean="0">
                <a:sym typeface="Symbol" pitchFamily="18" charset="2"/>
              </a:rPr>
              <a:t>                    all decimal integers ≥ 100 divisible by 25</a:t>
            </a:r>
            <a:endParaRPr lang="en-US">
              <a:sym typeface="Symbol" pitchFamily="18" charset="2"/>
            </a:endParaRPr>
          </a:p>
        </p:txBody>
      </p:sp>
      <p:sp>
        <p:nvSpPr>
          <p:cNvPr id="2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Regular Expressions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Another reminder 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72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395536" y="764704"/>
            <a:ext cx="8424936" cy="5976664"/>
          </a:xfrm>
          <a:prstGeom prst="roundRect">
            <a:avLst>
              <a:gd name="adj" fmla="val 214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Input: Regular expression R containing </a:t>
            </a:r>
            <a:r>
              <a:rPr lang="en-US" i="1" smtClean="0"/>
              <a:t>n</a:t>
            </a:r>
            <a:r>
              <a:rPr lang="en-US" smtClean="0"/>
              <a:t> characters of the given alphabet.</a:t>
            </a:r>
          </a:p>
          <a:p>
            <a:pPr algn="l"/>
            <a:r>
              <a:rPr lang="en-US" smtClean="0"/>
              <a:t>Output: NFA recognizing language L(R) described by R.  </a:t>
            </a:r>
          </a:p>
          <a:p>
            <a:pPr algn="l"/>
            <a:endParaRPr lang="en-US" smtClean="0"/>
          </a:p>
          <a:p>
            <a:pPr algn="l"/>
            <a:r>
              <a:rPr lang="en-US" smtClean="0"/>
              <a:t>Create start state S</a:t>
            </a:r>
          </a:p>
          <a:p>
            <a:pPr algn="l"/>
            <a:endParaRPr lang="en-US" smtClean="0"/>
          </a:p>
          <a:p>
            <a:pPr algn="l"/>
            <a:r>
              <a:rPr lang="en-US" u="sng" smtClean="0"/>
              <a:t>for each</a:t>
            </a:r>
            <a:r>
              <a:rPr lang="en-US" smtClean="0"/>
              <a:t> </a:t>
            </a:r>
            <a:r>
              <a:rPr lang="en-US" i="1" smtClean="0"/>
              <a:t>k</a:t>
            </a:r>
            <a:r>
              <a:rPr lang="en-US" smtClean="0"/>
              <a:t> (1 ≤ </a:t>
            </a:r>
            <a:r>
              <a:rPr lang="en-US" i="1" smtClean="0"/>
              <a:t>k</a:t>
            </a:r>
            <a:r>
              <a:rPr lang="en-US" smtClean="0"/>
              <a:t> ≤ </a:t>
            </a:r>
            <a:r>
              <a:rPr lang="en-US" i="1" smtClean="0"/>
              <a:t>n</a:t>
            </a:r>
            <a:r>
              <a:rPr lang="en-US" smtClean="0"/>
              <a:t>) {</a:t>
            </a:r>
          </a:p>
          <a:p>
            <a:pPr algn="l"/>
            <a:r>
              <a:rPr lang="en-US" smtClean="0"/>
              <a:t>   assign index </a:t>
            </a:r>
            <a:r>
              <a:rPr lang="en-US" i="1" smtClean="0"/>
              <a:t>k</a:t>
            </a:r>
            <a:r>
              <a:rPr lang="en-US" smtClean="0"/>
              <a:t>  to the </a:t>
            </a:r>
            <a:r>
              <a:rPr lang="en-US" i="1" smtClean="0"/>
              <a:t>k</a:t>
            </a:r>
            <a:r>
              <a:rPr lang="en-US" smtClean="0"/>
              <a:t>-th character in R </a:t>
            </a:r>
          </a:p>
          <a:p>
            <a:pPr algn="l"/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// this makes all characters in R unique: c[1], c[2], ..., c[</a:t>
            </a:r>
            <a:r>
              <a:rPr lang="en-US" i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</a:t>
            </a:r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].  </a:t>
            </a:r>
          </a:p>
          <a:p>
            <a:pPr algn="l"/>
            <a:r>
              <a:rPr lang="en-US"/>
              <a:t> </a:t>
            </a:r>
            <a:r>
              <a:rPr lang="en-US" smtClean="0"/>
              <a:t>  create state S[</a:t>
            </a:r>
            <a:r>
              <a:rPr lang="en-US" i="1" smtClean="0"/>
              <a:t>k</a:t>
            </a:r>
            <a:r>
              <a:rPr lang="en-US" smtClean="0"/>
              <a:t>]          </a:t>
            </a:r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// S[</a:t>
            </a:r>
            <a:r>
              <a:rPr lang="en-US" i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</a:t>
            </a:r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] corresponds directly to c[k]  </a:t>
            </a:r>
          </a:p>
          <a:p>
            <a:pPr algn="l"/>
            <a:r>
              <a:rPr lang="en-US" smtClean="0"/>
              <a:t>}</a:t>
            </a:r>
          </a:p>
          <a:p>
            <a:pPr algn="l"/>
            <a:endParaRPr lang="en-US" smtClean="0"/>
          </a:p>
          <a:p>
            <a:pPr algn="l"/>
            <a:r>
              <a:rPr lang="en-US" u="sng"/>
              <a:t>f</a:t>
            </a:r>
            <a:r>
              <a:rPr lang="en-US" u="sng" smtClean="0"/>
              <a:t>or each</a:t>
            </a:r>
            <a:r>
              <a:rPr lang="en-US" smtClean="0"/>
              <a:t> </a:t>
            </a:r>
            <a:r>
              <a:rPr lang="en-US" i="1" smtClean="0"/>
              <a:t>k</a:t>
            </a:r>
            <a:r>
              <a:rPr lang="en-US" smtClean="0"/>
              <a:t> (1 ≤ </a:t>
            </a:r>
            <a:r>
              <a:rPr lang="en-US" i="1" smtClean="0"/>
              <a:t>k</a:t>
            </a:r>
            <a:r>
              <a:rPr lang="en-US" smtClean="0"/>
              <a:t> ≤ </a:t>
            </a:r>
            <a:r>
              <a:rPr lang="en-US" i="1" smtClean="0"/>
              <a:t>n</a:t>
            </a:r>
            <a:r>
              <a:rPr lang="en-US" smtClean="0"/>
              <a:t>) {</a:t>
            </a:r>
          </a:p>
          <a:p>
            <a:pPr algn="l"/>
            <a:r>
              <a:rPr lang="en-US" smtClean="0"/>
              <a:t>    </a:t>
            </a:r>
            <a:r>
              <a:rPr lang="en-US" u="sng" smtClean="0"/>
              <a:t>if</a:t>
            </a:r>
            <a:r>
              <a:rPr lang="en-US" smtClean="0"/>
              <a:t> c[</a:t>
            </a:r>
            <a:r>
              <a:rPr lang="en-US" i="1" smtClean="0"/>
              <a:t>k</a:t>
            </a:r>
            <a:r>
              <a:rPr lang="en-US" smtClean="0"/>
              <a:t>] can be the first character in some string described by R</a:t>
            </a:r>
          </a:p>
          <a:p>
            <a:pPr algn="l"/>
            <a:r>
              <a:rPr lang="en-US" smtClean="0"/>
              <a:t>       </a:t>
            </a:r>
            <a:r>
              <a:rPr lang="en-US" u="sng" smtClean="0"/>
              <a:t>then</a:t>
            </a:r>
            <a:r>
              <a:rPr lang="en-US" smtClean="0"/>
              <a:t> create transition S </a:t>
            </a:r>
            <a:r>
              <a:rPr lang="en-US" smtClean="0">
                <a:sym typeface="Symbol"/>
              </a:rPr>
              <a:t></a:t>
            </a:r>
            <a:r>
              <a:rPr lang="en-US" smtClean="0"/>
              <a:t> S[</a:t>
            </a:r>
            <a:r>
              <a:rPr lang="en-US" i="1" smtClean="0"/>
              <a:t>k</a:t>
            </a:r>
            <a:r>
              <a:rPr lang="en-US" smtClean="0"/>
              <a:t>]  labeled by c[</a:t>
            </a:r>
            <a:r>
              <a:rPr lang="en-US" i="1" smtClean="0"/>
              <a:t>k</a:t>
            </a:r>
            <a:r>
              <a:rPr lang="en-US" smtClean="0"/>
              <a:t>] with index stripped off </a:t>
            </a:r>
          </a:p>
          <a:p>
            <a:pPr algn="l"/>
            <a:r>
              <a:rPr lang="en-US" smtClean="0"/>
              <a:t>    </a:t>
            </a:r>
            <a:r>
              <a:rPr lang="en-US" u="sng" smtClean="0"/>
              <a:t>if</a:t>
            </a:r>
            <a:r>
              <a:rPr lang="en-US" smtClean="0"/>
              <a:t> c[</a:t>
            </a:r>
            <a:r>
              <a:rPr lang="en-US" i="1" smtClean="0"/>
              <a:t>k</a:t>
            </a:r>
            <a:r>
              <a:rPr lang="en-US" smtClean="0"/>
              <a:t>] can be the last character in some string described by R</a:t>
            </a:r>
          </a:p>
          <a:p>
            <a:pPr algn="l"/>
            <a:r>
              <a:rPr lang="en-US" smtClean="0"/>
              <a:t>       </a:t>
            </a:r>
            <a:r>
              <a:rPr lang="en-US" u="sng" smtClean="0"/>
              <a:t>then</a:t>
            </a:r>
            <a:r>
              <a:rPr lang="en-US" smtClean="0"/>
              <a:t> mark S[k] as final state  </a:t>
            </a:r>
          </a:p>
          <a:p>
            <a:pPr algn="l"/>
            <a:r>
              <a:rPr lang="en-US" smtClean="0"/>
              <a:t>    </a:t>
            </a:r>
            <a:r>
              <a:rPr lang="en-US" u="sng" smtClean="0"/>
              <a:t>for  each</a:t>
            </a:r>
            <a:r>
              <a:rPr lang="en-US" smtClean="0"/>
              <a:t> </a:t>
            </a:r>
            <a:r>
              <a:rPr lang="en-US" i="1" smtClean="0"/>
              <a:t>p</a:t>
            </a:r>
            <a:r>
              <a:rPr lang="en-US" smtClean="0"/>
              <a:t> (1 ≤ </a:t>
            </a:r>
            <a:r>
              <a:rPr lang="en-US" i="1" smtClean="0"/>
              <a:t>p</a:t>
            </a:r>
            <a:r>
              <a:rPr lang="en-US" smtClean="0"/>
              <a:t> ≤ </a:t>
            </a:r>
            <a:r>
              <a:rPr lang="en-US" i="1" smtClean="0"/>
              <a:t>n</a:t>
            </a:r>
            <a:r>
              <a:rPr lang="en-US" smtClean="0"/>
              <a:t>)</a:t>
            </a:r>
            <a:endParaRPr lang="en-US"/>
          </a:p>
          <a:p>
            <a:pPr algn="l"/>
            <a:r>
              <a:rPr lang="en-US" smtClean="0"/>
              <a:t>       </a:t>
            </a:r>
            <a:r>
              <a:rPr lang="en-US" u="sng" smtClean="0"/>
              <a:t>if</a:t>
            </a:r>
            <a:r>
              <a:rPr lang="en-US" smtClean="0"/>
              <a:t> (c[</a:t>
            </a:r>
            <a:r>
              <a:rPr lang="en-US" i="1" smtClean="0"/>
              <a:t>k</a:t>
            </a:r>
            <a:r>
              <a:rPr lang="en-US" smtClean="0"/>
              <a:t>] can follow immediately after c[</a:t>
            </a:r>
            <a:r>
              <a:rPr lang="en-US" i="1" smtClean="0"/>
              <a:t>p</a:t>
            </a:r>
            <a:r>
              <a:rPr lang="en-US" smtClean="0"/>
              <a:t>] in some string described by R)</a:t>
            </a:r>
          </a:p>
          <a:p>
            <a:pPr algn="l"/>
            <a:r>
              <a:rPr lang="en-US"/>
              <a:t> </a:t>
            </a:r>
            <a:r>
              <a:rPr lang="en-US" smtClean="0"/>
              <a:t>        </a:t>
            </a:r>
            <a:r>
              <a:rPr lang="en-US" u="sng" smtClean="0"/>
              <a:t>then</a:t>
            </a:r>
            <a:r>
              <a:rPr lang="en-US" smtClean="0"/>
              <a:t> create transition S[</a:t>
            </a:r>
            <a:r>
              <a:rPr lang="en-US" i="1" smtClean="0"/>
              <a:t>p</a:t>
            </a:r>
            <a:r>
              <a:rPr lang="en-US" smtClean="0"/>
              <a:t>] </a:t>
            </a:r>
            <a:r>
              <a:rPr lang="en-US">
                <a:sym typeface="Symbol"/>
              </a:rPr>
              <a:t></a:t>
            </a:r>
            <a:r>
              <a:rPr lang="en-US" smtClean="0"/>
              <a:t> S[</a:t>
            </a:r>
            <a:r>
              <a:rPr lang="en-US" i="1" smtClean="0"/>
              <a:t>k</a:t>
            </a:r>
            <a:r>
              <a:rPr lang="en-US" smtClean="0"/>
              <a:t>]  labeled by c[</a:t>
            </a:r>
            <a:r>
              <a:rPr lang="en-US" i="1" smtClean="0"/>
              <a:t>k</a:t>
            </a:r>
            <a:r>
              <a:rPr lang="en-US" smtClean="0"/>
              <a:t>] with index stripped off</a:t>
            </a:r>
          </a:p>
          <a:p>
            <a:pPr algn="l"/>
            <a:r>
              <a:rPr lang="en-US" smtClean="0"/>
              <a:t>}   </a:t>
            </a:r>
          </a:p>
        </p:txBody>
      </p:sp>
      <p:sp>
        <p:nvSpPr>
          <p:cNvPr id="2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Regular Expressions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Conversion to NFA 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42"/>
          <p:cNvSpPr>
            <a:spLocks noChangeArrowheads="1"/>
          </p:cNvSpPr>
          <p:nvPr/>
        </p:nvSpPr>
        <p:spPr bwMode="auto">
          <a:xfrm>
            <a:off x="611560" y="548680"/>
            <a:ext cx="4032448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Convert regular expression to NFA 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289458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AutoShape 642"/>
          <p:cNvSpPr>
            <a:spLocks noChangeArrowheads="1"/>
          </p:cNvSpPr>
          <p:nvPr/>
        </p:nvSpPr>
        <p:spPr bwMode="auto">
          <a:xfrm>
            <a:off x="539552" y="2420888"/>
            <a:ext cx="8136904" cy="403244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339" name="Text Box 53"/>
          <p:cNvSpPr txBox="1">
            <a:spLocks noChangeArrowheads="1"/>
          </p:cNvSpPr>
          <p:nvPr/>
        </p:nvSpPr>
        <p:spPr bwMode="auto">
          <a:xfrm>
            <a:off x="5148064" y="270892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88" name="Text Box 53"/>
          <p:cNvSpPr txBox="1">
            <a:spLocks noChangeArrowheads="1"/>
          </p:cNvSpPr>
          <p:nvPr/>
        </p:nvSpPr>
        <p:spPr bwMode="auto">
          <a:xfrm>
            <a:off x="2123728" y="278092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189" name="Text Box 53"/>
          <p:cNvSpPr txBox="1">
            <a:spLocks noChangeArrowheads="1"/>
          </p:cNvSpPr>
          <p:nvPr/>
        </p:nvSpPr>
        <p:spPr bwMode="auto">
          <a:xfrm>
            <a:off x="1619672" y="407707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190" name="Text Box 53"/>
          <p:cNvSpPr txBox="1">
            <a:spLocks noChangeArrowheads="1"/>
          </p:cNvSpPr>
          <p:nvPr/>
        </p:nvSpPr>
        <p:spPr bwMode="auto">
          <a:xfrm>
            <a:off x="2123728" y="465313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94" name="Text Box 53"/>
          <p:cNvSpPr txBox="1">
            <a:spLocks noChangeArrowheads="1"/>
          </p:cNvSpPr>
          <p:nvPr/>
        </p:nvSpPr>
        <p:spPr bwMode="auto">
          <a:xfrm>
            <a:off x="1259632" y="36450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195" name="Text Box 53"/>
          <p:cNvSpPr txBox="1">
            <a:spLocks noChangeArrowheads="1"/>
          </p:cNvSpPr>
          <p:nvPr/>
        </p:nvSpPr>
        <p:spPr bwMode="auto">
          <a:xfrm>
            <a:off x="2267744" y="371703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99" name="Text Box 53"/>
          <p:cNvSpPr txBox="1">
            <a:spLocks noChangeArrowheads="1"/>
          </p:cNvSpPr>
          <p:nvPr/>
        </p:nvSpPr>
        <p:spPr bwMode="auto">
          <a:xfrm>
            <a:off x="3851920" y="357301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200" name="Text Box 53"/>
          <p:cNvSpPr txBox="1">
            <a:spLocks noChangeArrowheads="1"/>
          </p:cNvSpPr>
          <p:nvPr/>
        </p:nvSpPr>
        <p:spPr bwMode="auto">
          <a:xfrm>
            <a:off x="3203848" y="465313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201" name="Text Box 53"/>
          <p:cNvSpPr txBox="1">
            <a:spLocks noChangeArrowheads="1"/>
          </p:cNvSpPr>
          <p:nvPr/>
        </p:nvSpPr>
        <p:spPr bwMode="auto">
          <a:xfrm>
            <a:off x="4355976" y="465313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202" name="Text Box 53"/>
          <p:cNvSpPr txBox="1">
            <a:spLocks noChangeArrowheads="1"/>
          </p:cNvSpPr>
          <p:nvPr/>
        </p:nvSpPr>
        <p:spPr bwMode="auto">
          <a:xfrm>
            <a:off x="5724128" y="465313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203" name="Text Box 53"/>
          <p:cNvSpPr txBox="1">
            <a:spLocks noChangeArrowheads="1"/>
          </p:cNvSpPr>
          <p:nvPr/>
        </p:nvSpPr>
        <p:spPr bwMode="auto">
          <a:xfrm>
            <a:off x="7020272" y="465313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205" name="Text Box 53"/>
          <p:cNvSpPr txBox="1">
            <a:spLocks noChangeArrowheads="1"/>
          </p:cNvSpPr>
          <p:nvPr/>
        </p:nvSpPr>
        <p:spPr bwMode="auto">
          <a:xfrm>
            <a:off x="5148064" y="407707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207" name="Text Box 53"/>
          <p:cNvSpPr txBox="1">
            <a:spLocks noChangeArrowheads="1"/>
          </p:cNvSpPr>
          <p:nvPr/>
        </p:nvSpPr>
        <p:spPr bwMode="auto">
          <a:xfrm>
            <a:off x="6732240" y="42210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208" name="Text Box 53"/>
          <p:cNvSpPr txBox="1">
            <a:spLocks noChangeArrowheads="1"/>
          </p:cNvSpPr>
          <p:nvPr/>
        </p:nvSpPr>
        <p:spPr bwMode="auto">
          <a:xfrm>
            <a:off x="3707904" y="414908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211" name="Text Box 53"/>
          <p:cNvSpPr txBox="1">
            <a:spLocks noChangeArrowheads="1"/>
          </p:cNvSpPr>
          <p:nvPr/>
        </p:nvSpPr>
        <p:spPr bwMode="auto">
          <a:xfrm>
            <a:off x="5724128" y="414908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228" name="Text Box 53"/>
          <p:cNvSpPr txBox="1">
            <a:spLocks noChangeArrowheads="1"/>
          </p:cNvSpPr>
          <p:nvPr/>
        </p:nvSpPr>
        <p:spPr bwMode="auto">
          <a:xfrm>
            <a:off x="4788024" y="52292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235" name="Text Box 53"/>
          <p:cNvSpPr txBox="1">
            <a:spLocks noChangeArrowheads="1"/>
          </p:cNvSpPr>
          <p:nvPr/>
        </p:nvSpPr>
        <p:spPr bwMode="auto">
          <a:xfrm>
            <a:off x="6660232" y="530120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236" name="Text Box 53"/>
          <p:cNvSpPr txBox="1">
            <a:spLocks noChangeArrowheads="1"/>
          </p:cNvSpPr>
          <p:nvPr/>
        </p:nvSpPr>
        <p:spPr bwMode="auto">
          <a:xfrm>
            <a:off x="5004048" y="580526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395" name="AutoShape 56"/>
          <p:cNvSpPr>
            <a:spLocks noChangeArrowheads="1"/>
          </p:cNvSpPr>
          <p:nvPr/>
        </p:nvSpPr>
        <p:spPr bwMode="auto">
          <a:xfrm>
            <a:off x="899592" y="908720"/>
            <a:ext cx="6984776" cy="1152128"/>
          </a:xfrm>
          <a:prstGeom prst="roundRect">
            <a:avLst>
              <a:gd name="adj" fmla="val 986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R = a*b(c + a*b)*b + c</a:t>
            </a:r>
          </a:p>
          <a:p>
            <a:pPr algn="l"/>
            <a:r>
              <a:rPr lang="en-US" smtClean="0"/>
              <a:t>   Add indices:</a:t>
            </a:r>
          </a:p>
          <a:p>
            <a:pPr algn="l"/>
            <a:r>
              <a:rPr lang="en-US" smtClean="0"/>
              <a:t>R = a</a:t>
            </a:r>
            <a:r>
              <a:rPr lang="en-US" b="1" baseline="-25000" smtClean="0"/>
              <a:t>1</a:t>
            </a:r>
            <a:r>
              <a:rPr lang="en-US" smtClean="0"/>
              <a:t>*b</a:t>
            </a:r>
            <a:r>
              <a:rPr lang="en-US" b="1" baseline="-25000" smtClean="0"/>
              <a:t>2</a:t>
            </a:r>
            <a:r>
              <a:rPr lang="en-US" smtClean="0"/>
              <a:t>(c</a:t>
            </a:r>
            <a:r>
              <a:rPr lang="en-US" b="1" baseline="-25000" smtClean="0"/>
              <a:t>3</a:t>
            </a:r>
            <a:r>
              <a:rPr lang="en-US" smtClean="0"/>
              <a:t>+ a</a:t>
            </a:r>
            <a:r>
              <a:rPr lang="en-US" b="1" baseline="-25000" smtClean="0"/>
              <a:t>4</a:t>
            </a:r>
            <a:r>
              <a:rPr lang="en-US" smtClean="0"/>
              <a:t>*b</a:t>
            </a:r>
            <a:r>
              <a:rPr lang="en-US" b="1" baseline="-25000" smtClean="0"/>
              <a:t>5</a:t>
            </a:r>
            <a:r>
              <a:rPr lang="en-US" smtClean="0"/>
              <a:t>)*b</a:t>
            </a:r>
            <a:r>
              <a:rPr lang="en-US" b="1" baseline="-25000" smtClean="0"/>
              <a:t>6</a:t>
            </a:r>
            <a:r>
              <a:rPr lang="en-US" smtClean="0"/>
              <a:t> + c</a:t>
            </a:r>
            <a:r>
              <a:rPr lang="en-US" b="1" baseline="-25000" smtClean="0"/>
              <a:t>7</a:t>
            </a:r>
          </a:p>
        </p:txBody>
      </p:sp>
      <p:sp>
        <p:nvSpPr>
          <p:cNvPr id="403" name="Arc 55"/>
          <p:cNvSpPr>
            <a:spLocks/>
          </p:cNvSpPr>
          <p:nvPr/>
        </p:nvSpPr>
        <p:spPr bwMode="auto">
          <a:xfrm flipH="1" flipV="1">
            <a:off x="1259632" y="2924944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Arc 28"/>
          <p:cNvSpPr>
            <a:spLocks/>
          </p:cNvSpPr>
          <p:nvPr/>
        </p:nvSpPr>
        <p:spPr bwMode="auto">
          <a:xfrm rot="5400000" flipH="1">
            <a:off x="3693393" y="4523630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Line 48"/>
          <p:cNvSpPr>
            <a:spLocks noChangeShapeType="1"/>
          </p:cNvSpPr>
          <p:nvPr/>
        </p:nvSpPr>
        <p:spPr bwMode="auto">
          <a:xfrm>
            <a:off x="1763688" y="3068960"/>
            <a:ext cx="936105" cy="172819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1" name="Line 48"/>
          <p:cNvSpPr>
            <a:spLocks noChangeShapeType="1"/>
          </p:cNvSpPr>
          <p:nvPr/>
        </p:nvSpPr>
        <p:spPr bwMode="auto">
          <a:xfrm>
            <a:off x="1979713" y="5013177"/>
            <a:ext cx="57606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2" name="Line 48"/>
          <p:cNvSpPr>
            <a:spLocks noChangeShapeType="1"/>
          </p:cNvSpPr>
          <p:nvPr/>
        </p:nvSpPr>
        <p:spPr bwMode="auto">
          <a:xfrm>
            <a:off x="2987825" y="5013177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3" name="Line 48"/>
          <p:cNvSpPr>
            <a:spLocks noChangeShapeType="1"/>
          </p:cNvSpPr>
          <p:nvPr/>
        </p:nvSpPr>
        <p:spPr bwMode="auto">
          <a:xfrm>
            <a:off x="4067944" y="5013176"/>
            <a:ext cx="93610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" name="Line 48"/>
          <p:cNvSpPr>
            <a:spLocks noChangeShapeType="1"/>
          </p:cNvSpPr>
          <p:nvPr/>
        </p:nvSpPr>
        <p:spPr bwMode="auto">
          <a:xfrm>
            <a:off x="5436096" y="5013176"/>
            <a:ext cx="86409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" name="Line 48"/>
          <p:cNvSpPr>
            <a:spLocks noChangeShapeType="1"/>
          </p:cNvSpPr>
          <p:nvPr/>
        </p:nvSpPr>
        <p:spPr bwMode="auto">
          <a:xfrm>
            <a:off x="6732240" y="5013176"/>
            <a:ext cx="86409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6" name="Line 48"/>
          <p:cNvSpPr>
            <a:spLocks noChangeShapeType="1"/>
          </p:cNvSpPr>
          <p:nvPr/>
        </p:nvSpPr>
        <p:spPr bwMode="auto">
          <a:xfrm flipV="1">
            <a:off x="1763688" y="3068960"/>
            <a:ext cx="86409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2" name="Arc 57"/>
          <p:cNvSpPr>
            <a:spLocks/>
          </p:cNvSpPr>
          <p:nvPr/>
        </p:nvSpPr>
        <p:spPr bwMode="auto">
          <a:xfrm flipH="1" flipV="1">
            <a:off x="1259632" y="3140968"/>
            <a:ext cx="359916" cy="1800200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3" name="Arc 28"/>
          <p:cNvSpPr>
            <a:spLocks/>
          </p:cNvSpPr>
          <p:nvPr/>
        </p:nvSpPr>
        <p:spPr bwMode="auto">
          <a:xfrm rot="5400000" flipH="1">
            <a:off x="1533153" y="4523630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6" name="Arc 57"/>
          <p:cNvSpPr>
            <a:spLocks/>
          </p:cNvSpPr>
          <p:nvPr/>
        </p:nvSpPr>
        <p:spPr bwMode="auto">
          <a:xfrm rot="5400000" flipH="1">
            <a:off x="4104010" y="1736750"/>
            <a:ext cx="2304132" cy="4824536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8" name="Arc 57"/>
          <p:cNvSpPr>
            <a:spLocks/>
          </p:cNvSpPr>
          <p:nvPr/>
        </p:nvSpPr>
        <p:spPr bwMode="auto">
          <a:xfrm rot="5400000" flipH="1">
            <a:off x="3347864" y="3429000"/>
            <a:ext cx="1224136" cy="223224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" name="Arc 28"/>
          <p:cNvSpPr>
            <a:spLocks/>
          </p:cNvSpPr>
          <p:nvPr/>
        </p:nvSpPr>
        <p:spPr bwMode="auto">
          <a:xfrm rot="5400000" flipH="1">
            <a:off x="5061546" y="4523630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" name="Arc 57"/>
          <p:cNvSpPr>
            <a:spLocks/>
          </p:cNvSpPr>
          <p:nvPr/>
        </p:nvSpPr>
        <p:spPr bwMode="auto">
          <a:xfrm rot="16200000">
            <a:off x="5653013" y="4292203"/>
            <a:ext cx="503932" cy="937766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Arc 57"/>
          <p:cNvSpPr>
            <a:spLocks/>
          </p:cNvSpPr>
          <p:nvPr/>
        </p:nvSpPr>
        <p:spPr bwMode="auto">
          <a:xfrm rot="16200000" flipH="1" flipV="1">
            <a:off x="4896036" y="4113076"/>
            <a:ext cx="432048" cy="2376264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Arc 57"/>
          <p:cNvSpPr>
            <a:spLocks/>
          </p:cNvSpPr>
          <p:nvPr/>
        </p:nvSpPr>
        <p:spPr bwMode="auto">
          <a:xfrm rot="16200000" flipH="1" flipV="1">
            <a:off x="5436096" y="3573016"/>
            <a:ext cx="648072" cy="367240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" name="Arc 57"/>
          <p:cNvSpPr>
            <a:spLocks/>
          </p:cNvSpPr>
          <p:nvPr/>
        </p:nvSpPr>
        <p:spPr bwMode="auto">
          <a:xfrm rot="5400000" flipV="1">
            <a:off x="4572000" y="4293096"/>
            <a:ext cx="1152128" cy="259228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2" name="Oval 43"/>
          <p:cNvSpPr>
            <a:spLocks noChangeArrowheads="1"/>
          </p:cNvSpPr>
          <p:nvPr/>
        </p:nvSpPr>
        <p:spPr bwMode="auto">
          <a:xfrm>
            <a:off x="1547664" y="4797152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a1</a:t>
            </a:r>
            <a:endParaRPr lang="cs-CZ" sz="1600" b="1"/>
          </a:p>
        </p:txBody>
      </p:sp>
      <p:sp>
        <p:nvSpPr>
          <p:cNvPr id="164" name="Oval 43"/>
          <p:cNvSpPr>
            <a:spLocks noChangeArrowheads="1"/>
          </p:cNvSpPr>
          <p:nvPr/>
        </p:nvSpPr>
        <p:spPr bwMode="auto">
          <a:xfrm>
            <a:off x="3635896" y="4797152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c3</a:t>
            </a:r>
            <a:endParaRPr lang="cs-CZ" sz="1600" b="1"/>
          </a:p>
        </p:txBody>
      </p:sp>
      <p:sp>
        <p:nvSpPr>
          <p:cNvPr id="165" name="Oval 43"/>
          <p:cNvSpPr>
            <a:spLocks noChangeArrowheads="1"/>
          </p:cNvSpPr>
          <p:nvPr/>
        </p:nvSpPr>
        <p:spPr bwMode="auto">
          <a:xfrm>
            <a:off x="5004048" y="4797152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a4</a:t>
            </a:r>
            <a:endParaRPr lang="cs-CZ" sz="1600" b="1"/>
          </a:p>
        </p:txBody>
      </p:sp>
      <p:sp>
        <p:nvSpPr>
          <p:cNvPr id="177" name="Oval 43"/>
          <p:cNvSpPr>
            <a:spLocks noChangeArrowheads="1"/>
          </p:cNvSpPr>
          <p:nvPr/>
        </p:nvSpPr>
        <p:spPr bwMode="auto">
          <a:xfrm>
            <a:off x="1547664" y="2852936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/>
              <a:t>S</a:t>
            </a:r>
            <a:endParaRPr lang="cs-CZ" sz="1600" b="1"/>
          </a:p>
        </p:txBody>
      </p:sp>
      <p:grpSp>
        <p:nvGrpSpPr>
          <p:cNvPr id="5" name="Group 4"/>
          <p:cNvGrpSpPr/>
          <p:nvPr/>
        </p:nvGrpSpPr>
        <p:grpSpPr>
          <a:xfrm>
            <a:off x="2627784" y="2852936"/>
            <a:ext cx="432048" cy="432048"/>
            <a:chOff x="7596336" y="3789040"/>
            <a:chExt cx="1296144" cy="1296144"/>
          </a:xfrm>
        </p:grpSpPr>
        <p:sp>
          <p:nvSpPr>
            <p:cNvPr id="239" name="Oval 43"/>
            <p:cNvSpPr>
              <a:spLocks noChangeArrowheads="1"/>
            </p:cNvSpPr>
            <p:nvPr/>
          </p:nvSpPr>
          <p:spPr bwMode="auto">
            <a:xfrm>
              <a:off x="7596336" y="3789040"/>
              <a:ext cx="1296144" cy="1296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S</a:t>
              </a:r>
              <a:endParaRPr lang="cs-CZ" sz="1600" b="1"/>
            </a:p>
          </p:txBody>
        </p:sp>
        <p:sp>
          <p:nvSpPr>
            <p:cNvPr id="240" name="Oval 43"/>
            <p:cNvSpPr>
              <a:spLocks noChangeArrowheads="1"/>
            </p:cNvSpPr>
            <p:nvPr/>
          </p:nvSpPr>
          <p:spPr bwMode="auto">
            <a:xfrm>
              <a:off x="7740352" y="3933055"/>
              <a:ext cx="1008112" cy="100811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c7</a:t>
              </a:r>
              <a:endParaRPr lang="cs-CZ" sz="1600" b="1"/>
            </a:p>
          </p:txBody>
        </p:sp>
      </p:grpSp>
      <p:grpSp>
        <p:nvGrpSpPr>
          <p:cNvPr id="241" name="Group 240"/>
          <p:cNvGrpSpPr/>
          <p:nvPr/>
        </p:nvGrpSpPr>
        <p:grpSpPr>
          <a:xfrm>
            <a:off x="7596336" y="4797152"/>
            <a:ext cx="432048" cy="432048"/>
            <a:chOff x="7596336" y="3789040"/>
            <a:chExt cx="1296144" cy="1296144"/>
          </a:xfrm>
        </p:grpSpPr>
        <p:sp>
          <p:nvSpPr>
            <p:cNvPr id="248" name="Oval 43"/>
            <p:cNvSpPr>
              <a:spLocks noChangeArrowheads="1"/>
            </p:cNvSpPr>
            <p:nvPr/>
          </p:nvSpPr>
          <p:spPr bwMode="auto">
            <a:xfrm>
              <a:off x="7596336" y="3789040"/>
              <a:ext cx="1296144" cy="1296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S</a:t>
              </a:r>
              <a:endParaRPr lang="cs-CZ" sz="1600" b="1"/>
            </a:p>
          </p:txBody>
        </p:sp>
        <p:sp>
          <p:nvSpPr>
            <p:cNvPr id="249" name="Oval 43"/>
            <p:cNvSpPr>
              <a:spLocks noChangeArrowheads="1"/>
            </p:cNvSpPr>
            <p:nvPr/>
          </p:nvSpPr>
          <p:spPr bwMode="auto">
            <a:xfrm>
              <a:off x="7740352" y="3933055"/>
              <a:ext cx="1008112" cy="100811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b6</a:t>
              </a:r>
              <a:endParaRPr lang="cs-CZ" sz="1600" b="1"/>
            </a:p>
          </p:txBody>
        </p:sp>
      </p:grpSp>
      <p:sp>
        <p:nvSpPr>
          <p:cNvPr id="251" name="AutoShape 3"/>
          <p:cNvSpPr>
            <a:spLocks noChangeArrowheads="1"/>
          </p:cNvSpPr>
          <p:nvPr/>
        </p:nvSpPr>
        <p:spPr bwMode="auto">
          <a:xfrm>
            <a:off x="755576" y="2204864"/>
            <a:ext cx="4032448" cy="432048"/>
          </a:xfrm>
          <a:prstGeom prst="roundRect">
            <a:avLst>
              <a:gd name="adj" fmla="val 2037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NFA accepts L(R)</a:t>
            </a:r>
          </a:p>
        </p:txBody>
      </p:sp>
      <p:sp>
        <p:nvSpPr>
          <p:cNvPr id="252" name="AutoShape 3"/>
          <p:cNvSpPr>
            <a:spLocks noChangeArrowheads="1"/>
          </p:cNvSpPr>
          <p:nvPr/>
        </p:nvSpPr>
        <p:spPr bwMode="auto">
          <a:xfrm>
            <a:off x="1115616" y="620688"/>
            <a:ext cx="4032448" cy="432048"/>
          </a:xfrm>
          <a:prstGeom prst="roundRect">
            <a:avLst>
              <a:gd name="adj" fmla="val 2037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Regular expression</a:t>
            </a:r>
          </a:p>
        </p:txBody>
      </p:sp>
      <p:sp>
        <p:nvSpPr>
          <p:cNvPr id="25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Regular Expression to NFA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5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5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5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6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6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6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2" name="Arc 28"/>
          <p:cNvSpPr>
            <a:spLocks/>
          </p:cNvSpPr>
          <p:nvPr/>
        </p:nvSpPr>
        <p:spPr bwMode="auto">
          <a:xfrm rot="7389915" flipH="1">
            <a:off x="6508065" y="4592196"/>
            <a:ext cx="388937" cy="231096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6" name="Oval 43"/>
          <p:cNvSpPr>
            <a:spLocks noChangeArrowheads="1"/>
          </p:cNvSpPr>
          <p:nvPr/>
        </p:nvSpPr>
        <p:spPr bwMode="auto">
          <a:xfrm>
            <a:off x="6300192" y="4797152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b5</a:t>
            </a:r>
            <a:endParaRPr lang="cs-CZ" sz="1600" b="1"/>
          </a:p>
        </p:txBody>
      </p:sp>
      <p:sp>
        <p:nvSpPr>
          <p:cNvPr id="73" name="Text Box 53"/>
          <p:cNvSpPr txBox="1">
            <a:spLocks noChangeArrowheads="1"/>
          </p:cNvSpPr>
          <p:nvPr/>
        </p:nvSpPr>
        <p:spPr bwMode="auto">
          <a:xfrm>
            <a:off x="5508104" y="335699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71" name="Arc 57"/>
          <p:cNvSpPr>
            <a:spLocks/>
          </p:cNvSpPr>
          <p:nvPr/>
        </p:nvSpPr>
        <p:spPr bwMode="auto">
          <a:xfrm rot="5400000" flipH="1">
            <a:off x="3743970" y="2528838"/>
            <a:ext cx="1800076" cy="3600400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" name="Oval 43"/>
          <p:cNvSpPr>
            <a:spLocks noChangeArrowheads="1"/>
          </p:cNvSpPr>
          <p:nvPr/>
        </p:nvSpPr>
        <p:spPr bwMode="auto">
          <a:xfrm>
            <a:off x="2555776" y="4797152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b2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27891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AutoShape 642"/>
          <p:cNvSpPr>
            <a:spLocks noChangeArrowheads="1"/>
          </p:cNvSpPr>
          <p:nvPr/>
        </p:nvSpPr>
        <p:spPr bwMode="auto">
          <a:xfrm>
            <a:off x="539552" y="1772816"/>
            <a:ext cx="8136904" cy="4464496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72" name="Text Box 53"/>
          <p:cNvSpPr txBox="1">
            <a:spLocks noChangeArrowheads="1"/>
          </p:cNvSpPr>
          <p:nvPr/>
        </p:nvSpPr>
        <p:spPr bwMode="auto">
          <a:xfrm>
            <a:off x="1907704" y="220397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 smtClean="0">
                <a:solidFill>
                  <a:schemeClr val="accent6">
                    <a:lumMod val="60000"/>
                    <a:lumOff val="40000"/>
                  </a:schemeClr>
                </a:solidFill>
                <a:sym typeface="Symbol"/>
              </a:rPr>
              <a:t></a:t>
            </a:r>
            <a:endParaRPr lang="cs-CZ" sz="2000" b="1" baseline="-2500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95" name="AutoShape 56"/>
          <p:cNvSpPr>
            <a:spLocks noChangeArrowheads="1"/>
          </p:cNvSpPr>
          <p:nvPr/>
        </p:nvSpPr>
        <p:spPr bwMode="auto">
          <a:xfrm>
            <a:off x="755576" y="620688"/>
            <a:ext cx="7560840" cy="936104"/>
          </a:xfrm>
          <a:prstGeom prst="roundRect">
            <a:avLst>
              <a:gd name="adj" fmla="val 986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NFA searches the text for any occurence of any word of L(R)</a:t>
            </a:r>
          </a:p>
          <a:p>
            <a:pPr algn="l"/>
            <a:r>
              <a:rPr lang="en-US" sz="800" smtClean="0"/>
              <a:t> </a:t>
            </a:r>
          </a:p>
          <a:p>
            <a:pPr algn="l"/>
            <a:r>
              <a:rPr lang="en-US" smtClean="0"/>
              <a:t>R = a*b (c + a*b)* b  + c</a:t>
            </a:r>
          </a:p>
        </p:txBody>
      </p:sp>
      <p:sp>
        <p:nvSpPr>
          <p:cNvPr id="251" name="AutoShape 3"/>
          <p:cNvSpPr>
            <a:spLocks noChangeArrowheads="1"/>
          </p:cNvSpPr>
          <p:nvPr/>
        </p:nvSpPr>
        <p:spPr bwMode="auto">
          <a:xfrm>
            <a:off x="3203848" y="1988840"/>
            <a:ext cx="5040560" cy="360040"/>
          </a:xfrm>
          <a:prstGeom prst="roundRect">
            <a:avLst>
              <a:gd name="adj" fmla="val 20375"/>
            </a:avLst>
          </a:prstGeom>
          <a:solidFill>
            <a:schemeClr val="bg1"/>
          </a:solidFill>
          <a:ln w="190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>
                <a:solidFill>
                  <a:srgbClr val="3366FF"/>
                </a:solidFill>
              </a:rPr>
              <a:t>The only difference from the NFA accepting R</a:t>
            </a:r>
          </a:p>
        </p:txBody>
      </p:sp>
      <p:sp>
        <p:nvSpPr>
          <p:cNvPr id="71" name="Arc 28"/>
          <p:cNvSpPr>
            <a:spLocks/>
          </p:cNvSpPr>
          <p:nvPr/>
        </p:nvSpPr>
        <p:spPr bwMode="auto">
          <a:xfrm rot="5400000" flipH="1">
            <a:off x="1605162" y="2362498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cxnSp>
        <p:nvCxnSpPr>
          <p:cNvPr id="3" name="Straight Connector 2"/>
          <p:cNvCxnSpPr>
            <a:endCxn id="72" idx="3"/>
          </p:cNvCxnSpPr>
          <p:nvPr/>
        </p:nvCxnSpPr>
        <p:spPr bwMode="auto">
          <a:xfrm flipH="1">
            <a:off x="2196629" y="2204864"/>
            <a:ext cx="1079227" cy="14357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Regular Expressions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Search NFA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3" name="Text Box 53"/>
          <p:cNvSpPr txBox="1">
            <a:spLocks noChangeArrowheads="1"/>
          </p:cNvSpPr>
          <p:nvPr/>
        </p:nvSpPr>
        <p:spPr bwMode="auto">
          <a:xfrm>
            <a:off x="5148064" y="249200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74" name="Text Box 53"/>
          <p:cNvSpPr txBox="1">
            <a:spLocks noChangeArrowheads="1"/>
          </p:cNvSpPr>
          <p:nvPr/>
        </p:nvSpPr>
        <p:spPr bwMode="auto">
          <a:xfrm>
            <a:off x="2123728" y="256401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75" name="Text Box 53"/>
          <p:cNvSpPr txBox="1">
            <a:spLocks noChangeArrowheads="1"/>
          </p:cNvSpPr>
          <p:nvPr/>
        </p:nvSpPr>
        <p:spPr bwMode="auto">
          <a:xfrm>
            <a:off x="1619672" y="386015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76" name="Text Box 53"/>
          <p:cNvSpPr txBox="1">
            <a:spLocks noChangeArrowheads="1"/>
          </p:cNvSpPr>
          <p:nvPr/>
        </p:nvSpPr>
        <p:spPr bwMode="auto">
          <a:xfrm>
            <a:off x="2123728" y="443621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77" name="Text Box 53"/>
          <p:cNvSpPr txBox="1">
            <a:spLocks noChangeArrowheads="1"/>
          </p:cNvSpPr>
          <p:nvPr/>
        </p:nvSpPr>
        <p:spPr bwMode="auto">
          <a:xfrm>
            <a:off x="1259632" y="34281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78" name="Text Box 53"/>
          <p:cNvSpPr txBox="1">
            <a:spLocks noChangeArrowheads="1"/>
          </p:cNvSpPr>
          <p:nvPr/>
        </p:nvSpPr>
        <p:spPr bwMode="auto">
          <a:xfrm>
            <a:off x="2267744" y="35001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79" name="Text Box 53"/>
          <p:cNvSpPr txBox="1">
            <a:spLocks noChangeArrowheads="1"/>
          </p:cNvSpPr>
          <p:nvPr/>
        </p:nvSpPr>
        <p:spPr bwMode="auto">
          <a:xfrm>
            <a:off x="3851920" y="335609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96" name="Text Box 53"/>
          <p:cNvSpPr txBox="1">
            <a:spLocks noChangeArrowheads="1"/>
          </p:cNvSpPr>
          <p:nvPr/>
        </p:nvSpPr>
        <p:spPr bwMode="auto">
          <a:xfrm>
            <a:off x="3203848" y="443621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97" name="Text Box 53"/>
          <p:cNvSpPr txBox="1">
            <a:spLocks noChangeArrowheads="1"/>
          </p:cNvSpPr>
          <p:nvPr/>
        </p:nvSpPr>
        <p:spPr bwMode="auto">
          <a:xfrm>
            <a:off x="4355976" y="443621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98" name="Text Box 53"/>
          <p:cNvSpPr txBox="1">
            <a:spLocks noChangeArrowheads="1"/>
          </p:cNvSpPr>
          <p:nvPr/>
        </p:nvSpPr>
        <p:spPr bwMode="auto">
          <a:xfrm>
            <a:off x="5724128" y="443621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99" name="Text Box 53"/>
          <p:cNvSpPr txBox="1">
            <a:spLocks noChangeArrowheads="1"/>
          </p:cNvSpPr>
          <p:nvPr/>
        </p:nvSpPr>
        <p:spPr bwMode="auto">
          <a:xfrm>
            <a:off x="7020272" y="443621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00" name="Text Box 53"/>
          <p:cNvSpPr txBox="1">
            <a:spLocks noChangeArrowheads="1"/>
          </p:cNvSpPr>
          <p:nvPr/>
        </p:nvSpPr>
        <p:spPr bwMode="auto">
          <a:xfrm>
            <a:off x="5148064" y="386015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101" name="Text Box 53"/>
          <p:cNvSpPr txBox="1">
            <a:spLocks noChangeArrowheads="1"/>
          </p:cNvSpPr>
          <p:nvPr/>
        </p:nvSpPr>
        <p:spPr bwMode="auto">
          <a:xfrm>
            <a:off x="6732240" y="400417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02" name="Text Box 53"/>
          <p:cNvSpPr txBox="1">
            <a:spLocks noChangeArrowheads="1"/>
          </p:cNvSpPr>
          <p:nvPr/>
        </p:nvSpPr>
        <p:spPr bwMode="auto">
          <a:xfrm>
            <a:off x="3707904" y="39321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103" name="Text Box 53"/>
          <p:cNvSpPr txBox="1">
            <a:spLocks noChangeArrowheads="1"/>
          </p:cNvSpPr>
          <p:nvPr/>
        </p:nvSpPr>
        <p:spPr bwMode="auto">
          <a:xfrm>
            <a:off x="5724128" y="39321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104" name="Text Box 53"/>
          <p:cNvSpPr txBox="1">
            <a:spLocks noChangeArrowheads="1"/>
          </p:cNvSpPr>
          <p:nvPr/>
        </p:nvSpPr>
        <p:spPr bwMode="auto">
          <a:xfrm>
            <a:off x="4788024" y="501228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05" name="Text Box 53"/>
          <p:cNvSpPr txBox="1">
            <a:spLocks noChangeArrowheads="1"/>
          </p:cNvSpPr>
          <p:nvPr/>
        </p:nvSpPr>
        <p:spPr bwMode="auto">
          <a:xfrm>
            <a:off x="6660232" y="508429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06" name="Text Box 53"/>
          <p:cNvSpPr txBox="1">
            <a:spLocks noChangeArrowheads="1"/>
          </p:cNvSpPr>
          <p:nvPr/>
        </p:nvSpPr>
        <p:spPr bwMode="auto">
          <a:xfrm>
            <a:off x="5004048" y="558834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107" name="Arc 55"/>
          <p:cNvSpPr>
            <a:spLocks/>
          </p:cNvSpPr>
          <p:nvPr/>
        </p:nvSpPr>
        <p:spPr bwMode="auto">
          <a:xfrm flipH="1" flipV="1">
            <a:off x="1259632" y="2708027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Arc 28"/>
          <p:cNvSpPr>
            <a:spLocks/>
          </p:cNvSpPr>
          <p:nvPr/>
        </p:nvSpPr>
        <p:spPr bwMode="auto">
          <a:xfrm rot="5400000" flipH="1">
            <a:off x="3693393" y="4306713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48"/>
          <p:cNvSpPr>
            <a:spLocks noChangeShapeType="1"/>
          </p:cNvSpPr>
          <p:nvPr/>
        </p:nvSpPr>
        <p:spPr bwMode="auto">
          <a:xfrm>
            <a:off x="1763688" y="2852043"/>
            <a:ext cx="936105" cy="172819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" name="Line 48"/>
          <p:cNvSpPr>
            <a:spLocks noChangeShapeType="1"/>
          </p:cNvSpPr>
          <p:nvPr/>
        </p:nvSpPr>
        <p:spPr bwMode="auto">
          <a:xfrm>
            <a:off x="1979713" y="4796260"/>
            <a:ext cx="57606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1" name="Line 48"/>
          <p:cNvSpPr>
            <a:spLocks noChangeShapeType="1"/>
          </p:cNvSpPr>
          <p:nvPr/>
        </p:nvSpPr>
        <p:spPr bwMode="auto">
          <a:xfrm>
            <a:off x="2987825" y="4796260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" name="Line 48"/>
          <p:cNvSpPr>
            <a:spLocks noChangeShapeType="1"/>
          </p:cNvSpPr>
          <p:nvPr/>
        </p:nvSpPr>
        <p:spPr bwMode="auto">
          <a:xfrm>
            <a:off x="4067944" y="4796259"/>
            <a:ext cx="93610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" name="Line 48"/>
          <p:cNvSpPr>
            <a:spLocks noChangeShapeType="1"/>
          </p:cNvSpPr>
          <p:nvPr/>
        </p:nvSpPr>
        <p:spPr bwMode="auto">
          <a:xfrm>
            <a:off x="5436096" y="4796259"/>
            <a:ext cx="86409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4" name="Line 48"/>
          <p:cNvSpPr>
            <a:spLocks noChangeShapeType="1"/>
          </p:cNvSpPr>
          <p:nvPr/>
        </p:nvSpPr>
        <p:spPr bwMode="auto">
          <a:xfrm>
            <a:off x="6732240" y="4796259"/>
            <a:ext cx="86409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5" name="Line 48"/>
          <p:cNvSpPr>
            <a:spLocks noChangeShapeType="1"/>
          </p:cNvSpPr>
          <p:nvPr/>
        </p:nvSpPr>
        <p:spPr bwMode="auto">
          <a:xfrm flipV="1">
            <a:off x="1763688" y="2852043"/>
            <a:ext cx="86409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" name="Arc 57"/>
          <p:cNvSpPr>
            <a:spLocks/>
          </p:cNvSpPr>
          <p:nvPr/>
        </p:nvSpPr>
        <p:spPr bwMode="auto">
          <a:xfrm flipH="1" flipV="1">
            <a:off x="1259632" y="2924051"/>
            <a:ext cx="359916" cy="1800200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Arc 28"/>
          <p:cNvSpPr>
            <a:spLocks/>
          </p:cNvSpPr>
          <p:nvPr/>
        </p:nvSpPr>
        <p:spPr bwMode="auto">
          <a:xfrm rot="5400000" flipH="1">
            <a:off x="1533153" y="4306713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Arc 57"/>
          <p:cNvSpPr>
            <a:spLocks/>
          </p:cNvSpPr>
          <p:nvPr/>
        </p:nvSpPr>
        <p:spPr bwMode="auto">
          <a:xfrm rot="5400000" flipH="1">
            <a:off x="4104010" y="1519833"/>
            <a:ext cx="2304132" cy="4824536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Arc 57"/>
          <p:cNvSpPr>
            <a:spLocks/>
          </p:cNvSpPr>
          <p:nvPr/>
        </p:nvSpPr>
        <p:spPr bwMode="auto">
          <a:xfrm rot="5400000" flipH="1">
            <a:off x="3347864" y="3212083"/>
            <a:ext cx="1224136" cy="223224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Arc 28"/>
          <p:cNvSpPr>
            <a:spLocks/>
          </p:cNvSpPr>
          <p:nvPr/>
        </p:nvSpPr>
        <p:spPr bwMode="auto">
          <a:xfrm rot="5400000" flipH="1">
            <a:off x="5061546" y="4306713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Arc 57"/>
          <p:cNvSpPr>
            <a:spLocks/>
          </p:cNvSpPr>
          <p:nvPr/>
        </p:nvSpPr>
        <p:spPr bwMode="auto">
          <a:xfrm rot="16200000">
            <a:off x="5653013" y="4075286"/>
            <a:ext cx="503932" cy="937766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Arc 57"/>
          <p:cNvSpPr>
            <a:spLocks/>
          </p:cNvSpPr>
          <p:nvPr/>
        </p:nvSpPr>
        <p:spPr bwMode="auto">
          <a:xfrm rot="16200000" flipH="1" flipV="1">
            <a:off x="4896036" y="3896159"/>
            <a:ext cx="432048" cy="2376264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Arc 57"/>
          <p:cNvSpPr>
            <a:spLocks/>
          </p:cNvSpPr>
          <p:nvPr/>
        </p:nvSpPr>
        <p:spPr bwMode="auto">
          <a:xfrm rot="16200000" flipH="1" flipV="1">
            <a:off x="5436096" y="3356099"/>
            <a:ext cx="648072" cy="367240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Arc 57"/>
          <p:cNvSpPr>
            <a:spLocks/>
          </p:cNvSpPr>
          <p:nvPr/>
        </p:nvSpPr>
        <p:spPr bwMode="auto">
          <a:xfrm rot="5400000" flipV="1">
            <a:off x="4608004" y="4040175"/>
            <a:ext cx="1080120" cy="259228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Oval 43"/>
          <p:cNvSpPr>
            <a:spLocks noChangeArrowheads="1"/>
          </p:cNvSpPr>
          <p:nvPr/>
        </p:nvSpPr>
        <p:spPr bwMode="auto">
          <a:xfrm>
            <a:off x="1547664" y="458023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a1</a:t>
            </a:r>
            <a:endParaRPr lang="cs-CZ" sz="1600" b="1"/>
          </a:p>
        </p:txBody>
      </p:sp>
      <p:sp>
        <p:nvSpPr>
          <p:cNvPr id="126" name="Oval 43"/>
          <p:cNvSpPr>
            <a:spLocks noChangeArrowheads="1"/>
          </p:cNvSpPr>
          <p:nvPr/>
        </p:nvSpPr>
        <p:spPr bwMode="auto">
          <a:xfrm>
            <a:off x="3635896" y="458023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c3</a:t>
            </a:r>
            <a:endParaRPr lang="cs-CZ" sz="1600" b="1"/>
          </a:p>
        </p:txBody>
      </p:sp>
      <p:sp>
        <p:nvSpPr>
          <p:cNvPr id="127" name="Oval 43"/>
          <p:cNvSpPr>
            <a:spLocks noChangeArrowheads="1"/>
          </p:cNvSpPr>
          <p:nvPr/>
        </p:nvSpPr>
        <p:spPr bwMode="auto">
          <a:xfrm>
            <a:off x="5004048" y="458023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a4</a:t>
            </a:r>
            <a:endParaRPr lang="cs-CZ" sz="1600" b="1"/>
          </a:p>
        </p:txBody>
      </p:sp>
      <p:sp>
        <p:nvSpPr>
          <p:cNvPr id="128" name="Oval 43"/>
          <p:cNvSpPr>
            <a:spLocks noChangeArrowheads="1"/>
          </p:cNvSpPr>
          <p:nvPr/>
        </p:nvSpPr>
        <p:spPr bwMode="auto">
          <a:xfrm>
            <a:off x="1547664" y="2636019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/>
              <a:t>S</a:t>
            </a:r>
            <a:endParaRPr lang="cs-CZ" sz="1600" b="1"/>
          </a:p>
        </p:txBody>
      </p:sp>
      <p:grpSp>
        <p:nvGrpSpPr>
          <p:cNvPr id="129" name="Group 128"/>
          <p:cNvGrpSpPr/>
          <p:nvPr/>
        </p:nvGrpSpPr>
        <p:grpSpPr>
          <a:xfrm>
            <a:off x="2627784" y="2636019"/>
            <a:ext cx="432048" cy="432048"/>
            <a:chOff x="7596336" y="3789040"/>
            <a:chExt cx="1296144" cy="1296144"/>
          </a:xfrm>
        </p:grpSpPr>
        <p:sp>
          <p:nvSpPr>
            <p:cNvPr id="130" name="Oval 43"/>
            <p:cNvSpPr>
              <a:spLocks noChangeArrowheads="1"/>
            </p:cNvSpPr>
            <p:nvPr/>
          </p:nvSpPr>
          <p:spPr bwMode="auto">
            <a:xfrm>
              <a:off x="7596336" y="3789040"/>
              <a:ext cx="1296144" cy="1296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S</a:t>
              </a:r>
              <a:endParaRPr lang="cs-CZ" sz="1600" b="1"/>
            </a:p>
          </p:txBody>
        </p:sp>
        <p:sp>
          <p:nvSpPr>
            <p:cNvPr id="131" name="Oval 43"/>
            <p:cNvSpPr>
              <a:spLocks noChangeArrowheads="1"/>
            </p:cNvSpPr>
            <p:nvPr/>
          </p:nvSpPr>
          <p:spPr bwMode="auto">
            <a:xfrm>
              <a:off x="7740352" y="3933055"/>
              <a:ext cx="1008112" cy="100811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c7</a:t>
              </a:r>
              <a:endParaRPr lang="cs-CZ" sz="1600" b="1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7596336" y="4580235"/>
            <a:ext cx="432048" cy="432048"/>
            <a:chOff x="7596336" y="3789040"/>
            <a:chExt cx="1296144" cy="1296144"/>
          </a:xfrm>
        </p:grpSpPr>
        <p:sp>
          <p:nvSpPr>
            <p:cNvPr id="133" name="Oval 43"/>
            <p:cNvSpPr>
              <a:spLocks noChangeArrowheads="1"/>
            </p:cNvSpPr>
            <p:nvPr/>
          </p:nvSpPr>
          <p:spPr bwMode="auto">
            <a:xfrm>
              <a:off x="7596336" y="3789040"/>
              <a:ext cx="1296144" cy="1296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S</a:t>
              </a:r>
              <a:endParaRPr lang="cs-CZ" sz="1600" b="1"/>
            </a:p>
          </p:txBody>
        </p:sp>
        <p:sp>
          <p:nvSpPr>
            <p:cNvPr id="134" name="Oval 43"/>
            <p:cNvSpPr>
              <a:spLocks noChangeArrowheads="1"/>
            </p:cNvSpPr>
            <p:nvPr/>
          </p:nvSpPr>
          <p:spPr bwMode="auto">
            <a:xfrm>
              <a:off x="7740352" y="3933055"/>
              <a:ext cx="1008112" cy="100811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b6</a:t>
              </a:r>
              <a:endParaRPr lang="cs-CZ" sz="1600" b="1"/>
            </a:p>
          </p:txBody>
        </p:sp>
      </p:grpSp>
      <p:sp>
        <p:nvSpPr>
          <p:cNvPr id="135" name="Arc 28"/>
          <p:cNvSpPr>
            <a:spLocks/>
          </p:cNvSpPr>
          <p:nvPr/>
        </p:nvSpPr>
        <p:spPr bwMode="auto">
          <a:xfrm rot="7389915" flipH="1">
            <a:off x="6508065" y="4375279"/>
            <a:ext cx="388937" cy="231096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Oval 43"/>
          <p:cNvSpPr>
            <a:spLocks noChangeArrowheads="1"/>
          </p:cNvSpPr>
          <p:nvPr/>
        </p:nvSpPr>
        <p:spPr bwMode="auto">
          <a:xfrm>
            <a:off x="6300192" y="458023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b5</a:t>
            </a:r>
            <a:endParaRPr lang="cs-CZ" sz="1600" b="1"/>
          </a:p>
        </p:txBody>
      </p:sp>
      <p:sp>
        <p:nvSpPr>
          <p:cNvPr id="138" name="Text Box 53"/>
          <p:cNvSpPr txBox="1">
            <a:spLocks noChangeArrowheads="1"/>
          </p:cNvSpPr>
          <p:nvPr/>
        </p:nvSpPr>
        <p:spPr bwMode="auto">
          <a:xfrm>
            <a:off x="5508104" y="314007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39" name="Arc 57"/>
          <p:cNvSpPr>
            <a:spLocks/>
          </p:cNvSpPr>
          <p:nvPr/>
        </p:nvSpPr>
        <p:spPr bwMode="auto">
          <a:xfrm rot="5400000" flipH="1">
            <a:off x="3743970" y="2311921"/>
            <a:ext cx="1800076" cy="3600400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43"/>
          <p:cNvSpPr>
            <a:spLocks noChangeArrowheads="1"/>
          </p:cNvSpPr>
          <p:nvPr/>
        </p:nvSpPr>
        <p:spPr bwMode="auto">
          <a:xfrm>
            <a:off x="2555776" y="458023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b2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103427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395536" y="1124744"/>
            <a:ext cx="8424936" cy="3672408"/>
          </a:xfrm>
          <a:prstGeom prst="roundRect">
            <a:avLst>
              <a:gd name="adj" fmla="val 651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To find a subsequence representing a word </a:t>
            </a:r>
            <a:r>
              <a:rPr lang="en-US" smtClean="0">
                <a:sym typeface="Symbol"/>
              </a:rPr>
              <a:t> L(R), where R is a </a:t>
            </a:r>
            <a:r>
              <a:rPr lang="en-US" smtClean="0"/>
              <a:t>regular </a:t>
            </a:r>
          </a:p>
          <a:p>
            <a:pPr algn="l"/>
            <a:r>
              <a:rPr lang="en-US" smtClean="0"/>
              <a:t>expression, do the following:</a:t>
            </a:r>
          </a:p>
          <a:p>
            <a:pPr algn="l"/>
            <a:endParaRPr lang="en-US"/>
          </a:p>
          <a:p>
            <a:pPr algn="l"/>
            <a:r>
              <a:rPr lang="en-US"/>
              <a:t>C</a:t>
            </a:r>
            <a:r>
              <a:rPr lang="en-US" smtClean="0"/>
              <a:t>reate NFA acepting L(R)</a:t>
            </a:r>
          </a:p>
          <a:p>
            <a:pPr algn="l"/>
            <a:r>
              <a:rPr lang="en-US" smtClean="0"/>
              <a:t>Add self loops to the states of NFA:</a:t>
            </a:r>
          </a:p>
          <a:p>
            <a:pPr algn="l"/>
            <a:r>
              <a:rPr lang="en-US" smtClean="0"/>
              <a:t>1. Self loop labeled by </a:t>
            </a:r>
            <a:r>
              <a:rPr lang="cs-CZ" b="1" i="1">
                <a:sym typeface="Symbol"/>
              </a:rPr>
              <a:t></a:t>
            </a:r>
            <a:r>
              <a:rPr lang="en-US" smtClean="0"/>
              <a:t>  (whole alphabet) at the start state.</a:t>
            </a:r>
          </a:p>
          <a:p>
            <a:pPr algn="l"/>
            <a:r>
              <a:rPr lang="en-US" smtClean="0"/>
              <a:t>2. Self loop labeled </a:t>
            </a:r>
            <a:r>
              <a:rPr lang="cs-CZ" b="1" i="1">
                <a:sym typeface="Symbol"/>
              </a:rPr>
              <a:t></a:t>
            </a:r>
            <a:r>
              <a:rPr lang="en-US" smtClean="0"/>
              <a:t> ─ {</a:t>
            </a:r>
            <a:r>
              <a:rPr lang="en-US"/>
              <a:t>x</a:t>
            </a:r>
            <a:r>
              <a:rPr lang="en-US" smtClean="0"/>
              <a:t>} at each state whose outgoing transition(s) are labeled</a:t>
            </a:r>
          </a:p>
          <a:p>
            <a:pPr algn="l"/>
            <a:r>
              <a:rPr lang="en-US"/>
              <a:t> </a:t>
            </a:r>
            <a:r>
              <a:rPr lang="en-US" smtClean="0"/>
              <a:t>   by single x </a:t>
            </a:r>
            <a:r>
              <a:rPr lang="en-US" smtClean="0">
                <a:sym typeface="Symbol"/>
              </a:rPr>
              <a:t></a:t>
            </a:r>
            <a:r>
              <a:rPr lang="en-US" smtClean="0"/>
              <a:t> </a:t>
            </a:r>
            <a:r>
              <a:rPr lang="cs-CZ" b="1" i="1">
                <a:sym typeface="Symbol"/>
              </a:rPr>
              <a:t></a:t>
            </a:r>
            <a:r>
              <a:rPr lang="en-US" smtClean="0"/>
              <a:t>.                                 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// serves as an "optimized" wait loop</a:t>
            </a:r>
          </a:p>
          <a:p>
            <a:pPr algn="l"/>
            <a:r>
              <a:rPr lang="en-US" smtClean="0"/>
              <a:t>3. Self loop labeled by </a:t>
            </a:r>
            <a:r>
              <a:rPr lang="cs-CZ" b="1" i="1">
                <a:sym typeface="Symbol"/>
              </a:rPr>
              <a:t></a:t>
            </a:r>
            <a:r>
              <a:rPr lang="en-US" smtClean="0"/>
              <a:t>  at each state  whose outgoing transition(s) are labeled </a:t>
            </a:r>
          </a:p>
          <a:p>
            <a:pPr algn="l"/>
            <a:r>
              <a:rPr lang="en-US"/>
              <a:t> </a:t>
            </a:r>
            <a:r>
              <a:rPr lang="en-US" smtClean="0"/>
              <a:t>   by more than single symbol from </a:t>
            </a:r>
            <a:r>
              <a:rPr lang="cs-CZ" b="1" i="1">
                <a:sym typeface="Symbol"/>
              </a:rPr>
              <a:t></a:t>
            </a:r>
            <a:r>
              <a:rPr lang="en-US" smtClean="0"/>
              <a:t>.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// serves as an "usual" wait loop</a:t>
            </a:r>
          </a:p>
          <a:p>
            <a:pPr algn="l"/>
            <a:r>
              <a:rPr lang="en-US" smtClean="0"/>
              <a:t>4. No self loop to all other states.       </a:t>
            </a:r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// which have no outgoing loop = final ones </a:t>
            </a:r>
          </a:p>
          <a:p>
            <a:pPr algn="l"/>
            <a:endParaRPr lang="en-US" smtClean="0"/>
          </a:p>
        </p:txBody>
      </p:sp>
      <p:sp>
        <p:nvSpPr>
          <p:cNvPr id="22" name="AutoShape 642"/>
          <p:cNvSpPr>
            <a:spLocks noChangeArrowheads="1"/>
          </p:cNvSpPr>
          <p:nvPr/>
        </p:nvSpPr>
        <p:spPr bwMode="auto">
          <a:xfrm>
            <a:off x="683568" y="908720"/>
            <a:ext cx="1080120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Bonus</a:t>
            </a:r>
            <a:endParaRPr lang="cs-CZ" sz="1600" b="1"/>
          </a:p>
        </p:txBody>
      </p:sp>
      <p:sp>
        <p:nvSpPr>
          <p:cNvPr id="2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Regular Expressions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More applications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7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utoShape 642"/>
          <p:cNvSpPr>
            <a:spLocks noChangeArrowheads="1"/>
          </p:cNvSpPr>
          <p:nvPr/>
        </p:nvSpPr>
        <p:spPr bwMode="auto">
          <a:xfrm>
            <a:off x="323528" y="1988840"/>
            <a:ext cx="8424936" cy="4536504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10" name="Text Box 53"/>
          <p:cNvSpPr txBox="1">
            <a:spLocks noChangeArrowheads="1"/>
          </p:cNvSpPr>
          <p:nvPr/>
        </p:nvSpPr>
        <p:spPr bwMode="auto">
          <a:xfrm>
            <a:off x="4212083" y="407617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119" name="Text Box 53"/>
          <p:cNvSpPr txBox="1">
            <a:spLocks noChangeArrowheads="1"/>
          </p:cNvSpPr>
          <p:nvPr/>
        </p:nvSpPr>
        <p:spPr bwMode="auto">
          <a:xfrm>
            <a:off x="1979712" y="2348880"/>
            <a:ext cx="50405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>
                <a:solidFill>
                  <a:srgbClr val="3366FF"/>
                </a:solidFill>
              </a:rPr>
              <a:t>a,c</a:t>
            </a:r>
            <a:endParaRPr lang="cs-CZ" sz="2000" b="1" baseline="-25000">
              <a:solidFill>
                <a:srgbClr val="3366FF"/>
              </a:solidFill>
            </a:endParaRPr>
          </a:p>
        </p:txBody>
      </p:sp>
      <p:sp>
        <p:nvSpPr>
          <p:cNvPr id="121" name="Text Box 53"/>
          <p:cNvSpPr txBox="1">
            <a:spLocks noChangeArrowheads="1"/>
          </p:cNvSpPr>
          <p:nvPr/>
        </p:nvSpPr>
        <p:spPr bwMode="auto">
          <a:xfrm>
            <a:off x="899592" y="4293096"/>
            <a:ext cx="50405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>
                <a:solidFill>
                  <a:srgbClr val="3366FF"/>
                </a:solidFill>
              </a:rPr>
              <a:t>a,c</a:t>
            </a:r>
            <a:endParaRPr lang="cs-CZ" sz="2000" b="1" baseline="-25000">
              <a:solidFill>
                <a:srgbClr val="3366FF"/>
              </a:solidFill>
            </a:endParaRPr>
          </a:p>
        </p:txBody>
      </p:sp>
      <p:sp>
        <p:nvSpPr>
          <p:cNvPr id="123" name="Text Box 53"/>
          <p:cNvSpPr txBox="1">
            <a:spLocks noChangeArrowheads="1"/>
          </p:cNvSpPr>
          <p:nvPr/>
        </p:nvSpPr>
        <p:spPr bwMode="auto">
          <a:xfrm>
            <a:off x="3203848" y="4293096"/>
            <a:ext cx="50405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>
                <a:solidFill>
                  <a:srgbClr val="3366FF"/>
                </a:solidFill>
              </a:rPr>
              <a:t>a,c</a:t>
            </a:r>
            <a:endParaRPr lang="cs-CZ" sz="2000" b="1" baseline="-25000">
              <a:solidFill>
                <a:srgbClr val="3366FF"/>
              </a:solidFill>
            </a:endParaRPr>
          </a:p>
        </p:txBody>
      </p:sp>
      <p:sp>
        <p:nvSpPr>
          <p:cNvPr id="125" name="Text Box 53"/>
          <p:cNvSpPr txBox="1">
            <a:spLocks noChangeArrowheads="1"/>
          </p:cNvSpPr>
          <p:nvPr/>
        </p:nvSpPr>
        <p:spPr bwMode="auto">
          <a:xfrm>
            <a:off x="2123728" y="4293096"/>
            <a:ext cx="50405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>
                <a:solidFill>
                  <a:srgbClr val="3366FF"/>
                </a:solidFill>
              </a:rPr>
              <a:t>a,b</a:t>
            </a:r>
            <a:endParaRPr lang="cs-CZ" sz="2000" b="1" baseline="-25000">
              <a:solidFill>
                <a:srgbClr val="3366FF"/>
              </a:solidFill>
            </a:endParaRPr>
          </a:p>
        </p:txBody>
      </p:sp>
      <p:sp>
        <p:nvSpPr>
          <p:cNvPr id="127" name="Text Box 53"/>
          <p:cNvSpPr txBox="1">
            <a:spLocks noChangeArrowheads="1"/>
          </p:cNvSpPr>
          <p:nvPr/>
        </p:nvSpPr>
        <p:spPr bwMode="auto">
          <a:xfrm>
            <a:off x="5580113" y="4293096"/>
            <a:ext cx="50405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>
                <a:solidFill>
                  <a:srgbClr val="3366FF"/>
                </a:solidFill>
              </a:rPr>
              <a:t>a,b</a:t>
            </a:r>
            <a:endParaRPr lang="cs-CZ" sz="2000" b="1" baseline="-25000">
              <a:solidFill>
                <a:srgbClr val="3366FF"/>
              </a:solidFill>
            </a:endParaRPr>
          </a:p>
        </p:txBody>
      </p:sp>
      <p:sp>
        <p:nvSpPr>
          <p:cNvPr id="188" name="Text Box 53"/>
          <p:cNvSpPr txBox="1">
            <a:spLocks noChangeArrowheads="1"/>
          </p:cNvSpPr>
          <p:nvPr/>
        </p:nvSpPr>
        <p:spPr bwMode="auto">
          <a:xfrm>
            <a:off x="1475779" y="285204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190" name="Text Box 53"/>
          <p:cNvSpPr txBox="1">
            <a:spLocks noChangeArrowheads="1"/>
          </p:cNvSpPr>
          <p:nvPr/>
        </p:nvSpPr>
        <p:spPr bwMode="auto">
          <a:xfrm>
            <a:off x="1475779" y="479536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194" name="Text Box 53"/>
          <p:cNvSpPr txBox="1">
            <a:spLocks noChangeArrowheads="1"/>
          </p:cNvSpPr>
          <p:nvPr/>
        </p:nvSpPr>
        <p:spPr bwMode="auto">
          <a:xfrm>
            <a:off x="611683" y="378725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200" name="Text Box 53"/>
          <p:cNvSpPr txBox="1">
            <a:spLocks noChangeArrowheads="1"/>
          </p:cNvSpPr>
          <p:nvPr/>
        </p:nvSpPr>
        <p:spPr bwMode="auto">
          <a:xfrm>
            <a:off x="2699915" y="479625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201" name="Text Box 53"/>
          <p:cNvSpPr txBox="1">
            <a:spLocks noChangeArrowheads="1"/>
          </p:cNvSpPr>
          <p:nvPr/>
        </p:nvSpPr>
        <p:spPr bwMode="auto">
          <a:xfrm>
            <a:off x="3851150" y="479536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202" name="Text Box 53"/>
          <p:cNvSpPr txBox="1">
            <a:spLocks noChangeArrowheads="1"/>
          </p:cNvSpPr>
          <p:nvPr/>
        </p:nvSpPr>
        <p:spPr bwMode="auto">
          <a:xfrm>
            <a:off x="4932163" y="479536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203" name="Text Box 53"/>
          <p:cNvSpPr txBox="1">
            <a:spLocks noChangeArrowheads="1"/>
          </p:cNvSpPr>
          <p:nvPr/>
        </p:nvSpPr>
        <p:spPr bwMode="auto">
          <a:xfrm>
            <a:off x="6228307" y="479536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235" name="Text Box 53"/>
          <p:cNvSpPr txBox="1">
            <a:spLocks noChangeArrowheads="1"/>
          </p:cNvSpPr>
          <p:nvPr/>
        </p:nvSpPr>
        <p:spPr bwMode="auto">
          <a:xfrm>
            <a:off x="5940275" y="551633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74" name="Text Box 53"/>
          <p:cNvSpPr txBox="1">
            <a:spLocks noChangeArrowheads="1"/>
          </p:cNvSpPr>
          <p:nvPr/>
        </p:nvSpPr>
        <p:spPr bwMode="auto">
          <a:xfrm>
            <a:off x="2699915" y="285293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b</a:t>
            </a:r>
            <a:endParaRPr lang="cs-CZ" sz="2000" b="1" baseline="-25000"/>
          </a:p>
        </p:txBody>
      </p:sp>
      <p:sp>
        <p:nvSpPr>
          <p:cNvPr id="90" name="Text Box 53"/>
          <p:cNvSpPr txBox="1">
            <a:spLocks noChangeArrowheads="1"/>
          </p:cNvSpPr>
          <p:nvPr/>
        </p:nvSpPr>
        <p:spPr bwMode="auto">
          <a:xfrm>
            <a:off x="7380435" y="479625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92" name="Text Box 53"/>
          <p:cNvSpPr txBox="1">
            <a:spLocks noChangeArrowheads="1"/>
          </p:cNvSpPr>
          <p:nvPr/>
        </p:nvSpPr>
        <p:spPr bwMode="auto">
          <a:xfrm>
            <a:off x="6300315" y="52283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c</a:t>
            </a:r>
            <a:endParaRPr lang="cs-CZ" sz="2000" b="1" baseline="-25000"/>
          </a:p>
        </p:txBody>
      </p:sp>
      <p:sp>
        <p:nvSpPr>
          <p:cNvPr id="94" name="Text Box 53"/>
          <p:cNvSpPr txBox="1">
            <a:spLocks noChangeArrowheads="1"/>
          </p:cNvSpPr>
          <p:nvPr/>
        </p:nvSpPr>
        <p:spPr bwMode="auto">
          <a:xfrm>
            <a:off x="3852043" y="602039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228" name="Text Box 53"/>
          <p:cNvSpPr txBox="1">
            <a:spLocks noChangeArrowheads="1"/>
          </p:cNvSpPr>
          <p:nvPr/>
        </p:nvSpPr>
        <p:spPr bwMode="auto">
          <a:xfrm>
            <a:off x="2699915" y="551633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395" name="AutoShape 56"/>
          <p:cNvSpPr>
            <a:spLocks noChangeArrowheads="1"/>
          </p:cNvSpPr>
          <p:nvPr/>
        </p:nvSpPr>
        <p:spPr bwMode="auto">
          <a:xfrm>
            <a:off x="827584" y="980728"/>
            <a:ext cx="7560840" cy="1224136"/>
          </a:xfrm>
          <a:prstGeom prst="roundRect">
            <a:avLst>
              <a:gd name="adj" fmla="val 986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NFA searches the text for any occurence of any subsequence </a:t>
            </a:r>
          </a:p>
          <a:p>
            <a:pPr algn="l"/>
            <a:r>
              <a:rPr lang="en-US"/>
              <a:t> </a:t>
            </a:r>
            <a:r>
              <a:rPr lang="en-US" smtClean="0"/>
              <a:t>representing a word of L(R)</a:t>
            </a:r>
          </a:p>
          <a:p>
            <a:pPr algn="l"/>
            <a:r>
              <a:rPr lang="en-US" sz="800" smtClean="0"/>
              <a:t> </a:t>
            </a:r>
          </a:p>
          <a:p>
            <a:pPr algn="l"/>
            <a:r>
              <a:rPr lang="en-US" smtClean="0"/>
              <a:t>R = ab + (abcb + cc )*  a  </a:t>
            </a:r>
          </a:p>
        </p:txBody>
      </p:sp>
      <p:sp>
        <p:nvSpPr>
          <p:cNvPr id="403" name="Arc 55"/>
          <p:cNvSpPr>
            <a:spLocks/>
          </p:cNvSpPr>
          <p:nvPr/>
        </p:nvSpPr>
        <p:spPr bwMode="auto">
          <a:xfrm flipH="1" flipV="1">
            <a:off x="611683" y="3067174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Line 48"/>
          <p:cNvSpPr>
            <a:spLocks noChangeShapeType="1"/>
          </p:cNvSpPr>
          <p:nvPr/>
        </p:nvSpPr>
        <p:spPr bwMode="auto">
          <a:xfrm>
            <a:off x="1331763" y="5155407"/>
            <a:ext cx="792087" cy="89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2" name="Line 48"/>
          <p:cNvSpPr>
            <a:spLocks noChangeShapeType="1"/>
          </p:cNvSpPr>
          <p:nvPr/>
        </p:nvSpPr>
        <p:spPr bwMode="auto">
          <a:xfrm>
            <a:off x="2339875" y="5155407"/>
            <a:ext cx="864095" cy="89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3" name="Line 48"/>
          <p:cNvSpPr>
            <a:spLocks noChangeShapeType="1"/>
          </p:cNvSpPr>
          <p:nvPr/>
        </p:nvSpPr>
        <p:spPr bwMode="auto">
          <a:xfrm>
            <a:off x="3419995" y="5155405"/>
            <a:ext cx="1008112" cy="8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" name="Line 48"/>
          <p:cNvSpPr>
            <a:spLocks noChangeShapeType="1"/>
          </p:cNvSpPr>
          <p:nvPr/>
        </p:nvSpPr>
        <p:spPr bwMode="auto">
          <a:xfrm>
            <a:off x="4644131" y="5155405"/>
            <a:ext cx="936104" cy="8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" name="Line 48"/>
          <p:cNvSpPr>
            <a:spLocks noChangeShapeType="1"/>
          </p:cNvSpPr>
          <p:nvPr/>
        </p:nvSpPr>
        <p:spPr bwMode="auto">
          <a:xfrm>
            <a:off x="5940275" y="5155406"/>
            <a:ext cx="86409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6" name="Line 48"/>
          <p:cNvSpPr>
            <a:spLocks noChangeShapeType="1"/>
          </p:cNvSpPr>
          <p:nvPr/>
        </p:nvSpPr>
        <p:spPr bwMode="auto">
          <a:xfrm flipV="1">
            <a:off x="1115739" y="3211190"/>
            <a:ext cx="86409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2" name="Arc 57"/>
          <p:cNvSpPr>
            <a:spLocks/>
          </p:cNvSpPr>
          <p:nvPr/>
        </p:nvSpPr>
        <p:spPr bwMode="auto">
          <a:xfrm flipH="1" flipV="1">
            <a:off x="611683" y="3283198"/>
            <a:ext cx="359916" cy="1800200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Arc 57"/>
          <p:cNvSpPr>
            <a:spLocks/>
          </p:cNvSpPr>
          <p:nvPr/>
        </p:nvSpPr>
        <p:spPr bwMode="auto">
          <a:xfrm rot="16200000" flipH="1" flipV="1">
            <a:off x="6012283" y="3932163"/>
            <a:ext cx="648072" cy="3096344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" name="Arc 57"/>
          <p:cNvSpPr>
            <a:spLocks/>
          </p:cNvSpPr>
          <p:nvPr/>
        </p:nvSpPr>
        <p:spPr bwMode="auto">
          <a:xfrm rot="5400000" flipV="1">
            <a:off x="2627907" y="3788147"/>
            <a:ext cx="648072" cy="3384376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48"/>
          <p:cNvSpPr>
            <a:spLocks noChangeShapeType="1"/>
          </p:cNvSpPr>
          <p:nvPr/>
        </p:nvSpPr>
        <p:spPr bwMode="auto">
          <a:xfrm flipV="1">
            <a:off x="2411883" y="3212083"/>
            <a:ext cx="86409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8" name="Line 48"/>
          <p:cNvSpPr>
            <a:spLocks noChangeShapeType="1"/>
          </p:cNvSpPr>
          <p:nvPr/>
        </p:nvSpPr>
        <p:spPr bwMode="auto">
          <a:xfrm>
            <a:off x="7236419" y="5156299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" name="Arc 57"/>
          <p:cNvSpPr>
            <a:spLocks/>
          </p:cNvSpPr>
          <p:nvPr/>
        </p:nvSpPr>
        <p:spPr bwMode="auto">
          <a:xfrm rot="5400000" flipV="1">
            <a:off x="6264311" y="4832263"/>
            <a:ext cx="360040" cy="1008112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Arc 57"/>
          <p:cNvSpPr>
            <a:spLocks/>
          </p:cNvSpPr>
          <p:nvPr/>
        </p:nvSpPr>
        <p:spPr bwMode="auto">
          <a:xfrm rot="5400000" flipV="1">
            <a:off x="3455999" y="2744031"/>
            <a:ext cx="1224136" cy="5904656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Oval 43"/>
          <p:cNvSpPr>
            <a:spLocks noChangeArrowheads="1"/>
          </p:cNvSpPr>
          <p:nvPr/>
        </p:nvSpPr>
        <p:spPr bwMode="auto">
          <a:xfrm>
            <a:off x="899715" y="2995166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/>
              <a:t>S</a:t>
            </a:r>
            <a:endParaRPr lang="cs-CZ" sz="1600" b="1"/>
          </a:p>
        </p:txBody>
      </p:sp>
      <p:sp>
        <p:nvSpPr>
          <p:cNvPr id="78" name="Oval 43"/>
          <p:cNvSpPr>
            <a:spLocks noChangeArrowheads="1"/>
          </p:cNvSpPr>
          <p:nvPr/>
        </p:nvSpPr>
        <p:spPr bwMode="auto">
          <a:xfrm>
            <a:off x="1979835" y="2996059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a1</a:t>
            </a:r>
            <a:endParaRPr lang="cs-CZ" sz="1600" b="1"/>
          </a:p>
        </p:txBody>
      </p:sp>
      <p:sp>
        <p:nvSpPr>
          <p:cNvPr id="108" name="Line 48"/>
          <p:cNvSpPr>
            <a:spLocks noChangeShapeType="1"/>
          </p:cNvSpPr>
          <p:nvPr/>
        </p:nvSpPr>
        <p:spPr bwMode="auto">
          <a:xfrm>
            <a:off x="1115739" y="3284091"/>
            <a:ext cx="4536504" cy="15841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9" name="Line 48"/>
          <p:cNvSpPr>
            <a:spLocks noChangeShapeType="1"/>
          </p:cNvSpPr>
          <p:nvPr/>
        </p:nvSpPr>
        <p:spPr bwMode="auto">
          <a:xfrm>
            <a:off x="1115739" y="3284091"/>
            <a:ext cx="6768752" cy="15841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1" name="Text Box 53"/>
          <p:cNvSpPr txBox="1">
            <a:spLocks noChangeArrowheads="1"/>
          </p:cNvSpPr>
          <p:nvPr/>
        </p:nvSpPr>
        <p:spPr bwMode="auto">
          <a:xfrm>
            <a:off x="3851920" y="357301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a</a:t>
            </a:r>
            <a:endParaRPr lang="cs-CZ" sz="2000" b="1" baseline="-25000"/>
          </a:p>
        </p:txBody>
      </p:sp>
      <p:sp>
        <p:nvSpPr>
          <p:cNvPr id="113" name="Arc 28"/>
          <p:cNvSpPr>
            <a:spLocks/>
          </p:cNvSpPr>
          <p:nvPr/>
        </p:nvSpPr>
        <p:spPr bwMode="auto">
          <a:xfrm rot="5400000" flipH="1">
            <a:off x="957089" y="2723430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381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3366FF"/>
              </a:solidFill>
            </a:endParaRPr>
          </a:p>
        </p:txBody>
      </p:sp>
      <p:sp>
        <p:nvSpPr>
          <p:cNvPr id="115" name="Arc 28"/>
          <p:cNvSpPr>
            <a:spLocks/>
          </p:cNvSpPr>
          <p:nvPr/>
        </p:nvSpPr>
        <p:spPr bwMode="auto">
          <a:xfrm rot="5400000" flipH="1">
            <a:off x="4485482" y="4667647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381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3366FF"/>
              </a:solidFill>
            </a:endParaRPr>
          </a:p>
        </p:txBody>
      </p:sp>
      <p:sp>
        <p:nvSpPr>
          <p:cNvPr id="117" name="Arc 28"/>
          <p:cNvSpPr>
            <a:spLocks/>
          </p:cNvSpPr>
          <p:nvPr/>
        </p:nvSpPr>
        <p:spPr bwMode="auto">
          <a:xfrm rot="5400000" flipH="1">
            <a:off x="6717791" y="4667584"/>
            <a:ext cx="532953" cy="216024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381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3366FF"/>
              </a:solidFill>
            </a:endParaRPr>
          </a:p>
        </p:txBody>
      </p:sp>
      <p:sp>
        <p:nvSpPr>
          <p:cNvPr id="120" name="Arc 28"/>
          <p:cNvSpPr>
            <a:spLocks/>
          </p:cNvSpPr>
          <p:nvPr/>
        </p:nvSpPr>
        <p:spPr bwMode="auto">
          <a:xfrm rot="5400000" flipH="1">
            <a:off x="2037209" y="2723430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381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3366FF"/>
              </a:solidFill>
            </a:endParaRPr>
          </a:p>
        </p:txBody>
      </p:sp>
      <p:sp>
        <p:nvSpPr>
          <p:cNvPr id="122" name="Arc 28"/>
          <p:cNvSpPr>
            <a:spLocks/>
          </p:cNvSpPr>
          <p:nvPr/>
        </p:nvSpPr>
        <p:spPr bwMode="auto">
          <a:xfrm rot="5400000" flipH="1">
            <a:off x="957089" y="4667646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381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3366FF"/>
              </a:solidFill>
            </a:endParaRPr>
          </a:p>
        </p:txBody>
      </p:sp>
      <p:sp>
        <p:nvSpPr>
          <p:cNvPr id="124" name="Arc 28"/>
          <p:cNvSpPr>
            <a:spLocks/>
          </p:cNvSpPr>
          <p:nvPr/>
        </p:nvSpPr>
        <p:spPr bwMode="auto">
          <a:xfrm rot="5400000" flipH="1">
            <a:off x="3261345" y="4667646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381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3366FF"/>
              </a:solidFill>
            </a:endParaRPr>
          </a:p>
        </p:txBody>
      </p:sp>
      <p:sp>
        <p:nvSpPr>
          <p:cNvPr id="126" name="Arc 28"/>
          <p:cNvSpPr>
            <a:spLocks/>
          </p:cNvSpPr>
          <p:nvPr/>
        </p:nvSpPr>
        <p:spPr bwMode="auto">
          <a:xfrm rot="5400000" flipH="1">
            <a:off x="2181225" y="4667646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381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3366FF"/>
              </a:solidFill>
            </a:endParaRPr>
          </a:p>
        </p:txBody>
      </p:sp>
      <p:sp>
        <p:nvSpPr>
          <p:cNvPr id="128" name="Arc 28"/>
          <p:cNvSpPr>
            <a:spLocks/>
          </p:cNvSpPr>
          <p:nvPr/>
        </p:nvSpPr>
        <p:spPr bwMode="auto">
          <a:xfrm rot="5400000" flipH="1">
            <a:off x="5637610" y="4667646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381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3366FF"/>
              </a:solidFill>
            </a:endParaRPr>
          </a:p>
        </p:txBody>
      </p:sp>
      <p:sp>
        <p:nvSpPr>
          <p:cNvPr id="162" name="Oval 43"/>
          <p:cNvSpPr>
            <a:spLocks noChangeArrowheads="1"/>
          </p:cNvSpPr>
          <p:nvPr/>
        </p:nvSpPr>
        <p:spPr bwMode="auto">
          <a:xfrm>
            <a:off x="899715" y="4939382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a3</a:t>
            </a:r>
            <a:endParaRPr lang="cs-CZ" sz="1600" b="1"/>
          </a:p>
        </p:txBody>
      </p:sp>
      <p:sp>
        <p:nvSpPr>
          <p:cNvPr id="163" name="Oval 43"/>
          <p:cNvSpPr>
            <a:spLocks noChangeArrowheads="1"/>
          </p:cNvSpPr>
          <p:nvPr/>
        </p:nvSpPr>
        <p:spPr bwMode="auto">
          <a:xfrm>
            <a:off x="2123851" y="494027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b4</a:t>
            </a:r>
            <a:endParaRPr lang="cs-CZ" sz="1600" b="1"/>
          </a:p>
        </p:txBody>
      </p:sp>
      <p:sp>
        <p:nvSpPr>
          <p:cNvPr id="164" name="Oval 43"/>
          <p:cNvSpPr>
            <a:spLocks noChangeArrowheads="1"/>
          </p:cNvSpPr>
          <p:nvPr/>
        </p:nvSpPr>
        <p:spPr bwMode="auto">
          <a:xfrm>
            <a:off x="3203971" y="494027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c5</a:t>
            </a:r>
            <a:endParaRPr lang="cs-CZ" sz="1600" b="1"/>
          </a:p>
        </p:txBody>
      </p:sp>
      <p:sp>
        <p:nvSpPr>
          <p:cNvPr id="165" name="Oval 43"/>
          <p:cNvSpPr>
            <a:spLocks noChangeArrowheads="1"/>
          </p:cNvSpPr>
          <p:nvPr/>
        </p:nvSpPr>
        <p:spPr bwMode="auto">
          <a:xfrm>
            <a:off x="4428107" y="4939382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b6</a:t>
            </a:r>
            <a:endParaRPr lang="cs-CZ" sz="1600" b="1"/>
          </a:p>
        </p:txBody>
      </p:sp>
      <p:sp>
        <p:nvSpPr>
          <p:cNvPr id="166" name="Oval 43"/>
          <p:cNvSpPr>
            <a:spLocks noChangeArrowheads="1"/>
          </p:cNvSpPr>
          <p:nvPr/>
        </p:nvSpPr>
        <p:spPr bwMode="auto">
          <a:xfrm>
            <a:off x="5580235" y="494027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c7</a:t>
            </a:r>
            <a:endParaRPr lang="cs-CZ" sz="1600" b="1"/>
          </a:p>
        </p:txBody>
      </p:sp>
      <p:grpSp>
        <p:nvGrpSpPr>
          <p:cNvPr id="241" name="Group 240"/>
          <p:cNvGrpSpPr/>
          <p:nvPr/>
        </p:nvGrpSpPr>
        <p:grpSpPr>
          <a:xfrm>
            <a:off x="7884491" y="4940275"/>
            <a:ext cx="432048" cy="432048"/>
            <a:chOff x="7596334" y="3789040"/>
            <a:chExt cx="1296144" cy="1296144"/>
          </a:xfrm>
        </p:grpSpPr>
        <p:sp>
          <p:nvSpPr>
            <p:cNvPr id="248" name="Oval 43"/>
            <p:cNvSpPr>
              <a:spLocks noChangeArrowheads="1"/>
            </p:cNvSpPr>
            <p:nvPr/>
          </p:nvSpPr>
          <p:spPr bwMode="auto">
            <a:xfrm>
              <a:off x="7596334" y="3789040"/>
              <a:ext cx="1296144" cy="1296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S</a:t>
              </a:r>
              <a:endParaRPr lang="cs-CZ" sz="1600" b="1"/>
            </a:p>
          </p:txBody>
        </p:sp>
        <p:sp>
          <p:nvSpPr>
            <p:cNvPr id="249" name="Oval 43"/>
            <p:cNvSpPr>
              <a:spLocks noChangeArrowheads="1"/>
            </p:cNvSpPr>
            <p:nvPr/>
          </p:nvSpPr>
          <p:spPr bwMode="auto">
            <a:xfrm>
              <a:off x="7740352" y="3933055"/>
              <a:ext cx="1008112" cy="100811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a9</a:t>
              </a:r>
              <a:endParaRPr lang="cs-CZ" sz="1600" b="1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275979" y="2996059"/>
            <a:ext cx="432048" cy="432048"/>
            <a:chOff x="7596336" y="3789040"/>
            <a:chExt cx="1296144" cy="1296144"/>
          </a:xfrm>
        </p:grpSpPr>
        <p:sp>
          <p:nvSpPr>
            <p:cNvPr id="76" name="Oval 43"/>
            <p:cNvSpPr>
              <a:spLocks noChangeArrowheads="1"/>
            </p:cNvSpPr>
            <p:nvPr/>
          </p:nvSpPr>
          <p:spPr bwMode="auto">
            <a:xfrm>
              <a:off x="7596336" y="3789040"/>
              <a:ext cx="1296144" cy="1296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S</a:t>
              </a:r>
              <a:endParaRPr lang="cs-CZ" sz="1600" b="1"/>
            </a:p>
          </p:txBody>
        </p:sp>
        <p:sp>
          <p:nvSpPr>
            <p:cNvPr id="77" name="Oval 43"/>
            <p:cNvSpPr>
              <a:spLocks noChangeArrowheads="1"/>
            </p:cNvSpPr>
            <p:nvPr/>
          </p:nvSpPr>
          <p:spPr bwMode="auto">
            <a:xfrm>
              <a:off x="7740352" y="3933055"/>
              <a:ext cx="1008112" cy="100811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600" b="1" smtClean="0"/>
                <a:t>b2</a:t>
              </a:r>
              <a:endParaRPr lang="cs-CZ" sz="1600" b="1"/>
            </a:p>
          </p:txBody>
        </p:sp>
      </p:grpSp>
      <p:sp>
        <p:nvSpPr>
          <p:cNvPr id="80" name="Oval 43"/>
          <p:cNvSpPr>
            <a:spLocks noChangeArrowheads="1"/>
          </p:cNvSpPr>
          <p:nvPr/>
        </p:nvSpPr>
        <p:spPr bwMode="auto">
          <a:xfrm>
            <a:off x="6804371" y="4940275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c8</a:t>
            </a:r>
            <a:endParaRPr lang="cs-CZ" sz="1600" b="1"/>
          </a:p>
        </p:txBody>
      </p:sp>
      <p:sp>
        <p:nvSpPr>
          <p:cNvPr id="129" name="Oval 43"/>
          <p:cNvSpPr>
            <a:spLocks noChangeArrowheads="1"/>
          </p:cNvSpPr>
          <p:nvPr/>
        </p:nvSpPr>
        <p:spPr bwMode="auto">
          <a:xfrm>
            <a:off x="899592" y="2996059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/>
              <a:t>S</a:t>
            </a:r>
            <a:endParaRPr lang="cs-CZ" sz="1600" b="1"/>
          </a:p>
        </p:txBody>
      </p:sp>
      <p:sp>
        <p:nvSpPr>
          <p:cNvPr id="130" name="Oval 43"/>
          <p:cNvSpPr>
            <a:spLocks noChangeArrowheads="1"/>
          </p:cNvSpPr>
          <p:nvPr/>
        </p:nvSpPr>
        <p:spPr bwMode="auto">
          <a:xfrm>
            <a:off x="1979712" y="2996952"/>
            <a:ext cx="432048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 b="1" smtClean="0"/>
              <a:t>a1</a:t>
            </a:r>
            <a:endParaRPr lang="cs-CZ" sz="1600" b="1"/>
          </a:p>
        </p:txBody>
      </p:sp>
      <p:sp>
        <p:nvSpPr>
          <p:cNvPr id="132" name="AutoShape 642"/>
          <p:cNvSpPr>
            <a:spLocks noChangeArrowheads="1"/>
          </p:cNvSpPr>
          <p:nvPr/>
        </p:nvSpPr>
        <p:spPr bwMode="auto">
          <a:xfrm>
            <a:off x="1259632" y="692696"/>
            <a:ext cx="1080120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Bonus</a:t>
            </a:r>
            <a:endParaRPr lang="cs-CZ" sz="1600" b="1"/>
          </a:p>
        </p:txBody>
      </p:sp>
      <p:sp>
        <p:nvSpPr>
          <p:cNvPr id="13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Regular Expressions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Subsequence search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5" name="Text Box 53"/>
          <p:cNvSpPr txBox="1">
            <a:spLocks noChangeArrowheads="1"/>
          </p:cNvSpPr>
          <p:nvPr/>
        </p:nvSpPr>
        <p:spPr bwMode="auto">
          <a:xfrm>
            <a:off x="1186731" y="234798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 smtClean="0">
                <a:solidFill>
                  <a:schemeClr val="accent6">
                    <a:lumMod val="60000"/>
                    <a:lumOff val="40000"/>
                  </a:schemeClr>
                </a:solidFill>
                <a:sym typeface="Symbol"/>
              </a:rPr>
              <a:t></a:t>
            </a:r>
            <a:endParaRPr lang="cs-CZ" sz="2000" b="1" baseline="-2500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6" name="Text Box 53"/>
          <p:cNvSpPr txBox="1">
            <a:spLocks noChangeArrowheads="1"/>
          </p:cNvSpPr>
          <p:nvPr/>
        </p:nvSpPr>
        <p:spPr bwMode="auto">
          <a:xfrm>
            <a:off x="4211960" y="450822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 smtClean="0">
                <a:solidFill>
                  <a:schemeClr val="accent6">
                    <a:lumMod val="60000"/>
                    <a:lumOff val="40000"/>
                  </a:schemeClr>
                </a:solidFill>
                <a:sym typeface="Symbol"/>
              </a:rPr>
              <a:t></a:t>
            </a:r>
            <a:endParaRPr lang="cs-CZ" sz="2000" b="1" baseline="-2500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7" name="Text Box 53"/>
          <p:cNvSpPr txBox="1">
            <a:spLocks noChangeArrowheads="1"/>
          </p:cNvSpPr>
          <p:nvPr/>
        </p:nvSpPr>
        <p:spPr bwMode="auto">
          <a:xfrm>
            <a:off x="6876256" y="414818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 smtClean="0">
                <a:solidFill>
                  <a:schemeClr val="accent6">
                    <a:lumMod val="60000"/>
                    <a:lumOff val="40000"/>
                  </a:schemeClr>
                </a:solidFill>
                <a:sym typeface="Symbol"/>
              </a:rPr>
              <a:t></a:t>
            </a:r>
            <a:endParaRPr lang="cs-CZ" sz="2000" b="1" baseline="-2500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51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utoShape 642"/>
          <p:cNvSpPr>
            <a:spLocks noChangeArrowheads="1"/>
          </p:cNvSpPr>
          <p:nvPr/>
        </p:nvSpPr>
        <p:spPr bwMode="auto">
          <a:xfrm>
            <a:off x="395536" y="4725144"/>
            <a:ext cx="8424936" cy="1656184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13" name="Text Box 26"/>
          <p:cNvSpPr txBox="1">
            <a:spLocks noChangeArrowheads="1"/>
          </p:cNvSpPr>
          <p:nvPr/>
        </p:nvSpPr>
        <p:spPr bwMode="auto">
          <a:xfrm>
            <a:off x="1330350" y="4940722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117" name="Text Box 23"/>
          <p:cNvSpPr txBox="1">
            <a:spLocks noChangeArrowheads="1"/>
          </p:cNvSpPr>
          <p:nvPr/>
        </p:nvSpPr>
        <p:spPr bwMode="auto">
          <a:xfrm>
            <a:off x="1763737" y="544433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</a:t>
            </a:r>
            <a:endParaRPr lang="cs-CZ" b="1" baseline="-25000"/>
          </a:p>
        </p:txBody>
      </p:sp>
      <p:sp>
        <p:nvSpPr>
          <p:cNvPr id="118" name="Text Box 26"/>
          <p:cNvSpPr txBox="1">
            <a:spLocks noChangeArrowheads="1"/>
          </p:cNvSpPr>
          <p:nvPr/>
        </p:nvSpPr>
        <p:spPr bwMode="auto">
          <a:xfrm>
            <a:off x="2483768" y="5444331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</a:t>
            </a:r>
            <a:endParaRPr lang="cs-CZ" b="1" baseline="-25000"/>
          </a:p>
        </p:txBody>
      </p:sp>
      <p:sp>
        <p:nvSpPr>
          <p:cNvPr id="137" name="Text Box 26"/>
          <p:cNvSpPr txBox="1">
            <a:spLocks noChangeArrowheads="1"/>
          </p:cNvSpPr>
          <p:nvPr/>
        </p:nvSpPr>
        <p:spPr bwMode="auto">
          <a:xfrm>
            <a:off x="4139952" y="5444331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</a:t>
            </a:r>
            <a:endParaRPr lang="cs-CZ" b="1" baseline="-25000"/>
          </a:p>
        </p:txBody>
      </p:sp>
      <p:sp>
        <p:nvSpPr>
          <p:cNvPr id="143" name="Text Box 26"/>
          <p:cNvSpPr txBox="1">
            <a:spLocks noChangeArrowheads="1"/>
          </p:cNvSpPr>
          <p:nvPr/>
        </p:nvSpPr>
        <p:spPr bwMode="auto">
          <a:xfrm>
            <a:off x="5724128" y="5444331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</a:t>
            </a:r>
            <a:endParaRPr lang="cs-CZ" b="1" baseline="-25000"/>
          </a:p>
        </p:txBody>
      </p:sp>
      <p:sp>
        <p:nvSpPr>
          <p:cNvPr id="163" name="Text Box 26"/>
          <p:cNvSpPr txBox="1">
            <a:spLocks noChangeArrowheads="1"/>
          </p:cNvSpPr>
          <p:nvPr/>
        </p:nvSpPr>
        <p:spPr bwMode="auto">
          <a:xfrm>
            <a:off x="4067944" y="5804371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</a:t>
            </a:r>
            <a:endParaRPr lang="cs-CZ" b="1" baseline="-25000"/>
          </a:p>
        </p:txBody>
      </p:sp>
      <p:sp>
        <p:nvSpPr>
          <p:cNvPr id="164" name="Text Box 26"/>
          <p:cNvSpPr txBox="1">
            <a:spLocks noChangeArrowheads="1"/>
          </p:cNvSpPr>
          <p:nvPr/>
        </p:nvSpPr>
        <p:spPr bwMode="auto">
          <a:xfrm>
            <a:off x="6228184" y="5012283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b</a:t>
            </a:r>
            <a:endParaRPr lang="cs-CZ" b="1" baseline="-25000"/>
          </a:p>
        </p:txBody>
      </p:sp>
      <p:sp>
        <p:nvSpPr>
          <p:cNvPr id="165" name="Text Box 26"/>
          <p:cNvSpPr txBox="1">
            <a:spLocks noChangeArrowheads="1"/>
          </p:cNvSpPr>
          <p:nvPr/>
        </p:nvSpPr>
        <p:spPr bwMode="auto">
          <a:xfrm>
            <a:off x="6444208" y="5804371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b</a:t>
            </a:r>
            <a:endParaRPr lang="cs-CZ" b="1" baseline="-25000"/>
          </a:p>
        </p:txBody>
      </p:sp>
      <p:sp>
        <p:nvSpPr>
          <p:cNvPr id="166" name="Text Box 26"/>
          <p:cNvSpPr txBox="1">
            <a:spLocks noChangeArrowheads="1"/>
          </p:cNvSpPr>
          <p:nvPr/>
        </p:nvSpPr>
        <p:spPr bwMode="auto">
          <a:xfrm>
            <a:off x="4716016" y="5948387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b</a:t>
            </a:r>
            <a:endParaRPr lang="cs-CZ" b="1" baseline="-25000"/>
          </a:p>
        </p:txBody>
      </p:sp>
      <p:sp>
        <p:nvSpPr>
          <p:cNvPr id="168" name="Text Box 26"/>
          <p:cNvSpPr txBox="1">
            <a:spLocks noChangeArrowheads="1"/>
          </p:cNvSpPr>
          <p:nvPr/>
        </p:nvSpPr>
        <p:spPr bwMode="auto">
          <a:xfrm>
            <a:off x="4572000" y="5084291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b</a:t>
            </a:r>
            <a:endParaRPr lang="cs-CZ" b="1" baseline="-25000"/>
          </a:p>
        </p:txBody>
      </p:sp>
      <p:sp>
        <p:nvSpPr>
          <p:cNvPr id="169" name="Text Box 26"/>
          <p:cNvSpPr txBox="1">
            <a:spLocks noChangeArrowheads="1"/>
          </p:cNvSpPr>
          <p:nvPr/>
        </p:nvSpPr>
        <p:spPr bwMode="auto">
          <a:xfrm>
            <a:off x="5652120" y="5804371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</a:t>
            </a:r>
            <a:endParaRPr lang="cs-CZ" b="1" baseline="-25000"/>
          </a:p>
        </p:txBody>
      </p:sp>
      <p:sp>
        <p:nvSpPr>
          <p:cNvPr id="170" name="Text Box 26"/>
          <p:cNvSpPr txBox="1">
            <a:spLocks noChangeArrowheads="1"/>
          </p:cNvSpPr>
          <p:nvPr/>
        </p:nvSpPr>
        <p:spPr bwMode="auto">
          <a:xfrm>
            <a:off x="2627784" y="5804371"/>
            <a:ext cx="216024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b</a:t>
            </a:r>
            <a:endParaRPr lang="cs-CZ" b="1" baseline="-25000"/>
          </a:p>
        </p:txBody>
      </p:sp>
      <p:sp>
        <p:nvSpPr>
          <p:cNvPr id="24194" name="AutoShape 642"/>
          <p:cNvSpPr>
            <a:spLocks noChangeArrowheads="1"/>
          </p:cNvSpPr>
          <p:nvPr/>
        </p:nvSpPr>
        <p:spPr bwMode="auto">
          <a:xfrm>
            <a:off x="395536" y="2636912"/>
            <a:ext cx="8426450" cy="1368152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11" name="Text Box 26"/>
          <p:cNvSpPr txBox="1">
            <a:spLocks noChangeArrowheads="1"/>
          </p:cNvSpPr>
          <p:nvPr/>
        </p:nvSpPr>
        <p:spPr bwMode="auto">
          <a:xfrm>
            <a:off x="1475656" y="2852936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103" name="Text Box 26"/>
          <p:cNvSpPr txBox="1">
            <a:spLocks noChangeArrowheads="1"/>
          </p:cNvSpPr>
          <p:nvPr/>
        </p:nvSpPr>
        <p:spPr bwMode="auto">
          <a:xfrm>
            <a:off x="3923928" y="3356992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104" name="Text Box 26"/>
          <p:cNvSpPr txBox="1">
            <a:spLocks noChangeArrowheads="1"/>
          </p:cNvSpPr>
          <p:nvPr/>
        </p:nvSpPr>
        <p:spPr bwMode="auto">
          <a:xfrm>
            <a:off x="4860032" y="3356992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109" name="Text Box 26"/>
          <p:cNvSpPr txBox="1">
            <a:spLocks noChangeArrowheads="1"/>
          </p:cNvSpPr>
          <p:nvPr/>
        </p:nvSpPr>
        <p:spPr bwMode="auto">
          <a:xfrm>
            <a:off x="7308304" y="3356992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87" name="Text Box 23"/>
          <p:cNvSpPr txBox="1">
            <a:spLocks noChangeArrowheads="1"/>
          </p:cNvSpPr>
          <p:nvPr/>
        </p:nvSpPr>
        <p:spPr bwMode="auto">
          <a:xfrm>
            <a:off x="1909043" y="335654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</a:t>
            </a:r>
            <a:endParaRPr lang="cs-CZ" b="1" baseline="-25000"/>
          </a:p>
        </p:txBody>
      </p:sp>
      <p:sp>
        <p:nvSpPr>
          <p:cNvPr id="90" name="Text Box 26"/>
          <p:cNvSpPr txBox="1">
            <a:spLocks noChangeArrowheads="1"/>
          </p:cNvSpPr>
          <p:nvPr/>
        </p:nvSpPr>
        <p:spPr bwMode="auto">
          <a:xfrm>
            <a:off x="2917106" y="3356545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88" name="Line 24"/>
          <p:cNvSpPr>
            <a:spLocks noChangeShapeType="1"/>
          </p:cNvSpPr>
          <p:nvPr/>
        </p:nvSpPr>
        <p:spPr bwMode="auto">
          <a:xfrm>
            <a:off x="1764581" y="3643883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9" name="Oval 25"/>
          <p:cNvSpPr>
            <a:spLocks noChangeArrowheads="1"/>
          </p:cNvSpPr>
          <p:nvPr/>
        </p:nvSpPr>
        <p:spPr bwMode="auto">
          <a:xfrm>
            <a:off x="2485306" y="350259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91" name="Line 27"/>
          <p:cNvSpPr>
            <a:spLocks noChangeShapeType="1"/>
          </p:cNvSpPr>
          <p:nvPr/>
        </p:nvSpPr>
        <p:spPr bwMode="auto">
          <a:xfrm>
            <a:off x="2774231" y="3645470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" name="Oval 28"/>
          <p:cNvSpPr>
            <a:spLocks noChangeArrowheads="1"/>
          </p:cNvSpPr>
          <p:nvPr/>
        </p:nvSpPr>
        <p:spPr bwMode="auto">
          <a:xfrm>
            <a:off x="3493368" y="350259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94" name="Line 30"/>
          <p:cNvSpPr>
            <a:spLocks noChangeShapeType="1"/>
          </p:cNvSpPr>
          <p:nvPr/>
        </p:nvSpPr>
        <p:spPr bwMode="auto">
          <a:xfrm>
            <a:off x="3782293" y="3645470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5" name="Oval 31"/>
          <p:cNvSpPr>
            <a:spLocks noChangeArrowheads="1"/>
          </p:cNvSpPr>
          <p:nvPr/>
        </p:nvSpPr>
        <p:spPr bwMode="auto">
          <a:xfrm>
            <a:off x="4501431" y="350259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97" name="Line 33"/>
          <p:cNvSpPr>
            <a:spLocks noChangeShapeType="1"/>
          </p:cNvSpPr>
          <p:nvPr/>
        </p:nvSpPr>
        <p:spPr bwMode="auto">
          <a:xfrm>
            <a:off x="4790356" y="3645470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1" name="Arc 55"/>
          <p:cNvSpPr>
            <a:spLocks/>
          </p:cNvSpPr>
          <p:nvPr/>
        </p:nvSpPr>
        <p:spPr bwMode="auto">
          <a:xfrm flipH="1" flipV="1">
            <a:off x="1189906" y="3501008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Arc 57"/>
          <p:cNvSpPr>
            <a:spLocks/>
          </p:cNvSpPr>
          <p:nvPr/>
        </p:nvSpPr>
        <p:spPr bwMode="auto">
          <a:xfrm rot="5400000" flipV="1">
            <a:off x="3527884" y="1376772"/>
            <a:ext cx="360040" cy="1008112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AutoShape 3"/>
          <p:cNvSpPr>
            <a:spLocks noChangeArrowheads="1"/>
          </p:cNvSpPr>
          <p:nvPr/>
        </p:nvSpPr>
        <p:spPr bwMode="auto">
          <a:xfrm>
            <a:off x="395536" y="620688"/>
            <a:ext cx="8424936" cy="1728192"/>
          </a:xfrm>
          <a:prstGeom prst="roundRect">
            <a:avLst>
              <a:gd name="adj" fmla="val 651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Transforming NFA which searches text for an occurence of a word of a given</a:t>
            </a:r>
          </a:p>
          <a:p>
            <a:pPr algn="l"/>
            <a:r>
              <a:rPr lang="en-US" smtClean="0"/>
              <a:t>regular language into the equivalent DFA might take exponential space </a:t>
            </a:r>
          </a:p>
          <a:p>
            <a:pPr algn="l"/>
            <a:r>
              <a:rPr lang="en-US" smtClean="0"/>
              <a:t>and thus also exponential time. Not always, but sometimes yes:</a:t>
            </a:r>
          </a:p>
          <a:p>
            <a:pPr algn="l"/>
            <a:endParaRPr lang="en-US"/>
          </a:p>
          <a:p>
            <a:pPr algn="l"/>
            <a:r>
              <a:rPr lang="en-US" smtClean="0"/>
              <a:t>Consider regular expression  </a:t>
            </a:r>
            <a:r>
              <a:rPr lang="en-US" b="1" smtClean="0"/>
              <a:t>R</a:t>
            </a:r>
            <a:r>
              <a:rPr lang="en-US" smtClean="0"/>
              <a:t> =  </a:t>
            </a:r>
            <a:r>
              <a:rPr lang="en-US" b="1" smtClean="0"/>
              <a:t>a(a+b)(a+b)...(a+b)</a:t>
            </a:r>
            <a:r>
              <a:rPr lang="en-US" smtClean="0"/>
              <a:t>  over alphabet {a, b}.</a:t>
            </a:r>
          </a:p>
        </p:txBody>
      </p:sp>
      <p:grpSp>
        <p:nvGrpSpPr>
          <p:cNvPr id="105" name="Group 34"/>
          <p:cNvGrpSpPr>
            <a:grpSpLocks/>
          </p:cNvGrpSpPr>
          <p:nvPr/>
        </p:nvGrpSpPr>
        <p:grpSpPr bwMode="auto">
          <a:xfrm>
            <a:off x="7884368" y="3501008"/>
            <a:ext cx="287338" cy="287337"/>
            <a:chOff x="3334" y="799"/>
            <a:chExt cx="454" cy="453"/>
          </a:xfrm>
        </p:grpSpPr>
        <p:sp>
          <p:nvSpPr>
            <p:cNvPr id="106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07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200" b="1" smtClean="0"/>
                <a:t>n</a:t>
              </a:r>
              <a:endParaRPr lang="cs-CZ" sz="1200" b="1"/>
            </a:p>
          </p:txBody>
        </p:sp>
      </p:grpSp>
      <p:sp>
        <p:nvSpPr>
          <p:cNvPr id="108" name="Line 33"/>
          <p:cNvSpPr>
            <a:spLocks noChangeShapeType="1"/>
          </p:cNvSpPr>
          <p:nvPr/>
        </p:nvSpPr>
        <p:spPr bwMode="auto">
          <a:xfrm>
            <a:off x="7164288" y="3645024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" name="Arc 28"/>
          <p:cNvSpPr>
            <a:spLocks/>
          </p:cNvSpPr>
          <p:nvPr/>
        </p:nvSpPr>
        <p:spPr bwMode="auto">
          <a:xfrm rot="5400000" flipH="1">
            <a:off x="1461145" y="3227486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Oval 22"/>
          <p:cNvSpPr>
            <a:spLocks noChangeArrowheads="1"/>
          </p:cNvSpPr>
          <p:nvPr/>
        </p:nvSpPr>
        <p:spPr bwMode="auto">
          <a:xfrm>
            <a:off x="1475656" y="35010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5724128" y="3645024"/>
            <a:ext cx="129614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AutoShape 642"/>
          <p:cNvSpPr>
            <a:spLocks noChangeArrowheads="1"/>
          </p:cNvSpPr>
          <p:nvPr/>
        </p:nvSpPr>
        <p:spPr bwMode="auto">
          <a:xfrm>
            <a:off x="611560" y="2420888"/>
            <a:ext cx="2520280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Text search NFA1 for R</a:t>
            </a:r>
            <a:endParaRPr lang="cs-CZ" sz="1600" b="1"/>
          </a:p>
        </p:txBody>
      </p:sp>
      <p:sp>
        <p:nvSpPr>
          <p:cNvPr id="119" name="Line 24"/>
          <p:cNvSpPr>
            <a:spLocks noChangeShapeType="1"/>
          </p:cNvSpPr>
          <p:nvPr/>
        </p:nvSpPr>
        <p:spPr bwMode="auto">
          <a:xfrm>
            <a:off x="1619275" y="5731670"/>
            <a:ext cx="504453" cy="6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Line 27"/>
          <p:cNvSpPr>
            <a:spLocks noChangeShapeType="1"/>
          </p:cNvSpPr>
          <p:nvPr/>
        </p:nvSpPr>
        <p:spPr bwMode="auto">
          <a:xfrm>
            <a:off x="2411760" y="5732363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Arc 55"/>
          <p:cNvSpPr>
            <a:spLocks/>
          </p:cNvSpPr>
          <p:nvPr/>
        </p:nvSpPr>
        <p:spPr bwMode="auto">
          <a:xfrm flipH="1" flipV="1">
            <a:off x="1044600" y="5588794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Arc 28"/>
          <p:cNvSpPr>
            <a:spLocks/>
          </p:cNvSpPr>
          <p:nvPr/>
        </p:nvSpPr>
        <p:spPr bwMode="auto">
          <a:xfrm rot="5400000" flipH="1">
            <a:off x="1315839" y="5315272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cxnSp>
        <p:nvCxnSpPr>
          <p:cNvPr id="133" name="Straight Connector 132"/>
          <p:cNvCxnSpPr/>
          <p:nvPr/>
        </p:nvCxnSpPr>
        <p:spPr bwMode="auto">
          <a:xfrm>
            <a:off x="7452320" y="5732363"/>
            <a:ext cx="100811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Line 27"/>
          <p:cNvSpPr>
            <a:spLocks noChangeShapeType="1"/>
          </p:cNvSpPr>
          <p:nvPr/>
        </p:nvSpPr>
        <p:spPr bwMode="auto">
          <a:xfrm>
            <a:off x="3995936" y="5732363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" name="Line 27"/>
          <p:cNvSpPr>
            <a:spLocks noChangeShapeType="1"/>
          </p:cNvSpPr>
          <p:nvPr/>
        </p:nvSpPr>
        <p:spPr bwMode="auto">
          <a:xfrm>
            <a:off x="5580112" y="5732363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Arc 57"/>
          <p:cNvSpPr>
            <a:spLocks/>
          </p:cNvSpPr>
          <p:nvPr/>
        </p:nvSpPr>
        <p:spPr bwMode="auto">
          <a:xfrm rot="16200000" flipH="1" flipV="1">
            <a:off x="2879811" y="5192307"/>
            <a:ext cx="288034" cy="151216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Arc 57"/>
          <p:cNvSpPr>
            <a:spLocks/>
          </p:cNvSpPr>
          <p:nvPr/>
        </p:nvSpPr>
        <p:spPr bwMode="auto">
          <a:xfrm rot="16200000" flipH="1" flipV="1">
            <a:off x="3671899" y="5192304"/>
            <a:ext cx="288034" cy="151216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Arc 57"/>
          <p:cNvSpPr>
            <a:spLocks/>
          </p:cNvSpPr>
          <p:nvPr/>
        </p:nvSpPr>
        <p:spPr bwMode="auto">
          <a:xfrm rot="16200000" flipH="1" flipV="1">
            <a:off x="3995936" y="4868267"/>
            <a:ext cx="432048" cy="2304256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Arc 57"/>
          <p:cNvSpPr>
            <a:spLocks/>
          </p:cNvSpPr>
          <p:nvPr/>
        </p:nvSpPr>
        <p:spPr bwMode="auto">
          <a:xfrm rot="5400000" flipH="1">
            <a:off x="4499991" y="4796260"/>
            <a:ext cx="288034" cy="1440160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Arc 57"/>
          <p:cNvSpPr>
            <a:spLocks/>
          </p:cNvSpPr>
          <p:nvPr/>
        </p:nvSpPr>
        <p:spPr bwMode="auto">
          <a:xfrm rot="5400000" flipH="1">
            <a:off x="6084167" y="4796260"/>
            <a:ext cx="288034" cy="1440160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Arc 57"/>
          <p:cNvSpPr>
            <a:spLocks/>
          </p:cNvSpPr>
          <p:nvPr/>
        </p:nvSpPr>
        <p:spPr bwMode="auto">
          <a:xfrm rot="16200000" flipH="1" flipV="1">
            <a:off x="5328083" y="5192304"/>
            <a:ext cx="288034" cy="151216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Oval 25"/>
          <p:cNvSpPr>
            <a:spLocks noChangeArrowheads="1"/>
          </p:cNvSpPr>
          <p:nvPr/>
        </p:nvSpPr>
        <p:spPr bwMode="auto">
          <a:xfrm>
            <a:off x="2123728" y="558834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/>
              <a:t>a1</a:t>
            </a:r>
            <a:endParaRPr lang="cs-CZ" sz="1400" b="1"/>
          </a:p>
        </p:txBody>
      </p:sp>
      <p:sp>
        <p:nvSpPr>
          <p:cNvPr id="122" name="Oval 28"/>
          <p:cNvSpPr>
            <a:spLocks noChangeArrowheads="1"/>
          </p:cNvSpPr>
          <p:nvPr/>
        </p:nvSpPr>
        <p:spPr bwMode="auto">
          <a:xfrm>
            <a:off x="2915816" y="558834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/>
              <a:t>a2</a:t>
            </a:r>
            <a:endParaRPr lang="cs-CZ" sz="1400" b="1"/>
          </a:p>
        </p:txBody>
      </p:sp>
      <p:sp>
        <p:nvSpPr>
          <p:cNvPr id="132" name="Oval 22"/>
          <p:cNvSpPr>
            <a:spLocks noChangeArrowheads="1"/>
          </p:cNvSpPr>
          <p:nvPr/>
        </p:nvSpPr>
        <p:spPr bwMode="auto">
          <a:xfrm>
            <a:off x="1330350" y="5588794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36" name="Oval 28"/>
          <p:cNvSpPr>
            <a:spLocks noChangeArrowheads="1"/>
          </p:cNvSpPr>
          <p:nvPr/>
        </p:nvSpPr>
        <p:spPr bwMode="auto">
          <a:xfrm>
            <a:off x="3707904" y="558834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/>
              <a:t>b3</a:t>
            </a:r>
            <a:endParaRPr lang="cs-CZ" sz="1400" b="1"/>
          </a:p>
        </p:txBody>
      </p:sp>
      <p:sp>
        <p:nvSpPr>
          <p:cNvPr id="139" name="Oval 28"/>
          <p:cNvSpPr>
            <a:spLocks noChangeArrowheads="1"/>
          </p:cNvSpPr>
          <p:nvPr/>
        </p:nvSpPr>
        <p:spPr bwMode="auto">
          <a:xfrm>
            <a:off x="4499992" y="558834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/>
              <a:t>a4</a:t>
            </a:r>
            <a:endParaRPr lang="cs-CZ" sz="1400" b="1"/>
          </a:p>
        </p:txBody>
      </p:sp>
      <p:sp>
        <p:nvSpPr>
          <p:cNvPr id="142" name="Oval 28"/>
          <p:cNvSpPr>
            <a:spLocks noChangeArrowheads="1"/>
          </p:cNvSpPr>
          <p:nvPr/>
        </p:nvSpPr>
        <p:spPr bwMode="auto">
          <a:xfrm>
            <a:off x="5292080" y="558834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/>
              <a:t>b5</a:t>
            </a:r>
            <a:endParaRPr lang="cs-CZ" sz="1400" b="1"/>
          </a:p>
        </p:txBody>
      </p:sp>
      <p:sp>
        <p:nvSpPr>
          <p:cNvPr id="145" name="Oval 28"/>
          <p:cNvSpPr>
            <a:spLocks noChangeArrowheads="1"/>
          </p:cNvSpPr>
          <p:nvPr/>
        </p:nvSpPr>
        <p:spPr bwMode="auto">
          <a:xfrm>
            <a:off x="6084168" y="558834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/>
              <a:t>a6</a:t>
            </a:r>
            <a:endParaRPr lang="cs-CZ" sz="1400" b="1"/>
          </a:p>
        </p:txBody>
      </p:sp>
      <p:sp>
        <p:nvSpPr>
          <p:cNvPr id="148" name="Oval 28"/>
          <p:cNvSpPr>
            <a:spLocks noChangeArrowheads="1"/>
          </p:cNvSpPr>
          <p:nvPr/>
        </p:nvSpPr>
        <p:spPr bwMode="auto">
          <a:xfrm>
            <a:off x="6876256" y="558834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/>
              <a:t>b7</a:t>
            </a:r>
            <a:endParaRPr lang="cs-CZ" sz="1400" b="1"/>
          </a:p>
        </p:txBody>
      </p:sp>
      <p:sp>
        <p:nvSpPr>
          <p:cNvPr id="167" name="Arc 57"/>
          <p:cNvSpPr>
            <a:spLocks/>
          </p:cNvSpPr>
          <p:nvPr/>
        </p:nvSpPr>
        <p:spPr bwMode="auto">
          <a:xfrm rot="16200000" flipH="1" flipV="1">
            <a:off x="5652120" y="4868267"/>
            <a:ext cx="360040" cy="2232248"/>
          </a:xfrm>
          <a:custGeom>
            <a:avLst/>
            <a:gdLst>
              <a:gd name="G0" fmla="+- 0 0 0"/>
              <a:gd name="G1" fmla="+- 21038 0 0"/>
              <a:gd name="G2" fmla="+- 21600 0 0"/>
              <a:gd name="T0" fmla="*/ 4897 w 21600"/>
              <a:gd name="T1" fmla="*/ 0 h 42451"/>
              <a:gd name="T2" fmla="*/ 2838 w 21600"/>
              <a:gd name="T3" fmla="*/ 42451 h 42451"/>
              <a:gd name="T4" fmla="*/ 0 w 21600"/>
              <a:gd name="T5" fmla="*/ 21038 h 42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AutoShape 642"/>
          <p:cNvSpPr>
            <a:spLocks noChangeArrowheads="1"/>
          </p:cNvSpPr>
          <p:nvPr/>
        </p:nvSpPr>
        <p:spPr bwMode="auto">
          <a:xfrm>
            <a:off x="611560" y="4437112"/>
            <a:ext cx="4392488" cy="432048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Text search NFA2 for R,  why not this one?</a:t>
            </a:r>
            <a:endParaRPr lang="cs-CZ" sz="1600" b="1"/>
          </a:p>
        </p:txBody>
      </p:sp>
      <p:sp>
        <p:nvSpPr>
          <p:cNvPr id="173" name="AutoShape 642"/>
          <p:cNvSpPr>
            <a:spLocks noChangeArrowheads="1"/>
          </p:cNvSpPr>
          <p:nvPr/>
        </p:nvSpPr>
        <p:spPr bwMode="auto">
          <a:xfrm>
            <a:off x="827584" y="4221088"/>
            <a:ext cx="1152128" cy="288032"/>
          </a:xfrm>
          <a:prstGeom prst="roundRect">
            <a:avLst>
              <a:gd name="adj" fmla="val 18816"/>
            </a:avLst>
          </a:prstGeom>
          <a:solidFill>
            <a:srgbClr val="CC00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>
                <a:solidFill>
                  <a:schemeClr val="bg1"/>
                </a:solidFill>
              </a:rPr>
              <a:t>Mystery</a:t>
            </a:r>
            <a:endParaRPr lang="cs-CZ" sz="1600" b="1">
              <a:solidFill>
                <a:schemeClr val="bg1"/>
              </a:solidFill>
            </a:endParaRPr>
          </a:p>
        </p:txBody>
      </p:sp>
      <p:sp>
        <p:nvSpPr>
          <p:cNvPr id="174" name="Text Box 26"/>
          <p:cNvSpPr txBox="1">
            <a:spLocks noChangeArrowheads="1"/>
          </p:cNvSpPr>
          <p:nvPr/>
        </p:nvSpPr>
        <p:spPr bwMode="auto">
          <a:xfrm>
            <a:off x="611560" y="2996952"/>
            <a:ext cx="720080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NFA1</a:t>
            </a:r>
            <a:endParaRPr lang="cs-CZ" b="1" baseline="-25000"/>
          </a:p>
        </p:txBody>
      </p:sp>
      <p:sp>
        <p:nvSpPr>
          <p:cNvPr id="175" name="Text Box 26"/>
          <p:cNvSpPr txBox="1">
            <a:spLocks noChangeArrowheads="1"/>
          </p:cNvSpPr>
          <p:nvPr/>
        </p:nvSpPr>
        <p:spPr bwMode="auto">
          <a:xfrm>
            <a:off x="539552" y="5085184"/>
            <a:ext cx="720080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NFA2</a:t>
            </a:r>
            <a:endParaRPr lang="cs-CZ" b="1" baseline="-25000"/>
          </a:p>
        </p:txBody>
      </p:sp>
      <p:sp>
        <p:nvSpPr>
          <p:cNvPr id="17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Regular Expressions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7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8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Effectivity of NFA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56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AutoShape 642"/>
          <p:cNvSpPr>
            <a:spLocks noChangeArrowheads="1"/>
          </p:cNvSpPr>
          <p:nvPr/>
        </p:nvSpPr>
        <p:spPr bwMode="auto">
          <a:xfrm>
            <a:off x="611560" y="3068960"/>
            <a:ext cx="4752528" cy="3456384"/>
          </a:xfrm>
          <a:prstGeom prst="roundRect">
            <a:avLst>
              <a:gd name="adj" fmla="val 5255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3491880" y="548680"/>
            <a:ext cx="2088232" cy="504056"/>
          </a:xfrm>
          <a:prstGeom prst="roundRect">
            <a:avLst>
              <a:gd name="adj" fmla="val 3041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R = a(a+b)(a+b)</a:t>
            </a: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5724128" y="980728"/>
            <a:ext cx="2016224" cy="1728192"/>
          </a:xfrm>
          <a:prstGeom prst="roundRect">
            <a:avLst>
              <a:gd name="adj" fmla="val 749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    a   b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0   0,1  0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1    2   2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2    3   3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3    -   -</a:t>
            </a:r>
            <a:endParaRPr lang="en-US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AutoShape 642"/>
          <p:cNvSpPr>
            <a:spLocks noChangeArrowheads="1"/>
          </p:cNvSpPr>
          <p:nvPr/>
        </p:nvSpPr>
        <p:spPr bwMode="auto">
          <a:xfrm>
            <a:off x="683568" y="1340768"/>
            <a:ext cx="4680520" cy="1368152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1259632" y="1556792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3707904" y="2060848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1693019" y="206040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</a:t>
            </a:r>
            <a:endParaRPr lang="cs-CZ" b="1" baseline="-25000"/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2701082" y="2060401"/>
            <a:ext cx="502766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600" b="1" smtClean="0"/>
              <a:t>a,b</a:t>
            </a:r>
            <a:endParaRPr lang="cs-CZ" b="1" baseline="-25000"/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auto">
          <a:xfrm>
            <a:off x="1548557" y="2347739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" name="Oval 25"/>
          <p:cNvSpPr>
            <a:spLocks noChangeArrowheads="1"/>
          </p:cNvSpPr>
          <p:nvPr/>
        </p:nvSpPr>
        <p:spPr bwMode="auto">
          <a:xfrm>
            <a:off x="2269282" y="2206451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34" name="Line 27"/>
          <p:cNvSpPr>
            <a:spLocks noChangeShapeType="1"/>
          </p:cNvSpPr>
          <p:nvPr/>
        </p:nvSpPr>
        <p:spPr bwMode="auto">
          <a:xfrm>
            <a:off x="2558207" y="2349326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" name="Oval 28"/>
          <p:cNvSpPr>
            <a:spLocks noChangeArrowheads="1"/>
          </p:cNvSpPr>
          <p:nvPr/>
        </p:nvSpPr>
        <p:spPr bwMode="auto">
          <a:xfrm>
            <a:off x="3277344" y="2206451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36" name="Line 30"/>
          <p:cNvSpPr>
            <a:spLocks noChangeShapeType="1"/>
          </p:cNvSpPr>
          <p:nvPr/>
        </p:nvSpPr>
        <p:spPr bwMode="auto">
          <a:xfrm>
            <a:off x="3566269" y="2349326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" name="Arc 55"/>
          <p:cNvSpPr>
            <a:spLocks/>
          </p:cNvSpPr>
          <p:nvPr/>
        </p:nvSpPr>
        <p:spPr bwMode="auto">
          <a:xfrm flipH="1" flipV="1">
            <a:off x="973882" y="2204864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0" name="Group 34"/>
          <p:cNvGrpSpPr>
            <a:grpSpLocks/>
          </p:cNvGrpSpPr>
          <p:nvPr/>
        </p:nvGrpSpPr>
        <p:grpSpPr bwMode="auto">
          <a:xfrm>
            <a:off x="4283968" y="2204864"/>
            <a:ext cx="287338" cy="287337"/>
            <a:chOff x="3334" y="799"/>
            <a:chExt cx="454" cy="453"/>
          </a:xfrm>
        </p:grpSpPr>
        <p:sp>
          <p:nvSpPr>
            <p:cNvPr id="41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42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200" b="1" smtClean="0"/>
                <a:t>3</a:t>
              </a:r>
              <a:endParaRPr lang="cs-CZ" sz="1200" b="1"/>
            </a:p>
          </p:txBody>
        </p:sp>
      </p:grpSp>
      <p:sp>
        <p:nvSpPr>
          <p:cNvPr id="44" name="Arc 28"/>
          <p:cNvSpPr>
            <a:spLocks/>
          </p:cNvSpPr>
          <p:nvPr/>
        </p:nvSpPr>
        <p:spPr bwMode="auto">
          <a:xfrm rot="5400000" flipH="1">
            <a:off x="1245121" y="1931342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22"/>
          <p:cNvSpPr>
            <a:spLocks noChangeArrowheads="1"/>
          </p:cNvSpPr>
          <p:nvPr/>
        </p:nvSpPr>
        <p:spPr bwMode="auto">
          <a:xfrm>
            <a:off x="1259632" y="2204864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47" name="AutoShape 642"/>
          <p:cNvSpPr>
            <a:spLocks noChangeArrowheads="1"/>
          </p:cNvSpPr>
          <p:nvPr/>
        </p:nvSpPr>
        <p:spPr bwMode="auto">
          <a:xfrm>
            <a:off x="395536" y="1124744"/>
            <a:ext cx="2520280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Text search NFA for R</a:t>
            </a:r>
            <a:endParaRPr lang="cs-CZ" sz="1600" b="1"/>
          </a:p>
        </p:txBody>
      </p:sp>
      <p:sp>
        <p:nvSpPr>
          <p:cNvPr id="49" name="AutoShape 642"/>
          <p:cNvSpPr>
            <a:spLocks noChangeArrowheads="1"/>
          </p:cNvSpPr>
          <p:nvPr/>
        </p:nvSpPr>
        <p:spPr bwMode="auto">
          <a:xfrm>
            <a:off x="5868144" y="692696"/>
            <a:ext cx="1296144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NFA table</a:t>
            </a:r>
            <a:endParaRPr lang="cs-CZ" sz="1600" b="1"/>
          </a:p>
        </p:txBody>
      </p:sp>
      <p:sp>
        <p:nvSpPr>
          <p:cNvPr id="50" name="AutoShape 3"/>
          <p:cNvSpPr>
            <a:spLocks noChangeArrowheads="1"/>
          </p:cNvSpPr>
          <p:nvPr/>
        </p:nvSpPr>
        <p:spPr bwMode="auto">
          <a:xfrm>
            <a:off x="5724128" y="3356992"/>
            <a:ext cx="2808312" cy="2952328"/>
          </a:xfrm>
          <a:prstGeom prst="roundRect">
            <a:avLst>
              <a:gd name="adj" fmla="val 749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         a    b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  0     01    0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 01    012   02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012   0123  023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0123   0123  023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 02    013   03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023    013   03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013    012   02</a:t>
            </a:r>
          </a:p>
          <a:p>
            <a:pPr algn="l"/>
            <a:r>
              <a:rPr lang="pt-BR" b="1" smtClean="0">
                <a:latin typeface="Courier New" pitchFamily="49" charset="0"/>
                <a:cs typeface="Courier New" pitchFamily="49" charset="0"/>
              </a:rPr>
              <a:t>  03     01    0</a:t>
            </a:r>
          </a:p>
        </p:txBody>
      </p:sp>
      <p:sp>
        <p:nvSpPr>
          <p:cNvPr id="51" name="AutoShape 642"/>
          <p:cNvSpPr>
            <a:spLocks noChangeArrowheads="1"/>
          </p:cNvSpPr>
          <p:nvPr/>
        </p:nvSpPr>
        <p:spPr bwMode="auto">
          <a:xfrm>
            <a:off x="5868144" y="3140968"/>
            <a:ext cx="1296144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DFA table</a:t>
            </a:r>
            <a:endParaRPr lang="cs-CZ" sz="1600" b="1"/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5940152" y="1412776"/>
            <a:ext cx="13681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Connector 53"/>
          <p:cNvCxnSpPr/>
          <p:nvPr/>
        </p:nvCxnSpPr>
        <p:spPr bwMode="auto">
          <a:xfrm flipV="1">
            <a:off x="6300192" y="1196752"/>
            <a:ext cx="0" cy="129614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6732240" y="3645024"/>
            <a:ext cx="0" cy="244827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>
            <a:off x="5940152" y="3861048"/>
            <a:ext cx="230425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187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140968"/>
            <a:ext cx="4347392" cy="331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Regular Expressions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Effectivity of NFA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6" name="AutoShape 642"/>
          <p:cNvSpPr>
            <a:spLocks noChangeArrowheads="1"/>
          </p:cNvSpPr>
          <p:nvPr/>
        </p:nvSpPr>
        <p:spPr bwMode="auto">
          <a:xfrm>
            <a:off x="467544" y="2924944"/>
            <a:ext cx="2520280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Text search DFA for R</a:t>
            </a:r>
            <a:endParaRPr lang="cs-CZ" sz="1600" b="1"/>
          </a:p>
        </p:txBody>
      </p:sp>
      <p:sp>
        <p:nvSpPr>
          <p:cNvPr id="48" name="Text Box 23"/>
          <p:cNvSpPr txBox="1">
            <a:spLocks noChangeArrowheads="1"/>
          </p:cNvSpPr>
          <p:nvPr/>
        </p:nvSpPr>
        <p:spPr bwMode="auto">
          <a:xfrm>
            <a:off x="7308304" y="223343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50000"/>
              </a:spcBef>
            </a:pPr>
            <a:r>
              <a:rPr lang="en-US" sz="1600" b="1" smtClean="0"/>
              <a:t>F</a:t>
            </a:r>
            <a:endParaRPr lang="cs-CZ" b="1" baseline="-25000"/>
          </a:p>
        </p:txBody>
      </p:sp>
      <p:sp>
        <p:nvSpPr>
          <p:cNvPr id="53" name="Text Box 23"/>
          <p:cNvSpPr txBox="1">
            <a:spLocks noChangeArrowheads="1"/>
          </p:cNvSpPr>
          <p:nvPr/>
        </p:nvSpPr>
        <p:spPr bwMode="auto">
          <a:xfrm>
            <a:off x="8172400" y="465313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50000"/>
              </a:spcBef>
            </a:pPr>
            <a:r>
              <a:rPr lang="en-US" sz="1600" b="1" smtClean="0"/>
              <a:t>F</a:t>
            </a:r>
            <a:endParaRPr lang="cs-CZ" b="1" baseline="-25000"/>
          </a:p>
        </p:txBody>
      </p: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8172400" y="52292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50000"/>
              </a:spcBef>
            </a:pPr>
            <a:r>
              <a:rPr lang="en-US" sz="1600" b="1" smtClean="0"/>
              <a:t>F</a:t>
            </a:r>
            <a:endParaRPr lang="cs-CZ" b="1" baseline="-25000"/>
          </a:p>
        </p:txBody>
      </p:sp>
      <p:sp>
        <p:nvSpPr>
          <p:cNvPr id="56" name="Text Box 23"/>
          <p:cNvSpPr txBox="1">
            <a:spLocks noChangeArrowheads="1"/>
          </p:cNvSpPr>
          <p:nvPr/>
        </p:nvSpPr>
        <p:spPr bwMode="auto">
          <a:xfrm>
            <a:off x="8172400" y="551723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50000"/>
              </a:spcBef>
            </a:pPr>
            <a:r>
              <a:rPr lang="en-US" sz="1600" b="1" smtClean="0"/>
              <a:t>F</a:t>
            </a:r>
            <a:endParaRPr lang="cs-CZ" b="1" baseline="-25000"/>
          </a:p>
        </p:txBody>
      </p:sp>
      <p:sp>
        <p:nvSpPr>
          <p:cNvPr id="57" name="Text Box 23"/>
          <p:cNvSpPr txBox="1">
            <a:spLocks noChangeArrowheads="1"/>
          </p:cNvSpPr>
          <p:nvPr/>
        </p:nvSpPr>
        <p:spPr bwMode="auto">
          <a:xfrm>
            <a:off x="8172400" y="577579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50000"/>
              </a:spcBef>
            </a:pPr>
            <a:r>
              <a:rPr lang="en-US" sz="1600" b="1" smtClean="0"/>
              <a:t>F</a:t>
            </a:r>
            <a:endParaRPr lang="cs-CZ" b="1" baseline="-25000"/>
          </a:p>
        </p:txBody>
      </p:sp>
    </p:spTree>
    <p:extLst>
      <p:ext uri="{BB962C8B-B14F-4D97-AF65-F5344CB8AC3E}">
        <p14:creationId xmlns:p14="http://schemas.microsoft.com/office/powerpoint/2010/main" val="287056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43" name="AutoShape 59"/>
          <p:cNvSpPr>
            <a:spLocks noChangeArrowheads="1"/>
          </p:cNvSpPr>
          <p:nvPr/>
        </p:nvSpPr>
        <p:spPr bwMode="auto">
          <a:xfrm>
            <a:off x="3203575" y="3716338"/>
            <a:ext cx="5473700" cy="2736850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67586" name="AutoShape 2"/>
          <p:cNvSpPr>
            <a:spLocks noChangeArrowheads="1"/>
          </p:cNvSpPr>
          <p:nvPr/>
        </p:nvSpPr>
        <p:spPr bwMode="auto">
          <a:xfrm>
            <a:off x="466725" y="1052513"/>
            <a:ext cx="8208963" cy="1223962"/>
          </a:xfrm>
          <a:prstGeom prst="roundRect">
            <a:avLst>
              <a:gd name="adj" fmla="val 1185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</a:t>
            </a:r>
            <a:r>
              <a:rPr lang="cs-CZ" b="1" smtClean="0"/>
              <a:t> </a:t>
            </a:r>
            <a:r>
              <a:rPr lang="en-US" b="1" smtClean="0"/>
              <a:t>with</a:t>
            </a:r>
            <a:r>
              <a:rPr lang="cs-CZ" b="1" smtClean="0"/>
              <a:t> </a:t>
            </a:r>
            <a:r>
              <a:rPr lang="cs-CZ" b="1" i="1">
                <a:sym typeface="Symbol" pitchFamily="18" charset="2"/>
              </a:rPr>
              <a:t></a:t>
            </a:r>
            <a:r>
              <a:rPr lang="en-US" b="1" smtClean="0">
                <a:sym typeface="Symbol" pitchFamily="18" charset="2"/>
              </a:rPr>
              <a:t>transitions</a:t>
            </a:r>
            <a:endParaRPr lang="cs-CZ" b="1"/>
          </a:p>
          <a:p>
            <a:pPr algn="l"/>
            <a:r>
              <a:rPr lang="en-US" smtClean="0"/>
              <a:t>The transition from one state to another can be performed </a:t>
            </a:r>
            <a:r>
              <a:rPr lang="en-US" b="1" smtClean="0"/>
              <a:t>without</a:t>
            </a:r>
          </a:p>
          <a:p>
            <a:pPr algn="l"/>
            <a:r>
              <a:rPr lang="en-US" smtClean="0"/>
              <a:t>reading any input symbol. Such transition is labeled by s</a:t>
            </a:r>
            <a:r>
              <a:rPr lang="cs-CZ" smtClean="0"/>
              <a:t>ymbol </a:t>
            </a:r>
            <a:r>
              <a:rPr lang="cs-CZ" b="1" i="1">
                <a:sym typeface="Symbol" pitchFamily="18" charset="2"/>
              </a:rPr>
              <a:t></a:t>
            </a:r>
            <a:r>
              <a:rPr lang="cs-CZ">
                <a:sym typeface="Symbol" pitchFamily="18" charset="2"/>
              </a:rPr>
              <a:t>.</a:t>
            </a:r>
          </a:p>
        </p:txBody>
      </p:sp>
      <p:grpSp>
        <p:nvGrpSpPr>
          <p:cNvPr id="67624" name="Group 40"/>
          <p:cNvGrpSpPr>
            <a:grpSpLocks/>
          </p:cNvGrpSpPr>
          <p:nvPr/>
        </p:nvGrpSpPr>
        <p:grpSpPr bwMode="auto">
          <a:xfrm>
            <a:off x="4140200" y="3860800"/>
            <a:ext cx="4033838" cy="2447925"/>
            <a:chOff x="2653" y="1479"/>
            <a:chExt cx="2541" cy="1542"/>
          </a:xfrm>
        </p:grpSpPr>
        <p:sp>
          <p:nvSpPr>
            <p:cNvPr id="67589" name="Line 5"/>
            <p:cNvSpPr>
              <a:spLocks noChangeShapeType="1"/>
            </p:cNvSpPr>
            <p:nvPr/>
          </p:nvSpPr>
          <p:spPr bwMode="auto">
            <a:xfrm>
              <a:off x="2925" y="2296"/>
              <a:ext cx="635" cy="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0" name="Line 6"/>
            <p:cNvSpPr>
              <a:spLocks noChangeShapeType="1"/>
            </p:cNvSpPr>
            <p:nvPr/>
          </p:nvSpPr>
          <p:spPr bwMode="auto">
            <a:xfrm flipV="1">
              <a:off x="2925" y="1752"/>
              <a:ext cx="635" cy="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1" name="Line 7"/>
            <p:cNvSpPr>
              <a:spLocks noChangeShapeType="1"/>
            </p:cNvSpPr>
            <p:nvPr/>
          </p:nvSpPr>
          <p:spPr bwMode="auto">
            <a:xfrm flipV="1">
              <a:off x="5103" y="1752"/>
              <a:ext cx="0" cy="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2" name="Line 8"/>
            <p:cNvSpPr>
              <a:spLocks noChangeShapeType="1"/>
            </p:cNvSpPr>
            <p:nvPr/>
          </p:nvSpPr>
          <p:spPr bwMode="auto">
            <a:xfrm flipV="1">
              <a:off x="3651" y="2341"/>
              <a:ext cx="1361" cy="5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3" name="Line 9"/>
            <p:cNvSpPr>
              <a:spLocks noChangeShapeType="1"/>
            </p:cNvSpPr>
            <p:nvPr/>
          </p:nvSpPr>
          <p:spPr bwMode="auto">
            <a:xfrm flipV="1">
              <a:off x="3651" y="1752"/>
              <a:ext cx="635" cy="5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4" name="Oval 10"/>
            <p:cNvSpPr>
              <a:spLocks noChangeArrowheads="1"/>
            </p:cNvSpPr>
            <p:nvPr/>
          </p:nvSpPr>
          <p:spPr bwMode="auto">
            <a:xfrm>
              <a:off x="2835" y="2205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0</a:t>
              </a:r>
            </a:p>
          </p:txBody>
        </p:sp>
        <p:sp>
          <p:nvSpPr>
            <p:cNvPr id="67595" name="Line 11"/>
            <p:cNvSpPr>
              <a:spLocks noChangeShapeType="1"/>
            </p:cNvSpPr>
            <p:nvPr/>
          </p:nvSpPr>
          <p:spPr bwMode="auto">
            <a:xfrm>
              <a:off x="3016" y="2296"/>
              <a:ext cx="54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596" name="Oval 12"/>
            <p:cNvSpPr>
              <a:spLocks noChangeArrowheads="1"/>
            </p:cNvSpPr>
            <p:nvPr/>
          </p:nvSpPr>
          <p:spPr bwMode="auto">
            <a:xfrm>
              <a:off x="3561" y="1570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1</a:t>
              </a:r>
            </a:p>
          </p:txBody>
        </p:sp>
        <p:sp>
          <p:nvSpPr>
            <p:cNvPr id="67597" name="Oval 13"/>
            <p:cNvSpPr>
              <a:spLocks noChangeArrowheads="1"/>
            </p:cNvSpPr>
            <p:nvPr/>
          </p:nvSpPr>
          <p:spPr bwMode="auto">
            <a:xfrm>
              <a:off x="3561" y="2205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2</a:t>
              </a:r>
            </a:p>
          </p:txBody>
        </p:sp>
        <p:sp>
          <p:nvSpPr>
            <p:cNvPr id="67598" name="Oval 14"/>
            <p:cNvSpPr>
              <a:spLocks noChangeArrowheads="1"/>
            </p:cNvSpPr>
            <p:nvPr/>
          </p:nvSpPr>
          <p:spPr bwMode="auto">
            <a:xfrm>
              <a:off x="3561" y="2840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3</a:t>
              </a:r>
            </a:p>
          </p:txBody>
        </p:sp>
        <p:sp>
          <p:nvSpPr>
            <p:cNvPr id="67599" name="Oval 15"/>
            <p:cNvSpPr>
              <a:spLocks noChangeArrowheads="1"/>
            </p:cNvSpPr>
            <p:nvPr/>
          </p:nvSpPr>
          <p:spPr bwMode="auto">
            <a:xfrm>
              <a:off x="5012" y="2205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5</a:t>
              </a:r>
            </a:p>
          </p:txBody>
        </p:sp>
        <p:grpSp>
          <p:nvGrpSpPr>
            <p:cNvPr id="67600" name="Group 16"/>
            <p:cNvGrpSpPr>
              <a:grpSpLocks/>
            </p:cNvGrpSpPr>
            <p:nvPr/>
          </p:nvGrpSpPr>
          <p:grpSpPr bwMode="auto">
            <a:xfrm>
              <a:off x="5012" y="1570"/>
              <a:ext cx="181" cy="181"/>
              <a:chOff x="3334" y="799"/>
              <a:chExt cx="454" cy="453"/>
            </a:xfrm>
          </p:grpSpPr>
          <p:sp>
            <p:nvSpPr>
              <p:cNvPr id="67601" name="Oval 17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400" b="1"/>
              </a:p>
            </p:txBody>
          </p:sp>
          <p:sp>
            <p:nvSpPr>
              <p:cNvPr id="67602" name="Oval 18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200" b="1"/>
                  <a:t>6</a:t>
                </a:r>
              </a:p>
            </p:txBody>
          </p:sp>
        </p:grpSp>
        <p:sp>
          <p:nvSpPr>
            <p:cNvPr id="67603" name="Line 19"/>
            <p:cNvSpPr>
              <a:spLocks noChangeShapeType="1"/>
            </p:cNvSpPr>
            <p:nvPr/>
          </p:nvSpPr>
          <p:spPr bwMode="auto">
            <a:xfrm flipV="1">
              <a:off x="3651" y="1752"/>
              <a:ext cx="0" cy="4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04" name="Line 20"/>
            <p:cNvSpPr>
              <a:spLocks noChangeShapeType="1"/>
            </p:cNvSpPr>
            <p:nvPr/>
          </p:nvSpPr>
          <p:spPr bwMode="auto">
            <a:xfrm>
              <a:off x="3651" y="2387"/>
              <a:ext cx="0" cy="45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05" name="Line 21"/>
            <p:cNvSpPr>
              <a:spLocks noChangeShapeType="1"/>
            </p:cNvSpPr>
            <p:nvPr/>
          </p:nvSpPr>
          <p:spPr bwMode="auto">
            <a:xfrm flipH="1">
              <a:off x="3742" y="2296"/>
              <a:ext cx="127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06" name="Line 22"/>
            <p:cNvSpPr>
              <a:spLocks noChangeShapeType="1"/>
            </p:cNvSpPr>
            <p:nvPr/>
          </p:nvSpPr>
          <p:spPr bwMode="auto">
            <a:xfrm>
              <a:off x="3742" y="1661"/>
              <a:ext cx="5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07" name="Line 23"/>
            <p:cNvSpPr>
              <a:spLocks noChangeShapeType="1"/>
            </p:cNvSpPr>
            <p:nvPr/>
          </p:nvSpPr>
          <p:spPr bwMode="auto">
            <a:xfrm>
              <a:off x="4468" y="1661"/>
              <a:ext cx="5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08" name="Arc 24"/>
            <p:cNvSpPr>
              <a:spLocks/>
            </p:cNvSpPr>
            <p:nvPr/>
          </p:nvSpPr>
          <p:spPr bwMode="auto">
            <a:xfrm flipH="1" flipV="1">
              <a:off x="2653" y="2205"/>
              <a:ext cx="182" cy="9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7609" name="Text Box 25"/>
            <p:cNvSpPr txBox="1">
              <a:spLocks noChangeArrowheads="1"/>
            </p:cNvSpPr>
            <p:nvPr/>
          </p:nvSpPr>
          <p:spPr bwMode="auto">
            <a:xfrm>
              <a:off x="3152" y="1797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b</a:t>
              </a:r>
              <a:endParaRPr lang="cs-CZ" b="1" baseline="-25000"/>
            </a:p>
          </p:txBody>
        </p:sp>
        <p:sp>
          <p:nvSpPr>
            <p:cNvPr id="67610" name="Text Box 26"/>
            <p:cNvSpPr txBox="1">
              <a:spLocks noChangeArrowheads="1"/>
            </p:cNvSpPr>
            <p:nvPr/>
          </p:nvSpPr>
          <p:spPr bwMode="auto">
            <a:xfrm>
              <a:off x="3833" y="1479"/>
              <a:ext cx="318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a,b</a:t>
              </a:r>
              <a:endParaRPr lang="cs-CZ" b="1" baseline="-25000"/>
            </a:p>
          </p:txBody>
        </p:sp>
        <p:sp>
          <p:nvSpPr>
            <p:cNvPr id="67611" name="Text Box 27"/>
            <p:cNvSpPr txBox="1">
              <a:spLocks noChangeArrowheads="1"/>
            </p:cNvSpPr>
            <p:nvPr/>
          </p:nvSpPr>
          <p:spPr bwMode="auto">
            <a:xfrm>
              <a:off x="4558" y="1479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a</a:t>
              </a:r>
              <a:endParaRPr lang="cs-CZ" b="1" baseline="-25000"/>
            </a:p>
          </p:txBody>
        </p:sp>
        <p:grpSp>
          <p:nvGrpSpPr>
            <p:cNvPr id="67612" name="Group 28"/>
            <p:cNvGrpSpPr>
              <a:grpSpLocks/>
            </p:cNvGrpSpPr>
            <p:nvPr/>
          </p:nvGrpSpPr>
          <p:grpSpPr bwMode="auto">
            <a:xfrm>
              <a:off x="4286" y="1570"/>
              <a:ext cx="181" cy="181"/>
              <a:chOff x="3334" y="799"/>
              <a:chExt cx="454" cy="453"/>
            </a:xfrm>
          </p:grpSpPr>
          <p:sp>
            <p:nvSpPr>
              <p:cNvPr id="67613" name="Oval 29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400" b="1"/>
              </a:p>
            </p:txBody>
          </p:sp>
          <p:sp>
            <p:nvSpPr>
              <p:cNvPr id="67614" name="Oval 30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200" b="1"/>
                  <a:t>4</a:t>
                </a:r>
              </a:p>
            </p:txBody>
          </p:sp>
        </p:grpSp>
        <p:sp>
          <p:nvSpPr>
            <p:cNvPr id="67615" name="Text Box 31"/>
            <p:cNvSpPr txBox="1">
              <a:spLocks noChangeArrowheads="1"/>
            </p:cNvSpPr>
            <p:nvPr/>
          </p:nvSpPr>
          <p:spPr bwMode="auto">
            <a:xfrm>
              <a:off x="4604" y="21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b</a:t>
              </a:r>
              <a:endParaRPr lang="cs-CZ" b="1" baseline="-25000"/>
            </a:p>
          </p:txBody>
        </p:sp>
        <p:sp>
          <p:nvSpPr>
            <p:cNvPr id="67616" name="Text Box 32"/>
            <p:cNvSpPr txBox="1">
              <a:spLocks noChangeArrowheads="1"/>
            </p:cNvSpPr>
            <p:nvPr/>
          </p:nvSpPr>
          <p:spPr bwMode="auto">
            <a:xfrm>
              <a:off x="4921" y="1933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  <p:sp>
          <p:nvSpPr>
            <p:cNvPr id="67617" name="Text Box 33"/>
            <p:cNvSpPr txBox="1">
              <a:spLocks noChangeArrowheads="1"/>
            </p:cNvSpPr>
            <p:nvPr/>
          </p:nvSpPr>
          <p:spPr bwMode="auto">
            <a:xfrm>
              <a:off x="3923" y="2613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  <p:sp>
          <p:nvSpPr>
            <p:cNvPr id="67618" name="Text Box 34"/>
            <p:cNvSpPr txBox="1">
              <a:spLocks noChangeArrowheads="1"/>
            </p:cNvSpPr>
            <p:nvPr/>
          </p:nvSpPr>
          <p:spPr bwMode="auto">
            <a:xfrm>
              <a:off x="3062" y="2523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a</a:t>
              </a:r>
              <a:endParaRPr lang="cs-CZ" b="1" baseline="-25000"/>
            </a:p>
          </p:txBody>
        </p:sp>
        <p:sp>
          <p:nvSpPr>
            <p:cNvPr id="67619" name="Text Box 35"/>
            <p:cNvSpPr txBox="1">
              <a:spLocks noChangeArrowheads="1"/>
            </p:cNvSpPr>
            <p:nvPr/>
          </p:nvSpPr>
          <p:spPr bwMode="auto">
            <a:xfrm>
              <a:off x="3470" y="1933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a</a:t>
              </a:r>
              <a:endParaRPr lang="cs-CZ" b="1" baseline="-25000"/>
            </a:p>
          </p:txBody>
        </p:sp>
        <p:sp>
          <p:nvSpPr>
            <p:cNvPr id="67620" name="Text Box 36"/>
            <p:cNvSpPr txBox="1">
              <a:spLocks noChangeArrowheads="1"/>
            </p:cNvSpPr>
            <p:nvPr/>
          </p:nvSpPr>
          <p:spPr bwMode="auto">
            <a:xfrm>
              <a:off x="3198" y="21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>
                  <a:sym typeface="Symbol" pitchFamily="18" charset="2"/>
                </a:rPr>
                <a:t></a:t>
              </a:r>
              <a:endParaRPr lang="cs-CZ" b="1" baseline="-25000">
                <a:sym typeface="Symbol" pitchFamily="18" charset="2"/>
              </a:endParaRPr>
            </a:p>
          </p:txBody>
        </p:sp>
        <p:sp>
          <p:nvSpPr>
            <p:cNvPr id="67621" name="Text Box 37"/>
            <p:cNvSpPr txBox="1">
              <a:spLocks noChangeArrowheads="1"/>
            </p:cNvSpPr>
            <p:nvPr/>
          </p:nvSpPr>
          <p:spPr bwMode="auto">
            <a:xfrm>
              <a:off x="3470" y="2477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>
                  <a:sym typeface="Symbol" pitchFamily="18" charset="2"/>
                </a:rPr>
                <a:t></a:t>
              </a:r>
              <a:endParaRPr lang="cs-CZ" b="1" baseline="-25000">
                <a:sym typeface="Symbol" pitchFamily="18" charset="2"/>
              </a:endParaRPr>
            </a:p>
          </p:txBody>
        </p:sp>
        <p:sp>
          <p:nvSpPr>
            <p:cNvPr id="67622" name="Text Box 38"/>
            <p:cNvSpPr txBox="1">
              <a:spLocks noChangeArrowheads="1"/>
            </p:cNvSpPr>
            <p:nvPr/>
          </p:nvSpPr>
          <p:spPr bwMode="auto">
            <a:xfrm>
              <a:off x="3833" y="1888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>
                  <a:sym typeface="Symbol" pitchFamily="18" charset="2"/>
                </a:rPr>
                <a:t></a:t>
              </a:r>
              <a:endParaRPr lang="cs-CZ" b="1" baseline="-25000">
                <a:sym typeface="Symbol" pitchFamily="18" charset="2"/>
              </a:endParaRPr>
            </a:p>
          </p:txBody>
        </p:sp>
      </p:grpSp>
      <p:sp>
        <p:nvSpPr>
          <p:cNvPr id="67623" name="AutoShape 39"/>
          <p:cNvSpPr>
            <a:spLocks noChangeArrowheads="1"/>
          </p:cNvSpPr>
          <p:nvPr/>
        </p:nvSpPr>
        <p:spPr bwMode="auto">
          <a:xfrm>
            <a:off x="466725" y="2276475"/>
            <a:ext cx="8208963" cy="1295400"/>
          </a:xfrm>
          <a:prstGeom prst="roundRect">
            <a:avLst>
              <a:gd name="adj" fmla="val 1297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</a:t>
            </a:r>
            <a:r>
              <a:rPr lang="en-US" b="1" smtClean="0">
                <a:sym typeface="Symbol" pitchFamily="18" charset="2"/>
              </a:rPr>
              <a:t>closure</a:t>
            </a:r>
            <a:endParaRPr lang="cs-CZ" b="1">
              <a:sym typeface="Symbol" pitchFamily="18" charset="2"/>
            </a:endParaRPr>
          </a:p>
          <a:p>
            <a:pPr algn="l"/>
            <a:r>
              <a:rPr lang="cs-CZ" smtClean="0">
                <a:sym typeface="Symbol" pitchFamily="18" charset="2"/>
              </a:rPr>
              <a:t>Symbol</a:t>
            </a:r>
            <a:r>
              <a:rPr lang="cs-CZ" b="1" smtClean="0">
                <a:sym typeface="Symbol" pitchFamily="18" charset="2"/>
              </a:rPr>
              <a:t> </a:t>
            </a:r>
            <a:r>
              <a:rPr lang="cs-CZ" i="1">
                <a:sym typeface="Symbol" pitchFamily="18" charset="2"/>
              </a:rPr>
              <a:t></a:t>
            </a:r>
            <a:r>
              <a:rPr lang="en-US">
                <a:sym typeface="Symbol" pitchFamily="18" charset="2"/>
              </a:rPr>
              <a:t></a:t>
            </a:r>
            <a:r>
              <a:rPr lang="cs-CZ">
                <a:sym typeface="Symbol" pitchFamily="18" charset="2"/>
              </a:rPr>
              <a:t>CLOSURE(</a:t>
            </a:r>
            <a:r>
              <a:rPr lang="cs-CZ" i="1">
                <a:sym typeface="Symbol" pitchFamily="18" charset="2"/>
              </a:rPr>
              <a:t>p</a:t>
            </a:r>
            <a:r>
              <a:rPr lang="cs-CZ">
                <a:sym typeface="Symbol" pitchFamily="18" charset="2"/>
              </a:rPr>
              <a:t>) </a:t>
            </a:r>
            <a:r>
              <a:rPr lang="en-US" smtClean="0">
                <a:sym typeface="Symbol" pitchFamily="18" charset="2"/>
              </a:rPr>
              <a:t>denotes the union of {</a:t>
            </a:r>
            <a:r>
              <a:rPr lang="en-US" i="1" smtClean="0">
                <a:sym typeface="Symbol" pitchFamily="18" charset="2"/>
              </a:rPr>
              <a:t>p</a:t>
            </a:r>
            <a:r>
              <a:rPr lang="en-US" smtClean="0">
                <a:sym typeface="Symbol" pitchFamily="18" charset="2"/>
              </a:rPr>
              <a:t>} and the set of all </a:t>
            </a:r>
            <a:r>
              <a:rPr lang="cs-CZ" smtClean="0">
                <a:sym typeface="Symbol" pitchFamily="18" charset="2"/>
              </a:rPr>
              <a:t>sta</a:t>
            </a:r>
            <a:r>
              <a:rPr lang="en-US" smtClean="0">
                <a:sym typeface="Symbol" pitchFamily="18" charset="2"/>
              </a:rPr>
              <a:t>tes</a:t>
            </a:r>
            <a:r>
              <a:rPr lang="cs-CZ" smtClean="0">
                <a:sym typeface="Symbol" pitchFamily="18" charset="2"/>
              </a:rPr>
              <a:t> </a:t>
            </a:r>
            <a:r>
              <a:rPr lang="cs-CZ" i="1">
                <a:sym typeface="Symbol" pitchFamily="18" charset="2"/>
              </a:rPr>
              <a:t>q</a:t>
            </a:r>
            <a:r>
              <a:rPr lang="cs-CZ">
                <a:sym typeface="Symbol" pitchFamily="18" charset="2"/>
              </a:rPr>
              <a:t>,</a:t>
            </a:r>
          </a:p>
          <a:p>
            <a:pPr algn="l"/>
            <a:r>
              <a:rPr lang="en-US" smtClean="0">
                <a:sym typeface="Symbol" pitchFamily="18" charset="2"/>
              </a:rPr>
              <a:t>which can be reached from</a:t>
            </a:r>
            <a:r>
              <a:rPr lang="cs-CZ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state </a:t>
            </a:r>
            <a:r>
              <a:rPr lang="cs-CZ" i="1" smtClean="0">
                <a:sym typeface="Symbol" pitchFamily="18" charset="2"/>
              </a:rPr>
              <a:t>p</a:t>
            </a:r>
            <a:r>
              <a:rPr lang="cs-CZ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using only</a:t>
            </a:r>
            <a:r>
              <a:rPr lang="cs-CZ" smtClean="0">
                <a:sym typeface="Symbol" pitchFamily="18" charset="2"/>
              </a:rPr>
              <a:t>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 </a:t>
            </a:r>
          </a:p>
          <a:p>
            <a:pPr algn="l"/>
            <a:r>
              <a:rPr lang="en-US" smtClean="0">
                <a:sym typeface="Symbol" pitchFamily="18" charset="2"/>
              </a:rPr>
              <a:t>By definition,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>
                <a:sym typeface="Symbol" pitchFamily="18" charset="2"/>
              </a:rPr>
              <a:t></a:t>
            </a:r>
            <a:r>
              <a:rPr lang="cs-CZ">
                <a:sym typeface="Symbol" pitchFamily="18" charset="2"/>
              </a:rPr>
              <a:t>CLOSURE(</a:t>
            </a:r>
            <a:r>
              <a:rPr lang="cs-CZ" i="1">
                <a:sym typeface="Symbol" pitchFamily="18" charset="2"/>
              </a:rPr>
              <a:t>p</a:t>
            </a:r>
            <a:r>
              <a:rPr lang="cs-CZ">
                <a:sym typeface="Symbol" pitchFamily="18" charset="2"/>
              </a:rPr>
              <a:t>) </a:t>
            </a:r>
            <a:r>
              <a:rPr lang="en-US">
                <a:sym typeface="Symbol" pitchFamily="18" charset="2"/>
              </a:rPr>
              <a:t>= {</a:t>
            </a:r>
            <a:r>
              <a:rPr lang="en-US" i="1">
                <a:sym typeface="Symbol" pitchFamily="18" charset="2"/>
              </a:rPr>
              <a:t>p</a:t>
            </a:r>
            <a:r>
              <a:rPr lang="en-US" smtClean="0">
                <a:sym typeface="Symbol" pitchFamily="18" charset="2"/>
              </a:rPr>
              <a:t>} when there is no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 out from </a:t>
            </a:r>
            <a:r>
              <a:rPr lang="en-US" i="1" smtClean="0">
                <a:sym typeface="Symbol" pitchFamily="18" charset="2"/>
              </a:rPr>
              <a:t>p</a:t>
            </a:r>
            <a:r>
              <a:rPr lang="cs-CZ" smtClean="0">
                <a:sym typeface="Symbol" pitchFamily="18" charset="2"/>
              </a:rPr>
              <a:t>.</a:t>
            </a:r>
            <a:endParaRPr lang="cs-CZ">
              <a:sym typeface="Symbol" pitchFamily="18" charset="2"/>
            </a:endParaRPr>
          </a:p>
        </p:txBody>
      </p:sp>
      <p:sp>
        <p:nvSpPr>
          <p:cNvPr id="67625" name="AutoShape 41"/>
          <p:cNvSpPr>
            <a:spLocks noChangeArrowheads="1"/>
          </p:cNvSpPr>
          <p:nvPr/>
        </p:nvSpPr>
        <p:spPr bwMode="auto">
          <a:xfrm>
            <a:off x="539552" y="4221088"/>
            <a:ext cx="3240732" cy="1800225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>
                <a:sym typeface="Symbol" pitchFamily="18" charset="2"/>
              </a:rPr>
              <a:t></a:t>
            </a:r>
            <a:r>
              <a:rPr lang="en-US">
                <a:sym typeface="Symbol" pitchFamily="18" charset="2"/>
              </a:rPr>
              <a:t></a:t>
            </a:r>
            <a:r>
              <a:rPr lang="cs-CZ">
                <a:sym typeface="Symbol" pitchFamily="18" charset="2"/>
              </a:rPr>
              <a:t>CLOSURE(0) = </a:t>
            </a:r>
            <a:r>
              <a:rPr lang="en-US" smtClean="0">
                <a:sym typeface="Symbol" pitchFamily="18" charset="2"/>
              </a:rPr>
              <a:t>{0, 2</a:t>
            </a:r>
            <a:r>
              <a:rPr lang="en-US">
                <a:sym typeface="Symbol" pitchFamily="18" charset="2"/>
              </a:rPr>
              <a:t>, 3, 4}</a:t>
            </a:r>
          </a:p>
          <a:p>
            <a:pPr algn="l"/>
            <a:r>
              <a:rPr lang="cs-CZ" i="1">
                <a:sym typeface="Symbol" pitchFamily="18" charset="2"/>
              </a:rPr>
              <a:t></a:t>
            </a:r>
            <a:r>
              <a:rPr lang="en-US">
                <a:sym typeface="Symbol" pitchFamily="18" charset="2"/>
              </a:rPr>
              <a:t></a:t>
            </a:r>
            <a:r>
              <a:rPr lang="cs-CZ">
                <a:sym typeface="Symbol" pitchFamily="18" charset="2"/>
              </a:rPr>
              <a:t>CLOSURE(1) = </a:t>
            </a:r>
            <a:r>
              <a:rPr lang="en-US">
                <a:sym typeface="Symbol" pitchFamily="18" charset="2"/>
              </a:rPr>
              <a:t>{</a:t>
            </a:r>
            <a:r>
              <a:rPr lang="cs-CZ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}</a:t>
            </a:r>
            <a:endParaRPr lang="cs-CZ" i="1">
              <a:sym typeface="Symbol" pitchFamily="18" charset="2"/>
            </a:endParaRPr>
          </a:p>
          <a:p>
            <a:pPr algn="l"/>
            <a:r>
              <a:rPr lang="cs-CZ" i="1">
                <a:sym typeface="Symbol" pitchFamily="18" charset="2"/>
              </a:rPr>
              <a:t></a:t>
            </a:r>
            <a:r>
              <a:rPr lang="en-US">
                <a:sym typeface="Symbol" pitchFamily="18" charset="2"/>
              </a:rPr>
              <a:t></a:t>
            </a:r>
            <a:r>
              <a:rPr lang="cs-CZ">
                <a:sym typeface="Symbol" pitchFamily="18" charset="2"/>
              </a:rPr>
              <a:t>CLOSURE(2) = </a:t>
            </a:r>
            <a:r>
              <a:rPr lang="en-US" smtClean="0">
                <a:sym typeface="Symbol" pitchFamily="18" charset="2"/>
              </a:rPr>
              <a:t>{2, 3</a:t>
            </a:r>
            <a:r>
              <a:rPr lang="en-US">
                <a:sym typeface="Symbol" pitchFamily="18" charset="2"/>
              </a:rPr>
              <a:t>, 4}</a:t>
            </a:r>
            <a:endParaRPr lang="cs-CZ">
              <a:sym typeface="Symbol" pitchFamily="18" charset="2"/>
            </a:endParaRPr>
          </a:p>
          <a:p>
            <a:pPr algn="l"/>
            <a:r>
              <a:rPr lang="cs-CZ" i="1">
                <a:sym typeface="Symbol" pitchFamily="18" charset="2"/>
              </a:rPr>
              <a:t></a:t>
            </a:r>
            <a:r>
              <a:rPr lang="en-US">
                <a:sym typeface="Symbol" pitchFamily="18" charset="2"/>
              </a:rPr>
              <a:t></a:t>
            </a:r>
            <a:r>
              <a:rPr lang="cs-CZ">
                <a:sym typeface="Symbol" pitchFamily="18" charset="2"/>
              </a:rPr>
              <a:t>CLOSURE(3) = </a:t>
            </a:r>
            <a:r>
              <a:rPr lang="en-US">
                <a:sym typeface="Symbol" pitchFamily="18" charset="2"/>
              </a:rPr>
              <a:t>{</a:t>
            </a:r>
            <a:r>
              <a:rPr lang="cs-CZ">
                <a:sym typeface="Symbol" pitchFamily="18" charset="2"/>
              </a:rPr>
              <a:t>3</a:t>
            </a:r>
            <a:r>
              <a:rPr lang="en-US">
                <a:sym typeface="Symbol" pitchFamily="18" charset="2"/>
              </a:rPr>
              <a:t>}</a:t>
            </a:r>
            <a:endParaRPr lang="cs-CZ" i="1">
              <a:sym typeface="Symbol" pitchFamily="18" charset="2"/>
            </a:endParaRPr>
          </a:p>
          <a:p>
            <a:pPr algn="l"/>
            <a:r>
              <a:rPr lang="cs-CZ">
                <a:sym typeface="Symbol" pitchFamily="18" charset="2"/>
              </a:rPr>
              <a:t>...</a:t>
            </a:r>
            <a:endParaRPr lang="en-US">
              <a:sym typeface="Symbol" pitchFamily="18" charset="2"/>
            </a:endParaRPr>
          </a:p>
          <a:p>
            <a:pPr algn="l"/>
            <a:endParaRPr lang="cs-CZ">
              <a:sym typeface="Symbol" pitchFamily="18" charset="2"/>
            </a:endParaRPr>
          </a:p>
        </p:txBody>
      </p:sp>
      <p:sp>
        <p:nvSpPr>
          <p:cNvPr id="67626" name="AutoShape 42"/>
          <p:cNvSpPr>
            <a:spLocks noChangeArrowheads="1"/>
          </p:cNvSpPr>
          <p:nvPr/>
        </p:nvSpPr>
        <p:spPr bwMode="auto">
          <a:xfrm>
            <a:off x="466725" y="620713"/>
            <a:ext cx="8208963" cy="360362"/>
          </a:xfrm>
          <a:prstGeom prst="roundRect">
            <a:avLst>
              <a:gd name="adj" fmla="val 1189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b="1" dirty="0" smtClean="0"/>
              <a:t>Search the text for more than just exact match</a:t>
            </a:r>
            <a:endParaRPr lang="cs-CZ" b="1" dirty="0"/>
          </a:p>
        </p:txBody>
      </p:sp>
      <p:sp>
        <p:nvSpPr>
          <p:cNvPr id="67645" name="Text Box 61"/>
          <p:cNvSpPr txBox="1">
            <a:spLocks noChangeArrowheads="1"/>
          </p:cNvSpPr>
          <p:nvPr/>
        </p:nvSpPr>
        <p:spPr bwMode="auto">
          <a:xfrm>
            <a:off x="4354513" y="4076700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/>
              <a:t>A</a:t>
            </a:r>
            <a:r>
              <a:rPr lang="en-US" b="1" baseline="-25000"/>
              <a:t>9</a:t>
            </a:r>
            <a:endParaRPr lang="cs-CZ" b="1" baseline="-25000"/>
          </a:p>
        </p:txBody>
      </p:sp>
      <p:sp>
        <p:nvSpPr>
          <p:cNvPr id="6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Epsilon Transitions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6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69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5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6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Definition/example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7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6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AutoShape 642"/>
          <p:cNvSpPr>
            <a:spLocks noChangeArrowheads="1"/>
          </p:cNvSpPr>
          <p:nvPr/>
        </p:nvSpPr>
        <p:spPr bwMode="auto">
          <a:xfrm>
            <a:off x="251520" y="908720"/>
            <a:ext cx="8568952" cy="5328593"/>
          </a:xfrm>
          <a:prstGeom prst="roundRect">
            <a:avLst>
              <a:gd name="adj" fmla="val 329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332557" y="3285530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843857" y="4293592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843857" y="3645892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259532" y="4004667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827732" y="4149130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259532" y="4293592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2051695" y="364430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2051695" y="393323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2051695" y="436503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2051695" y="465395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88320" y="5012730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924945" y="443805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924945" y="371733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88320" y="357286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88320" y="429359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116657" y="3139480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907232" y="450949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116657" y="414913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99395" y="414913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99395" y="342840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80482" y="486985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80482" y="414913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80482" y="342999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99395" y="4869855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403995" y="393323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548457" y="422056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96157" y="357286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340620" y="386179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132782" y="371733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204220" y="407769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75657" y="443805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96157" y="429359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267595" y="458093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843857" y="292516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132782" y="479683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851920" y="3788767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851920" y="4509492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132782" y="335696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56" name="AutoShape 332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57" name="AutoShape 333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758" name="Group 334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4770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772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773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771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4759" name="AutoShape 339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60" name="AutoShape 340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761" name="Group 341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4766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768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769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767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4762" name="AutoShape 346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Basics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64" name="Text Box 350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971674" y="2634754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907778" y="3786882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aphicFrame>
        <p:nvGraphicFramePr>
          <p:cNvPr id="226" name="Group 5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785278"/>
              </p:ext>
            </p:extLst>
          </p:nvPr>
        </p:nvGraphicFramePr>
        <p:xfrm>
          <a:off x="4860031" y="2492623"/>
          <a:ext cx="3528393" cy="2646040"/>
        </p:xfrm>
        <a:graphic>
          <a:graphicData uri="http://schemas.openxmlformats.org/drawingml/2006/table">
            <a:tbl>
              <a:tblPr/>
              <a:tblGrid>
                <a:gridCol w="706184"/>
                <a:gridCol w="703654"/>
                <a:gridCol w="706187"/>
                <a:gridCol w="706184"/>
                <a:gridCol w="706184"/>
              </a:tblGrid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5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6,7,8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2" marB="180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8" name="AutoShape 316"/>
          <p:cNvSpPr>
            <a:spLocks noChangeArrowheads="1"/>
          </p:cNvSpPr>
          <p:nvPr/>
        </p:nvSpPr>
        <p:spPr bwMode="auto">
          <a:xfrm>
            <a:off x="1547664" y="1196752"/>
            <a:ext cx="5543550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NFA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, its transition diagram and its transition table</a:t>
            </a:r>
            <a:endParaRPr lang="en-US" i="1"/>
          </a:p>
        </p:txBody>
      </p:sp>
      <p:sp>
        <p:nvSpPr>
          <p:cNvPr id="67" name="AutoShape 316"/>
          <p:cNvSpPr>
            <a:spLocks noChangeArrowheads="1"/>
          </p:cNvSpPr>
          <p:nvPr/>
        </p:nvSpPr>
        <p:spPr bwMode="auto">
          <a:xfrm>
            <a:off x="4644008" y="2348880"/>
            <a:ext cx="864096" cy="359792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states</a:t>
            </a:r>
            <a:endParaRPr lang="en-US" i="1"/>
          </a:p>
        </p:txBody>
      </p:sp>
      <p:sp>
        <p:nvSpPr>
          <p:cNvPr id="68" name="AutoShape 316"/>
          <p:cNvSpPr>
            <a:spLocks noChangeArrowheads="1"/>
          </p:cNvSpPr>
          <p:nvPr/>
        </p:nvSpPr>
        <p:spPr bwMode="auto">
          <a:xfrm>
            <a:off x="6012160" y="2132856"/>
            <a:ext cx="1152128" cy="359792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alphabet</a:t>
            </a:r>
            <a:endParaRPr lang="en-US" i="1"/>
          </a:p>
        </p:txBody>
      </p:sp>
      <p:sp>
        <p:nvSpPr>
          <p:cNvPr id="69" name="AutoShape 316"/>
          <p:cNvSpPr>
            <a:spLocks noChangeArrowheads="1"/>
          </p:cNvSpPr>
          <p:nvPr/>
        </p:nvSpPr>
        <p:spPr bwMode="auto">
          <a:xfrm rot="5400000">
            <a:off x="7056152" y="3753160"/>
            <a:ext cx="2304256" cy="359792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accept states marked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163492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14" name="AutoShape 62"/>
          <p:cNvSpPr>
            <a:spLocks noChangeArrowheads="1"/>
          </p:cNvSpPr>
          <p:nvPr/>
        </p:nvSpPr>
        <p:spPr bwMode="auto">
          <a:xfrm>
            <a:off x="358775" y="4652963"/>
            <a:ext cx="8426450" cy="1728787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74754" name="Line 2"/>
          <p:cNvSpPr>
            <a:spLocks noChangeShapeType="1"/>
          </p:cNvSpPr>
          <p:nvPr/>
        </p:nvSpPr>
        <p:spPr bwMode="auto">
          <a:xfrm>
            <a:off x="6229350" y="5516563"/>
            <a:ext cx="790575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55" name="Line 3"/>
          <p:cNvSpPr>
            <a:spLocks noChangeShapeType="1"/>
          </p:cNvSpPr>
          <p:nvPr/>
        </p:nvSpPr>
        <p:spPr bwMode="auto">
          <a:xfrm>
            <a:off x="2268538" y="5516563"/>
            <a:ext cx="790575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56" name="Arc 4"/>
          <p:cNvSpPr>
            <a:spLocks/>
          </p:cNvSpPr>
          <p:nvPr/>
        </p:nvSpPr>
        <p:spPr bwMode="auto">
          <a:xfrm rot="5400000" flipH="1">
            <a:off x="6007894" y="4463256"/>
            <a:ext cx="433388" cy="1698625"/>
          </a:xfrm>
          <a:custGeom>
            <a:avLst/>
            <a:gdLst>
              <a:gd name="G0" fmla="+- 0 0 0"/>
              <a:gd name="G1" fmla="+- 20346 0 0"/>
              <a:gd name="G2" fmla="+- 21600 0 0"/>
              <a:gd name="T0" fmla="*/ 7253 w 21600"/>
              <a:gd name="T1" fmla="*/ 0 h 41759"/>
              <a:gd name="T2" fmla="*/ 2838 w 21600"/>
              <a:gd name="T3" fmla="*/ 41759 h 41759"/>
              <a:gd name="T4" fmla="*/ 0 w 21600"/>
              <a:gd name="T5" fmla="*/ 20346 h 41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1759" fill="none" extrusionOk="0">
                <a:moveTo>
                  <a:pt x="7252" y="0"/>
                </a:moveTo>
                <a:cubicBezTo>
                  <a:pt x="15855" y="3066"/>
                  <a:pt x="21600" y="11212"/>
                  <a:pt x="21600" y="20346"/>
                </a:cubicBezTo>
                <a:cubicBezTo>
                  <a:pt x="21600" y="31178"/>
                  <a:pt x="13576" y="40335"/>
                  <a:pt x="2837" y="41758"/>
                </a:cubicBezTo>
              </a:path>
              <a:path w="21600" h="41759" stroke="0" extrusionOk="0">
                <a:moveTo>
                  <a:pt x="7252" y="0"/>
                </a:moveTo>
                <a:cubicBezTo>
                  <a:pt x="15855" y="3066"/>
                  <a:pt x="21600" y="11212"/>
                  <a:pt x="21600" y="20346"/>
                </a:cubicBezTo>
                <a:cubicBezTo>
                  <a:pt x="21600" y="31178"/>
                  <a:pt x="13576" y="40335"/>
                  <a:pt x="2837" y="41758"/>
                </a:cubicBezTo>
                <a:lnTo>
                  <a:pt x="0" y="2034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757" name="AutoShape 5"/>
          <p:cNvSpPr>
            <a:spLocks noChangeArrowheads="1"/>
          </p:cNvSpPr>
          <p:nvPr/>
        </p:nvSpPr>
        <p:spPr bwMode="auto">
          <a:xfrm>
            <a:off x="612775" y="692150"/>
            <a:ext cx="7775575" cy="3600946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r>
              <a:rPr lang="en-US" b="1" dirty="0" smtClean="0"/>
              <a:t>Construction of equivalent NFA without</a:t>
            </a:r>
            <a:r>
              <a:rPr lang="cs-CZ" b="1" dirty="0" smtClean="0"/>
              <a:t> </a:t>
            </a:r>
            <a:r>
              <a:rPr lang="cs-CZ" b="1" i="1" dirty="0" smtClean="0">
                <a:sym typeface="Symbol" pitchFamily="18" charset="2"/>
              </a:rPr>
              <a:t></a:t>
            </a:r>
            <a:r>
              <a:rPr lang="en-US" b="1" dirty="0" smtClean="0">
                <a:sym typeface="Symbol" pitchFamily="18" charset="2"/>
              </a:rPr>
              <a:t>transitions</a:t>
            </a:r>
            <a:endParaRPr lang="cs-CZ" b="1" dirty="0"/>
          </a:p>
          <a:p>
            <a:pPr algn="just"/>
            <a:endParaRPr lang="cs-CZ" b="1" dirty="0"/>
          </a:p>
          <a:p>
            <a:pPr algn="just"/>
            <a:r>
              <a:rPr lang="en-US" dirty="0" smtClean="0"/>
              <a:t>Input</a:t>
            </a:r>
            <a:r>
              <a:rPr lang="cs-CZ" dirty="0" smtClean="0"/>
              <a:t>: </a:t>
            </a:r>
            <a:r>
              <a:rPr lang="en-US" dirty="0" smtClean="0"/>
              <a:t>NFA</a:t>
            </a:r>
            <a:r>
              <a:rPr lang="cs-CZ" dirty="0" smtClean="0"/>
              <a:t> </a:t>
            </a:r>
            <a:r>
              <a:rPr lang="cs-CZ" i="1" dirty="0">
                <a:latin typeface="Times New Roman" pitchFamily="18" charset="0"/>
              </a:rPr>
              <a:t>A</a:t>
            </a:r>
            <a:r>
              <a:rPr lang="cs-CZ" dirty="0"/>
              <a:t> </a:t>
            </a:r>
            <a:r>
              <a:rPr lang="en-US" dirty="0" smtClean="0"/>
              <a:t>with some</a:t>
            </a:r>
            <a:r>
              <a:rPr lang="cs-CZ" dirty="0" smtClean="0"/>
              <a:t> </a:t>
            </a:r>
            <a:r>
              <a:rPr lang="cs-CZ" i="1" dirty="0" smtClean="0">
                <a:sym typeface="Symbol" pitchFamily="18" charset="2"/>
              </a:rPr>
              <a:t></a:t>
            </a:r>
            <a:r>
              <a:rPr lang="en-US" dirty="0" smtClean="0">
                <a:sym typeface="Symbol" pitchFamily="18" charset="2"/>
              </a:rPr>
              <a:t>transitions.</a:t>
            </a:r>
            <a:endParaRPr lang="cs-CZ" dirty="0"/>
          </a:p>
          <a:p>
            <a:pPr algn="just"/>
            <a:r>
              <a:rPr lang="en-US" dirty="0" smtClean="0"/>
              <a:t>Output:</a:t>
            </a:r>
            <a:r>
              <a:rPr lang="cs-CZ" dirty="0" smtClean="0"/>
              <a:t> </a:t>
            </a:r>
            <a:r>
              <a:rPr lang="en-US" dirty="0" smtClean="0"/>
              <a:t>NFA</a:t>
            </a:r>
            <a:r>
              <a:rPr lang="cs-CZ" dirty="0" smtClean="0"/>
              <a:t> </a:t>
            </a:r>
            <a:r>
              <a:rPr lang="cs-CZ" i="1" dirty="0" smtClean="0">
                <a:latin typeface="Times New Roman" pitchFamily="18" charset="0"/>
              </a:rPr>
              <a:t>A</a:t>
            </a:r>
            <a:r>
              <a:rPr lang="en-US" dirty="0"/>
              <a:t>'</a:t>
            </a:r>
            <a:r>
              <a:rPr lang="cs-CZ" dirty="0"/>
              <a:t> </a:t>
            </a:r>
            <a:r>
              <a:rPr lang="en-US" dirty="0" smtClean="0"/>
              <a:t>without</a:t>
            </a:r>
            <a:r>
              <a:rPr lang="cs-CZ" dirty="0" smtClean="0"/>
              <a:t> </a:t>
            </a:r>
            <a:r>
              <a:rPr lang="cs-CZ" i="1" dirty="0">
                <a:sym typeface="Symbol" pitchFamily="18" charset="2"/>
              </a:rPr>
              <a:t></a:t>
            </a:r>
            <a:r>
              <a:rPr lang="en-US" dirty="0" smtClean="0">
                <a:sym typeface="Symbol" pitchFamily="18" charset="2"/>
              </a:rPr>
              <a:t>transitions</a:t>
            </a:r>
            <a:r>
              <a:rPr lang="cs-CZ" dirty="0" smtClean="0"/>
              <a:t>.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1. </a:t>
            </a:r>
            <a:r>
              <a:rPr lang="cs-CZ" i="1" dirty="0">
                <a:latin typeface="Times New Roman" pitchFamily="18" charset="0"/>
              </a:rPr>
              <a:t>A</a:t>
            </a:r>
            <a:r>
              <a:rPr lang="en-US" dirty="0"/>
              <a:t>'</a:t>
            </a:r>
            <a:r>
              <a:rPr lang="cs-CZ" dirty="0"/>
              <a:t> = </a:t>
            </a:r>
            <a:r>
              <a:rPr lang="en-US" dirty="0" smtClean="0"/>
              <a:t>exact copy</a:t>
            </a:r>
            <a:r>
              <a:rPr lang="cs-CZ" dirty="0" smtClean="0"/>
              <a:t> </a:t>
            </a:r>
            <a:r>
              <a:rPr lang="en-US" dirty="0" smtClean="0"/>
              <a:t>of </a:t>
            </a:r>
            <a:r>
              <a:rPr lang="cs-CZ" i="1" dirty="0" smtClean="0">
                <a:latin typeface="Times New Roman" pitchFamily="18" charset="0"/>
              </a:rPr>
              <a:t>A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2. </a:t>
            </a:r>
            <a:r>
              <a:rPr lang="en-US" dirty="0" smtClean="0"/>
              <a:t>Remove all</a:t>
            </a:r>
            <a:r>
              <a:rPr lang="cs-CZ" dirty="0" smtClean="0"/>
              <a:t> </a:t>
            </a:r>
            <a:r>
              <a:rPr lang="cs-CZ" i="1" dirty="0">
                <a:sym typeface="Symbol" pitchFamily="18" charset="2"/>
              </a:rPr>
              <a:t></a:t>
            </a:r>
            <a:r>
              <a:rPr lang="en-US" dirty="0" smtClean="0">
                <a:sym typeface="Symbol" pitchFamily="18" charset="2"/>
              </a:rPr>
              <a:t>transitions from</a:t>
            </a:r>
            <a:r>
              <a:rPr lang="cs-CZ" dirty="0" smtClean="0"/>
              <a:t> </a:t>
            </a:r>
            <a:r>
              <a:rPr lang="cs-CZ" i="1" dirty="0" smtClean="0">
                <a:latin typeface="Times New Roman" pitchFamily="18" charset="0"/>
              </a:rPr>
              <a:t>A</a:t>
            </a:r>
            <a:r>
              <a:rPr lang="en-US" dirty="0"/>
              <a:t>'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3. </a:t>
            </a:r>
            <a:r>
              <a:rPr lang="en-US" dirty="0"/>
              <a:t>I</a:t>
            </a:r>
            <a:r>
              <a:rPr lang="en-US" dirty="0" smtClean="0"/>
              <a:t>n</a:t>
            </a:r>
            <a:r>
              <a:rPr lang="cs-CZ" dirty="0" smtClean="0"/>
              <a:t> </a:t>
            </a:r>
            <a:r>
              <a:rPr lang="cs-CZ" i="1" dirty="0">
                <a:latin typeface="Times New Roman" pitchFamily="18" charset="0"/>
              </a:rPr>
              <a:t>A</a:t>
            </a:r>
            <a:r>
              <a:rPr lang="en-US" dirty="0"/>
              <a:t>'</a:t>
            </a:r>
            <a:r>
              <a:rPr lang="cs-CZ" dirty="0"/>
              <a:t> </a:t>
            </a:r>
            <a:r>
              <a:rPr lang="en-US" dirty="0" smtClean="0"/>
              <a:t>for each state </a:t>
            </a:r>
            <a:r>
              <a:rPr lang="en-US" i="1" dirty="0" smtClean="0"/>
              <a:t>p</a:t>
            </a:r>
            <a:r>
              <a:rPr lang="en-US" dirty="0"/>
              <a:t> </a:t>
            </a:r>
            <a:r>
              <a:rPr lang="en-US" dirty="0" smtClean="0"/>
              <a:t>and each transition (</a:t>
            </a:r>
            <a:r>
              <a:rPr lang="en-US" i="1" dirty="0" smtClean="0"/>
              <a:t>q</a:t>
            </a:r>
            <a:r>
              <a:rPr lang="en-US" dirty="0" smtClean="0"/>
              <a:t>, </a:t>
            </a:r>
            <a:r>
              <a:rPr lang="en-US" i="1" dirty="0" smtClean="0"/>
              <a:t>a</a:t>
            </a:r>
            <a:r>
              <a:rPr lang="en-US" dirty="0" smtClean="0"/>
              <a:t>) do: </a:t>
            </a:r>
          </a:p>
          <a:p>
            <a:pPr algn="just"/>
            <a:r>
              <a:rPr lang="en-US" dirty="0"/>
              <a:t> </a:t>
            </a:r>
            <a:r>
              <a:rPr lang="en-US" dirty="0" smtClean="0"/>
              <a:t>        add to the set</a:t>
            </a:r>
            <a:r>
              <a:rPr lang="cs-CZ" dirty="0" smtClean="0"/>
              <a:t>  </a:t>
            </a:r>
            <a:r>
              <a:rPr lang="cs-CZ" i="1" dirty="0">
                <a:latin typeface="Times New Roman" pitchFamily="18" charset="0"/>
                <a:sym typeface="Symbol" pitchFamily="18" charset="2"/>
              </a:rPr>
              <a:t></a:t>
            </a:r>
            <a:r>
              <a:rPr lang="cs-CZ" i="1" dirty="0">
                <a:sym typeface="Symbol" pitchFamily="18" charset="2"/>
              </a:rPr>
              <a:t>(</a:t>
            </a:r>
            <a:r>
              <a:rPr lang="cs-CZ" i="1" dirty="0" err="1"/>
              <a:t>p</a:t>
            </a:r>
            <a:r>
              <a:rPr lang="cs-CZ" dirty="0" err="1">
                <a:latin typeface="Times New Roman" pitchFamily="18" charset="0"/>
              </a:rPr>
              <a:t>,</a:t>
            </a:r>
            <a:r>
              <a:rPr lang="cs-CZ" i="1" dirty="0" err="1"/>
              <a:t>a</a:t>
            </a:r>
            <a:r>
              <a:rPr lang="cs-CZ" dirty="0">
                <a:latin typeface="Times New Roman" pitchFamily="18" charset="0"/>
              </a:rPr>
              <a:t>)</a:t>
            </a:r>
            <a:r>
              <a:rPr lang="cs-CZ" dirty="0"/>
              <a:t> </a:t>
            </a:r>
            <a:r>
              <a:rPr lang="en-US" dirty="0" smtClean="0"/>
              <a:t>all such states </a:t>
            </a:r>
            <a:r>
              <a:rPr lang="cs-CZ" i="1" dirty="0" smtClean="0"/>
              <a:t>r</a:t>
            </a:r>
            <a:r>
              <a:rPr lang="en-US" dirty="0"/>
              <a:t>  </a:t>
            </a:r>
            <a:r>
              <a:rPr lang="en-US" dirty="0" smtClean="0"/>
              <a:t>for which it holds</a:t>
            </a:r>
            <a:r>
              <a:rPr lang="cs-CZ" dirty="0" smtClean="0"/>
              <a:t>  </a:t>
            </a:r>
            <a:r>
              <a:rPr lang="en-US" dirty="0" smtClean="0"/>
              <a:t>     </a:t>
            </a:r>
          </a:p>
          <a:p>
            <a:pPr algn="just"/>
            <a:r>
              <a:rPr lang="en-US" i="1" dirty="0"/>
              <a:t> </a:t>
            </a:r>
            <a:r>
              <a:rPr lang="en-US" i="1" dirty="0" smtClean="0"/>
              <a:t>                                  </a:t>
            </a:r>
            <a:r>
              <a:rPr lang="cs-CZ" i="1" dirty="0" smtClean="0"/>
              <a:t>q</a:t>
            </a:r>
            <a:r>
              <a:rPr lang="cs-CZ" dirty="0" smtClean="0"/>
              <a:t> </a:t>
            </a:r>
            <a:r>
              <a:rPr lang="cs-CZ" dirty="0">
                <a:sym typeface="Symbol" pitchFamily="18" charset="2"/>
              </a:rPr>
              <a:t></a:t>
            </a:r>
            <a:r>
              <a:rPr lang="cs-CZ" dirty="0"/>
              <a:t> </a:t>
            </a:r>
            <a:r>
              <a:rPr lang="cs-CZ" i="1" dirty="0">
                <a:sym typeface="Symbol" pitchFamily="18" charset="2"/>
              </a:rPr>
              <a:t></a:t>
            </a:r>
            <a:r>
              <a:rPr lang="en-US" dirty="0">
                <a:sym typeface="Symbol" pitchFamily="18" charset="2"/>
              </a:rPr>
              <a:t></a:t>
            </a:r>
            <a:r>
              <a:rPr lang="cs-CZ" dirty="0">
                <a:sym typeface="Symbol" pitchFamily="18" charset="2"/>
              </a:rPr>
              <a:t>CLOSURE</a:t>
            </a:r>
            <a:r>
              <a:rPr lang="cs-CZ" dirty="0"/>
              <a:t>(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en-US" dirty="0" smtClean="0"/>
              <a:t>and</a:t>
            </a:r>
            <a:r>
              <a:rPr lang="cs-CZ" dirty="0" smtClean="0"/>
              <a:t>  </a:t>
            </a:r>
            <a:r>
              <a:rPr lang="en-US" dirty="0" smtClean="0"/>
              <a:t>r </a:t>
            </a:r>
            <a:r>
              <a:rPr lang="en-US" dirty="0">
                <a:sym typeface="Symbol"/>
              </a:rPr>
              <a:t>=</a:t>
            </a:r>
            <a:r>
              <a:rPr lang="en-US" dirty="0" smtClean="0">
                <a:sym typeface="Symbol"/>
              </a:rPr>
              <a:t> </a:t>
            </a:r>
            <a:r>
              <a:rPr lang="cs-CZ" i="1" dirty="0" smtClean="0">
                <a:sym typeface="Symbol" pitchFamily="18" charset="2"/>
              </a:rPr>
              <a:t></a:t>
            </a:r>
            <a:r>
              <a:rPr lang="cs-CZ" dirty="0"/>
              <a:t>(</a:t>
            </a:r>
            <a:r>
              <a:rPr lang="cs-CZ" i="1" dirty="0" err="1"/>
              <a:t>q</a:t>
            </a:r>
            <a:r>
              <a:rPr lang="cs-CZ" dirty="0" err="1"/>
              <a:t>,</a:t>
            </a:r>
            <a:r>
              <a:rPr lang="cs-CZ" i="1" dirty="0" err="1"/>
              <a:t>a</a:t>
            </a:r>
            <a:r>
              <a:rPr lang="cs-CZ" dirty="0"/>
              <a:t>) </a:t>
            </a:r>
            <a:r>
              <a:rPr lang="cs-CZ" dirty="0" smtClean="0"/>
              <a:t>.</a:t>
            </a:r>
            <a:endParaRPr lang="cs-CZ" dirty="0"/>
          </a:p>
          <a:p>
            <a:pPr algn="just"/>
            <a:r>
              <a:rPr lang="cs-CZ" dirty="0"/>
              <a:t>4. </a:t>
            </a:r>
            <a:r>
              <a:rPr lang="en-US" dirty="0" smtClean="0"/>
              <a:t>Add to the set of final states </a:t>
            </a:r>
            <a:r>
              <a:rPr lang="cs-CZ" dirty="0" smtClean="0"/>
              <a:t> </a:t>
            </a:r>
            <a:r>
              <a:rPr lang="cs-CZ" i="1" dirty="0"/>
              <a:t>F</a:t>
            </a:r>
            <a:r>
              <a:rPr lang="cs-CZ" dirty="0"/>
              <a:t> </a:t>
            </a:r>
            <a:r>
              <a:rPr lang="en-US" dirty="0" smtClean="0"/>
              <a:t>in</a:t>
            </a:r>
            <a:r>
              <a:rPr lang="cs-CZ" dirty="0" smtClean="0"/>
              <a:t> </a:t>
            </a:r>
            <a:r>
              <a:rPr lang="cs-CZ" i="1" dirty="0"/>
              <a:t>A</a:t>
            </a:r>
            <a:r>
              <a:rPr lang="en-US" dirty="0"/>
              <a:t>'</a:t>
            </a:r>
            <a:r>
              <a:rPr lang="cs-CZ" dirty="0"/>
              <a:t> </a:t>
            </a:r>
            <a:r>
              <a:rPr lang="en-US" dirty="0" smtClean="0"/>
              <a:t>all states </a:t>
            </a:r>
            <a:r>
              <a:rPr lang="cs-CZ" i="1" dirty="0" smtClean="0"/>
              <a:t>p</a:t>
            </a:r>
            <a:r>
              <a:rPr lang="cs-CZ" dirty="0" smtClean="0"/>
              <a:t> </a:t>
            </a:r>
            <a:r>
              <a:rPr lang="en-US" dirty="0" smtClean="0"/>
              <a:t>for which it holds</a:t>
            </a:r>
            <a:r>
              <a:rPr lang="cs-CZ" dirty="0" smtClean="0"/>
              <a:t> </a:t>
            </a:r>
            <a:endParaRPr lang="cs-CZ" dirty="0"/>
          </a:p>
          <a:p>
            <a:pPr algn="just"/>
            <a:r>
              <a:rPr lang="cs-CZ" dirty="0"/>
              <a:t>  </a:t>
            </a:r>
            <a:r>
              <a:rPr lang="en-US" dirty="0" smtClean="0"/>
              <a:t>                               </a:t>
            </a:r>
            <a:r>
              <a:rPr lang="cs-CZ" dirty="0" smtClean="0"/>
              <a:t>  </a:t>
            </a:r>
            <a:r>
              <a:rPr lang="cs-CZ" i="1" dirty="0">
                <a:sym typeface="Symbol" pitchFamily="18" charset="2"/>
              </a:rPr>
              <a:t></a:t>
            </a:r>
            <a:r>
              <a:rPr lang="en-US" dirty="0">
                <a:sym typeface="Symbol" pitchFamily="18" charset="2"/>
              </a:rPr>
              <a:t></a:t>
            </a:r>
            <a:r>
              <a:rPr lang="cs-CZ" dirty="0">
                <a:sym typeface="Symbol" pitchFamily="18" charset="2"/>
              </a:rPr>
              <a:t>CLOSURE</a:t>
            </a:r>
            <a:r>
              <a:rPr lang="cs-CZ" dirty="0"/>
              <a:t>(</a:t>
            </a:r>
            <a:r>
              <a:rPr lang="cs-CZ" i="1" dirty="0"/>
              <a:t>p</a:t>
            </a:r>
            <a:r>
              <a:rPr lang="cs-CZ" dirty="0"/>
              <a:t>) </a:t>
            </a:r>
            <a:r>
              <a:rPr lang="cs-CZ" b="1" dirty="0"/>
              <a:t> </a:t>
            </a:r>
            <a:r>
              <a:rPr lang="cs-CZ" b="1" dirty="0">
                <a:sym typeface="Symbol" pitchFamily="18" charset="2"/>
              </a:rPr>
              <a:t></a:t>
            </a:r>
            <a:r>
              <a:rPr lang="cs-CZ" b="1" dirty="0"/>
              <a:t> </a:t>
            </a:r>
            <a:r>
              <a:rPr lang="cs-CZ" i="1" dirty="0"/>
              <a:t>F</a:t>
            </a:r>
            <a:r>
              <a:rPr lang="cs-CZ" b="1" dirty="0"/>
              <a:t>  </a:t>
            </a:r>
            <a:r>
              <a:rPr lang="cs-CZ" b="1" dirty="0">
                <a:sym typeface="Symbol" pitchFamily="18" charset="2"/>
              </a:rPr>
              <a:t> </a:t>
            </a:r>
            <a:r>
              <a:rPr lang="cs-CZ" dirty="0"/>
              <a:t>.</a:t>
            </a:r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>
            <a:off x="1042988" y="5518150"/>
            <a:ext cx="1460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59" name="Oval 7"/>
          <p:cNvSpPr>
            <a:spLocks noChangeArrowheads="1"/>
          </p:cNvSpPr>
          <p:nvPr/>
        </p:nvSpPr>
        <p:spPr bwMode="auto">
          <a:xfrm>
            <a:off x="1189038" y="53736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 i="1"/>
              <a:t>p</a:t>
            </a:r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auto">
          <a:xfrm>
            <a:off x="1476375" y="5518150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2557463" y="52308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>
            <a:off x="2413000" y="5518150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63" name="Oval 11"/>
          <p:cNvSpPr>
            <a:spLocks noChangeArrowheads="1"/>
          </p:cNvSpPr>
          <p:nvPr/>
        </p:nvSpPr>
        <p:spPr bwMode="auto">
          <a:xfrm>
            <a:off x="3059113" y="53736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 i="1"/>
              <a:t>r</a:t>
            </a:r>
          </a:p>
        </p:txBody>
      </p:sp>
      <p:grpSp>
        <p:nvGrpSpPr>
          <p:cNvPr id="74764" name="Group 12"/>
          <p:cNvGrpSpPr>
            <a:grpSpLocks/>
          </p:cNvGrpSpPr>
          <p:nvPr/>
        </p:nvGrpSpPr>
        <p:grpSpPr bwMode="auto">
          <a:xfrm>
            <a:off x="2124075" y="5373688"/>
            <a:ext cx="287338" cy="287337"/>
            <a:chOff x="3334" y="799"/>
            <a:chExt cx="454" cy="453"/>
          </a:xfrm>
        </p:grpSpPr>
        <p:sp>
          <p:nvSpPr>
            <p:cNvPr id="74765" name="Oval 1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74766" name="Oval 1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600" b="1" i="1"/>
                <a:t>q</a:t>
              </a:r>
            </a:p>
          </p:txBody>
        </p:sp>
      </p:grpSp>
      <p:sp>
        <p:nvSpPr>
          <p:cNvPr id="74767" name="Text Box 15"/>
          <p:cNvSpPr txBox="1">
            <a:spLocks noChangeArrowheads="1"/>
          </p:cNvSpPr>
          <p:nvPr/>
        </p:nvSpPr>
        <p:spPr bwMode="auto">
          <a:xfrm>
            <a:off x="1620838" y="52308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ym typeface="Symbol" pitchFamily="18" charset="2"/>
              </a:rPr>
              <a:t></a:t>
            </a:r>
            <a:endParaRPr lang="cs-CZ" b="1" baseline="-25000">
              <a:sym typeface="Symbol" pitchFamily="18" charset="2"/>
            </a:endParaRPr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>
            <a:off x="3348038" y="5518150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 flipV="1">
            <a:off x="684213" y="5518150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6518275" y="52308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74771" name="Line 19"/>
          <p:cNvSpPr>
            <a:spLocks noChangeShapeType="1"/>
          </p:cNvSpPr>
          <p:nvPr/>
        </p:nvSpPr>
        <p:spPr bwMode="auto">
          <a:xfrm>
            <a:off x="6372225" y="5516563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72" name="Oval 20"/>
          <p:cNvSpPr>
            <a:spLocks noChangeArrowheads="1"/>
          </p:cNvSpPr>
          <p:nvPr/>
        </p:nvSpPr>
        <p:spPr bwMode="auto">
          <a:xfrm>
            <a:off x="7019925" y="53736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 i="1"/>
              <a:t>r</a:t>
            </a:r>
          </a:p>
        </p:txBody>
      </p:sp>
      <p:grpSp>
        <p:nvGrpSpPr>
          <p:cNvPr id="74773" name="Group 21"/>
          <p:cNvGrpSpPr>
            <a:grpSpLocks/>
          </p:cNvGrpSpPr>
          <p:nvPr/>
        </p:nvGrpSpPr>
        <p:grpSpPr bwMode="auto">
          <a:xfrm>
            <a:off x="6084888" y="5373688"/>
            <a:ext cx="287337" cy="287337"/>
            <a:chOff x="3334" y="799"/>
            <a:chExt cx="454" cy="453"/>
          </a:xfrm>
        </p:grpSpPr>
        <p:sp>
          <p:nvSpPr>
            <p:cNvPr id="74774" name="Oval 2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74775" name="Oval 2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600" b="1" i="1"/>
                <a:t>q</a:t>
              </a:r>
            </a:p>
          </p:txBody>
        </p:sp>
      </p:grpSp>
      <p:sp>
        <p:nvSpPr>
          <p:cNvPr id="74776" name="Line 24"/>
          <p:cNvSpPr>
            <a:spLocks noChangeShapeType="1"/>
          </p:cNvSpPr>
          <p:nvPr/>
        </p:nvSpPr>
        <p:spPr bwMode="auto">
          <a:xfrm>
            <a:off x="7308850" y="551815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77" name="Text Box 25"/>
          <p:cNvSpPr txBox="1">
            <a:spLocks noChangeArrowheads="1"/>
          </p:cNvSpPr>
          <p:nvPr/>
        </p:nvSpPr>
        <p:spPr bwMode="auto">
          <a:xfrm>
            <a:off x="5580063" y="49418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74778" name="Line 26"/>
          <p:cNvSpPr>
            <a:spLocks noChangeShapeType="1"/>
          </p:cNvSpPr>
          <p:nvPr/>
        </p:nvSpPr>
        <p:spPr bwMode="auto">
          <a:xfrm>
            <a:off x="5002213" y="5518150"/>
            <a:ext cx="1460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79" name="Line 27"/>
          <p:cNvSpPr>
            <a:spLocks noChangeShapeType="1"/>
          </p:cNvSpPr>
          <p:nvPr/>
        </p:nvSpPr>
        <p:spPr bwMode="auto">
          <a:xfrm flipV="1">
            <a:off x="4643438" y="5518150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74780" name="Group 28"/>
          <p:cNvGrpSpPr>
            <a:grpSpLocks/>
          </p:cNvGrpSpPr>
          <p:nvPr/>
        </p:nvGrpSpPr>
        <p:grpSpPr bwMode="auto">
          <a:xfrm>
            <a:off x="5148263" y="5373688"/>
            <a:ext cx="287337" cy="287337"/>
            <a:chOff x="3334" y="799"/>
            <a:chExt cx="454" cy="453"/>
          </a:xfrm>
        </p:grpSpPr>
        <p:sp>
          <p:nvSpPr>
            <p:cNvPr id="74781" name="Oval 29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74782" name="Oval 30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600" b="1" i="1"/>
                <a:t>p</a:t>
              </a:r>
            </a:p>
          </p:txBody>
        </p:sp>
      </p:grpSp>
      <p:sp>
        <p:nvSpPr>
          <p:cNvPr id="74783" name="Oval 31"/>
          <p:cNvSpPr>
            <a:spLocks noChangeArrowheads="1"/>
          </p:cNvSpPr>
          <p:nvPr/>
        </p:nvSpPr>
        <p:spPr bwMode="auto">
          <a:xfrm>
            <a:off x="3059113" y="58054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i="1"/>
              <a:t>t</a:t>
            </a:r>
            <a:endParaRPr lang="cs-CZ" sz="1400" b="1" i="1"/>
          </a:p>
        </p:txBody>
      </p:sp>
      <p:sp>
        <p:nvSpPr>
          <p:cNvPr id="74784" name="Line 32"/>
          <p:cNvSpPr>
            <a:spLocks noChangeShapeType="1"/>
          </p:cNvSpPr>
          <p:nvPr/>
        </p:nvSpPr>
        <p:spPr bwMode="auto">
          <a:xfrm>
            <a:off x="3348038" y="5949950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86" name="Oval 34"/>
          <p:cNvSpPr>
            <a:spLocks noChangeArrowheads="1"/>
          </p:cNvSpPr>
          <p:nvPr/>
        </p:nvSpPr>
        <p:spPr bwMode="auto">
          <a:xfrm>
            <a:off x="7019925" y="58054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i="1"/>
              <a:t>t</a:t>
            </a:r>
            <a:endParaRPr lang="cs-CZ" sz="1400" b="1" i="1"/>
          </a:p>
        </p:txBody>
      </p:sp>
      <p:sp>
        <p:nvSpPr>
          <p:cNvPr id="74787" name="Line 35"/>
          <p:cNvSpPr>
            <a:spLocks noChangeShapeType="1"/>
          </p:cNvSpPr>
          <p:nvPr/>
        </p:nvSpPr>
        <p:spPr bwMode="auto">
          <a:xfrm>
            <a:off x="7308850" y="594995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89" name="Arc 37"/>
          <p:cNvSpPr>
            <a:spLocks/>
          </p:cNvSpPr>
          <p:nvPr/>
        </p:nvSpPr>
        <p:spPr bwMode="auto">
          <a:xfrm rot="-5400000" flipH="1" flipV="1">
            <a:off x="5906294" y="5052219"/>
            <a:ext cx="573087" cy="1654175"/>
          </a:xfrm>
          <a:custGeom>
            <a:avLst/>
            <a:gdLst>
              <a:gd name="G0" fmla="+- 0 0 0"/>
              <a:gd name="G1" fmla="+- 12897 0 0"/>
              <a:gd name="G2" fmla="+- 21600 0 0"/>
              <a:gd name="T0" fmla="*/ 17327 w 21600"/>
              <a:gd name="T1" fmla="*/ 0 h 34310"/>
              <a:gd name="T2" fmla="*/ 2838 w 21600"/>
              <a:gd name="T3" fmla="*/ 34310 h 34310"/>
              <a:gd name="T4" fmla="*/ 0 w 21600"/>
              <a:gd name="T5" fmla="*/ 12897 h 34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4310" fill="none" extrusionOk="0">
                <a:moveTo>
                  <a:pt x="17327" y="-1"/>
                </a:moveTo>
                <a:cubicBezTo>
                  <a:pt x="20101" y="3727"/>
                  <a:pt x="21600" y="8250"/>
                  <a:pt x="21600" y="12897"/>
                </a:cubicBezTo>
                <a:cubicBezTo>
                  <a:pt x="21600" y="23729"/>
                  <a:pt x="13576" y="32886"/>
                  <a:pt x="2837" y="34309"/>
                </a:cubicBezTo>
              </a:path>
              <a:path w="21600" h="34310" stroke="0" extrusionOk="0">
                <a:moveTo>
                  <a:pt x="17327" y="-1"/>
                </a:moveTo>
                <a:cubicBezTo>
                  <a:pt x="20101" y="3727"/>
                  <a:pt x="21600" y="8250"/>
                  <a:pt x="21600" y="12897"/>
                </a:cubicBezTo>
                <a:cubicBezTo>
                  <a:pt x="21600" y="23729"/>
                  <a:pt x="13576" y="32886"/>
                  <a:pt x="2837" y="34309"/>
                </a:cubicBezTo>
                <a:lnTo>
                  <a:pt x="0" y="12897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791" name="Text Box 39"/>
          <p:cNvSpPr txBox="1">
            <a:spLocks noChangeArrowheads="1"/>
          </p:cNvSpPr>
          <p:nvPr/>
        </p:nvSpPr>
        <p:spPr bwMode="auto">
          <a:xfrm>
            <a:off x="2339975" y="5734050"/>
            <a:ext cx="504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a,</a:t>
            </a:r>
            <a:r>
              <a:rPr lang="en-US" sz="1600" b="1" i="1"/>
              <a:t>b</a:t>
            </a:r>
            <a:endParaRPr lang="cs-CZ" b="1" baseline="-25000"/>
          </a:p>
        </p:txBody>
      </p:sp>
      <p:sp>
        <p:nvSpPr>
          <p:cNvPr id="74792" name="Line 40"/>
          <p:cNvSpPr>
            <a:spLocks noChangeShapeType="1"/>
          </p:cNvSpPr>
          <p:nvPr/>
        </p:nvSpPr>
        <p:spPr bwMode="auto">
          <a:xfrm flipH="1">
            <a:off x="2268538" y="4868863"/>
            <a:ext cx="0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93" name="Line 41"/>
          <p:cNvSpPr>
            <a:spLocks noChangeShapeType="1"/>
          </p:cNvSpPr>
          <p:nvPr/>
        </p:nvSpPr>
        <p:spPr bwMode="auto">
          <a:xfrm flipH="1">
            <a:off x="6227763" y="4797425"/>
            <a:ext cx="1587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94" name="Line 42"/>
          <p:cNvSpPr>
            <a:spLocks noChangeShapeType="1"/>
          </p:cNvSpPr>
          <p:nvPr/>
        </p:nvSpPr>
        <p:spPr bwMode="auto">
          <a:xfrm flipH="1">
            <a:off x="2339975" y="4868863"/>
            <a:ext cx="3603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95" name="Line 43"/>
          <p:cNvSpPr>
            <a:spLocks noChangeShapeType="1"/>
          </p:cNvSpPr>
          <p:nvPr/>
        </p:nvSpPr>
        <p:spPr bwMode="auto">
          <a:xfrm flipH="1">
            <a:off x="6300788" y="4868863"/>
            <a:ext cx="3603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96" name="Text Box 44"/>
          <p:cNvSpPr txBox="1">
            <a:spLocks noChangeArrowheads="1"/>
          </p:cNvSpPr>
          <p:nvPr/>
        </p:nvSpPr>
        <p:spPr bwMode="auto">
          <a:xfrm>
            <a:off x="6227763" y="5661025"/>
            <a:ext cx="504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a,</a:t>
            </a:r>
            <a:r>
              <a:rPr lang="en-US" sz="1600" b="1" i="1"/>
              <a:t>b</a:t>
            </a:r>
            <a:endParaRPr lang="cs-CZ" b="1" baseline="-25000"/>
          </a:p>
        </p:txBody>
      </p:sp>
      <p:sp>
        <p:nvSpPr>
          <p:cNvPr id="74797" name="Text Box 45"/>
          <p:cNvSpPr txBox="1">
            <a:spLocks noChangeArrowheads="1"/>
          </p:cNvSpPr>
          <p:nvPr/>
        </p:nvSpPr>
        <p:spPr bwMode="auto">
          <a:xfrm>
            <a:off x="5219700" y="5949950"/>
            <a:ext cx="504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a,</a:t>
            </a:r>
            <a:r>
              <a:rPr lang="en-US" sz="1600" b="1" i="1"/>
              <a:t>b</a:t>
            </a:r>
            <a:endParaRPr lang="cs-CZ" b="1" baseline="-25000"/>
          </a:p>
        </p:txBody>
      </p:sp>
      <p:sp>
        <p:nvSpPr>
          <p:cNvPr id="74815" name="AutoShape 63"/>
          <p:cNvSpPr>
            <a:spLocks noChangeArrowheads="1"/>
          </p:cNvSpPr>
          <p:nvPr/>
        </p:nvSpPr>
        <p:spPr bwMode="auto">
          <a:xfrm>
            <a:off x="684213" y="443706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easy construction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Epsilon Transitions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6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Removal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62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96" name="AutoShape 160"/>
          <p:cNvSpPr>
            <a:spLocks noChangeArrowheads="1"/>
          </p:cNvSpPr>
          <p:nvPr/>
        </p:nvSpPr>
        <p:spPr bwMode="auto">
          <a:xfrm>
            <a:off x="393700" y="692150"/>
            <a:ext cx="6553200" cy="5832475"/>
          </a:xfrm>
          <a:prstGeom prst="roundRect">
            <a:avLst>
              <a:gd name="adj" fmla="val 3264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65673" name="Line 137"/>
          <p:cNvSpPr>
            <a:spLocks noChangeShapeType="1"/>
          </p:cNvSpPr>
          <p:nvPr/>
        </p:nvSpPr>
        <p:spPr bwMode="auto">
          <a:xfrm flipV="1">
            <a:off x="2411413" y="4076700"/>
            <a:ext cx="2159000" cy="863600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71" name="Freeform 135"/>
          <p:cNvSpPr>
            <a:spLocks/>
          </p:cNvSpPr>
          <p:nvPr/>
        </p:nvSpPr>
        <p:spPr bwMode="auto">
          <a:xfrm>
            <a:off x="1233488" y="4940300"/>
            <a:ext cx="3552825" cy="1368425"/>
          </a:xfrm>
          <a:custGeom>
            <a:avLst/>
            <a:gdLst>
              <a:gd name="T0" fmla="*/ 16 w 1502"/>
              <a:gd name="T1" fmla="*/ 0 h 899"/>
              <a:gd name="T2" fmla="*/ 213 w 1502"/>
              <a:gd name="T3" fmla="*/ 769 h 899"/>
              <a:gd name="T4" fmla="*/ 1293 w 1502"/>
              <a:gd name="T5" fmla="*/ 781 h 899"/>
              <a:gd name="T6" fmla="*/ 1469 w 1502"/>
              <a:gd name="T7" fmla="*/ 137 h 8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02" h="899">
                <a:moveTo>
                  <a:pt x="16" y="0"/>
                </a:moveTo>
                <a:cubicBezTo>
                  <a:pt x="49" y="128"/>
                  <a:pt x="0" y="639"/>
                  <a:pt x="213" y="769"/>
                </a:cubicBezTo>
                <a:cubicBezTo>
                  <a:pt x="426" y="899"/>
                  <a:pt x="1084" y="886"/>
                  <a:pt x="1293" y="781"/>
                </a:cubicBezTo>
                <a:cubicBezTo>
                  <a:pt x="1502" y="676"/>
                  <a:pt x="1432" y="271"/>
                  <a:pt x="1469" y="137"/>
                </a:cubicBezTo>
              </a:path>
            </a:pathLst>
          </a:custGeom>
          <a:noFill/>
          <a:ln w="50800" cmpd="sng">
            <a:solidFill>
              <a:srgbClr val="3366FF"/>
            </a:solidFill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16" name="Line 80"/>
          <p:cNvSpPr>
            <a:spLocks noChangeShapeType="1"/>
          </p:cNvSpPr>
          <p:nvPr/>
        </p:nvSpPr>
        <p:spPr bwMode="auto">
          <a:xfrm>
            <a:off x="1401763" y="2060575"/>
            <a:ext cx="1009650" cy="935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15" name="Line 79"/>
          <p:cNvSpPr>
            <a:spLocks noChangeShapeType="1"/>
          </p:cNvSpPr>
          <p:nvPr/>
        </p:nvSpPr>
        <p:spPr bwMode="auto">
          <a:xfrm flipV="1">
            <a:off x="1401763" y="1123950"/>
            <a:ext cx="100965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11" name="Line 75"/>
          <p:cNvSpPr>
            <a:spLocks noChangeShapeType="1"/>
          </p:cNvSpPr>
          <p:nvPr/>
        </p:nvSpPr>
        <p:spPr bwMode="auto">
          <a:xfrm flipV="1">
            <a:off x="4859338" y="1196975"/>
            <a:ext cx="0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10" name="Line 74"/>
          <p:cNvSpPr>
            <a:spLocks noChangeShapeType="1"/>
          </p:cNvSpPr>
          <p:nvPr/>
        </p:nvSpPr>
        <p:spPr bwMode="auto">
          <a:xfrm flipV="1">
            <a:off x="2554288" y="2132013"/>
            <a:ext cx="2160587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09" name="Line 73"/>
          <p:cNvSpPr>
            <a:spLocks noChangeShapeType="1"/>
          </p:cNvSpPr>
          <p:nvPr/>
        </p:nvSpPr>
        <p:spPr bwMode="auto">
          <a:xfrm flipV="1">
            <a:off x="2554288" y="1196975"/>
            <a:ext cx="1008062" cy="863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54" name="Oval 18"/>
          <p:cNvSpPr>
            <a:spLocks noChangeArrowheads="1"/>
          </p:cNvSpPr>
          <p:nvPr/>
        </p:nvSpPr>
        <p:spPr bwMode="auto">
          <a:xfrm>
            <a:off x="1258888" y="19161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>
            <a:off x="1546225" y="2060575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57" name="Oval 21"/>
          <p:cNvSpPr>
            <a:spLocks noChangeArrowheads="1"/>
          </p:cNvSpPr>
          <p:nvPr/>
        </p:nvSpPr>
        <p:spPr bwMode="auto">
          <a:xfrm>
            <a:off x="2411413" y="9080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65560" name="Oval 24"/>
          <p:cNvSpPr>
            <a:spLocks noChangeArrowheads="1"/>
          </p:cNvSpPr>
          <p:nvPr/>
        </p:nvSpPr>
        <p:spPr bwMode="auto">
          <a:xfrm>
            <a:off x="2411413" y="19161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65563" name="Oval 27"/>
          <p:cNvSpPr>
            <a:spLocks noChangeArrowheads="1"/>
          </p:cNvSpPr>
          <p:nvPr/>
        </p:nvSpPr>
        <p:spPr bwMode="auto">
          <a:xfrm>
            <a:off x="2411413" y="292417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65601" name="Oval 65"/>
          <p:cNvSpPr>
            <a:spLocks noChangeArrowheads="1"/>
          </p:cNvSpPr>
          <p:nvPr/>
        </p:nvSpPr>
        <p:spPr bwMode="auto">
          <a:xfrm>
            <a:off x="4714875" y="19161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5</a:t>
            </a:r>
          </a:p>
        </p:txBody>
      </p:sp>
      <p:grpSp>
        <p:nvGrpSpPr>
          <p:cNvPr id="65603" name="Group 67"/>
          <p:cNvGrpSpPr>
            <a:grpSpLocks/>
          </p:cNvGrpSpPr>
          <p:nvPr/>
        </p:nvGrpSpPr>
        <p:grpSpPr bwMode="auto">
          <a:xfrm>
            <a:off x="4714875" y="908050"/>
            <a:ext cx="287338" cy="287338"/>
            <a:chOff x="3334" y="799"/>
            <a:chExt cx="454" cy="453"/>
          </a:xfrm>
        </p:grpSpPr>
        <p:sp>
          <p:nvSpPr>
            <p:cNvPr id="65604" name="Oval 68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65605" name="Oval 69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6</a:t>
              </a:r>
            </a:p>
          </p:txBody>
        </p:sp>
      </p:grpSp>
      <p:sp>
        <p:nvSpPr>
          <p:cNvPr id="65606" name="Line 70"/>
          <p:cNvSpPr>
            <a:spLocks noChangeShapeType="1"/>
          </p:cNvSpPr>
          <p:nvPr/>
        </p:nvSpPr>
        <p:spPr bwMode="auto">
          <a:xfrm flipV="1">
            <a:off x="2554288" y="1196975"/>
            <a:ext cx="0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07" name="Line 71"/>
          <p:cNvSpPr>
            <a:spLocks noChangeShapeType="1"/>
          </p:cNvSpPr>
          <p:nvPr/>
        </p:nvSpPr>
        <p:spPr bwMode="auto">
          <a:xfrm>
            <a:off x="2554288" y="2205038"/>
            <a:ext cx="0" cy="71913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08" name="Line 72"/>
          <p:cNvSpPr>
            <a:spLocks noChangeShapeType="1"/>
          </p:cNvSpPr>
          <p:nvPr/>
        </p:nvSpPr>
        <p:spPr bwMode="auto">
          <a:xfrm flipH="1">
            <a:off x="2698750" y="2060575"/>
            <a:ext cx="2016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13" name="Line 77"/>
          <p:cNvSpPr>
            <a:spLocks noChangeShapeType="1"/>
          </p:cNvSpPr>
          <p:nvPr/>
        </p:nvSpPr>
        <p:spPr bwMode="auto">
          <a:xfrm>
            <a:off x="2698750" y="1052513"/>
            <a:ext cx="8651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14" name="Line 78"/>
          <p:cNvSpPr>
            <a:spLocks noChangeShapeType="1"/>
          </p:cNvSpPr>
          <p:nvPr/>
        </p:nvSpPr>
        <p:spPr bwMode="auto">
          <a:xfrm>
            <a:off x="3851275" y="1052513"/>
            <a:ext cx="8651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17" name="Arc 81"/>
          <p:cNvSpPr>
            <a:spLocks/>
          </p:cNvSpPr>
          <p:nvPr/>
        </p:nvSpPr>
        <p:spPr bwMode="auto">
          <a:xfrm flipH="1" flipV="1">
            <a:off x="969963" y="1916113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618" name="Text Box 82"/>
          <p:cNvSpPr txBox="1">
            <a:spLocks noChangeArrowheads="1"/>
          </p:cNvSpPr>
          <p:nvPr/>
        </p:nvSpPr>
        <p:spPr bwMode="auto">
          <a:xfrm>
            <a:off x="1762125" y="12684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65619" name="Text Box 83"/>
          <p:cNvSpPr txBox="1">
            <a:spLocks noChangeArrowheads="1"/>
          </p:cNvSpPr>
          <p:nvPr/>
        </p:nvSpPr>
        <p:spPr bwMode="auto">
          <a:xfrm>
            <a:off x="2843213" y="763588"/>
            <a:ext cx="504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65620" name="Text Box 84"/>
          <p:cNvSpPr txBox="1">
            <a:spLocks noChangeArrowheads="1"/>
          </p:cNvSpPr>
          <p:nvPr/>
        </p:nvSpPr>
        <p:spPr bwMode="auto">
          <a:xfrm>
            <a:off x="3994150" y="7635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grpSp>
        <p:nvGrpSpPr>
          <p:cNvPr id="65622" name="Group 86"/>
          <p:cNvGrpSpPr>
            <a:grpSpLocks/>
          </p:cNvGrpSpPr>
          <p:nvPr/>
        </p:nvGrpSpPr>
        <p:grpSpPr bwMode="auto">
          <a:xfrm>
            <a:off x="3562350" y="908050"/>
            <a:ext cx="287338" cy="287338"/>
            <a:chOff x="3334" y="799"/>
            <a:chExt cx="454" cy="453"/>
          </a:xfrm>
        </p:grpSpPr>
        <p:sp>
          <p:nvSpPr>
            <p:cNvPr id="65623" name="Oval 87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65624" name="Oval 88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65625" name="Text Box 89"/>
          <p:cNvSpPr txBox="1">
            <a:spLocks noChangeArrowheads="1"/>
          </p:cNvSpPr>
          <p:nvPr/>
        </p:nvSpPr>
        <p:spPr bwMode="auto">
          <a:xfrm>
            <a:off x="3851275" y="17732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65626" name="Text Box 90"/>
          <p:cNvSpPr txBox="1">
            <a:spLocks noChangeArrowheads="1"/>
          </p:cNvSpPr>
          <p:nvPr/>
        </p:nvSpPr>
        <p:spPr bwMode="auto">
          <a:xfrm>
            <a:off x="4570413" y="14843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65627" name="Text Box 91"/>
          <p:cNvSpPr txBox="1">
            <a:spLocks noChangeArrowheads="1"/>
          </p:cNvSpPr>
          <p:nvPr/>
        </p:nvSpPr>
        <p:spPr bwMode="auto">
          <a:xfrm>
            <a:off x="2986088" y="25638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65628" name="Text Box 92"/>
          <p:cNvSpPr txBox="1">
            <a:spLocks noChangeArrowheads="1"/>
          </p:cNvSpPr>
          <p:nvPr/>
        </p:nvSpPr>
        <p:spPr bwMode="auto">
          <a:xfrm>
            <a:off x="1619250" y="24209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65629" name="Text Box 93"/>
          <p:cNvSpPr txBox="1">
            <a:spLocks noChangeArrowheads="1"/>
          </p:cNvSpPr>
          <p:nvPr/>
        </p:nvSpPr>
        <p:spPr bwMode="auto">
          <a:xfrm>
            <a:off x="2266950" y="14843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65630" name="Text Box 94"/>
          <p:cNvSpPr txBox="1">
            <a:spLocks noChangeArrowheads="1"/>
          </p:cNvSpPr>
          <p:nvPr/>
        </p:nvSpPr>
        <p:spPr bwMode="auto">
          <a:xfrm>
            <a:off x="1835150" y="17716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ym typeface="Symbol" pitchFamily="18" charset="2"/>
              </a:rPr>
              <a:t></a:t>
            </a:r>
            <a:endParaRPr lang="cs-CZ" b="1" baseline="-25000">
              <a:sym typeface="Symbol" pitchFamily="18" charset="2"/>
            </a:endParaRPr>
          </a:p>
        </p:txBody>
      </p:sp>
      <p:sp>
        <p:nvSpPr>
          <p:cNvPr id="65631" name="Text Box 95"/>
          <p:cNvSpPr txBox="1">
            <a:spLocks noChangeArrowheads="1"/>
          </p:cNvSpPr>
          <p:nvPr/>
        </p:nvSpPr>
        <p:spPr bwMode="auto">
          <a:xfrm>
            <a:off x="2266950" y="23479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ym typeface="Symbol" pitchFamily="18" charset="2"/>
              </a:rPr>
              <a:t></a:t>
            </a:r>
            <a:endParaRPr lang="cs-CZ" b="1" baseline="-25000">
              <a:sym typeface="Symbol" pitchFamily="18" charset="2"/>
            </a:endParaRPr>
          </a:p>
        </p:txBody>
      </p:sp>
      <p:sp>
        <p:nvSpPr>
          <p:cNvPr id="65632" name="Text Box 96"/>
          <p:cNvSpPr txBox="1">
            <a:spLocks noChangeArrowheads="1"/>
          </p:cNvSpPr>
          <p:nvPr/>
        </p:nvSpPr>
        <p:spPr bwMode="auto">
          <a:xfrm>
            <a:off x="2843213" y="141287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ym typeface="Symbol" pitchFamily="18" charset="2"/>
              </a:rPr>
              <a:t></a:t>
            </a:r>
            <a:endParaRPr lang="cs-CZ" b="1" baseline="-25000">
              <a:sym typeface="Symbol" pitchFamily="18" charset="2"/>
            </a:endParaRPr>
          </a:p>
        </p:txBody>
      </p:sp>
      <p:sp>
        <p:nvSpPr>
          <p:cNvPr id="65634" name="Line 98"/>
          <p:cNvSpPr>
            <a:spLocks noChangeShapeType="1"/>
          </p:cNvSpPr>
          <p:nvPr/>
        </p:nvSpPr>
        <p:spPr bwMode="auto">
          <a:xfrm flipV="1">
            <a:off x="1257300" y="4005263"/>
            <a:ext cx="100965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35" name="Line 99"/>
          <p:cNvSpPr>
            <a:spLocks noChangeShapeType="1"/>
          </p:cNvSpPr>
          <p:nvPr/>
        </p:nvSpPr>
        <p:spPr bwMode="auto">
          <a:xfrm flipH="1" flipV="1">
            <a:off x="4714875" y="4076700"/>
            <a:ext cx="0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36" name="Line 100"/>
          <p:cNvSpPr>
            <a:spLocks noChangeShapeType="1"/>
          </p:cNvSpPr>
          <p:nvPr/>
        </p:nvSpPr>
        <p:spPr bwMode="auto">
          <a:xfrm flipV="1">
            <a:off x="2409825" y="5013325"/>
            <a:ext cx="2160588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40" name="Oval 104"/>
          <p:cNvSpPr>
            <a:spLocks noChangeArrowheads="1"/>
          </p:cNvSpPr>
          <p:nvPr/>
        </p:nvSpPr>
        <p:spPr bwMode="auto">
          <a:xfrm>
            <a:off x="2266950" y="37893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1</a:t>
            </a:r>
          </a:p>
        </p:txBody>
      </p:sp>
      <p:sp>
        <p:nvSpPr>
          <p:cNvPr id="65642" name="Oval 106"/>
          <p:cNvSpPr>
            <a:spLocks noChangeArrowheads="1"/>
          </p:cNvSpPr>
          <p:nvPr/>
        </p:nvSpPr>
        <p:spPr bwMode="auto">
          <a:xfrm>
            <a:off x="2266950" y="58054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65643" name="Oval 107"/>
          <p:cNvSpPr>
            <a:spLocks noChangeArrowheads="1"/>
          </p:cNvSpPr>
          <p:nvPr/>
        </p:nvSpPr>
        <p:spPr bwMode="auto">
          <a:xfrm>
            <a:off x="4570413" y="479583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5</a:t>
            </a:r>
          </a:p>
        </p:txBody>
      </p:sp>
      <p:grpSp>
        <p:nvGrpSpPr>
          <p:cNvPr id="65644" name="Group 108"/>
          <p:cNvGrpSpPr>
            <a:grpSpLocks/>
          </p:cNvGrpSpPr>
          <p:nvPr/>
        </p:nvGrpSpPr>
        <p:grpSpPr bwMode="auto">
          <a:xfrm>
            <a:off x="4570413" y="3789363"/>
            <a:ext cx="287337" cy="287337"/>
            <a:chOff x="3334" y="799"/>
            <a:chExt cx="454" cy="453"/>
          </a:xfrm>
        </p:grpSpPr>
        <p:sp>
          <p:nvSpPr>
            <p:cNvPr id="65645" name="Oval 109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65646" name="Oval 110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6</a:t>
              </a:r>
            </a:p>
          </p:txBody>
        </p:sp>
      </p:grpSp>
      <p:sp>
        <p:nvSpPr>
          <p:cNvPr id="65647" name="Line 111"/>
          <p:cNvSpPr>
            <a:spLocks noChangeShapeType="1"/>
          </p:cNvSpPr>
          <p:nvPr/>
        </p:nvSpPr>
        <p:spPr bwMode="auto">
          <a:xfrm flipV="1">
            <a:off x="2409825" y="4078288"/>
            <a:ext cx="0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49" name="Line 113"/>
          <p:cNvSpPr>
            <a:spLocks noChangeShapeType="1"/>
          </p:cNvSpPr>
          <p:nvPr/>
        </p:nvSpPr>
        <p:spPr bwMode="auto">
          <a:xfrm flipH="1">
            <a:off x="2554288" y="4940300"/>
            <a:ext cx="20161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50" name="Line 114"/>
          <p:cNvSpPr>
            <a:spLocks noChangeShapeType="1"/>
          </p:cNvSpPr>
          <p:nvPr/>
        </p:nvSpPr>
        <p:spPr bwMode="auto">
          <a:xfrm>
            <a:off x="2554288" y="3933825"/>
            <a:ext cx="8651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51" name="Line 115"/>
          <p:cNvSpPr>
            <a:spLocks noChangeShapeType="1"/>
          </p:cNvSpPr>
          <p:nvPr/>
        </p:nvSpPr>
        <p:spPr bwMode="auto">
          <a:xfrm>
            <a:off x="3706813" y="3933825"/>
            <a:ext cx="8651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652" name="Arc 116"/>
          <p:cNvSpPr>
            <a:spLocks/>
          </p:cNvSpPr>
          <p:nvPr/>
        </p:nvSpPr>
        <p:spPr bwMode="auto">
          <a:xfrm flipH="1" flipV="1">
            <a:off x="825500" y="4797425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654" name="Text Box 118"/>
          <p:cNvSpPr txBox="1">
            <a:spLocks noChangeArrowheads="1"/>
          </p:cNvSpPr>
          <p:nvPr/>
        </p:nvSpPr>
        <p:spPr bwMode="auto">
          <a:xfrm>
            <a:off x="2698750" y="3644900"/>
            <a:ext cx="504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grpSp>
        <p:nvGrpSpPr>
          <p:cNvPr id="65656" name="Group 120"/>
          <p:cNvGrpSpPr>
            <a:grpSpLocks/>
          </p:cNvGrpSpPr>
          <p:nvPr/>
        </p:nvGrpSpPr>
        <p:grpSpPr bwMode="auto">
          <a:xfrm>
            <a:off x="3417888" y="3789363"/>
            <a:ext cx="287337" cy="287337"/>
            <a:chOff x="3334" y="799"/>
            <a:chExt cx="454" cy="453"/>
          </a:xfrm>
        </p:grpSpPr>
        <p:sp>
          <p:nvSpPr>
            <p:cNvPr id="65657" name="Oval 12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65658" name="Oval 12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4</a:t>
              </a:r>
            </a:p>
          </p:txBody>
        </p:sp>
      </p:grpSp>
      <p:sp>
        <p:nvSpPr>
          <p:cNvPr id="65659" name="Text Box 123"/>
          <p:cNvSpPr txBox="1">
            <a:spLocks noChangeArrowheads="1"/>
          </p:cNvSpPr>
          <p:nvPr/>
        </p:nvSpPr>
        <p:spPr bwMode="auto">
          <a:xfrm>
            <a:off x="3779838" y="46529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65660" name="Text Box 124"/>
          <p:cNvSpPr txBox="1">
            <a:spLocks noChangeArrowheads="1"/>
          </p:cNvSpPr>
          <p:nvPr/>
        </p:nvSpPr>
        <p:spPr bwMode="auto">
          <a:xfrm>
            <a:off x="4427538" y="44370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65661" name="Text Box 125"/>
          <p:cNvSpPr txBox="1">
            <a:spLocks noChangeArrowheads="1"/>
          </p:cNvSpPr>
          <p:nvPr/>
        </p:nvSpPr>
        <p:spPr bwMode="auto">
          <a:xfrm>
            <a:off x="2627313" y="55165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65662" name="Text Box 126"/>
          <p:cNvSpPr txBox="1">
            <a:spLocks noChangeArrowheads="1"/>
          </p:cNvSpPr>
          <p:nvPr/>
        </p:nvSpPr>
        <p:spPr bwMode="auto">
          <a:xfrm>
            <a:off x="1474788" y="53022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65663" name="Text Box 127"/>
          <p:cNvSpPr txBox="1">
            <a:spLocks noChangeArrowheads="1"/>
          </p:cNvSpPr>
          <p:nvPr/>
        </p:nvSpPr>
        <p:spPr bwMode="auto">
          <a:xfrm>
            <a:off x="2122488" y="43656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65667" name="Arc 131"/>
          <p:cNvSpPr>
            <a:spLocks/>
          </p:cNvSpPr>
          <p:nvPr/>
        </p:nvSpPr>
        <p:spPr bwMode="auto">
          <a:xfrm rot="-10800000" flipH="1" flipV="1">
            <a:off x="2482850" y="4725988"/>
            <a:ext cx="1800225" cy="503237"/>
          </a:xfrm>
          <a:custGeom>
            <a:avLst/>
            <a:gdLst>
              <a:gd name="G0" fmla="+- 15939 0 0"/>
              <a:gd name="G1" fmla="+- 0 0 0"/>
              <a:gd name="G2" fmla="+- 21600 0 0"/>
              <a:gd name="T0" fmla="*/ 32640 w 32640"/>
              <a:gd name="T1" fmla="*/ 13698 h 21600"/>
              <a:gd name="T2" fmla="*/ 0 w 32640"/>
              <a:gd name="T3" fmla="*/ 14578 h 21600"/>
              <a:gd name="T4" fmla="*/ 15939 w 3264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640" h="21600" fill="none" extrusionOk="0">
                <a:moveTo>
                  <a:pt x="32640" y="13698"/>
                </a:moveTo>
                <a:cubicBezTo>
                  <a:pt x="28537" y="18700"/>
                  <a:pt x="22408" y="21599"/>
                  <a:pt x="15939" y="21600"/>
                </a:cubicBezTo>
                <a:cubicBezTo>
                  <a:pt x="9875" y="21600"/>
                  <a:pt x="4092" y="19051"/>
                  <a:pt x="0" y="14577"/>
                </a:cubicBezTo>
              </a:path>
              <a:path w="32640" h="21600" stroke="0" extrusionOk="0">
                <a:moveTo>
                  <a:pt x="32640" y="13698"/>
                </a:moveTo>
                <a:cubicBezTo>
                  <a:pt x="28537" y="18700"/>
                  <a:pt x="22408" y="21599"/>
                  <a:pt x="15939" y="21600"/>
                </a:cubicBezTo>
                <a:cubicBezTo>
                  <a:pt x="9875" y="21600"/>
                  <a:pt x="4092" y="19051"/>
                  <a:pt x="0" y="14577"/>
                </a:cubicBezTo>
                <a:lnTo>
                  <a:pt x="15939" y="0"/>
                </a:lnTo>
                <a:close/>
              </a:path>
            </a:pathLst>
          </a:custGeom>
          <a:noFill/>
          <a:ln w="508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668" name="Arc 132"/>
          <p:cNvSpPr>
            <a:spLocks/>
          </p:cNvSpPr>
          <p:nvPr/>
        </p:nvSpPr>
        <p:spPr bwMode="auto">
          <a:xfrm rot="5400000" flipH="1">
            <a:off x="2187575" y="2416175"/>
            <a:ext cx="1443038" cy="3322638"/>
          </a:xfrm>
          <a:custGeom>
            <a:avLst/>
            <a:gdLst>
              <a:gd name="G0" fmla="+- 2253 0 0"/>
              <a:gd name="G1" fmla="+- 15708 0 0"/>
              <a:gd name="G2" fmla="+- 21600 0 0"/>
              <a:gd name="T0" fmla="*/ 17080 w 23853"/>
              <a:gd name="T1" fmla="*/ 0 h 37308"/>
              <a:gd name="T2" fmla="*/ 0 w 23853"/>
              <a:gd name="T3" fmla="*/ 37190 h 37308"/>
              <a:gd name="T4" fmla="*/ 2253 w 23853"/>
              <a:gd name="T5" fmla="*/ 15708 h 37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853" h="37308" fill="none" extrusionOk="0">
                <a:moveTo>
                  <a:pt x="17079" y="0"/>
                </a:moveTo>
                <a:cubicBezTo>
                  <a:pt x="21402" y="4081"/>
                  <a:pt x="23853" y="9763"/>
                  <a:pt x="23853" y="15708"/>
                </a:cubicBezTo>
                <a:cubicBezTo>
                  <a:pt x="23853" y="27637"/>
                  <a:pt x="14182" y="37308"/>
                  <a:pt x="2253" y="37308"/>
                </a:cubicBezTo>
                <a:cubicBezTo>
                  <a:pt x="1500" y="37308"/>
                  <a:pt x="748" y="37268"/>
                  <a:pt x="-1" y="37190"/>
                </a:cubicBezTo>
              </a:path>
              <a:path w="23853" h="37308" stroke="0" extrusionOk="0">
                <a:moveTo>
                  <a:pt x="17079" y="0"/>
                </a:moveTo>
                <a:cubicBezTo>
                  <a:pt x="21402" y="4081"/>
                  <a:pt x="23853" y="9763"/>
                  <a:pt x="23853" y="15708"/>
                </a:cubicBezTo>
                <a:cubicBezTo>
                  <a:pt x="23853" y="27637"/>
                  <a:pt x="14182" y="37308"/>
                  <a:pt x="2253" y="37308"/>
                </a:cubicBezTo>
                <a:cubicBezTo>
                  <a:pt x="1500" y="37308"/>
                  <a:pt x="748" y="37268"/>
                  <a:pt x="-1" y="37190"/>
                </a:cubicBezTo>
                <a:lnTo>
                  <a:pt x="2253" y="15708"/>
                </a:lnTo>
                <a:close/>
              </a:path>
            </a:pathLst>
          </a:custGeom>
          <a:noFill/>
          <a:ln w="50800">
            <a:solidFill>
              <a:srgbClr val="3366FF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670" name="Text Box 134"/>
          <p:cNvSpPr txBox="1">
            <a:spLocks noChangeArrowheads="1"/>
          </p:cNvSpPr>
          <p:nvPr/>
        </p:nvSpPr>
        <p:spPr bwMode="auto">
          <a:xfrm>
            <a:off x="1042988" y="41481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olidFill>
                  <a:srgbClr val="3366FF"/>
                </a:solidFill>
              </a:rPr>
              <a:t>a</a:t>
            </a:r>
            <a:endParaRPr lang="cs-CZ" b="1" baseline="-25000">
              <a:solidFill>
                <a:srgbClr val="3366FF"/>
              </a:solidFill>
            </a:endParaRPr>
          </a:p>
        </p:txBody>
      </p:sp>
      <p:sp>
        <p:nvSpPr>
          <p:cNvPr id="65674" name="Text Box 138"/>
          <p:cNvSpPr txBox="1">
            <a:spLocks noChangeArrowheads="1"/>
          </p:cNvSpPr>
          <p:nvPr/>
        </p:nvSpPr>
        <p:spPr bwMode="auto">
          <a:xfrm>
            <a:off x="3201988" y="42211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olidFill>
                  <a:srgbClr val="3366FF"/>
                </a:solidFill>
              </a:rPr>
              <a:t>a</a:t>
            </a:r>
            <a:endParaRPr lang="cs-CZ" b="1" baseline="-25000">
              <a:solidFill>
                <a:srgbClr val="3366FF"/>
              </a:solidFill>
            </a:endParaRPr>
          </a:p>
        </p:txBody>
      </p:sp>
      <p:sp>
        <p:nvSpPr>
          <p:cNvPr id="65675" name="Text Box 139"/>
          <p:cNvSpPr txBox="1">
            <a:spLocks noChangeArrowheads="1"/>
          </p:cNvSpPr>
          <p:nvPr/>
        </p:nvSpPr>
        <p:spPr bwMode="auto">
          <a:xfrm>
            <a:off x="3276600" y="49736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olidFill>
                  <a:srgbClr val="3366FF"/>
                </a:solidFill>
              </a:rPr>
              <a:t>c</a:t>
            </a:r>
            <a:endParaRPr lang="cs-CZ" b="1" baseline="-25000">
              <a:solidFill>
                <a:srgbClr val="3366FF"/>
              </a:solidFill>
            </a:endParaRPr>
          </a:p>
        </p:txBody>
      </p:sp>
      <p:sp>
        <p:nvSpPr>
          <p:cNvPr id="65676" name="AutoShape 140"/>
          <p:cNvSpPr>
            <a:spLocks noChangeArrowheads="1"/>
          </p:cNvSpPr>
          <p:nvPr/>
        </p:nvSpPr>
        <p:spPr bwMode="auto">
          <a:xfrm>
            <a:off x="5219700" y="4437063"/>
            <a:ext cx="3455988" cy="936153"/>
          </a:xfrm>
          <a:prstGeom prst="roundRect">
            <a:avLst>
              <a:gd name="adj" fmla="val 129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mtClean="0"/>
              <a:t>E</a:t>
            </a:r>
            <a:r>
              <a:rPr lang="en-US" smtClean="0"/>
              <a:t>quivalent NFA</a:t>
            </a:r>
            <a:r>
              <a:rPr lang="cs-CZ" smtClean="0"/>
              <a:t> </a:t>
            </a:r>
            <a:endParaRPr lang="en-US" smtClean="0"/>
          </a:p>
          <a:p>
            <a:pPr algn="l"/>
            <a:r>
              <a:rPr lang="en-US" smtClean="0"/>
              <a:t>without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</a:t>
            </a:r>
            <a:endParaRPr lang="cs-CZ"/>
          </a:p>
        </p:txBody>
      </p:sp>
      <p:sp>
        <p:nvSpPr>
          <p:cNvPr id="65677" name="AutoShape 141"/>
          <p:cNvSpPr>
            <a:spLocks noChangeArrowheads="1"/>
          </p:cNvSpPr>
          <p:nvPr/>
        </p:nvSpPr>
        <p:spPr bwMode="auto">
          <a:xfrm>
            <a:off x="5219700" y="1557338"/>
            <a:ext cx="3454400" cy="792162"/>
          </a:xfrm>
          <a:prstGeom prst="roundRect">
            <a:avLst>
              <a:gd name="adj" fmla="val 1383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dirty="0" smtClean="0"/>
              <a:t>NFA with  3</a:t>
            </a:r>
            <a:r>
              <a:rPr lang="cs-CZ" dirty="0" smtClean="0"/>
              <a:t> </a:t>
            </a:r>
            <a:r>
              <a:rPr lang="cs-CZ" i="1" dirty="0">
                <a:sym typeface="Symbol" pitchFamily="18" charset="2"/>
              </a:rPr>
              <a:t></a:t>
            </a:r>
            <a:r>
              <a:rPr lang="en-US" dirty="0" smtClean="0">
                <a:sym typeface="Symbol" pitchFamily="18" charset="2"/>
              </a:rPr>
              <a:t>transitions</a:t>
            </a:r>
            <a:endParaRPr lang="cs-CZ" dirty="0"/>
          </a:p>
        </p:txBody>
      </p:sp>
      <p:sp>
        <p:nvSpPr>
          <p:cNvPr id="65704" name="Text Box 168"/>
          <p:cNvSpPr txBox="1">
            <a:spLocks noChangeArrowheads="1"/>
          </p:cNvSpPr>
          <p:nvPr/>
        </p:nvSpPr>
        <p:spPr bwMode="auto">
          <a:xfrm>
            <a:off x="3132138" y="59483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olidFill>
                  <a:srgbClr val="3366FF"/>
                </a:solidFill>
              </a:rPr>
              <a:t>c</a:t>
            </a:r>
            <a:endParaRPr lang="cs-CZ" b="1" baseline="-25000">
              <a:solidFill>
                <a:srgbClr val="3366FF"/>
              </a:solidFill>
            </a:endParaRPr>
          </a:p>
        </p:txBody>
      </p:sp>
      <p:sp>
        <p:nvSpPr>
          <p:cNvPr id="65705" name="Text Box 169"/>
          <p:cNvSpPr txBox="1">
            <a:spLocks noChangeArrowheads="1"/>
          </p:cNvSpPr>
          <p:nvPr/>
        </p:nvSpPr>
        <p:spPr bwMode="auto">
          <a:xfrm>
            <a:off x="1476375" y="4149725"/>
            <a:ext cx="504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>
                <a:solidFill>
                  <a:srgbClr val="3366FF"/>
                </a:solidFill>
              </a:rPr>
              <a:t>a</a:t>
            </a:r>
            <a:r>
              <a:rPr lang="cs-CZ" sz="1600" b="1" i="1"/>
              <a:t>,b</a:t>
            </a:r>
            <a:endParaRPr lang="cs-CZ" b="1" baseline="-25000"/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Epsilon Transitions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Removed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AutoShape 641"/>
          <p:cNvSpPr>
            <a:spLocks noChangeArrowheads="1"/>
          </p:cNvSpPr>
          <p:nvPr/>
        </p:nvSpPr>
        <p:spPr bwMode="auto">
          <a:xfrm>
            <a:off x="5220072" y="5589240"/>
            <a:ext cx="2160239" cy="792088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New transitions </a:t>
            </a:r>
          </a:p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and accept states </a:t>
            </a:r>
          </a:p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are highlighted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6" name="Group 108"/>
          <p:cNvGrpSpPr>
            <a:grpSpLocks/>
          </p:cNvGrpSpPr>
          <p:nvPr/>
        </p:nvGrpSpPr>
        <p:grpSpPr bwMode="auto">
          <a:xfrm>
            <a:off x="2267744" y="4797152"/>
            <a:ext cx="287337" cy="287337"/>
            <a:chOff x="3334" y="799"/>
            <a:chExt cx="454" cy="453"/>
          </a:xfrm>
        </p:grpSpPr>
        <p:sp>
          <p:nvSpPr>
            <p:cNvPr id="97" name="Oval 109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98" name="Oval 110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200" b="1" smtClean="0">
                  <a:solidFill>
                    <a:srgbClr val="3366FF"/>
                  </a:solidFill>
                </a:rPr>
                <a:t>2</a:t>
              </a:r>
              <a:endParaRPr lang="cs-CZ" sz="1200" b="1">
                <a:solidFill>
                  <a:srgbClr val="3366FF"/>
                </a:solidFill>
              </a:endParaRPr>
            </a:p>
          </p:txBody>
        </p:sp>
      </p:grpSp>
      <p:sp>
        <p:nvSpPr>
          <p:cNvPr id="99" name="Line 80"/>
          <p:cNvSpPr>
            <a:spLocks noChangeShapeType="1"/>
          </p:cNvSpPr>
          <p:nvPr/>
        </p:nvSpPr>
        <p:spPr bwMode="auto">
          <a:xfrm>
            <a:off x="1259632" y="4941168"/>
            <a:ext cx="1009650" cy="935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5701" name="Group 165"/>
          <p:cNvGrpSpPr>
            <a:grpSpLocks/>
          </p:cNvGrpSpPr>
          <p:nvPr/>
        </p:nvGrpSpPr>
        <p:grpSpPr bwMode="auto">
          <a:xfrm>
            <a:off x="1116013" y="4797425"/>
            <a:ext cx="287337" cy="287338"/>
            <a:chOff x="3334" y="799"/>
            <a:chExt cx="454" cy="453"/>
          </a:xfrm>
          <a:solidFill>
            <a:schemeClr val="bg1"/>
          </a:solidFill>
        </p:grpSpPr>
        <p:sp>
          <p:nvSpPr>
            <p:cNvPr id="65702" name="Oval 16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grp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65703" name="Oval 16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grpFill/>
            <a:ln w="19050">
              <a:solidFill>
                <a:srgbClr val="33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>
                  <a:solidFill>
                    <a:srgbClr val="3366FF"/>
                  </a:solidFill>
                </a:rPr>
                <a:t>0</a:t>
              </a:r>
            </a:p>
          </p:txBody>
        </p:sp>
      </p:grpSp>
      <p:sp>
        <p:nvSpPr>
          <p:cNvPr id="116" name="Text Box 84"/>
          <p:cNvSpPr txBox="1">
            <a:spLocks noChangeArrowheads="1"/>
          </p:cNvSpPr>
          <p:nvPr/>
        </p:nvSpPr>
        <p:spPr bwMode="auto">
          <a:xfrm>
            <a:off x="3851920" y="3645024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</p:spTree>
    <p:extLst>
      <p:ext uri="{BB962C8B-B14F-4D97-AF65-F5344CB8AC3E}">
        <p14:creationId xmlns:p14="http://schemas.microsoft.com/office/powerpoint/2010/main" val="403055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AutoShape 2"/>
          <p:cNvSpPr>
            <a:spLocks noChangeArrowheads="1"/>
          </p:cNvSpPr>
          <p:nvPr/>
        </p:nvSpPr>
        <p:spPr bwMode="auto">
          <a:xfrm>
            <a:off x="179512" y="764704"/>
            <a:ext cx="3528392" cy="1223962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NFA </a:t>
            </a:r>
            <a:r>
              <a:rPr lang="cs-CZ" smtClean="0"/>
              <a:t> </a:t>
            </a:r>
            <a:r>
              <a:rPr lang="en-US" smtClean="0"/>
              <a:t>for search for any unempty </a:t>
            </a:r>
          </a:p>
          <a:p>
            <a:pPr algn="l"/>
            <a:r>
              <a:rPr lang="en-US" smtClean="0"/>
              <a:t>substring of pattern </a:t>
            </a:r>
            <a:r>
              <a:rPr lang="cs-CZ" i="1" smtClean="0"/>
              <a:t>p</a:t>
            </a:r>
            <a:r>
              <a:rPr lang="cs-CZ" baseline="-25000" smtClean="0"/>
              <a:t>1</a:t>
            </a:r>
            <a:r>
              <a:rPr lang="cs-CZ" i="1" smtClean="0"/>
              <a:t>p</a:t>
            </a:r>
            <a:r>
              <a:rPr lang="cs-CZ" baseline="-25000" smtClean="0"/>
              <a:t>2</a:t>
            </a:r>
            <a:r>
              <a:rPr lang="cs-CZ" i="1" smtClean="0"/>
              <a:t>p</a:t>
            </a:r>
            <a:r>
              <a:rPr lang="cs-CZ" baseline="-25000" smtClean="0"/>
              <a:t>3</a:t>
            </a:r>
            <a:r>
              <a:rPr lang="cs-CZ" i="1" smtClean="0"/>
              <a:t>p</a:t>
            </a:r>
            <a:r>
              <a:rPr lang="cs-CZ" baseline="-25000" smtClean="0"/>
              <a:t>4</a:t>
            </a:r>
            <a:r>
              <a:rPr lang="en-US"/>
              <a:t> </a:t>
            </a:r>
            <a:endParaRPr lang="en-US" smtClean="0"/>
          </a:p>
          <a:p>
            <a:pPr algn="l"/>
            <a:r>
              <a:rPr lang="en-US" smtClean="0"/>
              <a:t>over alphabet </a:t>
            </a:r>
            <a:r>
              <a:rPr lang="cs-CZ" b="1" i="1">
                <a:sym typeface="Symbol"/>
              </a:rPr>
              <a:t></a:t>
            </a:r>
            <a:r>
              <a:rPr lang="cs-CZ"/>
              <a:t> </a:t>
            </a:r>
            <a:r>
              <a:rPr lang="en-US" smtClean="0"/>
              <a:t>.</a:t>
            </a:r>
          </a:p>
          <a:p>
            <a:pPr algn="l"/>
            <a:r>
              <a:rPr lang="en-US" smtClean="0"/>
              <a:t>Note the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transitions.</a:t>
            </a:r>
            <a:r>
              <a:rPr lang="en-US" smtClean="0"/>
              <a:t> </a:t>
            </a:r>
            <a:endParaRPr lang="cs-CZ"/>
          </a:p>
        </p:txBody>
      </p:sp>
      <p:sp>
        <p:nvSpPr>
          <p:cNvPr id="81923" name="AutoShape 3"/>
          <p:cNvSpPr>
            <a:spLocks noChangeArrowheads="1"/>
          </p:cNvSpPr>
          <p:nvPr/>
        </p:nvSpPr>
        <p:spPr bwMode="auto">
          <a:xfrm>
            <a:off x="3851920" y="764704"/>
            <a:ext cx="5040610" cy="4104456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4067944" y="980728"/>
            <a:ext cx="4608512" cy="3386138"/>
            <a:chOff x="1115616" y="2492375"/>
            <a:chExt cx="4608512" cy="3386138"/>
          </a:xfrm>
        </p:grpSpPr>
        <p:sp>
          <p:nvSpPr>
            <p:cNvPr id="81946" name="Text Box 26"/>
            <p:cNvSpPr txBox="1">
              <a:spLocks noChangeArrowheads="1"/>
            </p:cNvSpPr>
            <p:nvPr/>
          </p:nvSpPr>
          <p:spPr bwMode="auto">
            <a:xfrm>
              <a:off x="1549003" y="2492375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b="1" i="1" smtClean="0">
                  <a:sym typeface="Symbol"/>
                </a:rPr>
                <a:t></a:t>
              </a:r>
              <a:endParaRPr lang="cs-CZ" sz="2000" b="1" i="1" baseline="-25000"/>
            </a:p>
          </p:txBody>
        </p:sp>
        <p:sp>
          <p:nvSpPr>
            <p:cNvPr id="81947" name="Arc 27"/>
            <p:cNvSpPr>
              <a:spLocks/>
            </p:cNvSpPr>
            <p:nvPr/>
          </p:nvSpPr>
          <p:spPr bwMode="auto">
            <a:xfrm rot="5400000" flipH="1">
              <a:off x="1318022" y="2723357"/>
              <a:ext cx="388937" cy="215900"/>
            </a:xfrm>
            <a:custGeom>
              <a:avLst/>
              <a:gdLst>
                <a:gd name="G0" fmla="+- 21599 0 0"/>
                <a:gd name="G1" fmla="+- 21600 0 0"/>
                <a:gd name="G2" fmla="+- 21600 0 0"/>
                <a:gd name="T0" fmla="*/ 4389 w 43199"/>
                <a:gd name="T1" fmla="*/ 8547 h 43200"/>
                <a:gd name="T2" fmla="*/ 0 w 43199"/>
                <a:gd name="T3" fmla="*/ 21777 h 43200"/>
                <a:gd name="T4" fmla="*/ 21599 w 43199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948" name="Line 28"/>
            <p:cNvSpPr>
              <a:spLocks noChangeShapeType="1"/>
            </p:cNvSpPr>
            <p:nvPr/>
          </p:nvSpPr>
          <p:spPr bwMode="auto">
            <a:xfrm>
              <a:off x="2557066" y="4005263"/>
              <a:ext cx="863600" cy="7921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49" name="Text Box 29"/>
            <p:cNvSpPr txBox="1">
              <a:spLocks noChangeArrowheads="1"/>
            </p:cNvSpPr>
            <p:nvPr/>
          </p:nvSpPr>
          <p:spPr bwMode="auto">
            <a:xfrm>
              <a:off x="5004991" y="3357563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endParaRPr lang="cs-CZ" b="1" baseline="-25000"/>
            </a:p>
          </p:txBody>
        </p:sp>
        <p:sp>
          <p:nvSpPr>
            <p:cNvPr id="81950" name="Line 30"/>
            <p:cNvSpPr>
              <a:spLocks noChangeShapeType="1"/>
            </p:cNvSpPr>
            <p:nvPr/>
          </p:nvSpPr>
          <p:spPr bwMode="auto">
            <a:xfrm>
              <a:off x="1549003" y="3141663"/>
              <a:ext cx="863600" cy="7921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51" name="Oval 31"/>
            <p:cNvSpPr>
              <a:spLocks noChangeArrowheads="1"/>
            </p:cNvSpPr>
            <p:nvPr/>
          </p:nvSpPr>
          <p:spPr bwMode="auto">
            <a:xfrm>
              <a:off x="1402953" y="2997200"/>
              <a:ext cx="288925" cy="28733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400" b="1"/>
                <a:t>0</a:t>
              </a:r>
            </a:p>
          </p:txBody>
        </p:sp>
        <p:sp>
          <p:nvSpPr>
            <p:cNvPr id="81952" name="Text Box 32"/>
            <p:cNvSpPr txBox="1">
              <a:spLocks noChangeArrowheads="1"/>
            </p:cNvSpPr>
            <p:nvPr/>
          </p:nvSpPr>
          <p:spPr bwMode="auto">
            <a:xfrm>
              <a:off x="1836341" y="2852738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1</a:t>
              </a:r>
            </a:p>
          </p:txBody>
        </p:sp>
        <p:sp>
          <p:nvSpPr>
            <p:cNvPr id="81953" name="Line 33"/>
            <p:cNvSpPr>
              <a:spLocks noChangeShapeType="1"/>
            </p:cNvSpPr>
            <p:nvPr/>
          </p:nvSpPr>
          <p:spPr bwMode="auto">
            <a:xfrm>
              <a:off x="1691878" y="3140075"/>
              <a:ext cx="720725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54" name="Text Box 34"/>
            <p:cNvSpPr txBox="1">
              <a:spLocks noChangeArrowheads="1"/>
            </p:cNvSpPr>
            <p:nvPr/>
          </p:nvSpPr>
          <p:spPr bwMode="auto">
            <a:xfrm>
              <a:off x="2844403" y="2852738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2</a:t>
              </a:r>
            </a:p>
          </p:txBody>
        </p:sp>
        <p:sp>
          <p:nvSpPr>
            <p:cNvPr id="81955" name="Line 35"/>
            <p:cNvSpPr>
              <a:spLocks noChangeShapeType="1"/>
            </p:cNvSpPr>
            <p:nvPr/>
          </p:nvSpPr>
          <p:spPr bwMode="auto">
            <a:xfrm>
              <a:off x="2701528" y="3141663"/>
              <a:ext cx="720725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56" name="Text Box 36"/>
            <p:cNvSpPr txBox="1">
              <a:spLocks noChangeArrowheads="1"/>
            </p:cNvSpPr>
            <p:nvPr/>
          </p:nvSpPr>
          <p:spPr bwMode="auto">
            <a:xfrm>
              <a:off x="3852466" y="2852738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3</a:t>
              </a:r>
            </a:p>
          </p:txBody>
        </p:sp>
        <p:sp>
          <p:nvSpPr>
            <p:cNvPr id="81957" name="Line 37"/>
            <p:cNvSpPr>
              <a:spLocks noChangeShapeType="1"/>
            </p:cNvSpPr>
            <p:nvPr/>
          </p:nvSpPr>
          <p:spPr bwMode="auto">
            <a:xfrm>
              <a:off x="3709591" y="3141663"/>
              <a:ext cx="720725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58" name="Text Box 38"/>
            <p:cNvSpPr txBox="1">
              <a:spLocks noChangeArrowheads="1"/>
            </p:cNvSpPr>
            <p:nvPr/>
          </p:nvSpPr>
          <p:spPr bwMode="auto">
            <a:xfrm>
              <a:off x="4860528" y="2852738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4</a:t>
              </a:r>
            </a:p>
          </p:txBody>
        </p:sp>
        <p:sp>
          <p:nvSpPr>
            <p:cNvPr id="81959" name="Line 39"/>
            <p:cNvSpPr>
              <a:spLocks noChangeShapeType="1"/>
            </p:cNvSpPr>
            <p:nvPr/>
          </p:nvSpPr>
          <p:spPr bwMode="auto">
            <a:xfrm>
              <a:off x="4717653" y="3141663"/>
              <a:ext cx="720725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81960" name="Group 40"/>
            <p:cNvGrpSpPr>
              <a:grpSpLocks/>
            </p:cNvGrpSpPr>
            <p:nvPr/>
          </p:nvGrpSpPr>
          <p:grpSpPr bwMode="auto">
            <a:xfrm>
              <a:off x="5436791" y="2997200"/>
              <a:ext cx="287337" cy="287338"/>
              <a:chOff x="3334" y="799"/>
              <a:chExt cx="454" cy="453"/>
            </a:xfrm>
          </p:grpSpPr>
          <p:sp>
            <p:nvSpPr>
              <p:cNvPr id="81961" name="Oval 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1962" name="Oval 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200" b="1"/>
                  <a:t>4</a:t>
                </a:r>
              </a:p>
            </p:txBody>
          </p:sp>
        </p:grpSp>
        <p:sp>
          <p:nvSpPr>
            <p:cNvPr id="81963" name="Oval 43"/>
            <p:cNvSpPr>
              <a:spLocks noChangeArrowheads="1"/>
            </p:cNvSpPr>
            <p:nvPr/>
          </p:nvSpPr>
          <p:spPr bwMode="auto">
            <a:xfrm>
              <a:off x="2411016" y="3860800"/>
              <a:ext cx="288925" cy="28733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5</a:t>
              </a:r>
              <a:endParaRPr lang="cs-CZ" sz="1400" b="1"/>
            </a:p>
          </p:txBody>
        </p:sp>
        <p:sp>
          <p:nvSpPr>
            <p:cNvPr id="81964" name="Text Box 44"/>
            <p:cNvSpPr txBox="1">
              <a:spLocks noChangeArrowheads="1"/>
            </p:cNvSpPr>
            <p:nvPr/>
          </p:nvSpPr>
          <p:spPr bwMode="auto">
            <a:xfrm>
              <a:off x="2844403" y="3716338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2</a:t>
              </a:r>
            </a:p>
          </p:txBody>
        </p:sp>
        <p:sp>
          <p:nvSpPr>
            <p:cNvPr id="81965" name="Line 45"/>
            <p:cNvSpPr>
              <a:spLocks noChangeShapeType="1"/>
            </p:cNvSpPr>
            <p:nvPr/>
          </p:nvSpPr>
          <p:spPr bwMode="auto">
            <a:xfrm>
              <a:off x="2701528" y="4005263"/>
              <a:ext cx="720725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66" name="Text Box 46"/>
            <p:cNvSpPr txBox="1">
              <a:spLocks noChangeArrowheads="1"/>
            </p:cNvSpPr>
            <p:nvPr/>
          </p:nvSpPr>
          <p:spPr bwMode="auto">
            <a:xfrm>
              <a:off x="3852466" y="3716338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3</a:t>
              </a:r>
            </a:p>
          </p:txBody>
        </p:sp>
        <p:sp>
          <p:nvSpPr>
            <p:cNvPr id="81967" name="Line 47"/>
            <p:cNvSpPr>
              <a:spLocks noChangeShapeType="1"/>
            </p:cNvSpPr>
            <p:nvPr/>
          </p:nvSpPr>
          <p:spPr bwMode="auto">
            <a:xfrm>
              <a:off x="3709591" y="4005263"/>
              <a:ext cx="720725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68" name="Text Box 48"/>
            <p:cNvSpPr txBox="1">
              <a:spLocks noChangeArrowheads="1"/>
            </p:cNvSpPr>
            <p:nvPr/>
          </p:nvSpPr>
          <p:spPr bwMode="auto">
            <a:xfrm>
              <a:off x="4860528" y="3716338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4</a:t>
              </a:r>
            </a:p>
          </p:txBody>
        </p:sp>
        <p:sp>
          <p:nvSpPr>
            <p:cNvPr id="81969" name="Line 49"/>
            <p:cNvSpPr>
              <a:spLocks noChangeShapeType="1"/>
            </p:cNvSpPr>
            <p:nvPr/>
          </p:nvSpPr>
          <p:spPr bwMode="auto">
            <a:xfrm>
              <a:off x="4717653" y="4005263"/>
              <a:ext cx="720725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81970" name="Group 50"/>
            <p:cNvGrpSpPr>
              <a:grpSpLocks/>
            </p:cNvGrpSpPr>
            <p:nvPr/>
          </p:nvGrpSpPr>
          <p:grpSpPr bwMode="auto">
            <a:xfrm>
              <a:off x="5436791" y="3860800"/>
              <a:ext cx="287337" cy="287338"/>
              <a:chOff x="3334" y="799"/>
              <a:chExt cx="454" cy="453"/>
            </a:xfrm>
          </p:grpSpPr>
          <p:sp>
            <p:nvSpPr>
              <p:cNvPr id="81971" name="Oval 5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1972" name="Oval 5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200" b="1"/>
                  <a:t>8</a:t>
                </a:r>
                <a:endParaRPr lang="cs-CZ" sz="1200" b="1"/>
              </a:p>
            </p:txBody>
          </p:sp>
        </p:grpSp>
        <p:sp>
          <p:nvSpPr>
            <p:cNvPr id="81973" name="Line 53"/>
            <p:cNvSpPr>
              <a:spLocks noChangeShapeType="1"/>
            </p:cNvSpPr>
            <p:nvPr/>
          </p:nvSpPr>
          <p:spPr bwMode="auto">
            <a:xfrm>
              <a:off x="3566716" y="4870450"/>
              <a:ext cx="863600" cy="7921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74" name="Oval 54"/>
            <p:cNvSpPr>
              <a:spLocks noChangeArrowheads="1"/>
            </p:cNvSpPr>
            <p:nvPr/>
          </p:nvSpPr>
          <p:spPr bwMode="auto">
            <a:xfrm>
              <a:off x="3420666" y="4725988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9</a:t>
              </a:r>
              <a:endParaRPr lang="cs-CZ" sz="1400" b="1"/>
            </a:p>
          </p:txBody>
        </p:sp>
        <p:sp>
          <p:nvSpPr>
            <p:cNvPr id="81975" name="Text Box 55"/>
            <p:cNvSpPr txBox="1">
              <a:spLocks noChangeArrowheads="1"/>
            </p:cNvSpPr>
            <p:nvPr/>
          </p:nvSpPr>
          <p:spPr bwMode="auto">
            <a:xfrm>
              <a:off x="3854053" y="4581525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3</a:t>
              </a:r>
            </a:p>
          </p:txBody>
        </p:sp>
        <p:sp>
          <p:nvSpPr>
            <p:cNvPr id="81976" name="Line 56"/>
            <p:cNvSpPr>
              <a:spLocks noChangeShapeType="1"/>
            </p:cNvSpPr>
            <p:nvPr/>
          </p:nvSpPr>
          <p:spPr bwMode="auto">
            <a:xfrm>
              <a:off x="3709591" y="4868863"/>
              <a:ext cx="720725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77" name="Text Box 57"/>
            <p:cNvSpPr txBox="1">
              <a:spLocks noChangeArrowheads="1"/>
            </p:cNvSpPr>
            <p:nvPr/>
          </p:nvSpPr>
          <p:spPr bwMode="auto">
            <a:xfrm>
              <a:off x="4862116" y="4581525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4</a:t>
              </a:r>
            </a:p>
          </p:txBody>
        </p:sp>
        <p:sp>
          <p:nvSpPr>
            <p:cNvPr id="81978" name="Line 58"/>
            <p:cNvSpPr>
              <a:spLocks noChangeShapeType="1"/>
            </p:cNvSpPr>
            <p:nvPr/>
          </p:nvSpPr>
          <p:spPr bwMode="auto">
            <a:xfrm>
              <a:off x="4719241" y="4870450"/>
              <a:ext cx="720725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79" name="Oval 59"/>
            <p:cNvSpPr>
              <a:spLocks noChangeArrowheads="1"/>
            </p:cNvSpPr>
            <p:nvPr/>
          </p:nvSpPr>
          <p:spPr bwMode="auto">
            <a:xfrm>
              <a:off x="4430316" y="5591175"/>
              <a:ext cx="288925" cy="28733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12</a:t>
              </a:r>
              <a:endParaRPr lang="cs-CZ" sz="1400" b="1"/>
            </a:p>
          </p:txBody>
        </p:sp>
        <p:sp>
          <p:nvSpPr>
            <p:cNvPr id="81980" name="Text Box 60"/>
            <p:cNvSpPr txBox="1">
              <a:spLocks noChangeArrowheads="1"/>
            </p:cNvSpPr>
            <p:nvPr/>
          </p:nvSpPr>
          <p:spPr bwMode="auto">
            <a:xfrm>
              <a:off x="4862116" y="5445125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/>
                <a:t>p</a:t>
              </a:r>
              <a:r>
                <a:rPr lang="cs-CZ" b="1" baseline="-25000"/>
                <a:t>4</a:t>
              </a:r>
            </a:p>
          </p:txBody>
        </p:sp>
        <p:sp>
          <p:nvSpPr>
            <p:cNvPr id="81981" name="Line 61"/>
            <p:cNvSpPr>
              <a:spLocks noChangeShapeType="1"/>
            </p:cNvSpPr>
            <p:nvPr/>
          </p:nvSpPr>
          <p:spPr bwMode="auto">
            <a:xfrm>
              <a:off x="4719241" y="5734050"/>
              <a:ext cx="720725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81982" name="Group 62"/>
            <p:cNvGrpSpPr>
              <a:grpSpLocks/>
            </p:cNvGrpSpPr>
            <p:nvPr/>
          </p:nvGrpSpPr>
          <p:grpSpPr bwMode="auto">
            <a:xfrm>
              <a:off x="5436791" y="4725988"/>
              <a:ext cx="287337" cy="287337"/>
              <a:chOff x="3334" y="799"/>
              <a:chExt cx="454" cy="453"/>
            </a:xfrm>
          </p:grpSpPr>
          <p:sp>
            <p:nvSpPr>
              <p:cNvPr id="81983" name="Oval 63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1984" name="Oval 64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200" b="1"/>
                  <a:t>11</a:t>
                </a:r>
                <a:endParaRPr lang="cs-CZ" sz="1200" b="1"/>
              </a:p>
            </p:txBody>
          </p:sp>
        </p:grpSp>
        <p:grpSp>
          <p:nvGrpSpPr>
            <p:cNvPr id="81985" name="Group 65"/>
            <p:cNvGrpSpPr>
              <a:grpSpLocks/>
            </p:cNvGrpSpPr>
            <p:nvPr/>
          </p:nvGrpSpPr>
          <p:grpSpPr bwMode="auto">
            <a:xfrm>
              <a:off x="5436791" y="5589588"/>
              <a:ext cx="287337" cy="287337"/>
              <a:chOff x="3334" y="799"/>
              <a:chExt cx="454" cy="453"/>
            </a:xfrm>
          </p:grpSpPr>
          <p:sp>
            <p:nvSpPr>
              <p:cNvPr id="81986" name="Oval 66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1987" name="Oval 67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200" b="1"/>
                  <a:t>13</a:t>
                </a:r>
                <a:endParaRPr lang="cs-CZ" sz="1200" b="1"/>
              </a:p>
            </p:txBody>
          </p:sp>
        </p:grpSp>
        <p:sp>
          <p:nvSpPr>
            <p:cNvPr id="81988" name="Arc 68"/>
            <p:cNvSpPr>
              <a:spLocks/>
            </p:cNvSpPr>
            <p:nvPr/>
          </p:nvSpPr>
          <p:spPr bwMode="auto">
            <a:xfrm flipH="1" flipV="1">
              <a:off x="1115616" y="2997200"/>
              <a:ext cx="288925" cy="1444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81989" name="Group 69"/>
            <p:cNvGrpSpPr>
              <a:grpSpLocks/>
            </p:cNvGrpSpPr>
            <p:nvPr/>
          </p:nvGrpSpPr>
          <p:grpSpPr bwMode="auto">
            <a:xfrm>
              <a:off x="2411016" y="2997200"/>
              <a:ext cx="287337" cy="287338"/>
              <a:chOff x="3334" y="799"/>
              <a:chExt cx="454" cy="453"/>
            </a:xfrm>
          </p:grpSpPr>
          <p:sp>
            <p:nvSpPr>
              <p:cNvPr id="81990" name="Oval 70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1991" name="Oval 71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200" b="1"/>
                  <a:t>1</a:t>
                </a:r>
              </a:p>
            </p:txBody>
          </p:sp>
        </p:grpSp>
        <p:grpSp>
          <p:nvGrpSpPr>
            <p:cNvPr id="81992" name="Group 72"/>
            <p:cNvGrpSpPr>
              <a:grpSpLocks/>
            </p:cNvGrpSpPr>
            <p:nvPr/>
          </p:nvGrpSpPr>
          <p:grpSpPr bwMode="auto">
            <a:xfrm>
              <a:off x="3419078" y="2997200"/>
              <a:ext cx="287338" cy="287338"/>
              <a:chOff x="3334" y="799"/>
              <a:chExt cx="454" cy="453"/>
            </a:xfrm>
          </p:grpSpPr>
          <p:sp>
            <p:nvSpPr>
              <p:cNvPr id="81993" name="Oval 73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1994" name="Oval 74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200" b="1"/>
                  <a:t>2</a:t>
                </a:r>
              </a:p>
            </p:txBody>
          </p:sp>
        </p:grpSp>
        <p:grpSp>
          <p:nvGrpSpPr>
            <p:cNvPr id="81995" name="Group 75"/>
            <p:cNvGrpSpPr>
              <a:grpSpLocks/>
            </p:cNvGrpSpPr>
            <p:nvPr/>
          </p:nvGrpSpPr>
          <p:grpSpPr bwMode="auto">
            <a:xfrm>
              <a:off x="4428728" y="2997200"/>
              <a:ext cx="287338" cy="287338"/>
              <a:chOff x="3334" y="799"/>
              <a:chExt cx="454" cy="453"/>
            </a:xfrm>
          </p:grpSpPr>
          <p:sp>
            <p:nvSpPr>
              <p:cNvPr id="81996" name="Oval 76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1997" name="Oval 77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cs-CZ" sz="1200" b="1"/>
                  <a:t>3</a:t>
                </a:r>
              </a:p>
            </p:txBody>
          </p:sp>
        </p:grpSp>
        <p:grpSp>
          <p:nvGrpSpPr>
            <p:cNvPr id="81998" name="Group 78"/>
            <p:cNvGrpSpPr>
              <a:grpSpLocks/>
            </p:cNvGrpSpPr>
            <p:nvPr/>
          </p:nvGrpSpPr>
          <p:grpSpPr bwMode="auto">
            <a:xfrm>
              <a:off x="4428728" y="3860800"/>
              <a:ext cx="287338" cy="287338"/>
              <a:chOff x="3334" y="799"/>
              <a:chExt cx="454" cy="453"/>
            </a:xfrm>
          </p:grpSpPr>
          <p:sp>
            <p:nvSpPr>
              <p:cNvPr id="81999" name="Oval 79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2000" name="Oval 80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200" b="1"/>
                  <a:t>7</a:t>
                </a:r>
                <a:endParaRPr lang="cs-CZ" sz="1200" b="1"/>
              </a:p>
            </p:txBody>
          </p:sp>
        </p:grpSp>
        <p:grpSp>
          <p:nvGrpSpPr>
            <p:cNvPr id="82001" name="Group 81"/>
            <p:cNvGrpSpPr>
              <a:grpSpLocks/>
            </p:cNvGrpSpPr>
            <p:nvPr/>
          </p:nvGrpSpPr>
          <p:grpSpPr bwMode="auto">
            <a:xfrm>
              <a:off x="3419078" y="3860800"/>
              <a:ext cx="287338" cy="287338"/>
              <a:chOff x="3334" y="799"/>
              <a:chExt cx="454" cy="453"/>
            </a:xfrm>
          </p:grpSpPr>
          <p:sp>
            <p:nvSpPr>
              <p:cNvPr id="82002" name="Oval 82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2003" name="Oval 83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200" b="1"/>
                  <a:t>6</a:t>
                </a:r>
                <a:endParaRPr lang="cs-CZ" sz="1200" b="1"/>
              </a:p>
            </p:txBody>
          </p:sp>
        </p:grpSp>
        <p:grpSp>
          <p:nvGrpSpPr>
            <p:cNvPr id="82004" name="Group 84"/>
            <p:cNvGrpSpPr>
              <a:grpSpLocks/>
            </p:cNvGrpSpPr>
            <p:nvPr/>
          </p:nvGrpSpPr>
          <p:grpSpPr bwMode="auto">
            <a:xfrm>
              <a:off x="4428728" y="4724400"/>
              <a:ext cx="287338" cy="287338"/>
              <a:chOff x="3334" y="799"/>
              <a:chExt cx="454" cy="453"/>
            </a:xfrm>
          </p:grpSpPr>
          <p:sp>
            <p:nvSpPr>
              <p:cNvPr id="82005" name="Oval 85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 b="1"/>
              </a:p>
            </p:txBody>
          </p:sp>
          <p:sp>
            <p:nvSpPr>
              <p:cNvPr id="82006" name="Oval 86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200" b="1"/>
                  <a:t>10</a:t>
                </a:r>
                <a:endParaRPr lang="cs-CZ" sz="1200" b="1"/>
              </a:p>
            </p:txBody>
          </p:sp>
        </p:grpSp>
        <p:sp>
          <p:nvSpPr>
            <p:cNvPr id="82007" name="Text Box 87"/>
            <p:cNvSpPr txBox="1">
              <a:spLocks noChangeArrowheads="1"/>
            </p:cNvSpPr>
            <p:nvPr/>
          </p:nvSpPr>
          <p:spPr bwMode="auto">
            <a:xfrm>
              <a:off x="1979216" y="3357563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>
                  <a:sym typeface="Symbol" pitchFamily="18" charset="2"/>
                </a:rPr>
                <a:t></a:t>
              </a:r>
              <a:endParaRPr lang="cs-CZ" b="1" baseline="-25000">
                <a:sym typeface="Symbol" pitchFamily="18" charset="2"/>
              </a:endParaRPr>
            </a:p>
          </p:txBody>
        </p:sp>
        <p:sp>
          <p:nvSpPr>
            <p:cNvPr id="82008" name="Text Box 88"/>
            <p:cNvSpPr txBox="1">
              <a:spLocks noChangeArrowheads="1"/>
            </p:cNvSpPr>
            <p:nvPr/>
          </p:nvSpPr>
          <p:spPr bwMode="auto">
            <a:xfrm>
              <a:off x="2987278" y="4221163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>
                  <a:sym typeface="Symbol" pitchFamily="18" charset="2"/>
                </a:rPr>
                <a:t></a:t>
              </a:r>
              <a:endParaRPr lang="cs-CZ" b="1" baseline="-25000">
                <a:sym typeface="Symbol" pitchFamily="18" charset="2"/>
              </a:endParaRPr>
            </a:p>
          </p:txBody>
        </p:sp>
        <p:sp>
          <p:nvSpPr>
            <p:cNvPr id="82009" name="Text Box 89"/>
            <p:cNvSpPr txBox="1">
              <a:spLocks noChangeArrowheads="1"/>
            </p:cNvSpPr>
            <p:nvPr/>
          </p:nvSpPr>
          <p:spPr bwMode="auto">
            <a:xfrm>
              <a:off x="3995341" y="5084763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cs-CZ" sz="1600" b="1" i="1">
                  <a:sym typeface="Symbol" pitchFamily="18" charset="2"/>
                </a:rPr>
                <a:t></a:t>
              </a:r>
              <a:endParaRPr lang="cs-CZ" b="1" baseline="-25000">
                <a:sym typeface="Symbol" pitchFamily="18" charset="2"/>
              </a:endParaRPr>
            </a:p>
          </p:txBody>
        </p:sp>
      </p:grpSp>
      <p:sp>
        <p:nvSpPr>
          <p:cNvPr id="8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Epsilon Transitions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Application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2"/>
          <p:cNvSpPr>
            <a:spLocks noChangeArrowheads="1"/>
          </p:cNvSpPr>
          <p:nvPr/>
        </p:nvSpPr>
        <p:spPr bwMode="auto">
          <a:xfrm>
            <a:off x="323528" y="5085358"/>
            <a:ext cx="8496944" cy="1223962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Union</a:t>
            </a:r>
            <a:r>
              <a:rPr lang="en-US" smtClean="0"/>
              <a:t> of two or more NFA:</a:t>
            </a:r>
          </a:p>
          <a:p>
            <a:pPr algn="l"/>
            <a:r>
              <a:rPr lang="en-US" smtClean="0"/>
              <a:t>Create additional start state S and add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</a:t>
            </a:r>
            <a:r>
              <a:rPr lang="en-US" smtClean="0"/>
              <a:t> from S to the start states </a:t>
            </a:r>
          </a:p>
          <a:p>
            <a:pPr algn="l"/>
            <a:r>
              <a:rPr lang="en-US" smtClean="0"/>
              <a:t>of all involved NFA's. Draw an example yourself!</a:t>
            </a:r>
            <a:endParaRPr lang="cs-CZ"/>
          </a:p>
        </p:txBody>
      </p:sp>
      <p:sp>
        <p:nvSpPr>
          <p:cNvPr id="87" name="AutoShape 642"/>
          <p:cNvSpPr>
            <a:spLocks noChangeArrowheads="1"/>
          </p:cNvSpPr>
          <p:nvPr/>
        </p:nvSpPr>
        <p:spPr bwMode="auto">
          <a:xfrm>
            <a:off x="755576" y="4869334"/>
            <a:ext cx="2376264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Powerful trick!</a:t>
            </a:r>
            <a:endParaRPr lang="cs-CZ" sz="1600" b="1"/>
          </a:p>
        </p:txBody>
      </p:sp>
      <p:sp>
        <p:nvSpPr>
          <p:cNvPr id="104" name="Text Box 61"/>
          <p:cNvSpPr txBox="1">
            <a:spLocks noChangeArrowheads="1"/>
          </p:cNvSpPr>
          <p:nvPr/>
        </p:nvSpPr>
        <p:spPr bwMode="auto">
          <a:xfrm>
            <a:off x="5292080" y="836712"/>
            <a:ext cx="5212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 smtClean="0"/>
              <a:t>A</a:t>
            </a:r>
            <a:r>
              <a:rPr lang="en-US" b="1" baseline="-25000" smtClean="0"/>
              <a:t>10</a:t>
            </a:r>
            <a:endParaRPr lang="cs-CZ" b="1" baseline="-25000"/>
          </a:p>
        </p:txBody>
      </p:sp>
      <p:sp>
        <p:nvSpPr>
          <p:cNvPr id="105" name="AutoShape 642"/>
          <p:cNvSpPr>
            <a:spLocks noChangeArrowheads="1"/>
          </p:cNvSpPr>
          <p:nvPr/>
        </p:nvSpPr>
        <p:spPr bwMode="auto">
          <a:xfrm>
            <a:off x="6228184" y="6093296"/>
            <a:ext cx="2376264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dirty="0" smtClean="0"/>
              <a:t>More later…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82364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51" name="AutoShape 163"/>
          <p:cNvSpPr>
            <a:spLocks noChangeArrowheads="1"/>
          </p:cNvSpPr>
          <p:nvPr/>
        </p:nvSpPr>
        <p:spPr bwMode="auto">
          <a:xfrm>
            <a:off x="3851920" y="764704"/>
            <a:ext cx="5041900" cy="4104456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179513" y="764704"/>
            <a:ext cx="3528392" cy="1296144"/>
          </a:xfrm>
          <a:prstGeom prst="roundRect">
            <a:avLst>
              <a:gd name="adj" fmla="val 897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dirty="0" smtClean="0"/>
              <a:t>Equivalent NFA </a:t>
            </a:r>
            <a:r>
              <a:rPr lang="cs-CZ" dirty="0" smtClean="0"/>
              <a:t> </a:t>
            </a:r>
            <a:r>
              <a:rPr lang="en-US" dirty="0" smtClean="0"/>
              <a:t>for search </a:t>
            </a:r>
          </a:p>
          <a:p>
            <a:pPr algn="l"/>
            <a:r>
              <a:rPr lang="en-US" dirty="0" smtClean="0"/>
              <a:t>for any </a:t>
            </a:r>
            <a:r>
              <a:rPr lang="en-US" dirty="0" err="1" smtClean="0"/>
              <a:t>unempty</a:t>
            </a:r>
            <a:r>
              <a:rPr lang="en-US" dirty="0" smtClean="0"/>
              <a:t> substring </a:t>
            </a:r>
          </a:p>
          <a:p>
            <a:pPr algn="l"/>
            <a:r>
              <a:rPr lang="en-US" dirty="0" smtClean="0"/>
              <a:t>of pattern </a:t>
            </a:r>
            <a:r>
              <a:rPr lang="cs-CZ" i="1" dirty="0" smtClean="0"/>
              <a:t>p</a:t>
            </a:r>
            <a:r>
              <a:rPr lang="cs-CZ" baseline="-25000" dirty="0" smtClean="0"/>
              <a:t>1</a:t>
            </a:r>
            <a:r>
              <a:rPr lang="cs-CZ" i="1" dirty="0" smtClean="0"/>
              <a:t>p</a:t>
            </a:r>
            <a:r>
              <a:rPr lang="cs-CZ" baseline="-25000" dirty="0" smtClean="0"/>
              <a:t>2</a:t>
            </a:r>
            <a:r>
              <a:rPr lang="cs-CZ" i="1" dirty="0" smtClean="0"/>
              <a:t>p</a:t>
            </a:r>
            <a:r>
              <a:rPr lang="cs-CZ" baseline="-25000" dirty="0" smtClean="0"/>
              <a:t>3</a:t>
            </a:r>
            <a:r>
              <a:rPr lang="cs-CZ" i="1" dirty="0" smtClean="0"/>
              <a:t>p</a:t>
            </a:r>
            <a:r>
              <a:rPr lang="cs-CZ" baseline="-25000" dirty="0" smtClean="0"/>
              <a:t>4</a:t>
            </a:r>
            <a:r>
              <a:rPr lang="en-US" dirty="0" smtClean="0"/>
              <a:t> </a:t>
            </a:r>
            <a:r>
              <a:rPr lang="cs-CZ" dirty="0" smtClean="0"/>
              <a:t> </a:t>
            </a:r>
            <a:endParaRPr lang="en-US" i="1" dirty="0" smtClean="0"/>
          </a:p>
          <a:p>
            <a:pPr algn="l"/>
            <a:r>
              <a:rPr lang="en-US" dirty="0" smtClean="0"/>
              <a:t>with </a:t>
            </a:r>
            <a:r>
              <a:rPr lang="cs-CZ" i="1" dirty="0" smtClean="0">
                <a:sym typeface="Symbol" pitchFamily="18" charset="2"/>
              </a:rPr>
              <a:t></a:t>
            </a:r>
            <a:r>
              <a:rPr lang="en-US" dirty="0" smtClean="0">
                <a:sym typeface="Symbol" pitchFamily="18" charset="2"/>
              </a:rPr>
              <a:t>transitions removed</a:t>
            </a:r>
            <a:r>
              <a:rPr lang="cs-CZ" dirty="0" smtClean="0"/>
              <a:t>.</a:t>
            </a:r>
            <a:endParaRPr lang="cs-CZ" dirty="0"/>
          </a:p>
        </p:txBody>
      </p:sp>
      <p:grpSp>
        <p:nvGrpSpPr>
          <p:cNvPr id="63650" name="Group 162"/>
          <p:cNvGrpSpPr>
            <a:grpSpLocks/>
          </p:cNvGrpSpPr>
          <p:nvPr/>
        </p:nvGrpSpPr>
        <p:grpSpPr bwMode="auto">
          <a:xfrm>
            <a:off x="4067943" y="1126506"/>
            <a:ext cx="4608513" cy="3781425"/>
            <a:chOff x="2608" y="1208"/>
            <a:chExt cx="2903" cy="2382"/>
          </a:xfrm>
        </p:grpSpPr>
        <p:sp>
          <p:nvSpPr>
            <p:cNvPr id="63643" name="Freeform 155"/>
            <p:cNvSpPr>
              <a:spLocks/>
            </p:cNvSpPr>
            <p:nvPr/>
          </p:nvSpPr>
          <p:spPr bwMode="auto">
            <a:xfrm>
              <a:off x="2744" y="1525"/>
              <a:ext cx="2653" cy="2065"/>
            </a:xfrm>
            <a:custGeom>
              <a:avLst/>
              <a:gdLst>
                <a:gd name="T0" fmla="*/ 114 w 2653"/>
                <a:gd name="T1" fmla="*/ 0 h 2065"/>
                <a:gd name="T2" fmla="*/ 360 w 2653"/>
                <a:gd name="T3" fmla="*/ 1744 h 2065"/>
                <a:gd name="T4" fmla="*/ 2272 w 2653"/>
                <a:gd name="T5" fmla="*/ 1927 h 2065"/>
                <a:gd name="T6" fmla="*/ 2649 w 2653"/>
                <a:gd name="T7" fmla="*/ 1744 h 2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53" h="2065">
                  <a:moveTo>
                    <a:pt x="114" y="0"/>
                  </a:moveTo>
                  <a:cubicBezTo>
                    <a:pt x="155" y="291"/>
                    <a:pt x="0" y="1423"/>
                    <a:pt x="360" y="1744"/>
                  </a:cubicBezTo>
                  <a:cubicBezTo>
                    <a:pt x="720" y="2065"/>
                    <a:pt x="1891" y="1927"/>
                    <a:pt x="2272" y="1927"/>
                  </a:cubicBezTo>
                  <a:cubicBezTo>
                    <a:pt x="2653" y="1927"/>
                    <a:pt x="2570" y="1782"/>
                    <a:pt x="2649" y="1744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63649" name="Group 161"/>
            <p:cNvGrpSpPr>
              <a:grpSpLocks/>
            </p:cNvGrpSpPr>
            <p:nvPr/>
          </p:nvGrpSpPr>
          <p:grpSpPr bwMode="auto">
            <a:xfrm>
              <a:off x="2608" y="1208"/>
              <a:ext cx="2903" cy="2215"/>
              <a:chOff x="2471" y="1208"/>
              <a:chExt cx="2903" cy="2215"/>
            </a:xfrm>
          </p:grpSpPr>
          <p:sp>
            <p:nvSpPr>
              <p:cNvPr id="63645" name="Freeform 157"/>
              <p:cNvSpPr>
                <a:spLocks/>
              </p:cNvSpPr>
              <p:nvPr/>
            </p:nvSpPr>
            <p:spPr bwMode="auto">
              <a:xfrm>
                <a:off x="3379" y="2070"/>
                <a:ext cx="1814" cy="1353"/>
              </a:xfrm>
              <a:custGeom>
                <a:avLst/>
                <a:gdLst>
                  <a:gd name="T0" fmla="*/ 0 w 1814"/>
                  <a:gd name="T1" fmla="*/ 0 h 1353"/>
                  <a:gd name="T2" fmla="*/ 192 w 1814"/>
                  <a:gd name="T3" fmla="*/ 1145 h 1353"/>
                  <a:gd name="T4" fmla="*/ 1066 w 1814"/>
                  <a:gd name="T5" fmla="*/ 1249 h 1353"/>
                  <a:gd name="T6" fmla="*/ 1814 w 1814"/>
                  <a:gd name="T7" fmla="*/ 1179 h 1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14" h="1353">
                    <a:moveTo>
                      <a:pt x="0" y="0"/>
                    </a:moveTo>
                    <a:cubicBezTo>
                      <a:pt x="32" y="191"/>
                      <a:pt x="14" y="937"/>
                      <a:pt x="192" y="1145"/>
                    </a:cubicBezTo>
                    <a:cubicBezTo>
                      <a:pt x="370" y="1353"/>
                      <a:pt x="796" y="1243"/>
                      <a:pt x="1066" y="1249"/>
                    </a:cubicBezTo>
                    <a:cubicBezTo>
                      <a:pt x="1336" y="1255"/>
                      <a:pt x="1658" y="1194"/>
                      <a:pt x="1814" y="1179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41" name="Freeform 153"/>
              <p:cNvSpPr>
                <a:spLocks/>
              </p:cNvSpPr>
              <p:nvPr/>
            </p:nvSpPr>
            <p:spPr bwMode="auto">
              <a:xfrm>
                <a:off x="2757" y="1526"/>
                <a:ext cx="1827" cy="1509"/>
              </a:xfrm>
              <a:custGeom>
                <a:avLst/>
                <a:gdLst>
                  <a:gd name="T0" fmla="*/ 0 w 1827"/>
                  <a:gd name="T1" fmla="*/ 0 h 1509"/>
                  <a:gd name="T2" fmla="*/ 377 w 1827"/>
                  <a:gd name="T3" fmla="*/ 1262 h 1509"/>
                  <a:gd name="T4" fmla="*/ 1360 w 1827"/>
                  <a:gd name="T5" fmla="*/ 1481 h 1509"/>
                  <a:gd name="T6" fmla="*/ 1827 w 1827"/>
                  <a:gd name="T7" fmla="*/ 1198 h 1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27" h="1509">
                    <a:moveTo>
                      <a:pt x="0" y="0"/>
                    </a:moveTo>
                    <a:cubicBezTo>
                      <a:pt x="63" y="210"/>
                      <a:pt x="150" y="1015"/>
                      <a:pt x="377" y="1262"/>
                    </a:cubicBezTo>
                    <a:cubicBezTo>
                      <a:pt x="604" y="1509"/>
                      <a:pt x="1118" y="1492"/>
                      <a:pt x="1360" y="1481"/>
                    </a:cubicBezTo>
                    <a:cubicBezTo>
                      <a:pt x="1602" y="1470"/>
                      <a:pt x="1730" y="1257"/>
                      <a:pt x="1827" y="1198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38" name="Line 150"/>
              <p:cNvSpPr>
                <a:spLocks noChangeShapeType="1"/>
              </p:cNvSpPr>
              <p:nvPr/>
            </p:nvSpPr>
            <p:spPr bwMode="auto">
              <a:xfrm>
                <a:off x="4014" y="2614"/>
                <a:ext cx="1179" cy="45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35" name="Line 147"/>
              <p:cNvSpPr>
                <a:spLocks noChangeShapeType="1"/>
              </p:cNvSpPr>
              <p:nvPr/>
            </p:nvSpPr>
            <p:spPr bwMode="auto">
              <a:xfrm>
                <a:off x="2744" y="1526"/>
                <a:ext cx="1179" cy="45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637" name="Line 149"/>
              <p:cNvSpPr>
                <a:spLocks noChangeShapeType="1"/>
              </p:cNvSpPr>
              <p:nvPr/>
            </p:nvSpPr>
            <p:spPr bwMode="auto">
              <a:xfrm>
                <a:off x="3379" y="2070"/>
                <a:ext cx="1179" cy="45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517" name="Arc 29"/>
              <p:cNvSpPr>
                <a:spLocks/>
              </p:cNvSpPr>
              <p:nvPr/>
            </p:nvSpPr>
            <p:spPr bwMode="auto">
              <a:xfrm rot="5400000" flipH="1">
                <a:off x="2598" y="1263"/>
                <a:ext cx="245" cy="136"/>
              </a:xfrm>
              <a:custGeom>
                <a:avLst/>
                <a:gdLst>
                  <a:gd name="G0" fmla="+- 21599 0 0"/>
                  <a:gd name="G1" fmla="+- 21600 0 0"/>
                  <a:gd name="G2" fmla="+- 21600 0 0"/>
                  <a:gd name="T0" fmla="*/ 4389 w 43199"/>
                  <a:gd name="T1" fmla="*/ 8547 h 43200"/>
                  <a:gd name="T2" fmla="*/ 0 w 43199"/>
                  <a:gd name="T3" fmla="*/ 21777 h 43200"/>
                  <a:gd name="T4" fmla="*/ 21599 w 4319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9" h="43200" fill="none" extrusionOk="0">
                    <a:moveTo>
                      <a:pt x="4389" y="8547"/>
                    </a:moveTo>
                    <a:cubicBezTo>
                      <a:pt x="8472" y="3162"/>
                      <a:pt x="14841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cubicBezTo>
                      <a:pt x="43199" y="33529"/>
                      <a:pt x="33528" y="43200"/>
                      <a:pt x="21599" y="43200"/>
                    </a:cubicBezTo>
                    <a:cubicBezTo>
                      <a:pt x="9738" y="43200"/>
                      <a:pt x="96" y="33636"/>
                      <a:pt x="-1" y="21777"/>
                    </a:cubicBezTo>
                  </a:path>
                  <a:path w="43199" h="43200" stroke="0" extrusionOk="0">
                    <a:moveTo>
                      <a:pt x="4389" y="8547"/>
                    </a:moveTo>
                    <a:cubicBezTo>
                      <a:pt x="8472" y="3162"/>
                      <a:pt x="14841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cubicBezTo>
                      <a:pt x="43199" y="33529"/>
                      <a:pt x="33528" y="43200"/>
                      <a:pt x="21599" y="43200"/>
                    </a:cubicBezTo>
                    <a:cubicBezTo>
                      <a:pt x="9738" y="43200"/>
                      <a:pt x="96" y="33636"/>
                      <a:pt x="-1" y="21777"/>
                    </a:cubicBezTo>
                    <a:lnTo>
                      <a:pt x="21599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3532" name="Oval 44"/>
              <p:cNvSpPr>
                <a:spLocks noChangeArrowheads="1"/>
              </p:cNvSpPr>
              <p:nvPr/>
            </p:nvSpPr>
            <p:spPr bwMode="auto">
              <a:xfrm>
                <a:off x="2652" y="1435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b="1"/>
                  <a:t>0</a:t>
                </a:r>
                <a:endParaRPr lang="cs-CZ" sz="1400" b="1"/>
              </a:p>
            </p:txBody>
          </p:sp>
          <p:sp>
            <p:nvSpPr>
              <p:cNvPr id="63533" name="Text Box 45"/>
              <p:cNvSpPr txBox="1">
                <a:spLocks noChangeArrowheads="1"/>
              </p:cNvSpPr>
              <p:nvPr/>
            </p:nvSpPr>
            <p:spPr bwMode="auto">
              <a:xfrm>
                <a:off x="2925" y="1344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1</a:t>
                </a:r>
              </a:p>
            </p:txBody>
          </p:sp>
          <p:sp>
            <p:nvSpPr>
              <p:cNvPr id="63534" name="Line 46"/>
              <p:cNvSpPr>
                <a:spLocks noChangeShapeType="1"/>
              </p:cNvSpPr>
              <p:nvPr/>
            </p:nvSpPr>
            <p:spPr bwMode="auto">
              <a:xfrm>
                <a:off x="2834" y="1525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536" name="Text Box 48"/>
              <p:cNvSpPr txBox="1">
                <a:spLocks noChangeArrowheads="1"/>
              </p:cNvSpPr>
              <p:nvPr/>
            </p:nvSpPr>
            <p:spPr bwMode="auto">
              <a:xfrm>
                <a:off x="3560" y="1344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2</a:t>
                </a:r>
              </a:p>
            </p:txBody>
          </p:sp>
          <p:sp>
            <p:nvSpPr>
              <p:cNvPr id="63537" name="Line 49"/>
              <p:cNvSpPr>
                <a:spLocks noChangeShapeType="1"/>
              </p:cNvSpPr>
              <p:nvPr/>
            </p:nvSpPr>
            <p:spPr bwMode="auto">
              <a:xfrm>
                <a:off x="3470" y="1526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539" name="Text Box 51"/>
              <p:cNvSpPr txBox="1">
                <a:spLocks noChangeArrowheads="1"/>
              </p:cNvSpPr>
              <p:nvPr/>
            </p:nvSpPr>
            <p:spPr bwMode="auto">
              <a:xfrm>
                <a:off x="4195" y="1344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3</a:t>
                </a:r>
              </a:p>
            </p:txBody>
          </p:sp>
          <p:sp>
            <p:nvSpPr>
              <p:cNvPr id="63540" name="Line 52"/>
              <p:cNvSpPr>
                <a:spLocks noChangeShapeType="1"/>
              </p:cNvSpPr>
              <p:nvPr/>
            </p:nvSpPr>
            <p:spPr bwMode="auto">
              <a:xfrm>
                <a:off x="4105" y="1526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542" name="Text Box 54"/>
              <p:cNvSpPr txBox="1">
                <a:spLocks noChangeArrowheads="1"/>
              </p:cNvSpPr>
              <p:nvPr/>
            </p:nvSpPr>
            <p:spPr bwMode="auto">
              <a:xfrm>
                <a:off x="4830" y="1344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4</a:t>
                </a:r>
              </a:p>
            </p:txBody>
          </p:sp>
          <p:sp>
            <p:nvSpPr>
              <p:cNvPr id="63543" name="Line 55"/>
              <p:cNvSpPr>
                <a:spLocks noChangeShapeType="1"/>
              </p:cNvSpPr>
              <p:nvPr/>
            </p:nvSpPr>
            <p:spPr bwMode="auto">
              <a:xfrm>
                <a:off x="4740" y="1526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3544" name="Group 56"/>
              <p:cNvGrpSpPr>
                <a:grpSpLocks/>
              </p:cNvGrpSpPr>
              <p:nvPr/>
            </p:nvGrpSpPr>
            <p:grpSpPr bwMode="auto">
              <a:xfrm>
                <a:off x="5193" y="1435"/>
                <a:ext cx="181" cy="181"/>
                <a:chOff x="3334" y="799"/>
                <a:chExt cx="454" cy="453"/>
              </a:xfrm>
            </p:grpSpPr>
            <p:sp>
              <p:nvSpPr>
                <p:cNvPr id="63545" name="Oval 57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46" name="Oval 58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4</a:t>
                  </a:r>
                  <a:endParaRPr lang="cs-CZ" sz="1200" b="1"/>
                </a:p>
              </p:txBody>
            </p:sp>
          </p:grpSp>
          <p:sp>
            <p:nvSpPr>
              <p:cNvPr id="63547" name="Oval 59"/>
              <p:cNvSpPr>
                <a:spLocks noChangeArrowheads="1"/>
              </p:cNvSpPr>
              <p:nvPr/>
            </p:nvSpPr>
            <p:spPr bwMode="auto">
              <a:xfrm>
                <a:off x="3287" y="1979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b="1"/>
                  <a:t>5</a:t>
                </a:r>
                <a:endParaRPr lang="cs-CZ" sz="1400" b="1"/>
              </a:p>
            </p:txBody>
          </p:sp>
          <p:sp>
            <p:nvSpPr>
              <p:cNvPr id="63548" name="Text Box 60"/>
              <p:cNvSpPr txBox="1">
                <a:spLocks noChangeArrowheads="1"/>
              </p:cNvSpPr>
              <p:nvPr/>
            </p:nvSpPr>
            <p:spPr bwMode="auto">
              <a:xfrm>
                <a:off x="3560" y="1888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2</a:t>
                </a:r>
              </a:p>
            </p:txBody>
          </p:sp>
          <p:sp>
            <p:nvSpPr>
              <p:cNvPr id="63549" name="Line 61"/>
              <p:cNvSpPr>
                <a:spLocks noChangeShapeType="1"/>
              </p:cNvSpPr>
              <p:nvPr/>
            </p:nvSpPr>
            <p:spPr bwMode="auto">
              <a:xfrm>
                <a:off x="3470" y="2070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551" name="Text Box 63"/>
              <p:cNvSpPr txBox="1">
                <a:spLocks noChangeArrowheads="1"/>
              </p:cNvSpPr>
              <p:nvPr/>
            </p:nvSpPr>
            <p:spPr bwMode="auto">
              <a:xfrm>
                <a:off x="4195" y="1888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3</a:t>
                </a:r>
              </a:p>
            </p:txBody>
          </p:sp>
          <p:sp>
            <p:nvSpPr>
              <p:cNvPr id="63552" name="Line 64"/>
              <p:cNvSpPr>
                <a:spLocks noChangeShapeType="1"/>
              </p:cNvSpPr>
              <p:nvPr/>
            </p:nvSpPr>
            <p:spPr bwMode="auto">
              <a:xfrm>
                <a:off x="4105" y="2070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554" name="Text Box 66"/>
              <p:cNvSpPr txBox="1">
                <a:spLocks noChangeArrowheads="1"/>
              </p:cNvSpPr>
              <p:nvPr/>
            </p:nvSpPr>
            <p:spPr bwMode="auto">
              <a:xfrm>
                <a:off x="4830" y="1888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4</a:t>
                </a:r>
              </a:p>
            </p:txBody>
          </p:sp>
          <p:sp>
            <p:nvSpPr>
              <p:cNvPr id="63555" name="Line 67"/>
              <p:cNvSpPr>
                <a:spLocks noChangeShapeType="1"/>
              </p:cNvSpPr>
              <p:nvPr/>
            </p:nvSpPr>
            <p:spPr bwMode="auto">
              <a:xfrm>
                <a:off x="4740" y="2070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3556" name="Group 68"/>
              <p:cNvGrpSpPr>
                <a:grpSpLocks/>
              </p:cNvGrpSpPr>
              <p:nvPr/>
            </p:nvGrpSpPr>
            <p:grpSpPr bwMode="auto">
              <a:xfrm>
                <a:off x="5193" y="1979"/>
                <a:ext cx="181" cy="181"/>
                <a:chOff x="3334" y="799"/>
                <a:chExt cx="454" cy="453"/>
              </a:xfrm>
            </p:grpSpPr>
            <p:sp>
              <p:nvSpPr>
                <p:cNvPr id="63557" name="Oval 69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58" name="Oval 70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8</a:t>
                  </a:r>
                  <a:endParaRPr lang="cs-CZ" sz="1200" b="1"/>
                </a:p>
              </p:txBody>
            </p:sp>
          </p:grpSp>
          <p:sp>
            <p:nvSpPr>
              <p:cNvPr id="63563" name="Oval 75"/>
              <p:cNvSpPr>
                <a:spLocks noChangeArrowheads="1"/>
              </p:cNvSpPr>
              <p:nvPr/>
            </p:nvSpPr>
            <p:spPr bwMode="auto">
              <a:xfrm>
                <a:off x="3923" y="2524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b="1"/>
                  <a:t>9</a:t>
                </a:r>
                <a:endParaRPr lang="cs-CZ" sz="1400" b="1"/>
              </a:p>
            </p:txBody>
          </p:sp>
          <p:sp>
            <p:nvSpPr>
              <p:cNvPr id="63564" name="Text Box 76"/>
              <p:cNvSpPr txBox="1">
                <a:spLocks noChangeArrowheads="1"/>
              </p:cNvSpPr>
              <p:nvPr/>
            </p:nvSpPr>
            <p:spPr bwMode="auto">
              <a:xfrm>
                <a:off x="4135" y="2453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3</a:t>
                </a:r>
              </a:p>
            </p:txBody>
          </p:sp>
          <p:sp>
            <p:nvSpPr>
              <p:cNvPr id="63565" name="Line 77"/>
              <p:cNvSpPr>
                <a:spLocks noChangeShapeType="1"/>
              </p:cNvSpPr>
              <p:nvPr/>
            </p:nvSpPr>
            <p:spPr bwMode="auto">
              <a:xfrm>
                <a:off x="4105" y="2614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567" name="Text Box 79"/>
              <p:cNvSpPr txBox="1">
                <a:spLocks noChangeArrowheads="1"/>
              </p:cNvSpPr>
              <p:nvPr/>
            </p:nvSpPr>
            <p:spPr bwMode="auto">
              <a:xfrm>
                <a:off x="4831" y="2433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4</a:t>
                </a:r>
              </a:p>
            </p:txBody>
          </p:sp>
          <p:sp>
            <p:nvSpPr>
              <p:cNvPr id="63568" name="Line 80"/>
              <p:cNvSpPr>
                <a:spLocks noChangeShapeType="1"/>
              </p:cNvSpPr>
              <p:nvPr/>
            </p:nvSpPr>
            <p:spPr bwMode="auto">
              <a:xfrm>
                <a:off x="4741" y="2615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3569" name="Oval 81"/>
              <p:cNvSpPr>
                <a:spLocks noChangeArrowheads="1"/>
              </p:cNvSpPr>
              <p:nvPr/>
            </p:nvSpPr>
            <p:spPr bwMode="auto">
              <a:xfrm>
                <a:off x="4559" y="3069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b="1"/>
                  <a:t>12</a:t>
                </a:r>
                <a:endParaRPr lang="cs-CZ" sz="1400" b="1"/>
              </a:p>
            </p:txBody>
          </p:sp>
          <p:sp>
            <p:nvSpPr>
              <p:cNvPr id="63570" name="Text Box 82"/>
              <p:cNvSpPr txBox="1">
                <a:spLocks noChangeArrowheads="1"/>
              </p:cNvSpPr>
              <p:nvPr/>
            </p:nvSpPr>
            <p:spPr bwMode="auto">
              <a:xfrm>
                <a:off x="4785" y="2977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4</a:t>
                </a:r>
              </a:p>
            </p:txBody>
          </p:sp>
          <p:sp>
            <p:nvSpPr>
              <p:cNvPr id="63571" name="Line 83"/>
              <p:cNvSpPr>
                <a:spLocks noChangeShapeType="1"/>
              </p:cNvSpPr>
              <p:nvPr/>
            </p:nvSpPr>
            <p:spPr bwMode="auto">
              <a:xfrm>
                <a:off x="4741" y="3159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3572" name="Group 84"/>
              <p:cNvGrpSpPr>
                <a:grpSpLocks/>
              </p:cNvGrpSpPr>
              <p:nvPr/>
            </p:nvGrpSpPr>
            <p:grpSpPr bwMode="auto">
              <a:xfrm>
                <a:off x="5193" y="2524"/>
                <a:ext cx="181" cy="181"/>
                <a:chOff x="3334" y="799"/>
                <a:chExt cx="454" cy="453"/>
              </a:xfrm>
            </p:grpSpPr>
            <p:sp>
              <p:nvSpPr>
                <p:cNvPr id="63573" name="Oval 85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74" name="Oval 86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11</a:t>
                  </a:r>
                  <a:endParaRPr lang="cs-CZ" sz="1200" b="1"/>
                </a:p>
              </p:txBody>
            </p:sp>
          </p:grpSp>
          <p:grpSp>
            <p:nvGrpSpPr>
              <p:cNvPr id="63575" name="Group 87"/>
              <p:cNvGrpSpPr>
                <a:grpSpLocks/>
              </p:cNvGrpSpPr>
              <p:nvPr/>
            </p:nvGrpSpPr>
            <p:grpSpPr bwMode="auto">
              <a:xfrm>
                <a:off x="5193" y="3068"/>
                <a:ext cx="181" cy="181"/>
                <a:chOff x="3334" y="799"/>
                <a:chExt cx="454" cy="453"/>
              </a:xfrm>
            </p:grpSpPr>
            <p:sp>
              <p:nvSpPr>
                <p:cNvPr id="63576" name="Oval 88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77" name="Oval 89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1</a:t>
                  </a:r>
                  <a:r>
                    <a:rPr lang="cs-CZ" sz="1200" b="1"/>
                    <a:t>3</a:t>
                  </a:r>
                </a:p>
              </p:txBody>
            </p:sp>
          </p:grpSp>
          <p:sp>
            <p:nvSpPr>
              <p:cNvPr id="63578" name="Arc 90"/>
              <p:cNvSpPr>
                <a:spLocks/>
              </p:cNvSpPr>
              <p:nvPr/>
            </p:nvSpPr>
            <p:spPr bwMode="auto">
              <a:xfrm flipH="1" flipV="1">
                <a:off x="2471" y="1435"/>
                <a:ext cx="182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63579" name="Group 91"/>
              <p:cNvGrpSpPr>
                <a:grpSpLocks/>
              </p:cNvGrpSpPr>
              <p:nvPr/>
            </p:nvGrpSpPr>
            <p:grpSpPr bwMode="auto">
              <a:xfrm>
                <a:off x="3287" y="1435"/>
                <a:ext cx="181" cy="181"/>
                <a:chOff x="3334" y="799"/>
                <a:chExt cx="454" cy="453"/>
              </a:xfrm>
            </p:grpSpPr>
            <p:sp>
              <p:nvSpPr>
                <p:cNvPr id="63580" name="Oval 92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81" name="Oval 93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1</a:t>
                  </a:r>
                  <a:endParaRPr lang="cs-CZ" sz="1200" b="1"/>
                </a:p>
              </p:txBody>
            </p:sp>
          </p:grpSp>
          <p:grpSp>
            <p:nvGrpSpPr>
              <p:cNvPr id="63582" name="Group 94"/>
              <p:cNvGrpSpPr>
                <a:grpSpLocks/>
              </p:cNvGrpSpPr>
              <p:nvPr/>
            </p:nvGrpSpPr>
            <p:grpSpPr bwMode="auto">
              <a:xfrm>
                <a:off x="3922" y="1435"/>
                <a:ext cx="181" cy="181"/>
                <a:chOff x="3334" y="799"/>
                <a:chExt cx="454" cy="453"/>
              </a:xfrm>
            </p:grpSpPr>
            <p:sp>
              <p:nvSpPr>
                <p:cNvPr id="63583" name="Oval 95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84" name="Oval 96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2</a:t>
                  </a:r>
                  <a:endParaRPr lang="cs-CZ" sz="1200" b="1"/>
                </a:p>
              </p:txBody>
            </p:sp>
          </p:grpSp>
          <p:grpSp>
            <p:nvGrpSpPr>
              <p:cNvPr id="63585" name="Group 97"/>
              <p:cNvGrpSpPr>
                <a:grpSpLocks/>
              </p:cNvGrpSpPr>
              <p:nvPr/>
            </p:nvGrpSpPr>
            <p:grpSpPr bwMode="auto">
              <a:xfrm>
                <a:off x="4558" y="1435"/>
                <a:ext cx="181" cy="181"/>
                <a:chOff x="3334" y="799"/>
                <a:chExt cx="454" cy="453"/>
              </a:xfrm>
            </p:grpSpPr>
            <p:sp>
              <p:nvSpPr>
                <p:cNvPr id="63586" name="Oval 98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87" name="Oval 99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3</a:t>
                  </a:r>
                  <a:endParaRPr lang="cs-CZ" sz="1200" b="1"/>
                </a:p>
              </p:txBody>
            </p:sp>
          </p:grpSp>
          <p:grpSp>
            <p:nvGrpSpPr>
              <p:cNvPr id="63588" name="Group 100"/>
              <p:cNvGrpSpPr>
                <a:grpSpLocks/>
              </p:cNvGrpSpPr>
              <p:nvPr/>
            </p:nvGrpSpPr>
            <p:grpSpPr bwMode="auto">
              <a:xfrm>
                <a:off x="4558" y="1979"/>
                <a:ext cx="181" cy="181"/>
                <a:chOff x="3334" y="799"/>
                <a:chExt cx="454" cy="453"/>
              </a:xfrm>
            </p:grpSpPr>
            <p:sp>
              <p:nvSpPr>
                <p:cNvPr id="63589" name="Oval 101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90" name="Oval 102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7</a:t>
                  </a:r>
                  <a:endParaRPr lang="cs-CZ" sz="1200" b="1"/>
                </a:p>
              </p:txBody>
            </p:sp>
          </p:grpSp>
          <p:grpSp>
            <p:nvGrpSpPr>
              <p:cNvPr id="63591" name="Group 103"/>
              <p:cNvGrpSpPr>
                <a:grpSpLocks/>
              </p:cNvGrpSpPr>
              <p:nvPr/>
            </p:nvGrpSpPr>
            <p:grpSpPr bwMode="auto">
              <a:xfrm>
                <a:off x="3922" y="1979"/>
                <a:ext cx="181" cy="181"/>
                <a:chOff x="3334" y="799"/>
                <a:chExt cx="454" cy="453"/>
              </a:xfrm>
            </p:grpSpPr>
            <p:sp>
              <p:nvSpPr>
                <p:cNvPr id="63592" name="Oval 104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93" name="Oval 105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6</a:t>
                  </a:r>
                  <a:endParaRPr lang="cs-CZ" sz="1200" b="1"/>
                </a:p>
              </p:txBody>
            </p:sp>
          </p:grpSp>
          <p:grpSp>
            <p:nvGrpSpPr>
              <p:cNvPr id="63594" name="Group 106"/>
              <p:cNvGrpSpPr>
                <a:grpSpLocks/>
              </p:cNvGrpSpPr>
              <p:nvPr/>
            </p:nvGrpSpPr>
            <p:grpSpPr bwMode="auto">
              <a:xfrm>
                <a:off x="4558" y="2523"/>
                <a:ext cx="181" cy="181"/>
                <a:chOff x="3334" y="799"/>
                <a:chExt cx="454" cy="453"/>
              </a:xfrm>
            </p:grpSpPr>
            <p:sp>
              <p:nvSpPr>
                <p:cNvPr id="63595" name="Oval 107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 b="1"/>
                </a:p>
              </p:txBody>
            </p:sp>
            <p:sp>
              <p:nvSpPr>
                <p:cNvPr id="63596" name="Oval 108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sz="1200" b="1"/>
                    <a:t>10</a:t>
                  </a:r>
                  <a:endParaRPr lang="cs-CZ" sz="1200" b="1"/>
                </a:p>
              </p:txBody>
            </p:sp>
          </p:grpSp>
          <p:sp>
            <p:nvSpPr>
              <p:cNvPr id="63636" name="Text Box 148"/>
              <p:cNvSpPr txBox="1">
                <a:spLocks noChangeArrowheads="1"/>
              </p:cNvSpPr>
              <p:nvPr/>
            </p:nvSpPr>
            <p:spPr bwMode="auto">
              <a:xfrm>
                <a:off x="3470" y="1662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2</a:t>
                </a:r>
              </a:p>
            </p:txBody>
          </p:sp>
          <p:sp>
            <p:nvSpPr>
              <p:cNvPr id="63639" name="Text Box 151"/>
              <p:cNvSpPr txBox="1">
                <a:spLocks noChangeArrowheads="1"/>
              </p:cNvSpPr>
              <p:nvPr/>
            </p:nvSpPr>
            <p:spPr bwMode="auto">
              <a:xfrm>
                <a:off x="4105" y="2206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3</a:t>
                </a:r>
              </a:p>
            </p:txBody>
          </p:sp>
          <p:sp>
            <p:nvSpPr>
              <p:cNvPr id="63640" name="Text Box 152"/>
              <p:cNvSpPr txBox="1">
                <a:spLocks noChangeArrowheads="1"/>
              </p:cNvSpPr>
              <p:nvPr/>
            </p:nvSpPr>
            <p:spPr bwMode="auto">
              <a:xfrm>
                <a:off x="4740" y="2750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4</a:t>
                </a:r>
              </a:p>
            </p:txBody>
          </p:sp>
          <p:sp>
            <p:nvSpPr>
              <p:cNvPr id="63644" name="Text Box 156"/>
              <p:cNvSpPr txBox="1">
                <a:spLocks noChangeArrowheads="1"/>
              </p:cNvSpPr>
              <p:nvPr/>
            </p:nvSpPr>
            <p:spPr bwMode="auto">
              <a:xfrm>
                <a:off x="3107" y="3159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4</a:t>
                </a:r>
              </a:p>
            </p:txBody>
          </p:sp>
          <p:sp>
            <p:nvSpPr>
              <p:cNvPr id="63646" name="Text Box 158"/>
              <p:cNvSpPr txBox="1">
                <a:spLocks noChangeArrowheads="1"/>
              </p:cNvSpPr>
              <p:nvPr/>
            </p:nvSpPr>
            <p:spPr bwMode="auto">
              <a:xfrm>
                <a:off x="3061" y="2569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3</a:t>
                </a:r>
              </a:p>
            </p:txBody>
          </p:sp>
          <p:sp>
            <p:nvSpPr>
              <p:cNvPr id="63647" name="Text Box 159"/>
              <p:cNvSpPr txBox="1">
                <a:spLocks noChangeArrowheads="1"/>
              </p:cNvSpPr>
              <p:nvPr/>
            </p:nvSpPr>
            <p:spPr bwMode="auto">
              <a:xfrm>
                <a:off x="3424" y="2388"/>
                <a:ext cx="182" cy="1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>
                  <a:spcBef>
                    <a:spcPct val="50000"/>
                  </a:spcBef>
                </a:pPr>
                <a:r>
                  <a:rPr lang="cs-CZ" sz="1600" b="1" i="1"/>
                  <a:t>p</a:t>
                </a:r>
                <a:r>
                  <a:rPr lang="cs-CZ" b="1" baseline="-25000"/>
                  <a:t>4</a:t>
                </a:r>
              </a:p>
            </p:txBody>
          </p:sp>
        </p:grpSp>
      </p:grpSp>
      <p:sp>
        <p:nvSpPr>
          <p:cNvPr id="63648" name="AutoShape 160"/>
          <p:cNvSpPr>
            <a:spLocks noChangeArrowheads="1"/>
          </p:cNvSpPr>
          <p:nvPr/>
        </p:nvSpPr>
        <p:spPr bwMode="auto">
          <a:xfrm>
            <a:off x="323528" y="4365104"/>
            <a:ext cx="4032448" cy="1152277"/>
          </a:xfrm>
          <a:prstGeom prst="roundRect">
            <a:avLst>
              <a:gd name="adj" fmla="val 480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States </a:t>
            </a:r>
            <a:r>
              <a:rPr lang="en-US"/>
              <a:t>5, 9, 12 </a:t>
            </a:r>
            <a:r>
              <a:rPr lang="en-US" smtClean="0"/>
              <a:t>are unreachable</a:t>
            </a:r>
            <a:r>
              <a:rPr lang="en-US"/>
              <a:t>.</a:t>
            </a:r>
            <a:endParaRPr lang="cs-CZ"/>
          </a:p>
          <a:p>
            <a:pPr algn="l"/>
            <a:r>
              <a:rPr lang="en-US" smtClean="0"/>
              <a:t>Transformation algorithm NFA -&gt; DFA</a:t>
            </a:r>
          </a:p>
          <a:p>
            <a:pPr algn="l"/>
            <a:r>
              <a:rPr lang="en-US" smtClean="0"/>
              <a:t>if applied, will neglect them.</a:t>
            </a:r>
            <a:endParaRPr lang="cs-CZ"/>
          </a:p>
        </p:txBody>
      </p:sp>
      <p:sp>
        <p:nvSpPr>
          <p:cNvPr id="9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Epsilon Transitions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Application cont.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3" name="Text Box 26"/>
          <p:cNvSpPr txBox="1">
            <a:spLocks noChangeArrowheads="1"/>
          </p:cNvSpPr>
          <p:nvPr/>
        </p:nvSpPr>
        <p:spPr bwMode="auto">
          <a:xfrm>
            <a:off x="4499992" y="980728"/>
            <a:ext cx="288925" cy="2889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b="1" i="1" smtClean="0">
                <a:sym typeface="Symbol"/>
              </a:rPr>
              <a:t></a:t>
            </a:r>
            <a:endParaRPr lang="cs-CZ" sz="2000" b="1" i="1" baseline="-25000"/>
          </a:p>
        </p:txBody>
      </p:sp>
      <p:sp>
        <p:nvSpPr>
          <p:cNvPr id="94" name="Text Box 61"/>
          <p:cNvSpPr txBox="1">
            <a:spLocks noChangeArrowheads="1"/>
          </p:cNvSpPr>
          <p:nvPr/>
        </p:nvSpPr>
        <p:spPr bwMode="auto">
          <a:xfrm>
            <a:off x="5435723" y="798834"/>
            <a:ext cx="5128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 smtClean="0"/>
              <a:t>A</a:t>
            </a:r>
            <a:r>
              <a:rPr lang="en-US" b="1" baseline="-25000" smtClean="0"/>
              <a:t>11</a:t>
            </a:r>
            <a:endParaRPr lang="cs-CZ" b="1" baseline="-25000"/>
          </a:p>
        </p:txBody>
      </p:sp>
    </p:spTree>
    <p:extLst>
      <p:ext uri="{BB962C8B-B14F-4D97-AF65-F5344CB8AC3E}">
        <p14:creationId xmlns:p14="http://schemas.microsoft.com/office/powerpoint/2010/main" val="275670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17" name="AutoShape 1145"/>
          <p:cNvSpPr>
            <a:spLocks noChangeArrowheads="1"/>
          </p:cNvSpPr>
          <p:nvPr/>
        </p:nvSpPr>
        <p:spPr bwMode="auto">
          <a:xfrm>
            <a:off x="250825" y="836613"/>
            <a:ext cx="8642350" cy="3530600"/>
          </a:xfrm>
          <a:prstGeom prst="roundRect">
            <a:avLst>
              <a:gd name="adj" fmla="val 3167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graphicFrame>
        <p:nvGraphicFramePr>
          <p:cNvPr id="81022" name="Group 11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135394"/>
              </p:ext>
            </p:extLst>
          </p:nvPr>
        </p:nvGraphicFramePr>
        <p:xfrm>
          <a:off x="683394" y="979488"/>
          <a:ext cx="2736850" cy="3262631"/>
        </p:xfrm>
        <a:graphic>
          <a:graphicData uri="http://schemas.openxmlformats.org/drawingml/2006/table">
            <a:tbl>
              <a:tblPr/>
              <a:tblGrid>
                <a:gridCol w="368300"/>
                <a:gridCol w="446087"/>
                <a:gridCol w="442913"/>
                <a:gridCol w="517525"/>
                <a:gridCol w="457200"/>
                <a:gridCol w="241300"/>
                <a:gridCol w="263525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  <a:endParaRPr kumimoji="0" lang="cs-CZ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,13 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1015" name="Group 1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088506"/>
              </p:ext>
            </p:extLst>
          </p:nvPr>
        </p:nvGraphicFramePr>
        <p:xfrm>
          <a:off x="3636144" y="1555750"/>
          <a:ext cx="5040312" cy="2677163"/>
        </p:xfrm>
        <a:graphic>
          <a:graphicData uri="http://schemas.openxmlformats.org/drawingml/2006/table">
            <a:tbl>
              <a:tblPr/>
              <a:tblGrid>
                <a:gridCol w="1127125"/>
                <a:gridCol w="525462"/>
                <a:gridCol w="708025"/>
                <a:gridCol w="874713"/>
                <a:gridCol w="1203325"/>
                <a:gridCol w="301625"/>
                <a:gridCol w="300037"/>
              </a:tblGrid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  <a:endParaRPr kumimoji="0" lang="cs-CZ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0.7.10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0.2.6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0.3.7.10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0.7.10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0.8.11.13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0.11.13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0.3.7.10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0.4.8.11.13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0.8.11.13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0.4.8.11.13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930" name="AutoShape 1058"/>
          <p:cNvSpPr>
            <a:spLocks noChangeArrowheads="1"/>
          </p:cNvSpPr>
          <p:nvPr/>
        </p:nvSpPr>
        <p:spPr bwMode="auto">
          <a:xfrm>
            <a:off x="250825" y="4581525"/>
            <a:ext cx="3384550" cy="792163"/>
          </a:xfrm>
          <a:prstGeom prst="roundRect">
            <a:avLst>
              <a:gd name="adj" fmla="val 1182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Transition table of NFA   A</a:t>
            </a:r>
            <a:r>
              <a:rPr lang="en-US" b="1" baseline="-25000" smtClean="0"/>
              <a:t>11</a:t>
            </a:r>
            <a:endParaRPr lang="en-US"/>
          </a:p>
          <a:p>
            <a:pPr algn="l"/>
            <a:r>
              <a:rPr lang="en-US"/>
              <a:t>(</a:t>
            </a:r>
            <a:r>
              <a:rPr lang="en-US" smtClean="0"/>
              <a:t>without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transitions).</a:t>
            </a:r>
            <a:endParaRPr lang="cs-CZ"/>
          </a:p>
        </p:txBody>
      </p:sp>
      <p:sp>
        <p:nvSpPr>
          <p:cNvPr id="80932" name="AutoShape 1060"/>
          <p:cNvSpPr>
            <a:spLocks noChangeArrowheads="1"/>
          </p:cNvSpPr>
          <p:nvPr/>
        </p:nvSpPr>
        <p:spPr bwMode="auto">
          <a:xfrm>
            <a:off x="4572000" y="4581525"/>
            <a:ext cx="4104456" cy="792163"/>
          </a:xfrm>
          <a:prstGeom prst="roundRect">
            <a:avLst>
              <a:gd name="adj" fmla="val 1081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Transition table of </a:t>
            </a:r>
            <a:r>
              <a:rPr lang="cs-CZ" smtClean="0"/>
              <a:t> D</a:t>
            </a:r>
            <a:r>
              <a:rPr lang="en-US" smtClean="0"/>
              <a:t>FA which is</a:t>
            </a:r>
            <a:r>
              <a:rPr lang="cs-CZ" smtClean="0"/>
              <a:t> </a:t>
            </a:r>
            <a:endParaRPr lang="cs-CZ"/>
          </a:p>
          <a:p>
            <a:pPr algn="l"/>
            <a:r>
              <a:rPr lang="en-US" smtClean="0"/>
              <a:t>equivalent to </a:t>
            </a:r>
            <a:r>
              <a:rPr lang="en-US"/>
              <a:t> A</a:t>
            </a:r>
            <a:r>
              <a:rPr lang="en-US" b="1" baseline="-25000"/>
              <a:t>11</a:t>
            </a:r>
            <a:r>
              <a:rPr lang="en-US" smtClean="0"/>
              <a:t>.</a:t>
            </a:r>
            <a:endParaRPr lang="cs-CZ" baseline="-25000"/>
          </a:p>
        </p:txBody>
      </p:sp>
      <p:sp>
        <p:nvSpPr>
          <p:cNvPr id="81016" name="AutoShape 1144"/>
          <p:cNvSpPr>
            <a:spLocks noChangeArrowheads="1"/>
          </p:cNvSpPr>
          <p:nvPr/>
        </p:nvSpPr>
        <p:spPr bwMode="auto">
          <a:xfrm>
            <a:off x="250825" y="5589588"/>
            <a:ext cx="8642350" cy="792162"/>
          </a:xfrm>
          <a:prstGeom prst="roundRect">
            <a:avLst>
              <a:gd name="adj" fmla="val 681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DFA in this case has less </a:t>
            </a:r>
            <a:r>
              <a:rPr lang="cs-CZ" smtClean="0"/>
              <a:t> </a:t>
            </a:r>
            <a:r>
              <a:rPr lang="en-US" smtClean="0"/>
              <a:t>states than the equivalent NFA.</a:t>
            </a:r>
            <a:endParaRPr lang="cs-CZ"/>
          </a:p>
          <a:p>
            <a:pPr algn="l"/>
            <a:r>
              <a:rPr lang="en-US"/>
              <a:t>Q</a:t>
            </a:r>
            <a:r>
              <a:rPr lang="cs-CZ" smtClean="0"/>
              <a:t>: </a:t>
            </a:r>
            <a:r>
              <a:rPr lang="en-US" smtClean="0"/>
              <a:t>Does it hold for any automaton of this type?</a:t>
            </a:r>
            <a:r>
              <a:rPr lang="cs-CZ" smtClean="0"/>
              <a:t> </a:t>
            </a:r>
            <a:r>
              <a:rPr lang="en-US" smtClean="0"/>
              <a:t>Proof</a:t>
            </a:r>
            <a:r>
              <a:rPr lang="cs-CZ" smtClean="0"/>
              <a:t>?</a:t>
            </a:r>
            <a:endParaRPr lang="cs-CZ"/>
          </a:p>
        </p:txBody>
      </p:sp>
      <p:sp>
        <p:nvSpPr>
          <p:cNvPr id="32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Epsilon Transitions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3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3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3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3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3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3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3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3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3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4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4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4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4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Removed / DFA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" name="Text Box 61"/>
          <p:cNvSpPr txBox="1">
            <a:spLocks noChangeArrowheads="1"/>
          </p:cNvSpPr>
          <p:nvPr/>
        </p:nvSpPr>
        <p:spPr bwMode="auto">
          <a:xfrm>
            <a:off x="323528" y="836712"/>
            <a:ext cx="5128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 smtClean="0"/>
              <a:t>A</a:t>
            </a:r>
            <a:r>
              <a:rPr lang="en-US" b="1" baseline="-25000" smtClean="0"/>
              <a:t>11</a:t>
            </a:r>
            <a:endParaRPr lang="cs-CZ" b="1" baseline="-25000"/>
          </a:p>
        </p:txBody>
      </p:sp>
    </p:spTree>
    <p:extLst>
      <p:ext uri="{BB962C8B-B14F-4D97-AF65-F5344CB8AC3E}">
        <p14:creationId xmlns:p14="http://schemas.microsoft.com/office/powerpoint/2010/main" val="92792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467544" y="1772816"/>
            <a:ext cx="8280400" cy="4608512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105000"/>
              </a:lnSpc>
            </a:pPr>
            <a:r>
              <a:rPr lang="en-US" b="1" dirty="0" err="1">
                <a:latin typeface="Courier New" pitchFamily="49" charset="0"/>
              </a:rPr>
              <a:t>SetOfStates</a:t>
            </a:r>
            <a:r>
              <a:rPr lang="en-US" b="1" dirty="0">
                <a:latin typeface="Courier New" pitchFamily="49" charset="0"/>
              </a:rPr>
              <a:t> S = </a:t>
            </a:r>
            <a:r>
              <a:rPr lang="en-US" b="1" dirty="0" err="1" smtClean="0">
                <a:latin typeface="Courier New" pitchFamily="49" charset="0"/>
              </a:rPr>
              <a:t>eps_CLOSURE</a:t>
            </a:r>
            <a:r>
              <a:rPr lang="en-US" b="1" dirty="0" smtClean="0">
                <a:latin typeface="Courier New" pitchFamily="49" charset="0"/>
              </a:rPr>
              <a:t>(q0), </a:t>
            </a:r>
            <a:r>
              <a:rPr lang="en-US" b="1" dirty="0" err="1">
                <a:latin typeface="Courier New" pitchFamily="49" charset="0"/>
              </a:rPr>
              <a:t>S_tmp</a:t>
            </a:r>
            <a:r>
              <a:rPr lang="en-US" b="1" dirty="0">
                <a:latin typeface="Courier New" pitchFamily="49" charset="0"/>
              </a:rPr>
              <a:t>; </a:t>
            </a:r>
            <a:endParaRPr lang="en-US" b="1" dirty="0" smtClean="0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u="sng" dirty="0" err="1" smtClean="0">
                <a:solidFill>
                  <a:srgbClr val="0000CC"/>
                </a:solidFill>
                <a:latin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= 1;  </a:t>
            </a:r>
            <a:r>
              <a:rPr lang="cs-CZ" b="1" dirty="0">
                <a:latin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</a:rPr>
              <a:t>      </a:t>
            </a:r>
            <a:endParaRPr lang="en-US" b="1" u="sng" dirty="0" smtClean="0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u="sng" dirty="0" smtClean="0">
                <a:solidFill>
                  <a:srgbClr val="0000CC"/>
                </a:solidFill>
                <a:latin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</a:rPr>
              <a:t>( (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&lt;= </a:t>
            </a:r>
            <a:r>
              <a:rPr lang="cs-CZ" b="1" dirty="0" err="1">
                <a:latin typeface="Courier New" pitchFamily="49" charset="0"/>
              </a:rPr>
              <a:t>t.length</a:t>
            </a:r>
            <a:r>
              <a:rPr lang="en-US" b="1" dirty="0">
                <a:latin typeface="Courier New" pitchFamily="49" charset="0"/>
              </a:rPr>
              <a:t>) &amp;&amp; (!</a:t>
            </a:r>
            <a:r>
              <a:rPr lang="en-US" b="1" dirty="0" err="1">
                <a:latin typeface="Courier New" pitchFamily="49" charset="0"/>
              </a:rPr>
              <a:t>S.empty</a:t>
            </a:r>
            <a:r>
              <a:rPr lang="en-US" b="1" dirty="0" smtClean="0">
                <a:latin typeface="Courier New" pitchFamily="49" charset="0"/>
              </a:rPr>
              <a:t>()) ) </a:t>
            </a:r>
            <a:r>
              <a:rPr lang="en-US" b="1" dirty="0">
                <a:latin typeface="Courier New" pitchFamily="49" charset="0"/>
              </a:rPr>
              <a:t>{</a:t>
            </a:r>
            <a:endParaRPr lang="cs-CZ" b="1" dirty="0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dirty="0" smtClean="0">
                <a:latin typeface="Courier New" pitchFamily="49" charset="0"/>
              </a:rPr>
              <a:t>  </a:t>
            </a:r>
            <a:r>
              <a:rPr lang="en-US" b="1" u="sng" dirty="0" smtClean="0">
                <a:solidFill>
                  <a:srgbClr val="0000CC"/>
                </a:solidFill>
                <a:latin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</a:rPr>
              <a:t>( q in S )                     </a:t>
            </a:r>
            <a:endParaRPr lang="en-US" b="1" i="1" dirty="0" smtClean="0">
              <a:solidFill>
                <a:srgbClr val="00B050"/>
              </a:solidFill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dirty="0" smtClean="0">
                <a:latin typeface="Courier New" pitchFamily="49" charset="0"/>
              </a:rPr>
              <a:t>    </a:t>
            </a:r>
            <a:r>
              <a:rPr lang="en-US" b="1" u="sng" dirty="0" smtClean="0">
                <a:solidFill>
                  <a:srgbClr val="0000CC"/>
                </a:solidFill>
                <a:latin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</a:rPr>
              <a:t>( </a:t>
            </a:r>
            <a:r>
              <a:rPr lang="en-US" b="1" dirty="0" err="1" smtClean="0">
                <a:latin typeface="Courier New" pitchFamily="49" charset="0"/>
              </a:rPr>
              <a:t>q.isFinal</a:t>
            </a:r>
            <a:r>
              <a:rPr lang="en-US" b="1" dirty="0" smtClean="0">
                <a:latin typeface="Courier New" pitchFamily="49" charset="0"/>
              </a:rPr>
              <a:t> )                 </a:t>
            </a:r>
            <a:r>
              <a:rPr lang="en-US" b="1" i="1" dirty="0">
                <a:solidFill>
                  <a:srgbClr val="00B050"/>
                </a:solidFill>
                <a:latin typeface="Courier New" pitchFamily="49" charset="0"/>
              </a:rPr>
              <a:t>// </a:t>
            </a:r>
            <a:r>
              <a:rPr lang="en-US" b="1" i="1" dirty="0" smtClean="0">
                <a:solidFill>
                  <a:srgbClr val="00B050"/>
                </a:solidFill>
                <a:latin typeface="Courier New" pitchFamily="49" charset="0"/>
              </a:rPr>
              <a:t>if( chi(S</a:t>
            </a:r>
            <a:r>
              <a:rPr lang="en-US" b="1" i="1" dirty="0">
                <a:solidFill>
                  <a:srgbClr val="00B050"/>
                </a:solidFill>
                <a:latin typeface="Courier New" pitchFamily="49" charset="0"/>
              </a:rPr>
              <a:t>) == </a:t>
            </a:r>
            <a:r>
              <a:rPr lang="en-US" b="1" i="1" dirty="0" smtClean="0">
                <a:solidFill>
                  <a:srgbClr val="00B050"/>
                </a:solidFill>
                <a:latin typeface="Courier New" pitchFamily="49" charset="0"/>
              </a:rPr>
              <a:t>1 )</a:t>
            </a:r>
            <a:endParaRPr lang="en-US" b="1" i="1" dirty="0">
              <a:solidFill>
                <a:srgbClr val="00B050"/>
              </a:solidFill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dirty="0" smtClean="0">
                <a:latin typeface="Courier New" pitchFamily="49" charset="0"/>
              </a:rPr>
              <a:t>      print(</a:t>
            </a:r>
            <a:r>
              <a:rPr lang="en-US" b="1" dirty="0" err="1" smtClean="0">
                <a:latin typeface="Courier New" pitchFamily="49" charset="0"/>
              </a:rPr>
              <a:t>q.final_state_info</a:t>
            </a:r>
            <a:r>
              <a:rPr lang="en-US" b="1" dirty="0" smtClean="0">
                <a:latin typeface="Courier New" pitchFamily="49" charset="0"/>
              </a:rPr>
              <a:t>);   </a:t>
            </a:r>
            <a:r>
              <a:rPr lang="en-US" b="1" i="1" dirty="0">
                <a:solidFill>
                  <a:srgbClr val="00B050"/>
                </a:solidFill>
                <a:latin typeface="Courier New" pitchFamily="49" charset="0"/>
              </a:rPr>
              <a:t>// pattern found  </a:t>
            </a:r>
            <a:r>
              <a:rPr lang="en-US" b="1" dirty="0" smtClean="0">
                <a:latin typeface="Courier New" pitchFamily="49" charset="0"/>
              </a:rPr>
              <a:t>   </a:t>
            </a:r>
          </a:p>
          <a:p>
            <a:pPr algn="l">
              <a:lnSpc>
                <a:spcPct val="105000"/>
              </a:lnSpc>
            </a:pPr>
            <a:r>
              <a:rPr lang="en-US" b="1" dirty="0" smtClean="0">
                <a:latin typeface="Courier New" pitchFamily="49" charset="0"/>
              </a:rPr>
              <a:t>  </a:t>
            </a:r>
          </a:p>
          <a:p>
            <a:pPr algn="l">
              <a:lnSpc>
                <a:spcPct val="105000"/>
              </a:lnSpc>
            </a:pPr>
            <a:r>
              <a:rPr lang="en-US" b="1" dirty="0" smtClean="0">
                <a:latin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</a:rPr>
              <a:t>S_tmp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</a:rPr>
              <a:t>Set.empty</a:t>
            </a:r>
            <a:r>
              <a:rPr lang="en-US" b="1" dirty="0" smtClean="0">
                <a:latin typeface="Courier New" pitchFamily="49" charset="0"/>
              </a:rPr>
              <a:t>();             </a:t>
            </a:r>
            <a:r>
              <a:rPr lang="en-US" b="1" i="1" dirty="0">
                <a:solidFill>
                  <a:srgbClr val="00B050"/>
                </a:solidFill>
                <a:latin typeface="Courier New" pitchFamily="49" charset="0"/>
              </a:rPr>
              <a:t>// </a:t>
            </a:r>
            <a:r>
              <a:rPr lang="en-US" b="1" i="1" dirty="0" smtClean="0">
                <a:solidFill>
                  <a:srgbClr val="00B050"/>
                </a:solidFill>
                <a:latin typeface="Courier New" pitchFamily="49" charset="0"/>
              </a:rPr>
              <a:t>transition </a:t>
            </a:r>
            <a:r>
              <a:rPr lang="en-US" b="1" i="1" dirty="0">
                <a:solidFill>
                  <a:srgbClr val="00B050"/>
                </a:solidFill>
                <a:latin typeface="Courier New" pitchFamily="49" charset="0"/>
              </a:rPr>
              <a:t>to next</a:t>
            </a:r>
          </a:p>
          <a:p>
            <a:pPr algn="l">
              <a:lnSpc>
                <a:spcPct val="105000"/>
              </a:lnSpc>
            </a:pPr>
            <a:r>
              <a:rPr lang="en-US" b="1" dirty="0" smtClean="0">
                <a:solidFill>
                  <a:srgbClr val="0000CC"/>
                </a:solidFill>
                <a:latin typeface="Courier New" pitchFamily="49" charset="0"/>
              </a:rPr>
              <a:t>  </a:t>
            </a:r>
            <a:r>
              <a:rPr lang="en-US" b="1" u="sng" dirty="0" smtClean="0">
                <a:solidFill>
                  <a:srgbClr val="0000CC"/>
                </a:solidFill>
                <a:latin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(q </a:t>
            </a:r>
            <a:r>
              <a:rPr lang="en-US" b="1" dirty="0" smtClean="0">
                <a:latin typeface="Courier New" pitchFamily="49" charset="0"/>
              </a:rPr>
              <a:t>in </a:t>
            </a:r>
            <a:r>
              <a:rPr lang="en-US" b="1" dirty="0">
                <a:latin typeface="Courier New" pitchFamily="49" charset="0"/>
              </a:rPr>
              <a:t>S) </a:t>
            </a:r>
            <a:r>
              <a:rPr lang="en-US" b="1" dirty="0" smtClean="0">
                <a:latin typeface="Courier New" pitchFamily="49" charset="0"/>
              </a:rPr>
              <a:t>                    </a:t>
            </a:r>
            <a:r>
              <a:rPr lang="en-US" b="1" i="1" dirty="0">
                <a:solidFill>
                  <a:srgbClr val="00B050"/>
                </a:solidFill>
                <a:latin typeface="Courier New" pitchFamily="49" charset="0"/>
              </a:rPr>
              <a:t>// set of states </a:t>
            </a:r>
            <a:r>
              <a:rPr lang="en-US" b="1" dirty="0" smtClean="0">
                <a:latin typeface="Courier New" pitchFamily="49" charset="0"/>
              </a:rPr>
              <a:t>   </a:t>
            </a: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</a:rPr>
              <a:t>S_tmp.union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</a:rPr>
              <a:t>eps_CLOSURE</a:t>
            </a:r>
            <a:r>
              <a:rPr lang="en-US" b="1" dirty="0" smtClean="0">
                <a:latin typeface="Courier New" pitchFamily="49" charset="0"/>
              </a:rPr>
              <a:t>(delta(q</a:t>
            </a:r>
            <a:r>
              <a:rPr lang="en-US" b="1" dirty="0">
                <a:latin typeface="Courier New" pitchFamily="49" charset="0"/>
              </a:rPr>
              <a:t>, t[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])));   </a:t>
            </a: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dirty="0" smtClean="0">
                <a:latin typeface="Courier New" pitchFamily="49" charset="0"/>
              </a:rPr>
              <a:t>  S </a:t>
            </a:r>
            <a:r>
              <a:rPr lang="en-US" b="1" dirty="0">
                <a:latin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</a:rPr>
              <a:t>S_tmp</a:t>
            </a:r>
            <a:r>
              <a:rPr lang="en-US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5000"/>
              </a:lnSpc>
            </a:pP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++;                             </a:t>
            </a:r>
            <a:r>
              <a:rPr lang="en-US" b="1" i="1" dirty="0">
                <a:solidFill>
                  <a:srgbClr val="00B050"/>
                </a:solidFill>
                <a:latin typeface="Courier New" pitchFamily="49" charset="0"/>
              </a:rPr>
              <a:t>// next char in text</a:t>
            </a:r>
            <a:r>
              <a:rPr lang="en-US" b="1" dirty="0" smtClean="0">
                <a:latin typeface="Courier New" pitchFamily="49" charset="0"/>
              </a:rPr>
              <a:t>   </a:t>
            </a: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dirty="0" smtClean="0">
                <a:latin typeface="Courier New" pitchFamily="49" charset="0"/>
              </a:rPr>
              <a:t>}</a:t>
            </a: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endParaRPr lang="en-US" b="1" u="sng" dirty="0" smtClean="0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u="sng" dirty="0">
                <a:solidFill>
                  <a:srgbClr val="0000CC"/>
                </a:solidFill>
                <a:latin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S.containsFinalState</a:t>
            </a:r>
            <a:r>
              <a:rPr lang="en-US" b="1" dirty="0">
                <a:latin typeface="Courier New" pitchFamily="49" charset="0"/>
              </a:rPr>
              <a:t>();  </a:t>
            </a:r>
            <a:r>
              <a:rPr lang="en-US" b="1" dirty="0" smtClean="0">
                <a:latin typeface="Courier New" pitchFamily="49" charset="0"/>
              </a:rPr>
              <a:t>   </a:t>
            </a:r>
            <a:r>
              <a:rPr lang="en-US" b="1" i="1" dirty="0">
                <a:solidFill>
                  <a:srgbClr val="00B050"/>
                </a:solidFill>
                <a:latin typeface="Courier New" pitchFamily="49" charset="0"/>
              </a:rPr>
              <a:t>// true or false</a:t>
            </a:r>
          </a:p>
        </p:txBody>
      </p:sp>
      <p:sp>
        <p:nvSpPr>
          <p:cNvPr id="26627" name="AutoShape 4"/>
          <p:cNvSpPr>
            <a:spLocks noChangeArrowheads="1"/>
          </p:cNvSpPr>
          <p:nvPr/>
        </p:nvSpPr>
        <p:spPr bwMode="auto">
          <a:xfrm>
            <a:off x="395288" y="1125539"/>
            <a:ext cx="8351837" cy="431253"/>
          </a:xfrm>
          <a:prstGeom prst="roundRect">
            <a:avLst>
              <a:gd name="adj" fmla="val 141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Input</a:t>
            </a:r>
            <a:r>
              <a:rPr lang="cs-CZ" smtClean="0"/>
              <a:t>:   </a:t>
            </a:r>
            <a:r>
              <a:rPr lang="en-US" smtClean="0"/>
              <a:t>NFA </a:t>
            </a:r>
            <a:r>
              <a:rPr lang="cs-CZ"/>
              <a:t>, </a:t>
            </a:r>
            <a:r>
              <a:rPr lang="en-US" smtClean="0"/>
              <a:t>text in array </a:t>
            </a:r>
            <a:r>
              <a:rPr lang="cs-CZ" smtClean="0"/>
              <a:t>t</a:t>
            </a:r>
            <a:r>
              <a:rPr lang="en-US" smtClean="0"/>
              <a:t> </a:t>
            </a:r>
            <a:r>
              <a:rPr lang="cs-CZ" smtClean="0"/>
              <a:t> </a:t>
            </a:r>
            <a:endParaRPr lang="cs-CZ"/>
          </a:p>
        </p:txBody>
      </p:sp>
      <p:sp>
        <p:nvSpPr>
          <p:cNvPr id="26628" name="AutoShape 5"/>
          <p:cNvSpPr>
            <a:spLocks noChangeArrowheads="1"/>
          </p:cNvSpPr>
          <p:nvPr/>
        </p:nvSpPr>
        <p:spPr bwMode="auto">
          <a:xfrm>
            <a:off x="971550" y="692150"/>
            <a:ext cx="7200900" cy="360363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T</a:t>
            </a:r>
            <a:r>
              <a:rPr lang="en-US" b="1" smtClean="0"/>
              <a:t>ext search using </a:t>
            </a:r>
            <a:r>
              <a:rPr lang="cs-CZ" b="1" smtClean="0"/>
              <a:t>N</a:t>
            </a:r>
            <a:r>
              <a:rPr lang="en-US" b="1" smtClean="0"/>
              <a:t>F</a:t>
            </a:r>
            <a:r>
              <a:rPr lang="cs-CZ" b="1" smtClean="0"/>
              <a:t>A</a:t>
            </a:r>
            <a:r>
              <a:rPr lang="en-US" b="1" smtClean="0"/>
              <a:t> simulation without transform to </a:t>
            </a:r>
            <a:r>
              <a:rPr lang="cs-CZ" b="1" smtClean="0"/>
              <a:t> D</a:t>
            </a:r>
            <a:r>
              <a:rPr lang="en-US" b="1" smtClean="0"/>
              <a:t>FA</a:t>
            </a:r>
            <a:r>
              <a:rPr lang="cs-CZ" smtClean="0"/>
              <a:t> </a:t>
            </a:r>
            <a:endParaRPr lang="en-US"/>
          </a:p>
        </p:txBody>
      </p:sp>
      <p:sp>
        <p:nvSpPr>
          <p:cNvPr id="26630" name="AutoShape 7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Text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31" name="AutoShape 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6632" name="Group 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6642" name="Group 1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644" name="Rectangle 1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645" name="Line 1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6643" name="Arc 1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6633" name="AutoShape 1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34" name="AutoShape 1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6635" name="Group 1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6638" name="Group 1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640" name="Rectangle 1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641" name="Line 1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6639" name="Arc 2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6636" name="AutoShape 21"/>
          <p:cNvSpPr>
            <a:spLocks noChangeArrowheads="1"/>
          </p:cNvSpPr>
          <p:nvPr/>
        </p:nvSpPr>
        <p:spPr bwMode="auto">
          <a:xfrm>
            <a:off x="5796137" y="188913"/>
            <a:ext cx="259221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with epsilon transitions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37" name="Text Box 2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84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347"/>
          <p:cNvSpPr>
            <a:spLocks noChangeArrowheads="1"/>
          </p:cNvSpPr>
          <p:nvPr/>
        </p:nvSpPr>
        <p:spPr bwMode="auto">
          <a:xfrm>
            <a:off x="323850" y="1052513"/>
            <a:ext cx="8426450" cy="5400675"/>
          </a:xfrm>
          <a:prstGeom prst="roundRect">
            <a:avLst>
              <a:gd name="adj" fmla="val 3111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24579" name="Freeform 293"/>
          <p:cNvSpPr>
            <a:spLocks/>
          </p:cNvSpPr>
          <p:nvPr/>
        </p:nvSpPr>
        <p:spPr bwMode="auto">
          <a:xfrm>
            <a:off x="2573338" y="4302125"/>
            <a:ext cx="536575" cy="1422400"/>
          </a:xfrm>
          <a:custGeom>
            <a:avLst/>
            <a:gdLst>
              <a:gd name="T0" fmla="*/ 498990938 w 338"/>
              <a:gd name="T1" fmla="*/ 57964388 h 896"/>
              <a:gd name="T2" fmla="*/ 136088438 w 338"/>
              <a:gd name="T3" fmla="*/ 332660625 h 896"/>
              <a:gd name="T4" fmla="*/ 88206263 w 338"/>
              <a:gd name="T5" fmla="*/ 1814512500 h 896"/>
              <a:gd name="T6" fmla="*/ 660280938 w 338"/>
              <a:gd name="T7" fmla="*/ 2043847513 h 896"/>
              <a:gd name="T8" fmla="*/ 824091888 w 338"/>
              <a:gd name="T9" fmla="*/ 531753763 h 896"/>
              <a:gd name="T10" fmla="*/ 498990938 w 338"/>
              <a:gd name="T11" fmla="*/ 57964388 h 89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38" h="896">
                <a:moveTo>
                  <a:pt x="198" y="23"/>
                </a:moveTo>
                <a:cubicBezTo>
                  <a:pt x="148" y="0"/>
                  <a:pt x="81" y="16"/>
                  <a:pt x="54" y="132"/>
                </a:cubicBezTo>
                <a:cubicBezTo>
                  <a:pt x="27" y="248"/>
                  <a:pt x="0" y="607"/>
                  <a:pt x="35" y="720"/>
                </a:cubicBezTo>
                <a:cubicBezTo>
                  <a:pt x="70" y="833"/>
                  <a:pt x="213" y="896"/>
                  <a:pt x="262" y="811"/>
                </a:cubicBezTo>
                <a:cubicBezTo>
                  <a:pt x="311" y="726"/>
                  <a:pt x="338" y="342"/>
                  <a:pt x="327" y="211"/>
                </a:cubicBezTo>
                <a:cubicBezTo>
                  <a:pt x="316" y="80"/>
                  <a:pt x="225" y="62"/>
                  <a:pt x="198" y="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4580" name="Group 306"/>
          <p:cNvGrpSpPr>
            <a:grpSpLocks/>
          </p:cNvGrpSpPr>
          <p:nvPr/>
        </p:nvGrpSpPr>
        <p:grpSpPr bwMode="auto">
          <a:xfrm>
            <a:off x="5365750" y="1558925"/>
            <a:ext cx="1584325" cy="863600"/>
            <a:chOff x="748" y="2614"/>
            <a:chExt cx="998" cy="544"/>
          </a:xfrm>
        </p:grpSpPr>
        <p:sp>
          <p:nvSpPr>
            <p:cNvPr id="24788" name="Arc 307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9" name="Text Box 308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1" name="Freeform 251"/>
          <p:cNvSpPr>
            <a:spLocks/>
          </p:cNvSpPr>
          <p:nvPr/>
        </p:nvSpPr>
        <p:spPr bwMode="auto">
          <a:xfrm rot="10800000">
            <a:off x="4932363" y="4941888"/>
            <a:ext cx="744537" cy="720725"/>
          </a:xfrm>
          <a:custGeom>
            <a:avLst/>
            <a:gdLst>
              <a:gd name="T0" fmla="*/ 934976547 w 469"/>
              <a:gd name="T1" fmla="*/ 858179792 h 506"/>
              <a:gd name="T2" fmla="*/ 1164311406 w 469"/>
              <a:gd name="T3" fmla="*/ 582264612 h 506"/>
              <a:gd name="T4" fmla="*/ 821570386 w 469"/>
              <a:gd name="T5" fmla="*/ 213024090 h 506"/>
              <a:gd name="T6" fmla="*/ 362902256 w 469"/>
              <a:gd name="T7" fmla="*/ 30431402 h 506"/>
              <a:gd name="T8" fmla="*/ 20161236 w 469"/>
              <a:gd name="T9" fmla="*/ 397643639 h 506"/>
              <a:gd name="T10" fmla="*/ 478829366 w 469"/>
              <a:gd name="T11" fmla="*/ 949475423 h 506"/>
              <a:gd name="T12" fmla="*/ 934976547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86" name="Arc 304"/>
          <p:cNvSpPr>
            <a:spLocks/>
          </p:cNvSpPr>
          <p:nvPr/>
        </p:nvSpPr>
        <p:spPr bwMode="auto">
          <a:xfrm flipH="1" flipV="1">
            <a:off x="5437188" y="4510088"/>
            <a:ext cx="1584325" cy="647700"/>
          </a:xfrm>
          <a:custGeom>
            <a:avLst/>
            <a:gdLst>
              <a:gd name="T0" fmla="*/ 34 w 29186"/>
              <a:gd name="T1" fmla="*/ 0 h 21600"/>
              <a:gd name="T2" fmla="*/ 0 w 29186"/>
              <a:gd name="T3" fmla="*/ 7 h 21600"/>
              <a:gd name="T4" fmla="*/ 9 w 29186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186" h="21600" fill="none" extrusionOk="0">
                <a:moveTo>
                  <a:pt x="29186" y="651"/>
                </a:moveTo>
                <a:cubicBezTo>
                  <a:pt x="28834" y="12321"/>
                  <a:pt x="19271" y="21599"/>
                  <a:pt x="7596" y="21600"/>
                </a:cubicBezTo>
                <a:cubicBezTo>
                  <a:pt x="5001" y="21600"/>
                  <a:pt x="2428" y="21132"/>
                  <a:pt x="-1" y="20220"/>
                </a:cubicBezTo>
              </a:path>
              <a:path w="29186" h="21600" stroke="0" extrusionOk="0">
                <a:moveTo>
                  <a:pt x="29186" y="651"/>
                </a:moveTo>
                <a:cubicBezTo>
                  <a:pt x="28834" y="12321"/>
                  <a:pt x="19271" y="21599"/>
                  <a:pt x="7596" y="21600"/>
                </a:cubicBezTo>
                <a:cubicBezTo>
                  <a:pt x="5001" y="21600"/>
                  <a:pt x="2428" y="21132"/>
                  <a:pt x="-1" y="20220"/>
                </a:cubicBezTo>
                <a:lnTo>
                  <a:pt x="7596" y="0"/>
                </a:lnTo>
                <a:lnTo>
                  <a:pt x="29186" y="65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787" name="Text Box 305"/>
          <p:cNvSpPr txBox="1">
            <a:spLocks noChangeArrowheads="1"/>
          </p:cNvSpPr>
          <p:nvPr/>
        </p:nvSpPr>
        <p:spPr bwMode="auto">
          <a:xfrm>
            <a:off x="6229351" y="42941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4583" name="Freeform 122"/>
          <p:cNvSpPr>
            <a:spLocks/>
          </p:cNvSpPr>
          <p:nvPr/>
        </p:nvSpPr>
        <p:spPr bwMode="auto">
          <a:xfrm rot="10800000">
            <a:off x="742950" y="2147888"/>
            <a:ext cx="744538" cy="720725"/>
          </a:xfrm>
          <a:custGeom>
            <a:avLst/>
            <a:gdLst>
              <a:gd name="T0" fmla="*/ 934979390 w 469"/>
              <a:gd name="T1" fmla="*/ 858179792 h 506"/>
              <a:gd name="T2" fmla="*/ 1164312969 w 469"/>
              <a:gd name="T3" fmla="*/ 582264612 h 506"/>
              <a:gd name="T4" fmla="*/ 821571489 w 469"/>
              <a:gd name="T5" fmla="*/ 213024090 h 506"/>
              <a:gd name="T6" fmla="*/ 362902744 w 469"/>
              <a:gd name="T7" fmla="*/ 30431402 h 506"/>
              <a:gd name="T8" fmla="*/ 20161264 w 469"/>
              <a:gd name="T9" fmla="*/ 397643639 h 506"/>
              <a:gd name="T10" fmla="*/ 478830009 w 469"/>
              <a:gd name="T11" fmla="*/ 949475423 h 506"/>
              <a:gd name="T12" fmla="*/ 934979390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4584" name="Group 300"/>
          <p:cNvGrpSpPr>
            <a:grpSpLocks/>
          </p:cNvGrpSpPr>
          <p:nvPr/>
        </p:nvGrpSpPr>
        <p:grpSpPr bwMode="auto">
          <a:xfrm>
            <a:off x="1260475" y="1487488"/>
            <a:ext cx="1584325" cy="863600"/>
            <a:chOff x="748" y="2614"/>
            <a:chExt cx="998" cy="544"/>
          </a:xfrm>
        </p:grpSpPr>
        <p:sp>
          <p:nvSpPr>
            <p:cNvPr id="24784" name="Arc 301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85" name="Text Box 302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585" name="Freeform 294"/>
          <p:cNvSpPr>
            <a:spLocks/>
          </p:cNvSpPr>
          <p:nvPr/>
        </p:nvSpPr>
        <p:spPr bwMode="auto">
          <a:xfrm>
            <a:off x="7731125" y="4000500"/>
            <a:ext cx="665163" cy="2371725"/>
          </a:xfrm>
          <a:custGeom>
            <a:avLst/>
            <a:gdLst>
              <a:gd name="T0" fmla="*/ 781249025 w 419"/>
              <a:gd name="T1" fmla="*/ 186491563 h 1494"/>
              <a:gd name="T2" fmla="*/ 178932022 w 419"/>
              <a:gd name="T3" fmla="*/ 516632825 h 1494"/>
              <a:gd name="T4" fmla="*/ 120967591 w 419"/>
              <a:gd name="T5" fmla="*/ 2147483647 h 1494"/>
              <a:gd name="T6" fmla="*/ 907256932 w 419"/>
              <a:gd name="T7" fmla="*/ 2147483647 h 1494"/>
              <a:gd name="T8" fmla="*/ 1013103574 w 419"/>
              <a:gd name="T9" fmla="*/ 889615950 h 1494"/>
              <a:gd name="T10" fmla="*/ 781249025 w 419"/>
              <a:gd name="T11" fmla="*/ 186491563 h 14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" h="1494">
                <a:moveTo>
                  <a:pt x="310" y="74"/>
                </a:moveTo>
                <a:cubicBezTo>
                  <a:pt x="255" y="49"/>
                  <a:pt x="115" y="0"/>
                  <a:pt x="71" y="205"/>
                </a:cubicBezTo>
                <a:cubicBezTo>
                  <a:pt x="27" y="410"/>
                  <a:pt x="0" y="1118"/>
                  <a:pt x="48" y="1306"/>
                </a:cubicBezTo>
                <a:cubicBezTo>
                  <a:pt x="96" y="1494"/>
                  <a:pt x="301" y="1494"/>
                  <a:pt x="360" y="1335"/>
                </a:cubicBezTo>
                <a:cubicBezTo>
                  <a:pt x="419" y="1176"/>
                  <a:pt x="410" y="563"/>
                  <a:pt x="402" y="353"/>
                </a:cubicBezTo>
                <a:cubicBezTo>
                  <a:pt x="394" y="143"/>
                  <a:pt x="365" y="99"/>
                  <a:pt x="310" y="7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6" name="Line 82"/>
          <p:cNvSpPr>
            <a:spLocks noChangeShapeType="1"/>
          </p:cNvSpPr>
          <p:nvPr/>
        </p:nvSpPr>
        <p:spPr bwMode="auto">
          <a:xfrm>
            <a:off x="2771775" y="2495550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7" name="Line 89"/>
          <p:cNvSpPr>
            <a:spLocks noChangeShapeType="1"/>
          </p:cNvSpPr>
          <p:nvPr/>
        </p:nvSpPr>
        <p:spPr bwMode="auto">
          <a:xfrm flipV="1">
            <a:off x="2771775" y="1847850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Line 72"/>
          <p:cNvSpPr>
            <a:spLocks noChangeShapeType="1"/>
          </p:cNvSpPr>
          <p:nvPr/>
        </p:nvSpPr>
        <p:spPr bwMode="auto">
          <a:xfrm flipV="1">
            <a:off x="1187450" y="220662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9" name="Arc 5"/>
          <p:cNvSpPr>
            <a:spLocks/>
          </p:cNvSpPr>
          <p:nvPr/>
        </p:nvSpPr>
        <p:spPr bwMode="auto">
          <a:xfrm flipH="1" flipV="1">
            <a:off x="755650" y="2351088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90" name="Line 68"/>
          <p:cNvSpPr>
            <a:spLocks noChangeShapeType="1"/>
          </p:cNvSpPr>
          <p:nvPr/>
        </p:nvSpPr>
        <p:spPr bwMode="auto">
          <a:xfrm>
            <a:off x="1187450" y="2495550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1" name="Line 73"/>
          <p:cNvSpPr>
            <a:spLocks noChangeShapeType="1"/>
          </p:cNvSpPr>
          <p:nvPr/>
        </p:nvSpPr>
        <p:spPr bwMode="auto">
          <a:xfrm flipV="1">
            <a:off x="1979613" y="1846263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2" name="Line 74"/>
          <p:cNvSpPr>
            <a:spLocks noChangeShapeType="1"/>
          </p:cNvSpPr>
          <p:nvPr/>
        </p:nvSpPr>
        <p:spPr bwMode="auto">
          <a:xfrm>
            <a:off x="1979613" y="2135188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3" name="Line 77"/>
          <p:cNvSpPr>
            <a:spLocks noChangeShapeType="1"/>
          </p:cNvSpPr>
          <p:nvPr/>
        </p:nvSpPr>
        <p:spPr bwMode="auto">
          <a:xfrm flipV="1">
            <a:off x="1979613" y="2566988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4" name="Line 78"/>
          <p:cNvSpPr>
            <a:spLocks noChangeShapeType="1"/>
          </p:cNvSpPr>
          <p:nvPr/>
        </p:nvSpPr>
        <p:spPr bwMode="auto">
          <a:xfrm>
            <a:off x="1979613" y="2855913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5" name="Line 81"/>
          <p:cNvSpPr>
            <a:spLocks noChangeShapeType="1"/>
          </p:cNvSpPr>
          <p:nvPr/>
        </p:nvSpPr>
        <p:spPr bwMode="auto">
          <a:xfrm>
            <a:off x="2916238" y="3214688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6" name="Line 84"/>
          <p:cNvSpPr>
            <a:spLocks noChangeShapeType="1"/>
          </p:cNvSpPr>
          <p:nvPr/>
        </p:nvSpPr>
        <p:spPr bwMode="auto">
          <a:xfrm flipV="1">
            <a:off x="3852863" y="264001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7" name="Line 86"/>
          <p:cNvSpPr>
            <a:spLocks noChangeShapeType="1"/>
          </p:cNvSpPr>
          <p:nvPr/>
        </p:nvSpPr>
        <p:spPr bwMode="auto">
          <a:xfrm flipV="1">
            <a:off x="3852863" y="1919288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8" name="Line 87"/>
          <p:cNvSpPr>
            <a:spLocks noChangeShapeType="1"/>
          </p:cNvSpPr>
          <p:nvPr/>
        </p:nvSpPr>
        <p:spPr bwMode="auto">
          <a:xfrm>
            <a:off x="2916238" y="177482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90"/>
          <p:cNvSpPr>
            <a:spLocks noChangeShapeType="1"/>
          </p:cNvSpPr>
          <p:nvPr/>
        </p:nvSpPr>
        <p:spPr bwMode="auto">
          <a:xfrm>
            <a:off x="2916238" y="2495550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Arc 93"/>
          <p:cNvSpPr>
            <a:spLocks/>
          </p:cNvSpPr>
          <p:nvPr/>
        </p:nvSpPr>
        <p:spPr bwMode="auto">
          <a:xfrm flipH="1" flipV="1">
            <a:off x="1044575" y="1341438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01" name="Oval 69"/>
          <p:cNvSpPr>
            <a:spLocks noChangeArrowheads="1"/>
          </p:cNvSpPr>
          <p:nvPr/>
        </p:nvSpPr>
        <p:spPr bwMode="auto">
          <a:xfrm>
            <a:off x="1835150" y="27114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03" name="Oval 71"/>
          <p:cNvSpPr>
            <a:spLocks noChangeArrowheads="1"/>
          </p:cNvSpPr>
          <p:nvPr/>
        </p:nvSpPr>
        <p:spPr bwMode="auto">
          <a:xfrm>
            <a:off x="1044575" y="23510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04" name="Oval 75"/>
          <p:cNvSpPr>
            <a:spLocks noChangeArrowheads="1"/>
          </p:cNvSpPr>
          <p:nvPr/>
        </p:nvSpPr>
        <p:spPr bwMode="auto">
          <a:xfrm>
            <a:off x="2627313" y="23510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05" name="Oval 76"/>
          <p:cNvSpPr>
            <a:spLocks noChangeArrowheads="1"/>
          </p:cNvSpPr>
          <p:nvPr/>
        </p:nvSpPr>
        <p:spPr bwMode="auto">
          <a:xfrm>
            <a:off x="2627313" y="16303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06" name="Oval 83"/>
          <p:cNvSpPr>
            <a:spLocks noChangeArrowheads="1"/>
          </p:cNvSpPr>
          <p:nvPr/>
        </p:nvSpPr>
        <p:spPr bwMode="auto">
          <a:xfrm>
            <a:off x="3708400" y="30718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07" name="Oval 85"/>
          <p:cNvSpPr>
            <a:spLocks noChangeArrowheads="1"/>
          </p:cNvSpPr>
          <p:nvPr/>
        </p:nvSpPr>
        <p:spPr bwMode="auto">
          <a:xfrm>
            <a:off x="3708400" y="23510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08" name="Oval 88"/>
          <p:cNvSpPr>
            <a:spLocks noChangeArrowheads="1"/>
          </p:cNvSpPr>
          <p:nvPr/>
        </p:nvSpPr>
        <p:spPr bwMode="auto">
          <a:xfrm>
            <a:off x="3708400" y="16319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09" name="Group 94"/>
          <p:cNvGrpSpPr>
            <a:grpSpLocks/>
          </p:cNvGrpSpPr>
          <p:nvPr/>
        </p:nvGrpSpPr>
        <p:grpSpPr bwMode="auto">
          <a:xfrm>
            <a:off x="2627313" y="3071813"/>
            <a:ext cx="287337" cy="287337"/>
            <a:chOff x="3334" y="799"/>
            <a:chExt cx="454" cy="453"/>
          </a:xfrm>
        </p:grpSpPr>
        <p:sp>
          <p:nvSpPr>
            <p:cNvPr id="24782" name="Oval 9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3" name="Oval 9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10" name="Text Box 105"/>
          <p:cNvSpPr txBox="1">
            <a:spLocks noChangeArrowheads="1"/>
          </p:cNvSpPr>
          <p:nvPr/>
        </p:nvSpPr>
        <p:spPr bwMode="auto">
          <a:xfrm>
            <a:off x="1331913" y="21351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1" name="Text Box 106"/>
          <p:cNvSpPr txBox="1">
            <a:spLocks noChangeArrowheads="1"/>
          </p:cNvSpPr>
          <p:nvPr/>
        </p:nvSpPr>
        <p:spPr bwMode="auto">
          <a:xfrm>
            <a:off x="1476375" y="24225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2" name="Text Box 107"/>
          <p:cNvSpPr txBox="1">
            <a:spLocks noChangeArrowheads="1"/>
          </p:cNvSpPr>
          <p:nvPr/>
        </p:nvSpPr>
        <p:spPr bwMode="auto">
          <a:xfrm>
            <a:off x="2124075" y="17748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3" name="Text Box 108"/>
          <p:cNvSpPr txBox="1">
            <a:spLocks noChangeArrowheads="1"/>
          </p:cNvSpPr>
          <p:nvPr/>
        </p:nvSpPr>
        <p:spPr bwMode="auto">
          <a:xfrm>
            <a:off x="2268538" y="20637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14" name="Text Box 109"/>
          <p:cNvSpPr txBox="1">
            <a:spLocks noChangeArrowheads="1"/>
          </p:cNvSpPr>
          <p:nvPr/>
        </p:nvSpPr>
        <p:spPr bwMode="auto">
          <a:xfrm>
            <a:off x="3060700" y="19192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5" name="Text Box 110"/>
          <p:cNvSpPr txBox="1">
            <a:spLocks noChangeArrowheads="1"/>
          </p:cNvSpPr>
          <p:nvPr/>
        </p:nvSpPr>
        <p:spPr bwMode="auto">
          <a:xfrm>
            <a:off x="3132138" y="22796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6" name="Text Box 111"/>
          <p:cNvSpPr txBox="1">
            <a:spLocks noChangeArrowheads="1"/>
          </p:cNvSpPr>
          <p:nvPr/>
        </p:nvSpPr>
        <p:spPr bwMode="auto">
          <a:xfrm>
            <a:off x="3203575" y="26400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17" name="Text Box 112"/>
          <p:cNvSpPr txBox="1">
            <a:spLocks noChangeArrowheads="1"/>
          </p:cNvSpPr>
          <p:nvPr/>
        </p:nvSpPr>
        <p:spPr bwMode="auto">
          <a:xfrm>
            <a:off x="2124075" y="24955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8" name="Text Box 113"/>
          <p:cNvSpPr txBox="1">
            <a:spLocks noChangeArrowheads="1"/>
          </p:cNvSpPr>
          <p:nvPr/>
        </p:nvSpPr>
        <p:spPr bwMode="auto">
          <a:xfrm>
            <a:off x="2195513" y="27828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19" name="Text Box 115"/>
          <p:cNvSpPr txBox="1">
            <a:spLocks noChangeArrowheads="1"/>
          </p:cNvSpPr>
          <p:nvPr/>
        </p:nvSpPr>
        <p:spPr bwMode="auto">
          <a:xfrm>
            <a:off x="2771775" y="11271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0" name="Text Box 116"/>
          <p:cNvSpPr txBox="1">
            <a:spLocks noChangeArrowheads="1"/>
          </p:cNvSpPr>
          <p:nvPr/>
        </p:nvSpPr>
        <p:spPr bwMode="auto">
          <a:xfrm>
            <a:off x="3060700" y="29987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21" name="Text Box 117"/>
          <p:cNvSpPr txBox="1">
            <a:spLocks noChangeArrowheads="1"/>
          </p:cNvSpPr>
          <p:nvPr/>
        </p:nvSpPr>
        <p:spPr bwMode="auto">
          <a:xfrm>
            <a:off x="3779838" y="1990725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2" name="Text Box 118"/>
          <p:cNvSpPr txBox="1">
            <a:spLocks noChangeArrowheads="1"/>
          </p:cNvSpPr>
          <p:nvPr/>
        </p:nvSpPr>
        <p:spPr bwMode="auto">
          <a:xfrm>
            <a:off x="3779838" y="2711450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23" name="Text Box 119"/>
          <p:cNvSpPr txBox="1">
            <a:spLocks noChangeArrowheads="1"/>
          </p:cNvSpPr>
          <p:nvPr/>
        </p:nvSpPr>
        <p:spPr bwMode="auto">
          <a:xfrm>
            <a:off x="3060700" y="15589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24" name="Freeform 167"/>
          <p:cNvSpPr>
            <a:spLocks/>
          </p:cNvSpPr>
          <p:nvPr/>
        </p:nvSpPr>
        <p:spPr bwMode="auto">
          <a:xfrm rot="10800000">
            <a:off x="5797550" y="1847850"/>
            <a:ext cx="744538" cy="720725"/>
          </a:xfrm>
          <a:custGeom>
            <a:avLst/>
            <a:gdLst>
              <a:gd name="T0" fmla="*/ 934979390 w 469"/>
              <a:gd name="T1" fmla="*/ 858179792 h 506"/>
              <a:gd name="T2" fmla="*/ 1164312969 w 469"/>
              <a:gd name="T3" fmla="*/ 582264612 h 506"/>
              <a:gd name="T4" fmla="*/ 821571489 w 469"/>
              <a:gd name="T5" fmla="*/ 213024090 h 506"/>
              <a:gd name="T6" fmla="*/ 362902744 w 469"/>
              <a:gd name="T7" fmla="*/ 30431402 h 506"/>
              <a:gd name="T8" fmla="*/ 20161264 w 469"/>
              <a:gd name="T9" fmla="*/ 397643639 h 506"/>
              <a:gd name="T10" fmla="*/ 478830009 w 469"/>
              <a:gd name="T11" fmla="*/ 949475423 h 506"/>
              <a:gd name="T12" fmla="*/ 934979390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25" name="Line 168"/>
          <p:cNvSpPr>
            <a:spLocks noChangeShapeType="1"/>
          </p:cNvSpPr>
          <p:nvPr/>
        </p:nvSpPr>
        <p:spPr bwMode="auto">
          <a:xfrm>
            <a:off x="6948488" y="2566988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26" name="Line 169"/>
          <p:cNvSpPr>
            <a:spLocks noChangeShapeType="1"/>
          </p:cNvSpPr>
          <p:nvPr/>
        </p:nvSpPr>
        <p:spPr bwMode="auto">
          <a:xfrm flipV="1">
            <a:off x="6948488" y="1919288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27" name="Line 170"/>
          <p:cNvSpPr>
            <a:spLocks noChangeShapeType="1"/>
          </p:cNvSpPr>
          <p:nvPr/>
        </p:nvSpPr>
        <p:spPr bwMode="auto">
          <a:xfrm flipV="1">
            <a:off x="5364163" y="2278063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28" name="Arc 171"/>
          <p:cNvSpPr>
            <a:spLocks/>
          </p:cNvSpPr>
          <p:nvPr/>
        </p:nvSpPr>
        <p:spPr bwMode="auto">
          <a:xfrm flipH="1" flipV="1">
            <a:off x="4932363" y="242252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29" name="Line 172"/>
          <p:cNvSpPr>
            <a:spLocks noChangeShapeType="1"/>
          </p:cNvSpPr>
          <p:nvPr/>
        </p:nvSpPr>
        <p:spPr bwMode="auto">
          <a:xfrm>
            <a:off x="5364163" y="2566988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0" name="Line 173"/>
          <p:cNvSpPr>
            <a:spLocks noChangeShapeType="1"/>
          </p:cNvSpPr>
          <p:nvPr/>
        </p:nvSpPr>
        <p:spPr bwMode="auto">
          <a:xfrm flipV="1">
            <a:off x="6156325" y="191770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1" name="Line 174"/>
          <p:cNvSpPr>
            <a:spLocks noChangeShapeType="1"/>
          </p:cNvSpPr>
          <p:nvPr/>
        </p:nvSpPr>
        <p:spPr bwMode="auto">
          <a:xfrm>
            <a:off x="6156325" y="2206625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2" name="Line 175"/>
          <p:cNvSpPr>
            <a:spLocks noChangeShapeType="1"/>
          </p:cNvSpPr>
          <p:nvPr/>
        </p:nvSpPr>
        <p:spPr bwMode="auto">
          <a:xfrm flipV="1">
            <a:off x="6156325" y="263842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3" name="Line 176"/>
          <p:cNvSpPr>
            <a:spLocks noChangeShapeType="1"/>
          </p:cNvSpPr>
          <p:nvPr/>
        </p:nvSpPr>
        <p:spPr bwMode="auto">
          <a:xfrm>
            <a:off x="6156325" y="2927350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4" name="Line 177"/>
          <p:cNvSpPr>
            <a:spLocks noChangeShapeType="1"/>
          </p:cNvSpPr>
          <p:nvPr/>
        </p:nvSpPr>
        <p:spPr bwMode="auto">
          <a:xfrm>
            <a:off x="7092950" y="3286125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5" name="Line 178"/>
          <p:cNvSpPr>
            <a:spLocks noChangeShapeType="1"/>
          </p:cNvSpPr>
          <p:nvPr/>
        </p:nvSpPr>
        <p:spPr bwMode="auto">
          <a:xfrm flipV="1">
            <a:off x="8029575" y="271145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6" name="Line 179"/>
          <p:cNvSpPr>
            <a:spLocks noChangeShapeType="1"/>
          </p:cNvSpPr>
          <p:nvPr/>
        </p:nvSpPr>
        <p:spPr bwMode="auto">
          <a:xfrm flipV="1">
            <a:off x="8029575" y="199072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7" name="Line 180"/>
          <p:cNvSpPr>
            <a:spLocks noChangeShapeType="1"/>
          </p:cNvSpPr>
          <p:nvPr/>
        </p:nvSpPr>
        <p:spPr bwMode="auto">
          <a:xfrm>
            <a:off x="7092950" y="1846263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8" name="Line 181"/>
          <p:cNvSpPr>
            <a:spLocks noChangeShapeType="1"/>
          </p:cNvSpPr>
          <p:nvPr/>
        </p:nvSpPr>
        <p:spPr bwMode="auto">
          <a:xfrm>
            <a:off x="7092950" y="2566988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9" name="Arc 183"/>
          <p:cNvSpPr>
            <a:spLocks/>
          </p:cNvSpPr>
          <p:nvPr/>
        </p:nvSpPr>
        <p:spPr bwMode="auto">
          <a:xfrm flipH="1" flipV="1">
            <a:off x="5221288" y="1412875"/>
            <a:ext cx="2779712" cy="1052513"/>
          </a:xfrm>
          <a:custGeom>
            <a:avLst/>
            <a:gdLst>
              <a:gd name="T0" fmla="*/ 202412174 w 37538"/>
              <a:gd name="T1" fmla="*/ 0 h 26760"/>
              <a:gd name="T2" fmla="*/ 0 w 37538"/>
              <a:gd name="T3" fmla="*/ 30535699 h 26760"/>
              <a:gd name="T4" fmla="*/ 87395943 w 37538"/>
              <a:gd name="T5" fmla="*/ 7982383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40" name="Oval 184"/>
          <p:cNvSpPr>
            <a:spLocks noChangeArrowheads="1"/>
          </p:cNvSpPr>
          <p:nvPr/>
        </p:nvSpPr>
        <p:spPr bwMode="auto">
          <a:xfrm>
            <a:off x="6011863" y="27828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42" name="Oval 186"/>
          <p:cNvSpPr>
            <a:spLocks noChangeArrowheads="1"/>
          </p:cNvSpPr>
          <p:nvPr/>
        </p:nvSpPr>
        <p:spPr bwMode="auto">
          <a:xfrm>
            <a:off x="5221288" y="24225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43" name="Oval 187"/>
          <p:cNvSpPr>
            <a:spLocks noChangeArrowheads="1"/>
          </p:cNvSpPr>
          <p:nvPr/>
        </p:nvSpPr>
        <p:spPr bwMode="auto">
          <a:xfrm>
            <a:off x="6804025" y="24225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44" name="Oval 188"/>
          <p:cNvSpPr>
            <a:spLocks noChangeArrowheads="1"/>
          </p:cNvSpPr>
          <p:nvPr/>
        </p:nvSpPr>
        <p:spPr bwMode="auto">
          <a:xfrm>
            <a:off x="6804025" y="17018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645" name="Oval 189"/>
          <p:cNvSpPr>
            <a:spLocks noChangeArrowheads="1"/>
          </p:cNvSpPr>
          <p:nvPr/>
        </p:nvSpPr>
        <p:spPr bwMode="auto">
          <a:xfrm>
            <a:off x="7885113" y="31432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46" name="Oval 190"/>
          <p:cNvSpPr>
            <a:spLocks noChangeArrowheads="1"/>
          </p:cNvSpPr>
          <p:nvPr/>
        </p:nvSpPr>
        <p:spPr bwMode="auto">
          <a:xfrm>
            <a:off x="7885113" y="24225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47" name="Oval 191"/>
          <p:cNvSpPr>
            <a:spLocks noChangeArrowheads="1"/>
          </p:cNvSpPr>
          <p:nvPr/>
        </p:nvSpPr>
        <p:spPr bwMode="auto">
          <a:xfrm>
            <a:off x="7885113" y="17033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48" name="Group 192"/>
          <p:cNvGrpSpPr>
            <a:grpSpLocks/>
          </p:cNvGrpSpPr>
          <p:nvPr/>
        </p:nvGrpSpPr>
        <p:grpSpPr bwMode="auto">
          <a:xfrm>
            <a:off x="6804025" y="3143250"/>
            <a:ext cx="287338" cy="287338"/>
            <a:chOff x="3334" y="799"/>
            <a:chExt cx="454" cy="453"/>
          </a:xfrm>
        </p:grpSpPr>
        <p:sp>
          <p:nvSpPr>
            <p:cNvPr id="24780" name="Oval 19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81" name="Oval 19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49" name="Text Box 195"/>
          <p:cNvSpPr txBox="1">
            <a:spLocks noChangeArrowheads="1"/>
          </p:cNvSpPr>
          <p:nvPr/>
        </p:nvSpPr>
        <p:spPr bwMode="auto">
          <a:xfrm>
            <a:off x="5508104" y="213285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i="1">
                <a:solidFill>
                  <a:srgbClr val="0070C0"/>
                </a:solidFill>
              </a:rPr>
              <a:t>a</a:t>
            </a:r>
            <a:endParaRPr lang="cs-CZ" sz="2800" b="1" baseline="-25000">
              <a:solidFill>
                <a:srgbClr val="0070C0"/>
              </a:solidFill>
            </a:endParaRPr>
          </a:p>
        </p:txBody>
      </p:sp>
      <p:sp>
        <p:nvSpPr>
          <p:cNvPr id="24650" name="Text Box 196"/>
          <p:cNvSpPr txBox="1">
            <a:spLocks noChangeArrowheads="1"/>
          </p:cNvSpPr>
          <p:nvPr/>
        </p:nvSpPr>
        <p:spPr bwMode="auto">
          <a:xfrm>
            <a:off x="5653088" y="24939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51" name="Text Box 197"/>
          <p:cNvSpPr txBox="1">
            <a:spLocks noChangeArrowheads="1"/>
          </p:cNvSpPr>
          <p:nvPr/>
        </p:nvSpPr>
        <p:spPr bwMode="auto">
          <a:xfrm>
            <a:off x="6300788" y="18462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52" name="Text Box 198"/>
          <p:cNvSpPr txBox="1">
            <a:spLocks noChangeArrowheads="1"/>
          </p:cNvSpPr>
          <p:nvPr/>
        </p:nvSpPr>
        <p:spPr bwMode="auto">
          <a:xfrm>
            <a:off x="6445250" y="21351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53" name="Text Box 199"/>
          <p:cNvSpPr txBox="1">
            <a:spLocks noChangeArrowheads="1"/>
          </p:cNvSpPr>
          <p:nvPr/>
        </p:nvSpPr>
        <p:spPr bwMode="auto">
          <a:xfrm>
            <a:off x="7237413" y="19907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54" name="Text Box 200"/>
          <p:cNvSpPr txBox="1">
            <a:spLocks noChangeArrowheads="1"/>
          </p:cNvSpPr>
          <p:nvPr/>
        </p:nvSpPr>
        <p:spPr bwMode="auto">
          <a:xfrm>
            <a:off x="7308850" y="23510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55" name="Text Box 201"/>
          <p:cNvSpPr txBox="1">
            <a:spLocks noChangeArrowheads="1"/>
          </p:cNvSpPr>
          <p:nvPr/>
        </p:nvSpPr>
        <p:spPr bwMode="auto">
          <a:xfrm>
            <a:off x="7380288" y="27114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56" name="Text Box 202"/>
          <p:cNvSpPr txBox="1">
            <a:spLocks noChangeArrowheads="1"/>
          </p:cNvSpPr>
          <p:nvPr/>
        </p:nvSpPr>
        <p:spPr bwMode="auto">
          <a:xfrm>
            <a:off x="6300788" y="25669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57" name="Text Box 203"/>
          <p:cNvSpPr txBox="1">
            <a:spLocks noChangeArrowheads="1"/>
          </p:cNvSpPr>
          <p:nvPr/>
        </p:nvSpPr>
        <p:spPr bwMode="auto">
          <a:xfrm>
            <a:off x="6372225" y="28543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58" name="Text Box 205"/>
          <p:cNvSpPr txBox="1">
            <a:spLocks noChangeArrowheads="1"/>
          </p:cNvSpPr>
          <p:nvPr/>
        </p:nvSpPr>
        <p:spPr bwMode="auto">
          <a:xfrm>
            <a:off x="6948488" y="11985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59" name="Text Box 206"/>
          <p:cNvSpPr txBox="1">
            <a:spLocks noChangeArrowheads="1"/>
          </p:cNvSpPr>
          <p:nvPr/>
        </p:nvSpPr>
        <p:spPr bwMode="auto">
          <a:xfrm>
            <a:off x="7237413" y="30702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60" name="Text Box 207"/>
          <p:cNvSpPr txBox="1">
            <a:spLocks noChangeArrowheads="1"/>
          </p:cNvSpPr>
          <p:nvPr/>
        </p:nvSpPr>
        <p:spPr bwMode="auto">
          <a:xfrm>
            <a:off x="7956550" y="2062163"/>
            <a:ext cx="57626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61" name="Text Box 208"/>
          <p:cNvSpPr txBox="1">
            <a:spLocks noChangeArrowheads="1"/>
          </p:cNvSpPr>
          <p:nvPr/>
        </p:nvSpPr>
        <p:spPr bwMode="auto">
          <a:xfrm>
            <a:off x="7956550" y="2782888"/>
            <a:ext cx="57626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662" name="Text Box 209"/>
          <p:cNvSpPr txBox="1">
            <a:spLocks noChangeArrowheads="1"/>
          </p:cNvSpPr>
          <p:nvPr/>
        </p:nvSpPr>
        <p:spPr bwMode="auto">
          <a:xfrm>
            <a:off x="7237413" y="16303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63" name="Line 211"/>
          <p:cNvSpPr>
            <a:spLocks noChangeShapeType="1"/>
          </p:cNvSpPr>
          <p:nvPr/>
        </p:nvSpPr>
        <p:spPr bwMode="auto">
          <a:xfrm>
            <a:off x="2844800" y="5300663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4" name="Line 212"/>
          <p:cNvSpPr>
            <a:spLocks noChangeShapeType="1"/>
          </p:cNvSpPr>
          <p:nvPr/>
        </p:nvSpPr>
        <p:spPr bwMode="auto">
          <a:xfrm flipV="1">
            <a:off x="2844800" y="4652963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5" name="Line 213"/>
          <p:cNvSpPr>
            <a:spLocks noChangeShapeType="1"/>
          </p:cNvSpPr>
          <p:nvPr/>
        </p:nvSpPr>
        <p:spPr bwMode="auto">
          <a:xfrm flipV="1">
            <a:off x="1260475" y="5011738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6" name="Arc 214"/>
          <p:cNvSpPr>
            <a:spLocks/>
          </p:cNvSpPr>
          <p:nvPr/>
        </p:nvSpPr>
        <p:spPr bwMode="auto">
          <a:xfrm flipH="1" flipV="1">
            <a:off x="828675" y="5156200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67" name="Line 215"/>
          <p:cNvSpPr>
            <a:spLocks noChangeShapeType="1"/>
          </p:cNvSpPr>
          <p:nvPr/>
        </p:nvSpPr>
        <p:spPr bwMode="auto">
          <a:xfrm>
            <a:off x="1260475" y="5300663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8" name="Line 216"/>
          <p:cNvSpPr>
            <a:spLocks noChangeShapeType="1"/>
          </p:cNvSpPr>
          <p:nvPr/>
        </p:nvSpPr>
        <p:spPr bwMode="auto">
          <a:xfrm flipV="1">
            <a:off x="2052638" y="465137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9" name="Line 217"/>
          <p:cNvSpPr>
            <a:spLocks noChangeShapeType="1"/>
          </p:cNvSpPr>
          <p:nvPr/>
        </p:nvSpPr>
        <p:spPr bwMode="auto">
          <a:xfrm>
            <a:off x="2052638" y="4940300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70" name="Line 218"/>
          <p:cNvSpPr>
            <a:spLocks noChangeShapeType="1"/>
          </p:cNvSpPr>
          <p:nvPr/>
        </p:nvSpPr>
        <p:spPr bwMode="auto">
          <a:xfrm flipV="1">
            <a:off x="2052638" y="537210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71" name="Line 219"/>
          <p:cNvSpPr>
            <a:spLocks noChangeShapeType="1"/>
          </p:cNvSpPr>
          <p:nvPr/>
        </p:nvSpPr>
        <p:spPr bwMode="auto">
          <a:xfrm>
            <a:off x="2052638" y="5661025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72" name="Line 220"/>
          <p:cNvSpPr>
            <a:spLocks noChangeShapeType="1"/>
          </p:cNvSpPr>
          <p:nvPr/>
        </p:nvSpPr>
        <p:spPr bwMode="auto">
          <a:xfrm>
            <a:off x="2989263" y="6019800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73" name="Line 221"/>
          <p:cNvSpPr>
            <a:spLocks noChangeShapeType="1"/>
          </p:cNvSpPr>
          <p:nvPr/>
        </p:nvSpPr>
        <p:spPr bwMode="auto">
          <a:xfrm flipV="1">
            <a:off x="3925888" y="544512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74" name="Line 222"/>
          <p:cNvSpPr>
            <a:spLocks noChangeShapeType="1"/>
          </p:cNvSpPr>
          <p:nvPr/>
        </p:nvSpPr>
        <p:spPr bwMode="auto">
          <a:xfrm flipV="1">
            <a:off x="3925888" y="47244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75" name="Line 223"/>
          <p:cNvSpPr>
            <a:spLocks noChangeShapeType="1"/>
          </p:cNvSpPr>
          <p:nvPr/>
        </p:nvSpPr>
        <p:spPr bwMode="auto">
          <a:xfrm>
            <a:off x="2989263" y="4579938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76" name="Line 224"/>
          <p:cNvSpPr>
            <a:spLocks noChangeShapeType="1"/>
          </p:cNvSpPr>
          <p:nvPr/>
        </p:nvSpPr>
        <p:spPr bwMode="auto">
          <a:xfrm>
            <a:off x="2989263" y="5300663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77" name="Arc 226"/>
          <p:cNvSpPr>
            <a:spLocks/>
          </p:cNvSpPr>
          <p:nvPr/>
        </p:nvSpPr>
        <p:spPr bwMode="auto">
          <a:xfrm flipH="1" flipV="1">
            <a:off x="1117600" y="4146550"/>
            <a:ext cx="2779713" cy="1052513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99 h 26760"/>
              <a:gd name="T4" fmla="*/ 87395975 w 37538"/>
              <a:gd name="T5" fmla="*/ 7982383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78" name="Oval 227"/>
          <p:cNvSpPr>
            <a:spLocks noChangeArrowheads="1"/>
          </p:cNvSpPr>
          <p:nvPr/>
        </p:nvSpPr>
        <p:spPr bwMode="auto">
          <a:xfrm>
            <a:off x="1908175" y="55165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680" name="Oval 229"/>
          <p:cNvSpPr>
            <a:spLocks noChangeArrowheads="1"/>
          </p:cNvSpPr>
          <p:nvPr/>
        </p:nvSpPr>
        <p:spPr bwMode="auto">
          <a:xfrm>
            <a:off x="1117600" y="51562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681" name="Oval 230"/>
          <p:cNvSpPr>
            <a:spLocks noChangeArrowheads="1"/>
          </p:cNvSpPr>
          <p:nvPr/>
        </p:nvSpPr>
        <p:spPr bwMode="auto">
          <a:xfrm>
            <a:off x="2700338" y="51562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682" name="Oval 232"/>
          <p:cNvSpPr>
            <a:spLocks noChangeArrowheads="1"/>
          </p:cNvSpPr>
          <p:nvPr/>
        </p:nvSpPr>
        <p:spPr bwMode="auto">
          <a:xfrm>
            <a:off x="3781425" y="58769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683" name="Oval 233"/>
          <p:cNvSpPr>
            <a:spLocks noChangeArrowheads="1"/>
          </p:cNvSpPr>
          <p:nvPr/>
        </p:nvSpPr>
        <p:spPr bwMode="auto">
          <a:xfrm>
            <a:off x="3781425" y="51562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684" name="Oval 234"/>
          <p:cNvSpPr>
            <a:spLocks noChangeArrowheads="1"/>
          </p:cNvSpPr>
          <p:nvPr/>
        </p:nvSpPr>
        <p:spPr bwMode="auto">
          <a:xfrm>
            <a:off x="3781425" y="44370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685" name="Group 235"/>
          <p:cNvGrpSpPr>
            <a:grpSpLocks/>
          </p:cNvGrpSpPr>
          <p:nvPr/>
        </p:nvGrpSpPr>
        <p:grpSpPr bwMode="auto">
          <a:xfrm>
            <a:off x="2700338" y="5876925"/>
            <a:ext cx="287337" cy="287338"/>
            <a:chOff x="3334" y="799"/>
            <a:chExt cx="454" cy="453"/>
          </a:xfrm>
        </p:grpSpPr>
        <p:sp>
          <p:nvSpPr>
            <p:cNvPr id="24778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79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686" name="Text Box 238"/>
          <p:cNvSpPr txBox="1">
            <a:spLocks noChangeArrowheads="1"/>
          </p:cNvSpPr>
          <p:nvPr/>
        </p:nvSpPr>
        <p:spPr bwMode="auto">
          <a:xfrm>
            <a:off x="1404938" y="49403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87" name="Text Box 239"/>
          <p:cNvSpPr txBox="1">
            <a:spLocks noChangeArrowheads="1"/>
          </p:cNvSpPr>
          <p:nvPr/>
        </p:nvSpPr>
        <p:spPr bwMode="auto">
          <a:xfrm>
            <a:off x="1549400" y="52276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90" name="Text Box 242"/>
          <p:cNvSpPr txBox="1">
            <a:spLocks noChangeArrowheads="1"/>
          </p:cNvSpPr>
          <p:nvPr/>
        </p:nvSpPr>
        <p:spPr bwMode="auto">
          <a:xfrm>
            <a:off x="3133725" y="47244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91" name="Text Box 243"/>
          <p:cNvSpPr txBox="1">
            <a:spLocks noChangeArrowheads="1"/>
          </p:cNvSpPr>
          <p:nvPr/>
        </p:nvSpPr>
        <p:spPr bwMode="auto">
          <a:xfrm>
            <a:off x="3205163" y="50847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92" name="Text Box 244"/>
          <p:cNvSpPr txBox="1">
            <a:spLocks noChangeArrowheads="1"/>
          </p:cNvSpPr>
          <p:nvPr/>
        </p:nvSpPr>
        <p:spPr bwMode="auto">
          <a:xfrm>
            <a:off x="3276600" y="54451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4693" name="Text Box 245"/>
          <p:cNvSpPr txBox="1">
            <a:spLocks noChangeArrowheads="1"/>
          </p:cNvSpPr>
          <p:nvPr/>
        </p:nvSpPr>
        <p:spPr bwMode="auto">
          <a:xfrm>
            <a:off x="2197100" y="53006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94" name="Text Box 246"/>
          <p:cNvSpPr txBox="1">
            <a:spLocks noChangeArrowheads="1"/>
          </p:cNvSpPr>
          <p:nvPr/>
        </p:nvSpPr>
        <p:spPr bwMode="auto">
          <a:xfrm>
            <a:off x="2268538" y="55880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grpSp>
        <p:nvGrpSpPr>
          <p:cNvPr id="24695" name="Group 299"/>
          <p:cNvGrpSpPr>
            <a:grpSpLocks/>
          </p:cNvGrpSpPr>
          <p:nvPr/>
        </p:nvGrpSpPr>
        <p:grpSpPr bwMode="auto">
          <a:xfrm>
            <a:off x="1260475" y="4294188"/>
            <a:ext cx="1584325" cy="863600"/>
            <a:chOff x="748" y="2614"/>
            <a:chExt cx="998" cy="544"/>
          </a:xfrm>
        </p:grpSpPr>
        <p:sp>
          <p:nvSpPr>
            <p:cNvPr id="24776" name="Arc 225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777" name="Text Box 247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4696" name="Text Box 248"/>
          <p:cNvSpPr txBox="1">
            <a:spLocks noChangeArrowheads="1"/>
          </p:cNvSpPr>
          <p:nvPr/>
        </p:nvSpPr>
        <p:spPr bwMode="auto">
          <a:xfrm>
            <a:off x="2844800" y="39322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97" name="Text Box 249"/>
          <p:cNvSpPr txBox="1">
            <a:spLocks noChangeArrowheads="1"/>
          </p:cNvSpPr>
          <p:nvPr/>
        </p:nvSpPr>
        <p:spPr bwMode="auto">
          <a:xfrm>
            <a:off x="3133725" y="58039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698" name="Text Box 250"/>
          <p:cNvSpPr txBox="1">
            <a:spLocks noChangeArrowheads="1"/>
          </p:cNvSpPr>
          <p:nvPr/>
        </p:nvSpPr>
        <p:spPr bwMode="auto">
          <a:xfrm>
            <a:off x="3133725" y="43640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699" name="Line 252"/>
          <p:cNvSpPr>
            <a:spLocks noChangeShapeType="1"/>
          </p:cNvSpPr>
          <p:nvPr/>
        </p:nvSpPr>
        <p:spPr bwMode="auto">
          <a:xfrm>
            <a:off x="6950075" y="5302250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0" name="Line 253"/>
          <p:cNvSpPr>
            <a:spLocks noChangeShapeType="1"/>
          </p:cNvSpPr>
          <p:nvPr/>
        </p:nvSpPr>
        <p:spPr bwMode="auto">
          <a:xfrm flipV="1">
            <a:off x="6950075" y="4654550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1" name="Line 254"/>
          <p:cNvSpPr>
            <a:spLocks noChangeShapeType="1"/>
          </p:cNvSpPr>
          <p:nvPr/>
        </p:nvSpPr>
        <p:spPr bwMode="auto">
          <a:xfrm flipV="1">
            <a:off x="5365750" y="501332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2" name="Arc 255"/>
          <p:cNvSpPr>
            <a:spLocks/>
          </p:cNvSpPr>
          <p:nvPr/>
        </p:nvSpPr>
        <p:spPr bwMode="auto">
          <a:xfrm flipH="1" flipV="1">
            <a:off x="4933950" y="5157788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703" name="Line 256"/>
          <p:cNvSpPr>
            <a:spLocks noChangeShapeType="1"/>
          </p:cNvSpPr>
          <p:nvPr/>
        </p:nvSpPr>
        <p:spPr bwMode="auto">
          <a:xfrm>
            <a:off x="5365750" y="5302250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4" name="Line 257"/>
          <p:cNvSpPr>
            <a:spLocks noChangeShapeType="1"/>
          </p:cNvSpPr>
          <p:nvPr/>
        </p:nvSpPr>
        <p:spPr bwMode="auto">
          <a:xfrm flipV="1">
            <a:off x="6157913" y="4652963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5" name="Line 258"/>
          <p:cNvSpPr>
            <a:spLocks noChangeShapeType="1"/>
          </p:cNvSpPr>
          <p:nvPr/>
        </p:nvSpPr>
        <p:spPr bwMode="auto">
          <a:xfrm>
            <a:off x="6157913" y="4941888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6" name="Line 259"/>
          <p:cNvSpPr>
            <a:spLocks noChangeShapeType="1"/>
          </p:cNvSpPr>
          <p:nvPr/>
        </p:nvSpPr>
        <p:spPr bwMode="auto">
          <a:xfrm flipV="1">
            <a:off x="6157913" y="5373688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7" name="Line 260"/>
          <p:cNvSpPr>
            <a:spLocks noChangeShapeType="1"/>
          </p:cNvSpPr>
          <p:nvPr/>
        </p:nvSpPr>
        <p:spPr bwMode="auto">
          <a:xfrm>
            <a:off x="6157913" y="5662613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8" name="Line 261"/>
          <p:cNvSpPr>
            <a:spLocks noChangeShapeType="1"/>
          </p:cNvSpPr>
          <p:nvPr/>
        </p:nvSpPr>
        <p:spPr bwMode="auto">
          <a:xfrm>
            <a:off x="7094538" y="6021388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09" name="Line 262"/>
          <p:cNvSpPr>
            <a:spLocks noChangeShapeType="1"/>
          </p:cNvSpPr>
          <p:nvPr/>
        </p:nvSpPr>
        <p:spPr bwMode="auto">
          <a:xfrm flipV="1">
            <a:off x="8031163" y="544671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10" name="Line 263"/>
          <p:cNvSpPr>
            <a:spLocks noChangeShapeType="1"/>
          </p:cNvSpPr>
          <p:nvPr/>
        </p:nvSpPr>
        <p:spPr bwMode="auto">
          <a:xfrm flipV="1">
            <a:off x="8031163" y="4725988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11" name="Line 264"/>
          <p:cNvSpPr>
            <a:spLocks noChangeShapeType="1"/>
          </p:cNvSpPr>
          <p:nvPr/>
        </p:nvSpPr>
        <p:spPr bwMode="auto">
          <a:xfrm>
            <a:off x="7094538" y="458152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12" name="Line 265"/>
          <p:cNvSpPr>
            <a:spLocks noChangeShapeType="1"/>
          </p:cNvSpPr>
          <p:nvPr/>
        </p:nvSpPr>
        <p:spPr bwMode="auto">
          <a:xfrm>
            <a:off x="7094538" y="5302250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13" name="Arc 267"/>
          <p:cNvSpPr>
            <a:spLocks/>
          </p:cNvSpPr>
          <p:nvPr/>
        </p:nvSpPr>
        <p:spPr bwMode="auto">
          <a:xfrm flipH="1" flipV="1">
            <a:off x="5222875" y="4148138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714" name="Oval 268"/>
          <p:cNvSpPr>
            <a:spLocks noChangeArrowheads="1"/>
          </p:cNvSpPr>
          <p:nvPr/>
        </p:nvSpPr>
        <p:spPr bwMode="auto">
          <a:xfrm>
            <a:off x="6013450" y="55181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4716" name="Oval 270"/>
          <p:cNvSpPr>
            <a:spLocks noChangeArrowheads="1"/>
          </p:cNvSpPr>
          <p:nvPr/>
        </p:nvSpPr>
        <p:spPr bwMode="auto">
          <a:xfrm>
            <a:off x="5222875" y="51577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4717" name="Oval 271"/>
          <p:cNvSpPr>
            <a:spLocks noChangeArrowheads="1"/>
          </p:cNvSpPr>
          <p:nvPr/>
        </p:nvSpPr>
        <p:spPr bwMode="auto">
          <a:xfrm>
            <a:off x="6805613" y="51577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4718" name="Oval 272"/>
          <p:cNvSpPr>
            <a:spLocks noChangeArrowheads="1"/>
          </p:cNvSpPr>
          <p:nvPr/>
        </p:nvSpPr>
        <p:spPr bwMode="auto">
          <a:xfrm>
            <a:off x="6805613" y="44370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4719" name="Oval 273"/>
          <p:cNvSpPr>
            <a:spLocks noChangeArrowheads="1"/>
          </p:cNvSpPr>
          <p:nvPr/>
        </p:nvSpPr>
        <p:spPr bwMode="auto">
          <a:xfrm>
            <a:off x="7886700" y="58785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4720" name="Oval 274"/>
          <p:cNvSpPr>
            <a:spLocks noChangeArrowheads="1"/>
          </p:cNvSpPr>
          <p:nvPr/>
        </p:nvSpPr>
        <p:spPr bwMode="auto">
          <a:xfrm>
            <a:off x="7886700" y="51577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4721" name="Oval 275"/>
          <p:cNvSpPr>
            <a:spLocks noChangeArrowheads="1"/>
          </p:cNvSpPr>
          <p:nvPr/>
        </p:nvSpPr>
        <p:spPr bwMode="auto">
          <a:xfrm>
            <a:off x="7886700" y="44386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4722" name="Group 276"/>
          <p:cNvGrpSpPr>
            <a:grpSpLocks/>
          </p:cNvGrpSpPr>
          <p:nvPr/>
        </p:nvGrpSpPr>
        <p:grpSpPr bwMode="auto">
          <a:xfrm>
            <a:off x="6805613" y="5878513"/>
            <a:ext cx="287337" cy="287337"/>
            <a:chOff x="3334" y="799"/>
            <a:chExt cx="454" cy="453"/>
          </a:xfrm>
        </p:grpSpPr>
        <p:sp>
          <p:nvSpPr>
            <p:cNvPr id="24774" name="Oval 277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4775" name="Oval 278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4723" name="Text Box 279"/>
          <p:cNvSpPr txBox="1">
            <a:spLocks noChangeArrowheads="1"/>
          </p:cNvSpPr>
          <p:nvPr/>
        </p:nvSpPr>
        <p:spPr bwMode="auto">
          <a:xfrm>
            <a:off x="5510213" y="49418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24" name="Text Box 280"/>
          <p:cNvSpPr txBox="1">
            <a:spLocks noChangeArrowheads="1"/>
          </p:cNvSpPr>
          <p:nvPr/>
        </p:nvSpPr>
        <p:spPr bwMode="auto">
          <a:xfrm>
            <a:off x="5654675" y="52292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725" name="Text Box 281"/>
          <p:cNvSpPr txBox="1">
            <a:spLocks noChangeArrowheads="1"/>
          </p:cNvSpPr>
          <p:nvPr/>
        </p:nvSpPr>
        <p:spPr bwMode="auto">
          <a:xfrm>
            <a:off x="6302375" y="45815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726" name="Text Box 282"/>
          <p:cNvSpPr txBox="1">
            <a:spLocks noChangeArrowheads="1"/>
          </p:cNvSpPr>
          <p:nvPr/>
        </p:nvSpPr>
        <p:spPr bwMode="auto">
          <a:xfrm>
            <a:off x="6446838" y="48704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727" name="Text Box 283"/>
          <p:cNvSpPr txBox="1">
            <a:spLocks noChangeArrowheads="1"/>
          </p:cNvSpPr>
          <p:nvPr/>
        </p:nvSpPr>
        <p:spPr bwMode="auto">
          <a:xfrm>
            <a:off x="7239000" y="47259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4728" name="Text Box 284"/>
          <p:cNvSpPr txBox="1">
            <a:spLocks noChangeArrowheads="1"/>
          </p:cNvSpPr>
          <p:nvPr/>
        </p:nvSpPr>
        <p:spPr bwMode="auto">
          <a:xfrm>
            <a:off x="7310438" y="508635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4729" name="Text Box 285"/>
          <p:cNvSpPr txBox="1">
            <a:spLocks noChangeArrowheads="1"/>
          </p:cNvSpPr>
          <p:nvPr/>
        </p:nvSpPr>
        <p:spPr bwMode="auto">
          <a:xfrm>
            <a:off x="7381875" y="54467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4730" name="Text Box 286"/>
          <p:cNvSpPr txBox="1">
            <a:spLocks noChangeArrowheads="1"/>
          </p:cNvSpPr>
          <p:nvPr/>
        </p:nvSpPr>
        <p:spPr bwMode="auto">
          <a:xfrm>
            <a:off x="6302375" y="53022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31" name="Text Box 287"/>
          <p:cNvSpPr txBox="1">
            <a:spLocks noChangeArrowheads="1"/>
          </p:cNvSpPr>
          <p:nvPr/>
        </p:nvSpPr>
        <p:spPr bwMode="auto">
          <a:xfrm>
            <a:off x="6373813" y="55895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32" name="Text Box 289"/>
          <p:cNvSpPr txBox="1">
            <a:spLocks noChangeArrowheads="1"/>
          </p:cNvSpPr>
          <p:nvPr/>
        </p:nvSpPr>
        <p:spPr bwMode="auto">
          <a:xfrm>
            <a:off x="6950075" y="39338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33" name="Text Box 290"/>
          <p:cNvSpPr txBox="1">
            <a:spLocks noChangeArrowheads="1"/>
          </p:cNvSpPr>
          <p:nvPr/>
        </p:nvSpPr>
        <p:spPr bwMode="auto">
          <a:xfrm>
            <a:off x="7239000" y="58054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4734" name="Text Box 291"/>
          <p:cNvSpPr txBox="1">
            <a:spLocks noChangeArrowheads="1"/>
          </p:cNvSpPr>
          <p:nvPr/>
        </p:nvSpPr>
        <p:spPr bwMode="auto">
          <a:xfrm>
            <a:off x="7239000" y="43656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4735" name="Text Box 295"/>
          <p:cNvSpPr txBox="1">
            <a:spLocks noChangeArrowheads="1"/>
          </p:cNvSpPr>
          <p:nvPr/>
        </p:nvSpPr>
        <p:spPr bwMode="auto">
          <a:xfrm>
            <a:off x="3852863" y="4868863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736" name="Text Box 296"/>
          <p:cNvSpPr txBox="1">
            <a:spLocks noChangeArrowheads="1"/>
          </p:cNvSpPr>
          <p:nvPr/>
        </p:nvSpPr>
        <p:spPr bwMode="auto">
          <a:xfrm>
            <a:off x="3852863" y="5589588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737" name="Text Box 297"/>
          <p:cNvSpPr txBox="1">
            <a:spLocks noChangeArrowheads="1"/>
          </p:cNvSpPr>
          <p:nvPr/>
        </p:nvSpPr>
        <p:spPr bwMode="auto">
          <a:xfrm>
            <a:off x="7958138" y="4868863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738" name="Text Box 298"/>
          <p:cNvSpPr txBox="1">
            <a:spLocks noChangeArrowheads="1"/>
          </p:cNvSpPr>
          <p:nvPr/>
        </p:nvSpPr>
        <p:spPr bwMode="auto">
          <a:xfrm>
            <a:off x="7958138" y="5589588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4739" name="AutoShape 311"/>
          <p:cNvSpPr>
            <a:spLocks noChangeArrowheads="1"/>
          </p:cNvSpPr>
          <p:nvPr/>
        </p:nvSpPr>
        <p:spPr bwMode="auto">
          <a:xfrm>
            <a:off x="684213" y="1412875"/>
            <a:ext cx="431800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24740" name="AutoShape 312"/>
          <p:cNvSpPr>
            <a:spLocks noChangeArrowheads="1"/>
          </p:cNvSpPr>
          <p:nvPr/>
        </p:nvSpPr>
        <p:spPr bwMode="auto">
          <a:xfrm>
            <a:off x="4932363" y="1412875"/>
            <a:ext cx="431800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2</a:t>
            </a:r>
          </a:p>
        </p:txBody>
      </p:sp>
      <p:sp>
        <p:nvSpPr>
          <p:cNvPr id="24741" name="AutoShape 314"/>
          <p:cNvSpPr>
            <a:spLocks noChangeArrowheads="1"/>
          </p:cNvSpPr>
          <p:nvPr/>
        </p:nvSpPr>
        <p:spPr bwMode="auto">
          <a:xfrm>
            <a:off x="828675" y="4005263"/>
            <a:ext cx="431800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3</a:t>
            </a:r>
          </a:p>
        </p:txBody>
      </p:sp>
      <p:sp>
        <p:nvSpPr>
          <p:cNvPr id="24742" name="AutoShape 315"/>
          <p:cNvSpPr>
            <a:spLocks noChangeArrowheads="1"/>
          </p:cNvSpPr>
          <p:nvPr/>
        </p:nvSpPr>
        <p:spPr bwMode="auto">
          <a:xfrm>
            <a:off x="5005388" y="3933825"/>
            <a:ext cx="431800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4</a:t>
            </a:r>
          </a:p>
        </p:txBody>
      </p:sp>
      <p:sp>
        <p:nvSpPr>
          <p:cNvPr id="24743" name="AutoShape 316"/>
          <p:cNvSpPr>
            <a:spLocks noChangeArrowheads="1"/>
          </p:cNvSpPr>
          <p:nvPr/>
        </p:nvSpPr>
        <p:spPr bwMode="auto">
          <a:xfrm>
            <a:off x="539750" y="549275"/>
            <a:ext cx="5543550" cy="431800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NFA  </a:t>
            </a:r>
            <a:r>
              <a:rPr lang="en-US" b="1" smtClean="0"/>
              <a:t>A</a:t>
            </a:r>
            <a:r>
              <a:rPr lang="en-US" b="1" baseline="-25000" smtClean="0"/>
              <a:t>1</a:t>
            </a:r>
            <a:r>
              <a:rPr lang="en-US" smtClean="0"/>
              <a:t> processing input word</a:t>
            </a:r>
            <a:r>
              <a:rPr lang="cs-CZ" smtClean="0"/>
              <a:t> </a:t>
            </a:r>
            <a:r>
              <a:rPr lang="en-US" i="1" smtClean="0"/>
              <a:t>abcba</a:t>
            </a:r>
            <a:endParaRPr lang="en-US" i="1"/>
          </a:p>
        </p:txBody>
      </p:sp>
      <p:sp>
        <p:nvSpPr>
          <p:cNvPr id="24744" name="AutoShape 318"/>
          <p:cNvSpPr>
            <a:spLocks noChangeArrowheads="1"/>
          </p:cNvSpPr>
          <p:nvPr/>
        </p:nvSpPr>
        <p:spPr bwMode="auto">
          <a:xfrm>
            <a:off x="612775" y="3068638"/>
            <a:ext cx="863600" cy="360362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/>
              <a:t>abcba</a:t>
            </a:r>
            <a:r>
              <a:rPr lang="cs-CZ"/>
              <a:t> </a:t>
            </a:r>
            <a:endParaRPr lang="en-US"/>
          </a:p>
        </p:txBody>
      </p:sp>
      <p:sp>
        <p:nvSpPr>
          <p:cNvPr id="24745" name="AutoShape 319"/>
          <p:cNvSpPr>
            <a:spLocks noChangeArrowheads="1"/>
          </p:cNvSpPr>
          <p:nvPr/>
        </p:nvSpPr>
        <p:spPr bwMode="auto">
          <a:xfrm>
            <a:off x="4645025" y="2852738"/>
            <a:ext cx="863600" cy="360362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z="2400" b="1" i="1">
                <a:solidFill>
                  <a:srgbClr val="0070C0"/>
                </a:solidFill>
              </a:rPr>
              <a:t>a</a:t>
            </a:r>
            <a:r>
              <a:rPr lang="cs-CZ" i="1"/>
              <a:t>bcba</a:t>
            </a:r>
            <a:r>
              <a:rPr lang="cs-CZ"/>
              <a:t> </a:t>
            </a:r>
            <a:endParaRPr lang="en-US"/>
          </a:p>
        </p:txBody>
      </p:sp>
      <p:sp>
        <p:nvSpPr>
          <p:cNvPr id="24746" name="AutoShape 320"/>
          <p:cNvSpPr>
            <a:spLocks noChangeArrowheads="1"/>
          </p:cNvSpPr>
          <p:nvPr/>
        </p:nvSpPr>
        <p:spPr bwMode="auto">
          <a:xfrm>
            <a:off x="757238" y="5734050"/>
            <a:ext cx="863600" cy="360363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/>
              <a:t>a</a:t>
            </a:r>
            <a:r>
              <a:rPr lang="cs-CZ" sz="2400" b="1" i="1">
                <a:solidFill>
                  <a:srgbClr val="0070C0"/>
                </a:solidFill>
              </a:rPr>
              <a:t>b</a:t>
            </a:r>
            <a:r>
              <a:rPr lang="cs-CZ" i="1"/>
              <a:t>cba</a:t>
            </a:r>
            <a:r>
              <a:rPr lang="cs-CZ"/>
              <a:t> </a:t>
            </a:r>
            <a:endParaRPr lang="en-US"/>
          </a:p>
        </p:txBody>
      </p:sp>
      <p:sp>
        <p:nvSpPr>
          <p:cNvPr id="24747" name="AutoShape 321"/>
          <p:cNvSpPr>
            <a:spLocks noChangeArrowheads="1"/>
          </p:cNvSpPr>
          <p:nvPr/>
        </p:nvSpPr>
        <p:spPr bwMode="auto">
          <a:xfrm>
            <a:off x="4645025" y="5805488"/>
            <a:ext cx="863600" cy="360362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/>
              <a:t>ab</a:t>
            </a:r>
            <a:r>
              <a:rPr lang="cs-CZ" sz="2400" b="1" i="1">
                <a:solidFill>
                  <a:srgbClr val="0070C0"/>
                </a:solidFill>
              </a:rPr>
              <a:t>c</a:t>
            </a:r>
            <a:r>
              <a:rPr lang="cs-CZ" i="1"/>
              <a:t>ba</a:t>
            </a:r>
            <a:r>
              <a:rPr lang="cs-CZ"/>
              <a:t> </a:t>
            </a:r>
            <a:endParaRPr lang="en-US"/>
          </a:p>
        </p:txBody>
      </p:sp>
      <p:cxnSp>
        <p:nvCxnSpPr>
          <p:cNvPr id="24749" name="AutoShape 324"/>
          <p:cNvCxnSpPr>
            <a:cxnSpLocks noChangeShapeType="1"/>
            <a:stCxn id="24748" idx="1"/>
            <a:endCxn id="24583" idx="3"/>
          </p:cNvCxnSpPr>
          <p:nvPr/>
        </p:nvCxnSpPr>
        <p:spPr bwMode="auto">
          <a:xfrm rot="10800000">
            <a:off x="1260475" y="2846388"/>
            <a:ext cx="1862138" cy="942975"/>
          </a:xfrm>
          <a:prstGeom prst="curvedConnector2">
            <a:avLst/>
          </a:prstGeom>
          <a:noFill/>
          <a:ln w="952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50" name="Oval 231"/>
          <p:cNvSpPr>
            <a:spLocks noChangeArrowheads="1"/>
          </p:cNvSpPr>
          <p:nvPr/>
        </p:nvSpPr>
        <p:spPr bwMode="auto">
          <a:xfrm>
            <a:off x="2700338" y="443547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cxnSp>
        <p:nvCxnSpPr>
          <p:cNvPr id="24751" name="AutoShape 326"/>
          <p:cNvCxnSpPr>
            <a:cxnSpLocks noChangeShapeType="1"/>
            <a:stCxn id="24748" idx="1"/>
          </p:cNvCxnSpPr>
          <p:nvPr/>
        </p:nvCxnSpPr>
        <p:spPr bwMode="auto">
          <a:xfrm rot="10800000" flipV="1">
            <a:off x="2843808" y="3788568"/>
            <a:ext cx="288330" cy="504527"/>
          </a:xfrm>
          <a:prstGeom prst="curvedConnector2">
            <a:avLst/>
          </a:prstGeom>
          <a:noFill/>
          <a:ln w="952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52" name="AutoShape 327"/>
          <p:cNvCxnSpPr>
            <a:cxnSpLocks noChangeShapeType="1"/>
          </p:cNvCxnSpPr>
          <p:nvPr/>
        </p:nvCxnSpPr>
        <p:spPr bwMode="auto">
          <a:xfrm>
            <a:off x="4427984" y="3789040"/>
            <a:ext cx="3568700" cy="328612"/>
          </a:xfrm>
          <a:prstGeom prst="curvedConnector2">
            <a:avLst/>
          </a:prstGeom>
          <a:noFill/>
          <a:ln w="952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53" name="AutoShape 328"/>
          <p:cNvCxnSpPr>
            <a:cxnSpLocks noChangeShapeType="1"/>
            <a:stCxn id="24748" idx="3"/>
            <a:endCxn id="24581" idx="6"/>
          </p:cNvCxnSpPr>
          <p:nvPr/>
        </p:nvCxnSpPr>
        <p:spPr bwMode="auto">
          <a:xfrm>
            <a:off x="4654550" y="3789363"/>
            <a:ext cx="434975" cy="1270000"/>
          </a:xfrm>
          <a:prstGeom prst="curvedConnector2">
            <a:avLst/>
          </a:prstGeom>
          <a:noFill/>
          <a:ln w="952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54" name="AutoShape 330"/>
          <p:cNvCxnSpPr>
            <a:cxnSpLocks noChangeShapeType="1"/>
            <a:stCxn id="24748" idx="3"/>
            <a:endCxn id="24624" idx="2"/>
          </p:cNvCxnSpPr>
          <p:nvPr/>
        </p:nvCxnSpPr>
        <p:spPr bwMode="auto">
          <a:xfrm flipV="1">
            <a:off x="4654550" y="2417763"/>
            <a:ext cx="1371600" cy="1371600"/>
          </a:xfrm>
          <a:prstGeom prst="curvedConnector2">
            <a:avLst/>
          </a:prstGeom>
          <a:noFill/>
          <a:ln w="952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56" name="AutoShape 332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57" name="AutoShape 333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758" name="Group 334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4770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772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773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771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4759" name="AutoShape 339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60" name="AutoShape 340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761" name="Group 341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4766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768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769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767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4762" name="AutoShape 346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NFA at work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63" name="AutoShape 349"/>
          <p:cNvSpPr>
            <a:spLocks noChangeArrowheads="1"/>
          </p:cNvSpPr>
          <p:nvPr/>
        </p:nvSpPr>
        <p:spPr bwMode="auto">
          <a:xfrm>
            <a:off x="7092950" y="6308725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</a:t>
            </a:r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64" name="Text Box 350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765" name="Text Box 351"/>
          <p:cNvSpPr txBox="1">
            <a:spLocks noChangeArrowheads="1"/>
          </p:cNvSpPr>
          <p:nvPr/>
        </p:nvSpPr>
        <p:spPr bwMode="auto">
          <a:xfrm>
            <a:off x="1228043" y="112553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smtClean="0"/>
              <a:t>A</a:t>
            </a:r>
            <a:r>
              <a:rPr lang="en-US" b="1" baseline="-25000" smtClean="0"/>
              <a:t>1</a:t>
            </a:r>
            <a:endParaRPr lang="cs-CZ" b="1" baseline="-25000"/>
          </a:p>
        </p:txBody>
      </p:sp>
      <p:grpSp>
        <p:nvGrpSpPr>
          <p:cNvPr id="214" name="Group 235"/>
          <p:cNvGrpSpPr>
            <a:grpSpLocks/>
          </p:cNvGrpSpPr>
          <p:nvPr/>
        </p:nvGrpSpPr>
        <p:grpSpPr bwMode="auto">
          <a:xfrm>
            <a:off x="1835696" y="1988840"/>
            <a:ext cx="287337" cy="287338"/>
            <a:chOff x="3334" y="799"/>
            <a:chExt cx="454" cy="453"/>
          </a:xfrm>
        </p:grpSpPr>
        <p:sp>
          <p:nvSpPr>
            <p:cNvPr id="215" name="Oval 23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6" name="Oval 23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 smtClean="0"/>
                <a:t>1</a:t>
              </a:r>
              <a:endParaRPr lang="cs-CZ" sz="1400" b="1"/>
            </a:p>
          </p:txBody>
        </p:sp>
      </p:grpSp>
      <p:grpSp>
        <p:nvGrpSpPr>
          <p:cNvPr id="217" name="Group 192"/>
          <p:cNvGrpSpPr>
            <a:grpSpLocks/>
          </p:cNvGrpSpPr>
          <p:nvPr/>
        </p:nvGrpSpPr>
        <p:grpSpPr bwMode="auto">
          <a:xfrm>
            <a:off x="6012160" y="2060848"/>
            <a:ext cx="287338" cy="287338"/>
            <a:chOff x="3334" y="799"/>
            <a:chExt cx="454" cy="453"/>
          </a:xfrm>
        </p:grpSpPr>
        <p:sp>
          <p:nvSpPr>
            <p:cNvPr id="218" name="Oval 19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9" name="Oval 19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1</a:t>
              </a:r>
              <a:endParaRPr lang="cs-CZ" sz="1400" b="1"/>
            </a:p>
          </p:txBody>
        </p:sp>
      </p:grpSp>
      <p:grpSp>
        <p:nvGrpSpPr>
          <p:cNvPr id="220" name="Group 192"/>
          <p:cNvGrpSpPr>
            <a:grpSpLocks/>
          </p:cNvGrpSpPr>
          <p:nvPr/>
        </p:nvGrpSpPr>
        <p:grpSpPr bwMode="auto">
          <a:xfrm>
            <a:off x="1907704" y="4797152"/>
            <a:ext cx="287338" cy="287338"/>
            <a:chOff x="3334" y="799"/>
            <a:chExt cx="454" cy="453"/>
          </a:xfrm>
        </p:grpSpPr>
        <p:sp>
          <p:nvSpPr>
            <p:cNvPr id="221" name="Oval 19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22" name="Oval 19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1</a:t>
              </a:r>
              <a:endParaRPr lang="cs-CZ" sz="1400" b="1"/>
            </a:p>
          </p:txBody>
        </p:sp>
      </p:grpSp>
      <p:grpSp>
        <p:nvGrpSpPr>
          <p:cNvPr id="223" name="Group 192"/>
          <p:cNvGrpSpPr>
            <a:grpSpLocks/>
          </p:cNvGrpSpPr>
          <p:nvPr/>
        </p:nvGrpSpPr>
        <p:grpSpPr bwMode="auto">
          <a:xfrm>
            <a:off x="6012160" y="4797152"/>
            <a:ext cx="287338" cy="287338"/>
            <a:chOff x="3334" y="799"/>
            <a:chExt cx="454" cy="453"/>
          </a:xfrm>
        </p:grpSpPr>
        <p:sp>
          <p:nvSpPr>
            <p:cNvPr id="224" name="Oval 19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25" name="Oval 19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1</a:t>
              </a:r>
              <a:endParaRPr lang="cs-CZ" sz="1400" b="1"/>
            </a:p>
          </p:txBody>
        </p:sp>
      </p:grpSp>
      <p:sp>
        <p:nvSpPr>
          <p:cNvPr id="24748" name="AutoShape 323"/>
          <p:cNvSpPr>
            <a:spLocks noChangeArrowheads="1"/>
          </p:cNvSpPr>
          <p:nvPr/>
        </p:nvSpPr>
        <p:spPr bwMode="auto">
          <a:xfrm>
            <a:off x="3132138" y="3644900"/>
            <a:ext cx="1512887" cy="287338"/>
          </a:xfrm>
          <a:prstGeom prst="roundRect">
            <a:avLst>
              <a:gd name="adj" fmla="val 14338"/>
            </a:avLst>
          </a:prstGeom>
          <a:solidFill>
            <a:schemeClr val="accent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mtClean="0"/>
              <a:t>A</a:t>
            </a:r>
            <a:r>
              <a:rPr lang="en-US" smtClean="0"/>
              <a:t>ctive states</a:t>
            </a:r>
            <a:endParaRPr lang="en-US"/>
          </a:p>
        </p:txBody>
      </p:sp>
      <p:sp>
        <p:nvSpPr>
          <p:cNvPr id="24688" name="Text Box 240"/>
          <p:cNvSpPr txBox="1">
            <a:spLocks noChangeArrowheads="1"/>
          </p:cNvSpPr>
          <p:nvPr/>
        </p:nvSpPr>
        <p:spPr bwMode="auto">
          <a:xfrm>
            <a:off x="2195736" y="455525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b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4689" name="Text Box 241"/>
          <p:cNvSpPr txBox="1">
            <a:spLocks noChangeArrowheads="1"/>
          </p:cNvSpPr>
          <p:nvPr/>
        </p:nvSpPr>
        <p:spPr bwMode="auto">
          <a:xfrm>
            <a:off x="2284996" y="485190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b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63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348"/>
          <p:cNvSpPr>
            <a:spLocks noChangeArrowheads="1"/>
          </p:cNvSpPr>
          <p:nvPr/>
        </p:nvSpPr>
        <p:spPr bwMode="auto">
          <a:xfrm>
            <a:off x="250825" y="765175"/>
            <a:ext cx="8497888" cy="5688013"/>
          </a:xfrm>
          <a:prstGeom prst="roundRect">
            <a:avLst>
              <a:gd name="adj" fmla="val 4157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25603" name="Freeform 321"/>
          <p:cNvSpPr>
            <a:spLocks/>
          </p:cNvSpPr>
          <p:nvPr/>
        </p:nvSpPr>
        <p:spPr bwMode="auto">
          <a:xfrm rot="10800000">
            <a:off x="539750" y="4581525"/>
            <a:ext cx="744538" cy="720725"/>
          </a:xfrm>
          <a:custGeom>
            <a:avLst/>
            <a:gdLst>
              <a:gd name="T0" fmla="*/ 934979390 w 469"/>
              <a:gd name="T1" fmla="*/ 858179792 h 506"/>
              <a:gd name="T2" fmla="*/ 1164312969 w 469"/>
              <a:gd name="T3" fmla="*/ 582264612 h 506"/>
              <a:gd name="T4" fmla="*/ 821571489 w 469"/>
              <a:gd name="T5" fmla="*/ 213024090 h 506"/>
              <a:gd name="T6" fmla="*/ 362902744 w 469"/>
              <a:gd name="T7" fmla="*/ 30431402 h 506"/>
              <a:gd name="T8" fmla="*/ 20161264 w 469"/>
              <a:gd name="T9" fmla="*/ 397643639 h 506"/>
              <a:gd name="T10" fmla="*/ 478830009 w 469"/>
              <a:gd name="T11" fmla="*/ 949475423 h 506"/>
              <a:gd name="T12" fmla="*/ 934979390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04" name="Freeform 320"/>
          <p:cNvSpPr>
            <a:spLocks/>
          </p:cNvSpPr>
          <p:nvPr/>
        </p:nvSpPr>
        <p:spPr bwMode="auto">
          <a:xfrm>
            <a:off x="3263900" y="3802063"/>
            <a:ext cx="744538" cy="720725"/>
          </a:xfrm>
          <a:custGeom>
            <a:avLst/>
            <a:gdLst>
              <a:gd name="T0" fmla="*/ 934979390 w 469"/>
              <a:gd name="T1" fmla="*/ 858179792 h 506"/>
              <a:gd name="T2" fmla="*/ 1164312969 w 469"/>
              <a:gd name="T3" fmla="*/ 582264612 h 506"/>
              <a:gd name="T4" fmla="*/ 821571489 w 469"/>
              <a:gd name="T5" fmla="*/ 213024090 h 506"/>
              <a:gd name="T6" fmla="*/ 362902744 w 469"/>
              <a:gd name="T7" fmla="*/ 30431402 h 506"/>
              <a:gd name="T8" fmla="*/ 20161264 w 469"/>
              <a:gd name="T9" fmla="*/ 397643639 h 506"/>
              <a:gd name="T10" fmla="*/ 478830009 w 469"/>
              <a:gd name="T11" fmla="*/ 949475423 h 506"/>
              <a:gd name="T12" fmla="*/ 934979390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05" name="Freeform 318"/>
          <p:cNvSpPr>
            <a:spLocks/>
          </p:cNvSpPr>
          <p:nvPr/>
        </p:nvSpPr>
        <p:spPr bwMode="auto">
          <a:xfrm rot="-5400000">
            <a:off x="2112169" y="4593431"/>
            <a:ext cx="744538" cy="720725"/>
          </a:xfrm>
          <a:custGeom>
            <a:avLst/>
            <a:gdLst>
              <a:gd name="T0" fmla="*/ 934979390 w 469"/>
              <a:gd name="T1" fmla="*/ 858179792 h 506"/>
              <a:gd name="T2" fmla="*/ 1164312969 w 469"/>
              <a:gd name="T3" fmla="*/ 582264612 h 506"/>
              <a:gd name="T4" fmla="*/ 821571489 w 469"/>
              <a:gd name="T5" fmla="*/ 213024090 h 506"/>
              <a:gd name="T6" fmla="*/ 362902744 w 469"/>
              <a:gd name="T7" fmla="*/ 30431402 h 506"/>
              <a:gd name="T8" fmla="*/ 20161264 w 469"/>
              <a:gd name="T9" fmla="*/ 397643639 h 506"/>
              <a:gd name="T10" fmla="*/ 478830009 w 469"/>
              <a:gd name="T11" fmla="*/ 949475423 h 506"/>
              <a:gd name="T12" fmla="*/ 934979390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06" name="Freeform 183"/>
          <p:cNvSpPr>
            <a:spLocks/>
          </p:cNvSpPr>
          <p:nvPr/>
        </p:nvSpPr>
        <p:spPr bwMode="auto">
          <a:xfrm rot="10800000">
            <a:off x="682625" y="1927225"/>
            <a:ext cx="744538" cy="720725"/>
          </a:xfrm>
          <a:custGeom>
            <a:avLst/>
            <a:gdLst>
              <a:gd name="T0" fmla="*/ 934979390 w 469"/>
              <a:gd name="T1" fmla="*/ 858179792 h 506"/>
              <a:gd name="T2" fmla="*/ 1164312969 w 469"/>
              <a:gd name="T3" fmla="*/ 582264612 h 506"/>
              <a:gd name="T4" fmla="*/ 821571489 w 469"/>
              <a:gd name="T5" fmla="*/ 213024090 h 506"/>
              <a:gd name="T6" fmla="*/ 362902744 w 469"/>
              <a:gd name="T7" fmla="*/ 30431402 h 506"/>
              <a:gd name="T8" fmla="*/ 20161264 w 469"/>
              <a:gd name="T9" fmla="*/ 397643639 h 506"/>
              <a:gd name="T10" fmla="*/ 478830009 w 469"/>
              <a:gd name="T11" fmla="*/ 949475423 h 506"/>
              <a:gd name="T12" fmla="*/ 934979390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65" name="Arc 185"/>
          <p:cNvSpPr>
            <a:spLocks/>
          </p:cNvSpPr>
          <p:nvPr/>
        </p:nvSpPr>
        <p:spPr bwMode="auto">
          <a:xfrm flipH="1" flipV="1">
            <a:off x="1187450" y="1495425"/>
            <a:ext cx="1584325" cy="647700"/>
          </a:xfrm>
          <a:custGeom>
            <a:avLst/>
            <a:gdLst>
              <a:gd name="T0" fmla="*/ 34 w 29186"/>
              <a:gd name="T1" fmla="*/ 0 h 21600"/>
              <a:gd name="T2" fmla="*/ 0 w 29186"/>
              <a:gd name="T3" fmla="*/ 7 h 21600"/>
              <a:gd name="T4" fmla="*/ 9 w 29186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186" h="21600" fill="none" extrusionOk="0">
                <a:moveTo>
                  <a:pt x="29186" y="651"/>
                </a:moveTo>
                <a:cubicBezTo>
                  <a:pt x="28834" y="12321"/>
                  <a:pt x="19271" y="21599"/>
                  <a:pt x="7596" y="21600"/>
                </a:cubicBezTo>
                <a:cubicBezTo>
                  <a:pt x="5001" y="21600"/>
                  <a:pt x="2428" y="21132"/>
                  <a:pt x="-1" y="20220"/>
                </a:cubicBezTo>
              </a:path>
              <a:path w="29186" h="21600" stroke="0" extrusionOk="0">
                <a:moveTo>
                  <a:pt x="29186" y="651"/>
                </a:moveTo>
                <a:cubicBezTo>
                  <a:pt x="28834" y="12321"/>
                  <a:pt x="19271" y="21599"/>
                  <a:pt x="7596" y="21600"/>
                </a:cubicBezTo>
                <a:cubicBezTo>
                  <a:pt x="5001" y="21600"/>
                  <a:pt x="2428" y="21132"/>
                  <a:pt x="-1" y="20220"/>
                </a:cubicBezTo>
                <a:lnTo>
                  <a:pt x="7596" y="0"/>
                </a:lnTo>
                <a:lnTo>
                  <a:pt x="29186" y="65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766" name="Text Box 186"/>
          <p:cNvSpPr txBox="1">
            <a:spLocks noChangeArrowheads="1"/>
          </p:cNvSpPr>
          <p:nvPr/>
        </p:nvSpPr>
        <p:spPr bwMode="auto">
          <a:xfrm>
            <a:off x="1979613" y="127952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608" name="Freeform 187"/>
          <p:cNvSpPr>
            <a:spLocks/>
          </p:cNvSpPr>
          <p:nvPr/>
        </p:nvSpPr>
        <p:spPr bwMode="auto">
          <a:xfrm>
            <a:off x="3481388" y="985838"/>
            <a:ext cx="665162" cy="2371725"/>
          </a:xfrm>
          <a:custGeom>
            <a:avLst/>
            <a:gdLst>
              <a:gd name="T0" fmla="*/ 781247850 w 419"/>
              <a:gd name="T1" fmla="*/ 186491563 h 1494"/>
              <a:gd name="T2" fmla="*/ 178930165 w 419"/>
              <a:gd name="T3" fmla="*/ 516632825 h 1494"/>
              <a:gd name="T4" fmla="*/ 120967409 w 419"/>
              <a:gd name="T5" fmla="*/ 2147483647 h 1494"/>
              <a:gd name="T6" fmla="*/ 907255568 w 419"/>
              <a:gd name="T7" fmla="*/ 2147483647 h 1494"/>
              <a:gd name="T8" fmla="*/ 1013102051 w 419"/>
              <a:gd name="T9" fmla="*/ 889615950 h 1494"/>
              <a:gd name="T10" fmla="*/ 781247850 w 419"/>
              <a:gd name="T11" fmla="*/ 186491563 h 14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" h="1494">
                <a:moveTo>
                  <a:pt x="310" y="74"/>
                </a:moveTo>
                <a:cubicBezTo>
                  <a:pt x="255" y="49"/>
                  <a:pt x="115" y="0"/>
                  <a:pt x="71" y="205"/>
                </a:cubicBezTo>
                <a:cubicBezTo>
                  <a:pt x="27" y="410"/>
                  <a:pt x="0" y="1118"/>
                  <a:pt x="48" y="1306"/>
                </a:cubicBezTo>
                <a:cubicBezTo>
                  <a:pt x="96" y="1494"/>
                  <a:pt x="301" y="1494"/>
                  <a:pt x="360" y="1335"/>
                </a:cubicBezTo>
                <a:cubicBezTo>
                  <a:pt x="419" y="1176"/>
                  <a:pt x="410" y="563"/>
                  <a:pt x="402" y="353"/>
                </a:cubicBezTo>
                <a:cubicBezTo>
                  <a:pt x="394" y="143"/>
                  <a:pt x="365" y="99"/>
                  <a:pt x="310" y="7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09" name="Line 188"/>
          <p:cNvSpPr>
            <a:spLocks noChangeShapeType="1"/>
          </p:cNvSpPr>
          <p:nvPr/>
        </p:nvSpPr>
        <p:spPr bwMode="auto">
          <a:xfrm>
            <a:off x="2700338" y="2287588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0" name="Line 189"/>
          <p:cNvSpPr>
            <a:spLocks noChangeShapeType="1"/>
          </p:cNvSpPr>
          <p:nvPr/>
        </p:nvSpPr>
        <p:spPr bwMode="auto">
          <a:xfrm flipV="1">
            <a:off x="2700338" y="1639888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1" name="Line 190"/>
          <p:cNvSpPr>
            <a:spLocks noChangeShapeType="1"/>
          </p:cNvSpPr>
          <p:nvPr/>
        </p:nvSpPr>
        <p:spPr bwMode="auto">
          <a:xfrm flipV="1">
            <a:off x="1116013" y="1998663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2" name="Arc 191"/>
          <p:cNvSpPr>
            <a:spLocks/>
          </p:cNvSpPr>
          <p:nvPr/>
        </p:nvSpPr>
        <p:spPr bwMode="auto">
          <a:xfrm flipH="1" flipV="1">
            <a:off x="684213" y="214312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13" name="Line 192"/>
          <p:cNvSpPr>
            <a:spLocks noChangeShapeType="1"/>
          </p:cNvSpPr>
          <p:nvPr/>
        </p:nvSpPr>
        <p:spPr bwMode="auto">
          <a:xfrm>
            <a:off x="1116013" y="2287588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4" name="Line 193"/>
          <p:cNvSpPr>
            <a:spLocks noChangeShapeType="1"/>
          </p:cNvSpPr>
          <p:nvPr/>
        </p:nvSpPr>
        <p:spPr bwMode="auto">
          <a:xfrm flipV="1">
            <a:off x="1908175" y="163830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5" name="Line 194"/>
          <p:cNvSpPr>
            <a:spLocks noChangeShapeType="1"/>
          </p:cNvSpPr>
          <p:nvPr/>
        </p:nvSpPr>
        <p:spPr bwMode="auto">
          <a:xfrm>
            <a:off x="1908175" y="1927225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6" name="Line 195"/>
          <p:cNvSpPr>
            <a:spLocks noChangeShapeType="1"/>
          </p:cNvSpPr>
          <p:nvPr/>
        </p:nvSpPr>
        <p:spPr bwMode="auto">
          <a:xfrm flipV="1">
            <a:off x="1908175" y="235902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7" name="Line 196"/>
          <p:cNvSpPr>
            <a:spLocks noChangeShapeType="1"/>
          </p:cNvSpPr>
          <p:nvPr/>
        </p:nvSpPr>
        <p:spPr bwMode="auto">
          <a:xfrm>
            <a:off x="1908175" y="2647950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8" name="Line 197"/>
          <p:cNvSpPr>
            <a:spLocks noChangeShapeType="1"/>
          </p:cNvSpPr>
          <p:nvPr/>
        </p:nvSpPr>
        <p:spPr bwMode="auto">
          <a:xfrm>
            <a:off x="2844800" y="3006725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9" name="Line 198"/>
          <p:cNvSpPr>
            <a:spLocks noChangeShapeType="1"/>
          </p:cNvSpPr>
          <p:nvPr/>
        </p:nvSpPr>
        <p:spPr bwMode="auto">
          <a:xfrm flipV="1">
            <a:off x="3781425" y="243205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0" name="Line 199"/>
          <p:cNvSpPr>
            <a:spLocks noChangeShapeType="1"/>
          </p:cNvSpPr>
          <p:nvPr/>
        </p:nvSpPr>
        <p:spPr bwMode="auto">
          <a:xfrm flipV="1">
            <a:off x="3781425" y="171132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1" name="Line 200"/>
          <p:cNvSpPr>
            <a:spLocks noChangeShapeType="1"/>
          </p:cNvSpPr>
          <p:nvPr/>
        </p:nvSpPr>
        <p:spPr bwMode="auto">
          <a:xfrm>
            <a:off x="2844800" y="1566863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2" name="Line 201"/>
          <p:cNvSpPr>
            <a:spLocks noChangeShapeType="1"/>
          </p:cNvSpPr>
          <p:nvPr/>
        </p:nvSpPr>
        <p:spPr bwMode="auto">
          <a:xfrm>
            <a:off x="2844800" y="2287588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3" name="Arc 202"/>
          <p:cNvSpPr>
            <a:spLocks/>
          </p:cNvSpPr>
          <p:nvPr/>
        </p:nvSpPr>
        <p:spPr bwMode="auto">
          <a:xfrm flipH="1" flipV="1">
            <a:off x="973138" y="1133475"/>
            <a:ext cx="2779712" cy="1052513"/>
          </a:xfrm>
          <a:custGeom>
            <a:avLst/>
            <a:gdLst>
              <a:gd name="T0" fmla="*/ 202412174 w 37538"/>
              <a:gd name="T1" fmla="*/ 0 h 26760"/>
              <a:gd name="T2" fmla="*/ 0 w 37538"/>
              <a:gd name="T3" fmla="*/ 30535699 h 26760"/>
              <a:gd name="T4" fmla="*/ 87395943 w 37538"/>
              <a:gd name="T5" fmla="*/ 7982383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24" name="Oval 203"/>
          <p:cNvSpPr>
            <a:spLocks noChangeArrowheads="1"/>
          </p:cNvSpPr>
          <p:nvPr/>
        </p:nvSpPr>
        <p:spPr bwMode="auto">
          <a:xfrm>
            <a:off x="1763713" y="25034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5626" name="Oval 205"/>
          <p:cNvSpPr>
            <a:spLocks noChangeArrowheads="1"/>
          </p:cNvSpPr>
          <p:nvPr/>
        </p:nvSpPr>
        <p:spPr bwMode="auto">
          <a:xfrm>
            <a:off x="973138" y="21431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5627" name="Oval 206"/>
          <p:cNvSpPr>
            <a:spLocks noChangeArrowheads="1"/>
          </p:cNvSpPr>
          <p:nvPr/>
        </p:nvSpPr>
        <p:spPr bwMode="auto">
          <a:xfrm>
            <a:off x="2555875" y="21431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5628" name="Oval 207"/>
          <p:cNvSpPr>
            <a:spLocks noChangeArrowheads="1"/>
          </p:cNvSpPr>
          <p:nvPr/>
        </p:nvSpPr>
        <p:spPr bwMode="auto">
          <a:xfrm>
            <a:off x="2555875" y="14224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5629" name="Oval 208"/>
          <p:cNvSpPr>
            <a:spLocks noChangeArrowheads="1"/>
          </p:cNvSpPr>
          <p:nvPr/>
        </p:nvSpPr>
        <p:spPr bwMode="auto">
          <a:xfrm>
            <a:off x="3636963" y="28638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5630" name="Oval 209"/>
          <p:cNvSpPr>
            <a:spLocks noChangeArrowheads="1"/>
          </p:cNvSpPr>
          <p:nvPr/>
        </p:nvSpPr>
        <p:spPr bwMode="auto">
          <a:xfrm>
            <a:off x="3636963" y="2143125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5631" name="Oval 210"/>
          <p:cNvSpPr>
            <a:spLocks noChangeArrowheads="1"/>
          </p:cNvSpPr>
          <p:nvPr/>
        </p:nvSpPr>
        <p:spPr bwMode="auto">
          <a:xfrm>
            <a:off x="3636963" y="14239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5632" name="Group 211"/>
          <p:cNvGrpSpPr>
            <a:grpSpLocks/>
          </p:cNvGrpSpPr>
          <p:nvPr/>
        </p:nvGrpSpPr>
        <p:grpSpPr bwMode="auto">
          <a:xfrm>
            <a:off x="2555875" y="2863850"/>
            <a:ext cx="287338" cy="287338"/>
            <a:chOff x="3334" y="799"/>
            <a:chExt cx="454" cy="453"/>
          </a:xfrm>
        </p:grpSpPr>
        <p:sp>
          <p:nvSpPr>
            <p:cNvPr id="25763" name="Oval 21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5764" name="Oval 21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5633" name="Text Box 214"/>
          <p:cNvSpPr txBox="1">
            <a:spLocks noChangeArrowheads="1"/>
          </p:cNvSpPr>
          <p:nvPr/>
        </p:nvSpPr>
        <p:spPr bwMode="auto">
          <a:xfrm>
            <a:off x="1260475" y="19272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34" name="Text Box 215"/>
          <p:cNvSpPr txBox="1">
            <a:spLocks noChangeArrowheads="1"/>
          </p:cNvSpPr>
          <p:nvPr/>
        </p:nvSpPr>
        <p:spPr bwMode="auto">
          <a:xfrm>
            <a:off x="1404938" y="22145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635" name="Text Box 216"/>
          <p:cNvSpPr txBox="1">
            <a:spLocks noChangeArrowheads="1"/>
          </p:cNvSpPr>
          <p:nvPr/>
        </p:nvSpPr>
        <p:spPr bwMode="auto">
          <a:xfrm>
            <a:off x="2052638" y="15668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636" name="Text Box 217"/>
          <p:cNvSpPr txBox="1">
            <a:spLocks noChangeArrowheads="1"/>
          </p:cNvSpPr>
          <p:nvPr/>
        </p:nvSpPr>
        <p:spPr bwMode="auto">
          <a:xfrm>
            <a:off x="2197100" y="18557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637" name="Text Box 218"/>
          <p:cNvSpPr txBox="1">
            <a:spLocks noChangeArrowheads="1"/>
          </p:cNvSpPr>
          <p:nvPr/>
        </p:nvSpPr>
        <p:spPr bwMode="auto">
          <a:xfrm>
            <a:off x="2989263" y="171132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638" name="Text Box 219"/>
          <p:cNvSpPr txBox="1">
            <a:spLocks noChangeArrowheads="1"/>
          </p:cNvSpPr>
          <p:nvPr/>
        </p:nvSpPr>
        <p:spPr bwMode="auto">
          <a:xfrm>
            <a:off x="3060700" y="20716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639" name="Text Box 220"/>
          <p:cNvSpPr txBox="1">
            <a:spLocks noChangeArrowheads="1"/>
          </p:cNvSpPr>
          <p:nvPr/>
        </p:nvSpPr>
        <p:spPr bwMode="auto">
          <a:xfrm>
            <a:off x="3132138" y="243205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c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640" name="Text Box 221"/>
          <p:cNvSpPr txBox="1">
            <a:spLocks noChangeArrowheads="1"/>
          </p:cNvSpPr>
          <p:nvPr/>
        </p:nvSpPr>
        <p:spPr bwMode="auto">
          <a:xfrm>
            <a:off x="2052638" y="22875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41" name="Text Box 222"/>
          <p:cNvSpPr txBox="1">
            <a:spLocks noChangeArrowheads="1"/>
          </p:cNvSpPr>
          <p:nvPr/>
        </p:nvSpPr>
        <p:spPr bwMode="auto">
          <a:xfrm>
            <a:off x="2124075" y="25749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42" name="Text Box 223"/>
          <p:cNvSpPr txBox="1">
            <a:spLocks noChangeArrowheads="1"/>
          </p:cNvSpPr>
          <p:nvPr/>
        </p:nvSpPr>
        <p:spPr bwMode="auto">
          <a:xfrm>
            <a:off x="2700338" y="9191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43" name="Text Box 224"/>
          <p:cNvSpPr txBox="1">
            <a:spLocks noChangeArrowheads="1"/>
          </p:cNvSpPr>
          <p:nvPr/>
        </p:nvSpPr>
        <p:spPr bwMode="auto">
          <a:xfrm>
            <a:off x="2989263" y="27908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644" name="Text Box 225"/>
          <p:cNvSpPr txBox="1">
            <a:spLocks noChangeArrowheads="1"/>
          </p:cNvSpPr>
          <p:nvPr/>
        </p:nvSpPr>
        <p:spPr bwMode="auto">
          <a:xfrm>
            <a:off x="2989263" y="13509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45" name="Text Box 226"/>
          <p:cNvSpPr txBox="1">
            <a:spLocks noChangeArrowheads="1"/>
          </p:cNvSpPr>
          <p:nvPr/>
        </p:nvSpPr>
        <p:spPr bwMode="auto">
          <a:xfrm>
            <a:off x="3708400" y="1854200"/>
            <a:ext cx="57626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5646" name="Text Box 227"/>
          <p:cNvSpPr txBox="1">
            <a:spLocks noChangeArrowheads="1"/>
          </p:cNvSpPr>
          <p:nvPr/>
        </p:nvSpPr>
        <p:spPr bwMode="auto">
          <a:xfrm>
            <a:off x="3708400" y="2574925"/>
            <a:ext cx="57626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5647" name="Freeform 228"/>
          <p:cNvSpPr>
            <a:spLocks/>
          </p:cNvSpPr>
          <p:nvPr/>
        </p:nvSpPr>
        <p:spPr bwMode="auto">
          <a:xfrm rot="-5400000">
            <a:off x="5785644" y="2204244"/>
            <a:ext cx="744537" cy="720725"/>
          </a:xfrm>
          <a:custGeom>
            <a:avLst/>
            <a:gdLst>
              <a:gd name="T0" fmla="*/ 934976547 w 469"/>
              <a:gd name="T1" fmla="*/ 858179792 h 506"/>
              <a:gd name="T2" fmla="*/ 1164311406 w 469"/>
              <a:gd name="T3" fmla="*/ 582264612 h 506"/>
              <a:gd name="T4" fmla="*/ 821570386 w 469"/>
              <a:gd name="T5" fmla="*/ 213024090 h 506"/>
              <a:gd name="T6" fmla="*/ 362902256 w 469"/>
              <a:gd name="T7" fmla="*/ 30431402 h 506"/>
              <a:gd name="T8" fmla="*/ 20161236 w 469"/>
              <a:gd name="T9" fmla="*/ 397643639 h 506"/>
              <a:gd name="T10" fmla="*/ 478829366 w 469"/>
              <a:gd name="T11" fmla="*/ 949475423 h 506"/>
              <a:gd name="T12" fmla="*/ 934976547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5648" name="Group 229"/>
          <p:cNvGrpSpPr>
            <a:grpSpLocks/>
          </p:cNvGrpSpPr>
          <p:nvPr/>
        </p:nvGrpSpPr>
        <p:grpSpPr bwMode="auto">
          <a:xfrm>
            <a:off x="5507038" y="1201738"/>
            <a:ext cx="1584325" cy="863600"/>
            <a:chOff x="748" y="2614"/>
            <a:chExt cx="998" cy="544"/>
          </a:xfrm>
        </p:grpSpPr>
        <p:sp>
          <p:nvSpPr>
            <p:cNvPr id="25761" name="Arc 230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762" name="Text Box 231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5649" name="Freeform 232"/>
          <p:cNvSpPr>
            <a:spLocks/>
          </p:cNvSpPr>
          <p:nvPr/>
        </p:nvSpPr>
        <p:spPr bwMode="auto">
          <a:xfrm>
            <a:off x="7800975" y="1052513"/>
            <a:ext cx="720725" cy="1584325"/>
          </a:xfrm>
          <a:custGeom>
            <a:avLst/>
            <a:gdLst>
              <a:gd name="T0" fmla="*/ 917218028 w 419"/>
              <a:gd name="T1" fmla="*/ 83218420 h 1494"/>
              <a:gd name="T2" fmla="*/ 210073276 w 419"/>
              <a:gd name="T3" fmla="*/ 230537315 h 1494"/>
              <a:gd name="T4" fmla="*/ 142020667 w 419"/>
              <a:gd name="T5" fmla="*/ 1468691545 h 1494"/>
              <a:gd name="T6" fmla="*/ 1065157585 w 419"/>
              <a:gd name="T7" fmla="*/ 1501303825 h 1494"/>
              <a:gd name="T8" fmla="*/ 1189425024 w 419"/>
              <a:gd name="T9" fmla="*/ 396974156 h 1494"/>
              <a:gd name="T10" fmla="*/ 917218028 w 419"/>
              <a:gd name="T11" fmla="*/ 83218420 h 14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" h="1494">
                <a:moveTo>
                  <a:pt x="310" y="74"/>
                </a:moveTo>
                <a:cubicBezTo>
                  <a:pt x="255" y="49"/>
                  <a:pt x="115" y="0"/>
                  <a:pt x="71" y="205"/>
                </a:cubicBezTo>
                <a:cubicBezTo>
                  <a:pt x="27" y="410"/>
                  <a:pt x="0" y="1118"/>
                  <a:pt x="48" y="1306"/>
                </a:cubicBezTo>
                <a:cubicBezTo>
                  <a:pt x="96" y="1494"/>
                  <a:pt x="301" y="1494"/>
                  <a:pt x="360" y="1335"/>
                </a:cubicBezTo>
                <a:cubicBezTo>
                  <a:pt x="419" y="1176"/>
                  <a:pt x="410" y="563"/>
                  <a:pt x="402" y="353"/>
                </a:cubicBezTo>
                <a:cubicBezTo>
                  <a:pt x="394" y="143"/>
                  <a:pt x="365" y="99"/>
                  <a:pt x="310" y="7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0" name="Line 233"/>
          <p:cNvSpPr>
            <a:spLocks noChangeShapeType="1"/>
          </p:cNvSpPr>
          <p:nvPr/>
        </p:nvSpPr>
        <p:spPr bwMode="auto">
          <a:xfrm>
            <a:off x="7019925" y="2209800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1" name="Line 234"/>
          <p:cNvSpPr>
            <a:spLocks noChangeShapeType="1"/>
          </p:cNvSpPr>
          <p:nvPr/>
        </p:nvSpPr>
        <p:spPr bwMode="auto">
          <a:xfrm flipV="1">
            <a:off x="7019925" y="1562100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2" name="Line 235"/>
          <p:cNvSpPr>
            <a:spLocks noChangeShapeType="1"/>
          </p:cNvSpPr>
          <p:nvPr/>
        </p:nvSpPr>
        <p:spPr bwMode="auto">
          <a:xfrm flipV="1">
            <a:off x="5435600" y="192087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3" name="Arc 236"/>
          <p:cNvSpPr>
            <a:spLocks/>
          </p:cNvSpPr>
          <p:nvPr/>
        </p:nvSpPr>
        <p:spPr bwMode="auto">
          <a:xfrm flipH="1" flipV="1">
            <a:off x="5003800" y="2065338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54" name="Line 237"/>
          <p:cNvSpPr>
            <a:spLocks noChangeShapeType="1"/>
          </p:cNvSpPr>
          <p:nvPr/>
        </p:nvSpPr>
        <p:spPr bwMode="auto">
          <a:xfrm>
            <a:off x="5435600" y="2209800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5" name="Line 238"/>
          <p:cNvSpPr>
            <a:spLocks noChangeShapeType="1"/>
          </p:cNvSpPr>
          <p:nvPr/>
        </p:nvSpPr>
        <p:spPr bwMode="auto">
          <a:xfrm flipV="1">
            <a:off x="6227763" y="1560513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6" name="Line 239"/>
          <p:cNvSpPr>
            <a:spLocks noChangeShapeType="1"/>
          </p:cNvSpPr>
          <p:nvPr/>
        </p:nvSpPr>
        <p:spPr bwMode="auto">
          <a:xfrm>
            <a:off x="6227763" y="1849438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7" name="Line 240"/>
          <p:cNvSpPr>
            <a:spLocks noChangeShapeType="1"/>
          </p:cNvSpPr>
          <p:nvPr/>
        </p:nvSpPr>
        <p:spPr bwMode="auto">
          <a:xfrm flipV="1">
            <a:off x="6227763" y="2281238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8" name="Line 241"/>
          <p:cNvSpPr>
            <a:spLocks noChangeShapeType="1"/>
          </p:cNvSpPr>
          <p:nvPr/>
        </p:nvSpPr>
        <p:spPr bwMode="auto">
          <a:xfrm>
            <a:off x="6227763" y="2570163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9" name="Line 242"/>
          <p:cNvSpPr>
            <a:spLocks noChangeShapeType="1"/>
          </p:cNvSpPr>
          <p:nvPr/>
        </p:nvSpPr>
        <p:spPr bwMode="auto">
          <a:xfrm>
            <a:off x="7164388" y="2928938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0" name="Line 243"/>
          <p:cNvSpPr>
            <a:spLocks noChangeShapeType="1"/>
          </p:cNvSpPr>
          <p:nvPr/>
        </p:nvSpPr>
        <p:spPr bwMode="auto">
          <a:xfrm flipV="1">
            <a:off x="8101013" y="235426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1" name="Line 244"/>
          <p:cNvSpPr>
            <a:spLocks noChangeShapeType="1"/>
          </p:cNvSpPr>
          <p:nvPr/>
        </p:nvSpPr>
        <p:spPr bwMode="auto">
          <a:xfrm flipV="1">
            <a:off x="8101013" y="1633538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2" name="Line 245"/>
          <p:cNvSpPr>
            <a:spLocks noChangeShapeType="1"/>
          </p:cNvSpPr>
          <p:nvPr/>
        </p:nvSpPr>
        <p:spPr bwMode="auto">
          <a:xfrm>
            <a:off x="7164388" y="148907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3" name="Line 246"/>
          <p:cNvSpPr>
            <a:spLocks noChangeShapeType="1"/>
          </p:cNvSpPr>
          <p:nvPr/>
        </p:nvSpPr>
        <p:spPr bwMode="auto">
          <a:xfrm>
            <a:off x="7164388" y="2209800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4" name="Arc 247"/>
          <p:cNvSpPr>
            <a:spLocks/>
          </p:cNvSpPr>
          <p:nvPr/>
        </p:nvSpPr>
        <p:spPr bwMode="auto">
          <a:xfrm flipH="1" flipV="1">
            <a:off x="5292725" y="1055688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65" name="Oval 248"/>
          <p:cNvSpPr>
            <a:spLocks noChangeArrowheads="1"/>
          </p:cNvSpPr>
          <p:nvPr/>
        </p:nvSpPr>
        <p:spPr bwMode="auto">
          <a:xfrm>
            <a:off x="6083300" y="24257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5667" name="Oval 250"/>
          <p:cNvSpPr>
            <a:spLocks noChangeArrowheads="1"/>
          </p:cNvSpPr>
          <p:nvPr/>
        </p:nvSpPr>
        <p:spPr bwMode="auto">
          <a:xfrm>
            <a:off x="5292725" y="206533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5668" name="Oval 251"/>
          <p:cNvSpPr>
            <a:spLocks noChangeArrowheads="1"/>
          </p:cNvSpPr>
          <p:nvPr/>
        </p:nvSpPr>
        <p:spPr bwMode="auto">
          <a:xfrm>
            <a:off x="6875463" y="206533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5669" name="Oval 252"/>
          <p:cNvSpPr>
            <a:spLocks noChangeArrowheads="1"/>
          </p:cNvSpPr>
          <p:nvPr/>
        </p:nvSpPr>
        <p:spPr bwMode="auto">
          <a:xfrm>
            <a:off x="6875463" y="13446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5670" name="Oval 253"/>
          <p:cNvSpPr>
            <a:spLocks noChangeArrowheads="1"/>
          </p:cNvSpPr>
          <p:nvPr/>
        </p:nvSpPr>
        <p:spPr bwMode="auto">
          <a:xfrm>
            <a:off x="7956550" y="27860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5671" name="Oval 254"/>
          <p:cNvSpPr>
            <a:spLocks noChangeArrowheads="1"/>
          </p:cNvSpPr>
          <p:nvPr/>
        </p:nvSpPr>
        <p:spPr bwMode="auto">
          <a:xfrm>
            <a:off x="7956550" y="206533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5672" name="Oval 255"/>
          <p:cNvSpPr>
            <a:spLocks noChangeArrowheads="1"/>
          </p:cNvSpPr>
          <p:nvPr/>
        </p:nvSpPr>
        <p:spPr bwMode="auto">
          <a:xfrm>
            <a:off x="7956550" y="13462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5673" name="Group 256"/>
          <p:cNvGrpSpPr>
            <a:grpSpLocks/>
          </p:cNvGrpSpPr>
          <p:nvPr/>
        </p:nvGrpSpPr>
        <p:grpSpPr bwMode="auto">
          <a:xfrm>
            <a:off x="6875463" y="2786063"/>
            <a:ext cx="287337" cy="287337"/>
            <a:chOff x="3334" y="799"/>
            <a:chExt cx="454" cy="453"/>
          </a:xfrm>
        </p:grpSpPr>
        <p:sp>
          <p:nvSpPr>
            <p:cNvPr id="25759" name="Oval 257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5760" name="Oval 258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5674" name="Text Box 259"/>
          <p:cNvSpPr txBox="1">
            <a:spLocks noChangeArrowheads="1"/>
          </p:cNvSpPr>
          <p:nvPr/>
        </p:nvSpPr>
        <p:spPr bwMode="auto">
          <a:xfrm>
            <a:off x="5580063" y="18494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75" name="Text Box 260"/>
          <p:cNvSpPr txBox="1">
            <a:spLocks noChangeArrowheads="1"/>
          </p:cNvSpPr>
          <p:nvPr/>
        </p:nvSpPr>
        <p:spPr bwMode="auto">
          <a:xfrm>
            <a:off x="5724128" y="213285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b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676" name="Text Box 261"/>
          <p:cNvSpPr txBox="1">
            <a:spLocks noChangeArrowheads="1"/>
          </p:cNvSpPr>
          <p:nvPr/>
        </p:nvSpPr>
        <p:spPr bwMode="auto">
          <a:xfrm>
            <a:off x="6372225" y="148907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677" name="Text Box 262"/>
          <p:cNvSpPr txBox="1">
            <a:spLocks noChangeArrowheads="1"/>
          </p:cNvSpPr>
          <p:nvPr/>
        </p:nvSpPr>
        <p:spPr bwMode="auto">
          <a:xfrm>
            <a:off x="6516688" y="17780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678" name="Text Box 263"/>
          <p:cNvSpPr txBox="1">
            <a:spLocks noChangeArrowheads="1"/>
          </p:cNvSpPr>
          <p:nvPr/>
        </p:nvSpPr>
        <p:spPr bwMode="auto">
          <a:xfrm>
            <a:off x="7308850" y="16335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5679" name="Text Box 264"/>
          <p:cNvSpPr txBox="1">
            <a:spLocks noChangeArrowheads="1"/>
          </p:cNvSpPr>
          <p:nvPr/>
        </p:nvSpPr>
        <p:spPr bwMode="auto">
          <a:xfrm>
            <a:off x="7380288" y="19939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5680" name="Text Box 265"/>
          <p:cNvSpPr txBox="1">
            <a:spLocks noChangeArrowheads="1"/>
          </p:cNvSpPr>
          <p:nvPr/>
        </p:nvSpPr>
        <p:spPr bwMode="auto">
          <a:xfrm>
            <a:off x="7451725" y="235426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5681" name="Text Box 266"/>
          <p:cNvSpPr txBox="1">
            <a:spLocks noChangeArrowheads="1"/>
          </p:cNvSpPr>
          <p:nvPr/>
        </p:nvSpPr>
        <p:spPr bwMode="auto">
          <a:xfrm>
            <a:off x="6372225" y="22098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82" name="Text Box 267"/>
          <p:cNvSpPr txBox="1">
            <a:spLocks noChangeArrowheads="1"/>
          </p:cNvSpPr>
          <p:nvPr/>
        </p:nvSpPr>
        <p:spPr bwMode="auto">
          <a:xfrm>
            <a:off x="6443663" y="24971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83" name="Text Box 268"/>
          <p:cNvSpPr txBox="1">
            <a:spLocks noChangeArrowheads="1"/>
          </p:cNvSpPr>
          <p:nvPr/>
        </p:nvSpPr>
        <p:spPr bwMode="auto">
          <a:xfrm>
            <a:off x="7019925" y="84137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84" name="Text Box 269"/>
          <p:cNvSpPr txBox="1">
            <a:spLocks noChangeArrowheads="1"/>
          </p:cNvSpPr>
          <p:nvPr/>
        </p:nvSpPr>
        <p:spPr bwMode="auto">
          <a:xfrm>
            <a:off x="7308850" y="27130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685" name="Text Box 270"/>
          <p:cNvSpPr txBox="1">
            <a:spLocks noChangeArrowheads="1"/>
          </p:cNvSpPr>
          <p:nvPr/>
        </p:nvSpPr>
        <p:spPr bwMode="auto">
          <a:xfrm>
            <a:off x="7308850" y="127317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686" name="Text Box 271"/>
          <p:cNvSpPr txBox="1">
            <a:spLocks noChangeArrowheads="1"/>
          </p:cNvSpPr>
          <p:nvPr/>
        </p:nvSpPr>
        <p:spPr bwMode="auto">
          <a:xfrm>
            <a:off x="8027988" y="1776413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</a:t>
            </a:r>
            <a:r>
              <a:rPr lang="cs-CZ" sz="2400" b="1" i="1">
                <a:solidFill>
                  <a:srgbClr val="0070C0"/>
                </a:solidFill>
              </a:rPr>
              <a:t>b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687" name="Text Box 272"/>
          <p:cNvSpPr txBox="1">
            <a:spLocks noChangeArrowheads="1"/>
          </p:cNvSpPr>
          <p:nvPr/>
        </p:nvSpPr>
        <p:spPr bwMode="auto">
          <a:xfrm>
            <a:off x="8027988" y="2497138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</a:t>
            </a:r>
            <a:r>
              <a:rPr lang="cs-CZ" sz="2400" b="1" i="1">
                <a:solidFill>
                  <a:srgbClr val="0070C0"/>
                </a:solidFill>
              </a:rPr>
              <a:t>b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688" name="Freeform 273"/>
          <p:cNvSpPr>
            <a:spLocks/>
          </p:cNvSpPr>
          <p:nvPr/>
        </p:nvSpPr>
        <p:spPr bwMode="auto">
          <a:xfrm rot="10800000">
            <a:off x="2195513" y="5300663"/>
            <a:ext cx="744537" cy="720725"/>
          </a:xfrm>
          <a:custGeom>
            <a:avLst/>
            <a:gdLst>
              <a:gd name="T0" fmla="*/ 934976547 w 469"/>
              <a:gd name="T1" fmla="*/ 858179792 h 506"/>
              <a:gd name="T2" fmla="*/ 1164311406 w 469"/>
              <a:gd name="T3" fmla="*/ 582264612 h 506"/>
              <a:gd name="T4" fmla="*/ 821570386 w 469"/>
              <a:gd name="T5" fmla="*/ 213024090 h 506"/>
              <a:gd name="T6" fmla="*/ 362902256 w 469"/>
              <a:gd name="T7" fmla="*/ 30431402 h 506"/>
              <a:gd name="T8" fmla="*/ 20161236 w 469"/>
              <a:gd name="T9" fmla="*/ 397643639 h 506"/>
              <a:gd name="T10" fmla="*/ 478829366 w 469"/>
              <a:gd name="T11" fmla="*/ 949475423 h 506"/>
              <a:gd name="T12" fmla="*/ 934976547 w 469"/>
              <a:gd name="T13" fmla="*/ 858179792 h 5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" h="506">
                <a:moveTo>
                  <a:pt x="371" y="423"/>
                </a:moveTo>
                <a:cubicBezTo>
                  <a:pt x="416" y="393"/>
                  <a:pt x="469" y="340"/>
                  <a:pt x="462" y="287"/>
                </a:cubicBezTo>
                <a:cubicBezTo>
                  <a:pt x="455" y="234"/>
                  <a:pt x="379" y="150"/>
                  <a:pt x="326" y="105"/>
                </a:cubicBezTo>
                <a:cubicBezTo>
                  <a:pt x="273" y="60"/>
                  <a:pt x="197" y="0"/>
                  <a:pt x="144" y="15"/>
                </a:cubicBezTo>
                <a:cubicBezTo>
                  <a:pt x="91" y="30"/>
                  <a:pt x="0" y="121"/>
                  <a:pt x="8" y="196"/>
                </a:cubicBezTo>
                <a:cubicBezTo>
                  <a:pt x="16" y="271"/>
                  <a:pt x="130" y="430"/>
                  <a:pt x="190" y="468"/>
                </a:cubicBezTo>
                <a:cubicBezTo>
                  <a:pt x="250" y="506"/>
                  <a:pt x="326" y="453"/>
                  <a:pt x="371" y="423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5689" name="Group 274"/>
          <p:cNvGrpSpPr>
            <a:grpSpLocks/>
          </p:cNvGrpSpPr>
          <p:nvPr/>
        </p:nvGrpSpPr>
        <p:grpSpPr bwMode="auto">
          <a:xfrm>
            <a:off x="982663" y="3938588"/>
            <a:ext cx="1584325" cy="863600"/>
            <a:chOff x="748" y="2614"/>
            <a:chExt cx="998" cy="544"/>
          </a:xfrm>
        </p:grpSpPr>
        <p:sp>
          <p:nvSpPr>
            <p:cNvPr id="25757" name="Arc 275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758" name="Text Box 276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5690" name="Line 278"/>
          <p:cNvSpPr>
            <a:spLocks noChangeShapeType="1"/>
          </p:cNvSpPr>
          <p:nvPr/>
        </p:nvSpPr>
        <p:spPr bwMode="auto">
          <a:xfrm>
            <a:off x="2495550" y="4946650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1" name="Line 279"/>
          <p:cNvSpPr>
            <a:spLocks noChangeShapeType="1"/>
          </p:cNvSpPr>
          <p:nvPr/>
        </p:nvSpPr>
        <p:spPr bwMode="auto">
          <a:xfrm flipV="1">
            <a:off x="2495550" y="4298950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2" name="Line 280"/>
          <p:cNvSpPr>
            <a:spLocks noChangeShapeType="1"/>
          </p:cNvSpPr>
          <p:nvPr/>
        </p:nvSpPr>
        <p:spPr bwMode="auto">
          <a:xfrm flipV="1">
            <a:off x="911225" y="465772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3" name="Arc 281"/>
          <p:cNvSpPr>
            <a:spLocks/>
          </p:cNvSpPr>
          <p:nvPr/>
        </p:nvSpPr>
        <p:spPr bwMode="auto">
          <a:xfrm flipH="1" flipV="1">
            <a:off x="479425" y="4802188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94" name="Line 282"/>
          <p:cNvSpPr>
            <a:spLocks noChangeShapeType="1"/>
          </p:cNvSpPr>
          <p:nvPr/>
        </p:nvSpPr>
        <p:spPr bwMode="auto">
          <a:xfrm>
            <a:off x="911225" y="4946650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5" name="Line 283"/>
          <p:cNvSpPr>
            <a:spLocks noChangeShapeType="1"/>
          </p:cNvSpPr>
          <p:nvPr/>
        </p:nvSpPr>
        <p:spPr bwMode="auto">
          <a:xfrm flipV="1">
            <a:off x="1703388" y="4297363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6" name="Line 284"/>
          <p:cNvSpPr>
            <a:spLocks noChangeShapeType="1"/>
          </p:cNvSpPr>
          <p:nvPr/>
        </p:nvSpPr>
        <p:spPr bwMode="auto">
          <a:xfrm>
            <a:off x="1703388" y="4586288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7" name="Line 285"/>
          <p:cNvSpPr>
            <a:spLocks noChangeShapeType="1"/>
          </p:cNvSpPr>
          <p:nvPr/>
        </p:nvSpPr>
        <p:spPr bwMode="auto">
          <a:xfrm flipV="1">
            <a:off x="1703388" y="5018088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8" name="Line 286"/>
          <p:cNvSpPr>
            <a:spLocks noChangeShapeType="1"/>
          </p:cNvSpPr>
          <p:nvPr/>
        </p:nvSpPr>
        <p:spPr bwMode="auto">
          <a:xfrm>
            <a:off x="1703388" y="5307013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9" name="Line 287"/>
          <p:cNvSpPr>
            <a:spLocks noChangeShapeType="1"/>
          </p:cNvSpPr>
          <p:nvPr/>
        </p:nvSpPr>
        <p:spPr bwMode="auto">
          <a:xfrm>
            <a:off x="2640013" y="5665788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0" name="Line 288"/>
          <p:cNvSpPr>
            <a:spLocks noChangeShapeType="1"/>
          </p:cNvSpPr>
          <p:nvPr/>
        </p:nvSpPr>
        <p:spPr bwMode="auto">
          <a:xfrm flipV="1">
            <a:off x="3576638" y="509111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1" name="Line 289"/>
          <p:cNvSpPr>
            <a:spLocks noChangeShapeType="1"/>
          </p:cNvSpPr>
          <p:nvPr/>
        </p:nvSpPr>
        <p:spPr bwMode="auto">
          <a:xfrm flipV="1">
            <a:off x="3576638" y="4370388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2" name="Line 290"/>
          <p:cNvSpPr>
            <a:spLocks noChangeShapeType="1"/>
          </p:cNvSpPr>
          <p:nvPr/>
        </p:nvSpPr>
        <p:spPr bwMode="auto">
          <a:xfrm>
            <a:off x="2640013" y="422592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3" name="Line 291"/>
          <p:cNvSpPr>
            <a:spLocks noChangeShapeType="1"/>
          </p:cNvSpPr>
          <p:nvPr/>
        </p:nvSpPr>
        <p:spPr bwMode="auto">
          <a:xfrm>
            <a:off x="2640013" y="4946650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4" name="Arc 292"/>
          <p:cNvSpPr>
            <a:spLocks/>
          </p:cNvSpPr>
          <p:nvPr/>
        </p:nvSpPr>
        <p:spPr bwMode="auto">
          <a:xfrm flipH="1" flipV="1">
            <a:off x="768350" y="3792538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705" name="Oval 293"/>
          <p:cNvSpPr>
            <a:spLocks noChangeArrowheads="1"/>
          </p:cNvSpPr>
          <p:nvPr/>
        </p:nvSpPr>
        <p:spPr bwMode="auto">
          <a:xfrm>
            <a:off x="1558925" y="51625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5707" name="Oval 295"/>
          <p:cNvSpPr>
            <a:spLocks noChangeArrowheads="1"/>
          </p:cNvSpPr>
          <p:nvPr/>
        </p:nvSpPr>
        <p:spPr bwMode="auto">
          <a:xfrm>
            <a:off x="768350" y="48021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5708" name="Oval 296"/>
          <p:cNvSpPr>
            <a:spLocks noChangeArrowheads="1"/>
          </p:cNvSpPr>
          <p:nvPr/>
        </p:nvSpPr>
        <p:spPr bwMode="auto">
          <a:xfrm>
            <a:off x="2351088" y="48021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5709" name="Oval 297"/>
          <p:cNvSpPr>
            <a:spLocks noChangeArrowheads="1"/>
          </p:cNvSpPr>
          <p:nvPr/>
        </p:nvSpPr>
        <p:spPr bwMode="auto">
          <a:xfrm>
            <a:off x="2351088" y="40814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5710" name="Oval 298"/>
          <p:cNvSpPr>
            <a:spLocks noChangeArrowheads="1"/>
          </p:cNvSpPr>
          <p:nvPr/>
        </p:nvSpPr>
        <p:spPr bwMode="auto">
          <a:xfrm>
            <a:off x="3432175" y="55229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5711" name="Oval 299"/>
          <p:cNvSpPr>
            <a:spLocks noChangeArrowheads="1"/>
          </p:cNvSpPr>
          <p:nvPr/>
        </p:nvSpPr>
        <p:spPr bwMode="auto">
          <a:xfrm>
            <a:off x="3432175" y="480218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5712" name="Oval 300"/>
          <p:cNvSpPr>
            <a:spLocks noChangeArrowheads="1"/>
          </p:cNvSpPr>
          <p:nvPr/>
        </p:nvSpPr>
        <p:spPr bwMode="auto">
          <a:xfrm>
            <a:off x="3432175" y="40830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5713" name="Group 301"/>
          <p:cNvGrpSpPr>
            <a:grpSpLocks/>
          </p:cNvGrpSpPr>
          <p:nvPr/>
        </p:nvGrpSpPr>
        <p:grpSpPr bwMode="auto">
          <a:xfrm>
            <a:off x="2351088" y="5522913"/>
            <a:ext cx="287337" cy="287337"/>
            <a:chOff x="3334" y="799"/>
            <a:chExt cx="454" cy="453"/>
          </a:xfrm>
        </p:grpSpPr>
        <p:sp>
          <p:nvSpPr>
            <p:cNvPr id="25755" name="Oval 30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5756" name="Oval 30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5714" name="Text Box 304"/>
          <p:cNvSpPr txBox="1">
            <a:spLocks noChangeArrowheads="1"/>
          </p:cNvSpPr>
          <p:nvPr/>
        </p:nvSpPr>
        <p:spPr bwMode="auto">
          <a:xfrm>
            <a:off x="1055688" y="45862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715" name="Text Box 305"/>
          <p:cNvSpPr txBox="1">
            <a:spLocks noChangeArrowheads="1"/>
          </p:cNvSpPr>
          <p:nvPr/>
        </p:nvSpPr>
        <p:spPr bwMode="auto">
          <a:xfrm>
            <a:off x="1200150" y="48736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716" name="Text Box 306"/>
          <p:cNvSpPr txBox="1">
            <a:spLocks noChangeArrowheads="1"/>
          </p:cNvSpPr>
          <p:nvPr/>
        </p:nvSpPr>
        <p:spPr bwMode="auto">
          <a:xfrm>
            <a:off x="1847850" y="42259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717" name="Text Box 307"/>
          <p:cNvSpPr txBox="1">
            <a:spLocks noChangeArrowheads="1"/>
          </p:cNvSpPr>
          <p:nvPr/>
        </p:nvSpPr>
        <p:spPr bwMode="auto">
          <a:xfrm>
            <a:off x="1992313" y="45148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718" name="Text Box 308"/>
          <p:cNvSpPr txBox="1">
            <a:spLocks noChangeArrowheads="1"/>
          </p:cNvSpPr>
          <p:nvPr/>
        </p:nvSpPr>
        <p:spPr bwMode="auto">
          <a:xfrm>
            <a:off x="2784475" y="43703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5719" name="Text Box 309"/>
          <p:cNvSpPr txBox="1">
            <a:spLocks noChangeArrowheads="1"/>
          </p:cNvSpPr>
          <p:nvPr/>
        </p:nvSpPr>
        <p:spPr bwMode="auto">
          <a:xfrm>
            <a:off x="2855913" y="473075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5720" name="Text Box 310"/>
          <p:cNvSpPr txBox="1">
            <a:spLocks noChangeArrowheads="1"/>
          </p:cNvSpPr>
          <p:nvPr/>
        </p:nvSpPr>
        <p:spPr bwMode="auto">
          <a:xfrm>
            <a:off x="2927350" y="50911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5721" name="Text Box 311"/>
          <p:cNvSpPr txBox="1">
            <a:spLocks noChangeArrowheads="1"/>
          </p:cNvSpPr>
          <p:nvPr/>
        </p:nvSpPr>
        <p:spPr bwMode="auto">
          <a:xfrm>
            <a:off x="1847850" y="494665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a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722" name="Text Box 312"/>
          <p:cNvSpPr txBox="1">
            <a:spLocks noChangeArrowheads="1"/>
          </p:cNvSpPr>
          <p:nvPr/>
        </p:nvSpPr>
        <p:spPr bwMode="auto">
          <a:xfrm>
            <a:off x="1919288" y="523398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a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723" name="Text Box 313"/>
          <p:cNvSpPr txBox="1">
            <a:spLocks noChangeArrowheads="1"/>
          </p:cNvSpPr>
          <p:nvPr/>
        </p:nvSpPr>
        <p:spPr bwMode="auto">
          <a:xfrm>
            <a:off x="2495550" y="357822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a</a:t>
            </a:r>
            <a:endParaRPr lang="cs-CZ" sz="2400" b="1" baseline="-25000">
              <a:solidFill>
                <a:srgbClr val="0070C0"/>
              </a:solidFill>
            </a:endParaRPr>
          </a:p>
        </p:txBody>
      </p:sp>
      <p:sp>
        <p:nvSpPr>
          <p:cNvPr id="25724" name="Text Box 314"/>
          <p:cNvSpPr txBox="1">
            <a:spLocks noChangeArrowheads="1"/>
          </p:cNvSpPr>
          <p:nvPr/>
        </p:nvSpPr>
        <p:spPr bwMode="auto">
          <a:xfrm>
            <a:off x="2784475" y="54498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5725" name="Text Box 315"/>
          <p:cNvSpPr txBox="1">
            <a:spLocks noChangeArrowheads="1"/>
          </p:cNvSpPr>
          <p:nvPr/>
        </p:nvSpPr>
        <p:spPr bwMode="auto">
          <a:xfrm>
            <a:off x="2784475" y="401002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5726" name="Text Box 316"/>
          <p:cNvSpPr txBox="1">
            <a:spLocks noChangeArrowheads="1"/>
          </p:cNvSpPr>
          <p:nvPr/>
        </p:nvSpPr>
        <p:spPr bwMode="auto">
          <a:xfrm>
            <a:off x="3503613" y="4513263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i="1">
                <a:solidFill>
                  <a:srgbClr val="0070C0"/>
                </a:solidFill>
              </a:rPr>
              <a:t>a</a:t>
            </a:r>
            <a:r>
              <a:rPr lang="cs-CZ" sz="1600" b="1" i="1"/>
              <a:t>,b</a:t>
            </a:r>
            <a:endParaRPr lang="cs-CZ" b="1" baseline="-25000"/>
          </a:p>
        </p:txBody>
      </p:sp>
      <p:sp>
        <p:nvSpPr>
          <p:cNvPr id="25727" name="Text Box 317"/>
          <p:cNvSpPr txBox="1">
            <a:spLocks noChangeArrowheads="1"/>
          </p:cNvSpPr>
          <p:nvPr/>
        </p:nvSpPr>
        <p:spPr bwMode="auto">
          <a:xfrm>
            <a:off x="3503613" y="5233988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5728" name="AutoShape 322"/>
          <p:cNvSpPr>
            <a:spLocks noChangeArrowheads="1"/>
          </p:cNvSpPr>
          <p:nvPr/>
        </p:nvSpPr>
        <p:spPr bwMode="auto">
          <a:xfrm>
            <a:off x="468313" y="3716338"/>
            <a:ext cx="431800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6</a:t>
            </a:r>
          </a:p>
        </p:txBody>
      </p:sp>
      <p:sp>
        <p:nvSpPr>
          <p:cNvPr id="25729" name="AutoShape 323"/>
          <p:cNvSpPr>
            <a:spLocks noChangeArrowheads="1"/>
          </p:cNvSpPr>
          <p:nvPr/>
        </p:nvSpPr>
        <p:spPr bwMode="auto">
          <a:xfrm>
            <a:off x="468313" y="1268413"/>
            <a:ext cx="431800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4</a:t>
            </a:r>
          </a:p>
        </p:txBody>
      </p:sp>
      <p:sp>
        <p:nvSpPr>
          <p:cNvPr id="25730" name="AutoShape 324"/>
          <p:cNvSpPr>
            <a:spLocks noChangeArrowheads="1"/>
          </p:cNvSpPr>
          <p:nvPr/>
        </p:nvSpPr>
        <p:spPr bwMode="auto">
          <a:xfrm>
            <a:off x="4572000" y="1268413"/>
            <a:ext cx="431800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5</a:t>
            </a:r>
          </a:p>
        </p:txBody>
      </p:sp>
      <p:sp>
        <p:nvSpPr>
          <p:cNvPr id="25731" name="AutoShape 325"/>
          <p:cNvSpPr>
            <a:spLocks noChangeArrowheads="1"/>
          </p:cNvSpPr>
          <p:nvPr/>
        </p:nvSpPr>
        <p:spPr bwMode="auto">
          <a:xfrm>
            <a:off x="4427984" y="3501008"/>
            <a:ext cx="4176464" cy="2520950"/>
          </a:xfrm>
          <a:prstGeom prst="roundRect">
            <a:avLst>
              <a:gd name="adj" fmla="val 513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NFA </a:t>
            </a:r>
            <a:r>
              <a:rPr lang="cs-CZ" b="1"/>
              <a:t>A</a:t>
            </a:r>
            <a:r>
              <a:rPr lang="en-US" b="1" baseline="-25000" smtClean="0"/>
              <a:t>1 </a:t>
            </a:r>
            <a:r>
              <a:rPr lang="en-US" smtClean="0"/>
              <a:t> has processed the word </a:t>
            </a:r>
            <a:r>
              <a:rPr lang="cs-CZ" i="1" smtClean="0"/>
              <a:t>abcba</a:t>
            </a:r>
            <a:r>
              <a:rPr lang="cs-CZ" smtClean="0"/>
              <a:t> </a:t>
            </a:r>
            <a:endParaRPr lang="en-US" smtClean="0"/>
          </a:p>
          <a:p>
            <a:pPr algn="l"/>
            <a:r>
              <a:rPr lang="en-US" smtClean="0"/>
              <a:t>and went through the input characters </a:t>
            </a:r>
          </a:p>
          <a:p>
            <a:pPr algn="l"/>
            <a:r>
              <a:rPr lang="en-US" smtClean="0"/>
              <a:t>and respective sets(!) of states</a:t>
            </a:r>
          </a:p>
          <a:p>
            <a:pPr algn="l"/>
            <a:endParaRPr lang="cs-CZ"/>
          </a:p>
          <a:p>
            <a:pPr algn="l"/>
            <a:r>
              <a:rPr lang="en-US"/>
              <a:t>{0} </a:t>
            </a:r>
            <a:r>
              <a:rPr lang="en-US">
                <a:cs typeface="Arial" charset="0"/>
              </a:rPr>
              <a:t>→ a </a:t>
            </a:r>
            <a:r>
              <a:rPr lang="en-US"/>
              <a:t>→ {</a:t>
            </a:r>
            <a:r>
              <a:rPr lang="cs-CZ"/>
              <a:t>1</a:t>
            </a:r>
            <a:r>
              <a:rPr lang="en-US"/>
              <a:t>} → </a:t>
            </a:r>
            <a:r>
              <a:rPr lang="cs-CZ"/>
              <a:t>b</a:t>
            </a:r>
            <a:r>
              <a:rPr lang="en-US"/>
              <a:t> → {</a:t>
            </a:r>
            <a:r>
              <a:rPr lang="cs-CZ"/>
              <a:t>3, 4</a:t>
            </a:r>
            <a:r>
              <a:rPr lang="en-US"/>
              <a:t>} → </a:t>
            </a:r>
            <a:r>
              <a:rPr lang="cs-CZ"/>
              <a:t>c</a:t>
            </a:r>
            <a:r>
              <a:rPr lang="en-US"/>
              <a:t> →</a:t>
            </a:r>
          </a:p>
          <a:p>
            <a:pPr algn="l"/>
            <a:r>
              <a:rPr lang="en-US"/>
              <a:t>→</a:t>
            </a:r>
            <a:r>
              <a:rPr lang="cs-CZ"/>
              <a:t> </a:t>
            </a:r>
            <a:r>
              <a:rPr lang="en-US"/>
              <a:t>{0</a:t>
            </a:r>
            <a:r>
              <a:rPr lang="cs-CZ"/>
              <a:t>, 6, 7, 8</a:t>
            </a:r>
            <a:r>
              <a:rPr lang="en-US"/>
              <a:t>} → </a:t>
            </a:r>
            <a:r>
              <a:rPr lang="cs-CZ"/>
              <a:t>b</a:t>
            </a:r>
            <a:r>
              <a:rPr lang="en-US"/>
              <a:t> → {</a:t>
            </a:r>
            <a:r>
              <a:rPr lang="cs-CZ"/>
              <a:t>2, 6, 7</a:t>
            </a:r>
            <a:r>
              <a:rPr lang="en-US"/>
              <a:t>} → </a:t>
            </a:r>
            <a:r>
              <a:rPr lang="cs-CZ"/>
              <a:t>a</a:t>
            </a:r>
            <a:r>
              <a:rPr lang="en-US"/>
              <a:t> → </a:t>
            </a:r>
            <a:endParaRPr lang="cs-CZ"/>
          </a:p>
          <a:p>
            <a:pPr algn="l"/>
            <a:r>
              <a:rPr lang="en-US"/>
              <a:t>→</a:t>
            </a:r>
            <a:r>
              <a:rPr lang="cs-CZ"/>
              <a:t> </a:t>
            </a:r>
            <a:r>
              <a:rPr lang="en-US"/>
              <a:t>{0</a:t>
            </a:r>
            <a:r>
              <a:rPr lang="cs-CZ"/>
              <a:t>, 4, 5, 6</a:t>
            </a:r>
            <a:r>
              <a:rPr lang="en-US"/>
              <a:t>}</a:t>
            </a:r>
            <a:r>
              <a:rPr lang="cs-CZ"/>
              <a:t>.</a:t>
            </a:r>
            <a:r>
              <a:rPr lang="en-US"/>
              <a:t> </a:t>
            </a:r>
          </a:p>
        </p:txBody>
      </p:sp>
      <p:sp>
        <p:nvSpPr>
          <p:cNvPr id="25732" name="AutoShape 327"/>
          <p:cNvSpPr>
            <a:spLocks noChangeArrowheads="1"/>
          </p:cNvSpPr>
          <p:nvPr/>
        </p:nvSpPr>
        <p:spPr bwMode="auto">
          <a:xfrm>
            <a:off x="817563" y="2857500"/>
            <a:ext cx="863600" cy="360363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/>
              <a:t>ab</a:t>
            </a:r>
            <a:r>
              <a:rPr lang="cs-CZ" sz="2400" b="1" i="1">
                <a:solidFill>
                  <a:srgbClr val="0070C0"/>
                </a:solidFill>
              </a:rPr>
              <a:t>c</a:t>
            </a:r>
            <a:r>
              <a:rPr lang="cs-CZ" i="1"/>
              <a:t>ba</a:t>
            </a:r>
            <a:r>
              <a:rPr lang="cs-CZ"/>
              <a:t> </a:t>
            </a:r>
            <a:endParaRPr lang="en-US"/>
          </a:p>
        </p:txBody>
      </p:sp>
      <p:sp>
        <p:nvSpPr>
          <p:cNvPr id="25733" name="AutoShape 328"/>
          <p:cNvSpPr>
            <a:spLocks noChangeArrowheads="1"/>
          </p:cNvSpPr>
          <p:nvPr/>
        </p:nvSpPr>
        <p:spPr bwMode="auto">
          <a:xfrm>
            <a:off x="4560888" y="2565400"/>
            <a:ext cx="863600" cy="360363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/>
              <a:t>abc</a:t>
            </a:r>
            <a:r>
              <a:rPr lang="cs-CZ" sz="2400" b="1" i="1">
                <a:solidFill>
                  <a:srgbClr val="0070C0"/>
                </a:solidFill>
              </a:rPr>
              <a:t>b</a:t>
            </a:r>
            <a:r>
              <a:rPr lang="cs-CZ" i="1"/>
              <a:t>a</a:t>
            </a:r>
            <a:r>
              <a:rPr lang="cs-CZ"/>
              <a:t> </a:t>
            </a:r>
            <a:endParaRPr lang="en-US"/>
          </a:p>
        </p:txBody>
      </p:sp>
      <p:sp>
        <p:nvSpPr>
          <p:cNvPr id="25734" name="AutoShape 329"/>
          <p:cNvSpPr>
            <a:spLocks noChangeArrowheads="1"/>
          </p:cNvSpPr>
          <p:nvPr/>
        </p:nvSpPr>
        <p:spPr bwMode="auto">
          <a:xfrm>
            <a:off x="539750" y="5589588"/>
            <a:ext cx="863600" cy="360362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/>
              <a:t>abcb</a:t>
            </a:r>
            <a:r>
              <a:rPr lang="cs-CZ" sz="2400" b="1" i="1">
                <a:solidFill>
                  <a:srgbClr val="0070C0"/>
                </a:solidFill>
              </a:rPr>
              <a:t>a</a:t>
            </a:r>
            <a:r>
              <a:rPr lang="cs-CZ"/>
              <a:t> </a:t>
            </a:r>
            <a:endParaRPr lang="en-US"/>
          </a:p>
        </p:txBody>
      </p:sp>
      <p:sp>
        <p:nvSpPr>
          <p:cNvPr id="25735" name="AutoShape 330"/>
          <p:cNvSpPr>
            <a:spLocks noChangeArrowheads="1"/>
          </p:cNvSpPr>
          <p:nvPr/>
        </p:nvSpPr>
        <p:spPr bwMode="auto">
          <a:xfrm>
            <a:off x="3131840" y="5949280"/>
            <a:ext cx="1223392" cy="361033"/>
          </a:xfrm>
          <a:prstGeom prst="roundRect">
            <a:avLst>
              <a:gd name="adj" fmla="val 16301"/>
            </a:avLst>
          </a:prstGeom>
          <a:solidFill>
            <a:srgbClr val="FFC000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mtClean="0"/>
              <a:t>Accepted</a:t>
            </a:r>
            <a:r>
              <a:rPr lang="cs-CZ" smtClean="0"/>
              <a:t>! </a:t>
            </a:r>
            <a:endParaRPr lang="en-US"/>
          </a:p>
        </p:txBody>
      </p:sp>
      <p:cxnSp>
        <p:nvCxnSpPr>
          <p:cNvPr id="25736" name="AutoShape 331"/>
          <p:cNvCxnSpPr>
            <a:cxnSpLocks noChangeShapeType="1"/>
            <a:stCxn id="25735" idx="1"/>
            <a:endCxn id="25755" idx="5"/>
          </p:cNvCxnSpPr>
          <p:nvPr/>
        </p:nvCxnSpPr>
        <p:spPr bwMode="auto">
          <a:xfrm rot="10800000">
            <a:off x="2596346" y="5768171"/>
            <a:ext cx="535495" cy="36162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38" name="AutoShape 333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739" name="AutoShape 334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5740" name="Group 335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5751" name="Group 336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753" name="Rectangle 337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754" name="Line 338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5752" name="Arc 33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5741" name="AutoShape 340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742" name="AutoShape 341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5743" name="Group 342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5747" name="Group 343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749" name="Rectangle 344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750" name="Line 345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5748" name="Arc 346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5744" name="AutoShape 347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NFA at work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745" name="AutoShape 349"/>
          <p:cNvSpPr>
            <a:spLocks noChangeArrowheads="1"/>
          </p:cNvSpPr>
          <p:nvPr/>
        </p:nvSpPr>
        <p:spPr bwMode="auto">
          <a:xfrm>
            <a:off x="539750" y="620713"/>
            <a:ext cx="18002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 smtClean="0">
                <a:solidFill>
                  <a:schemeClr val="bg1"/>
                </a:solidFill>
                <a:latin typeface="Arial Black" pitchFamily="34" charset="0"/>
              </a:rPr>
              <a:t>...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continued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746" name="Text Box 350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9" name="Group 192"/>
          <p:cNvGrpSpPr>
            <a:grpSpLocks/>
          </p:cNvGrpSpPr>
          <p:nvPr/>
        </p:nvGrpSpPr>
        <p:grpSpPr bwMode="auto">
          <a:xfrm>
            <a:off x="1763688" y="1772816"/>
            <a:ext cx="287338" cy="287338"/>
            <a:chOff x="3334" y="799"/>
            <a:chExt cx="454" cy="453"/>
          </a:xfrm>
        </p:grpSpPr>
        <p:sp>
          <p:nvSpPr>
            <p:cNvPr id="170" name="Oval 19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71" name="Oval 19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1</a:t>
              </a:r>
              <a:endParaRPr lang="cs-CZ" sz="1400" b="1"/>
            </a:p>
          </p:txBody>
        </p:sp>
      </p:grpSp>
      <p:grpSp>
        <p:nvGrpSpPr>
          <p:cNvPr id="172" name="Group 192"/>
          <p:cNvGrpSpPr>
            <a:grpSpLocks/>
          </p:cNvGrpSpPr>
          <p:nvPr/>
        </p:nvGrpSpPr>
        <p:grpSpPr bwMode="auto">
          <a:xfrm>
            <a:off x="6084168" y="1700808"/>
            <a:ext cx="287338" cy="287338"/>
            <a:chOff x="3334" y="799"/>
            <a:chExt cx="454" cy="453"/>
          </a:xfrm>
        </p:grpSpPr>
        <p:sp>
          <p:nvSpPr>
            <p:cNvPr id="173" name="Oval 19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74" name="Oval 19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1</a:t>
              </a:r>
              <a:endParaRPr lang="cs-CZ" sz="1400" b="1"/>
            </a:p>
          </p:txBody>
        </p:sp>
      </p:grpSp>
      <p:grpSp>
        <p:nvGrpSpPr>
          <p:cNvPr id="175" name="Group 192"/>
          <p:cNvGrpSpPr>
            <a:grpSpLocks/>
          </p:cNvGrpSpPr>
          <p:nvPr/>
        </p:nvGrpSpPr>
        <p:grpSpPr bwMode="auto">
          <a:xfrm>
            <a:off x="1547664" y="4437112"/>
            <a:ext cx="287338" cy="287338"/>
            <a:chOff x="3334" y="799"/>
            <a:chExt cx="454" cy="453"/>
          </a:xfrm>
        </p:grpSpPr>
        <p:sp>
          <p:nvSpPr>
            <p:cNvPr id="176" name="Oval 19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77" name="Oval 19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1</a:t>
              </a:r>
              <a:endParaRPr lang="cs-CZ" sz="1400" b="1"/>
            </a:p>
          </p:txBody>
        </p:sp>
      </p:grpSp>
    </p:spTree>
    <p:extLst>
      <p:ext uri="{BB962C8B-B14F-4D97-AF65-F5344CB8AC3E}">
        <p14:creationId xmlns:p14="http://schemas.microsoft.com/office/powerpoint/2010/main" val="321961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348"/>
          <p:cNvSpPr>
            <a:spLocks noChangeArrowheads="1"/>
          </p:cNvSpPr>
          <p:nvPr/>
        </p:nvSpPr>
        <p:spPr bwMode="auto">
          <a:xfrm>
            <a:off x="251520" y="836712"/>
            <a:ext cx="8640960" cy="5688631"/>
          </a:xfrm>
          <a:prstGeom prst="roundRect">
            <a:avLst>
              <a:gd name="adj" fmla="val 4157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320" name="Freeform 187"/>
          <p:cNvSpPr>
            <a:spLocks/>
          </p:cNvSpPr>
          <p:nvPr/>
        </p:nvSpPr>
        <p:spPr bwMode="auto">
          <a:xfrm>
            <a:off x="2987824" y="3573016"/>
            <a:ext cx="648072" cy="2952328"/>
          </a:xfrm>
          <a:custGeom>
            <a:avLst/>
            <a:gdLst>
              <a:gd name="T0" fmla="*/ 781247850 w 419"/>
              <a:gd name="T1" fmla="*/ 186491563 h 1494"/>
              <a:gd name="T2" fmla="*/ 178930165 w 419"/>
              <a:gd name="T3" fmla="*/ 516632825 h 1494"/>
              <a:gd name="T4" fmla="*/ 120967409 w 419"/>
              <a:gd name="T5" fmla="*/ 2147483647 h 1494"/>
              <a:gd name="T6" fmla="*/ 907255568 w 419"/>
              <a:gd name="T7" fmla="*/ 2147483647 h 1494"/>
              <a:gd name="T8" fmla="*/ 1013102051 w 419"/>
              <a:gd name="T9" fmla="*/ 889615950 h 1494"/>
              <a:gd name="T10" fmla="*/ 781247850 w 419"/>
              <a:gd name="T11" fmla="*/ 186491563 h 14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" h="1494">
                <a:moveTo>
                  <a:pt x="310" y="74"/>
                </a:moveTo>
                <a:cubicBezTo>
                  <a:pt x="255" y="49"/>
                  <a:pt x="115" y="0"/>
                  <a:pt x="71" y="205"/>
                </a:cubicBezTo>
                <a:cubicBezTo>
                  <a:pt x="27" y="410"/>
                  <a:pt x="0" y="1118"/>
                  <a:pt x="48" y="1306"/>
                </a:cubicBezTo>
                <a:cubicBezTo>
                  <a:pt x="96" y="1494"/>
                  <a:pt x="301" y="1494"/>
                  <a:pt x="360" y="1335"/>
                </a:cubicBezTo>
                <a:cubicBezTo>
                  <a:pt x="419" y="1176"/>
                  <a:pt x="410" y="563"/>
                  <a:pt x="402" y="353"/>
                </a:cubicBezTo>
                <a:cubicBezTo>
                  <a:pt x="394" y="143"/>
                  <a:pt x="365" y="99"/>
                  <a:pt x="310" y="7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1" name="Freeform 187"/>
          <p:cNvSpPr>
            <a:spLocks/>
          </p:cNvSpPr>
          <p:nvPr/>
        </p:nvSpPr>
        <p:spPr bwMode="auto">
          <a:xfrm>
            <a:off x="1907704" y="3573016"/>
            <a:ext cx="648072" cy="2376264"/>
          </a:xfrm>
          <a:custGeom>
            <a:avLst/>
            <a:gdLst>
              <a:gd name="T0" fmla="*/ 781247850 w 419"/>
              <a:gd name="T1" fmla="*/ 186491563 h 1494"/>
              <a:gd name="T2" fmla="*/ 178930165 w 419"/>
              <a:gd name="T3" fmla="*/ 516632825 h 1494"/>
              <a:gd name="T4" fmla="*/ 120967409 w 419"/>
              <a:gd name="T5" fmla="*/ 2147483647 h 1494"/>
              <a:gd name="T6" fmla="*/ 907255568 w 419"/>
              <a:gd name="T7" fmla="*/ 2147483647 h 1494"/>
              <a:gd name="T8" fmla="*/ 1013102051 w 419"/>
              <a:gd name="T9" fmla="*/ 889615950 h 1494"/>
              <a:gd name="T10" fmla="*/ 781247850 w 419"/>
              <a:gd name="T11" fmla="*/ 186491563 h 14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" h="1494">
                <a:moveTo>
                  <a:pt x="310" y="74"/>
                </a:moveTo>
                <a:cubicBezTo>
                  <a:pt x="255" y="49"/>
                  <a:pt x="115" y="0"/>
                  <a:pt x="71" y="205"/>
                </a:cubicBezTo>
                <a:cubicBezTo>
                  <a:pt x="27" y="410"/>
                  <a:pt x="0" y="1118"/>
                  <a:pt x="48" y="1306"/>
                </a:cubicBezTo>
                <a:cubicBezTo>
                  <a:pt x="96" y="1494"/>
                  <a:pt x="301" y="1494"/>
                  <a:pt x="360" y="1335"/>
                </a:cubicBezTo>
                <a:cubicBezTo>
                  <a:pt x="419" y="1176"/>
                  <a:pt x="410" y="563"/>
                  <a:pt x="402" y="353"/>
                </a:cubicBezTo>
                <a:cubicBezTo>
                  <a:pt x="394" y="143"/>
                  <a:pt x="365" y="99"/>
                  <a:pt x="310" y="7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2" name="Freeform 187"/>
          <p:cNvSpPr>
            <a:spLocks/>
          </p:cNvSpPr>
          <p:nvPr/>
        </p:nvSpPr>
        <p:spPr bwMode="auto">
          <a:xfrm>
            <a:off x="971600" y="4005064"/>
            <a:ext cx="576064" cy="1224136"/>
          </a:xfrm>
          <a:custGeom>
            <a:avLst/>
            <a:gdLst>
              <a:gd name="T0" fmla="*/ 781247850 w 419"/>
              <a:gd name="T1" fmla="*/ 186491563 h 1494"/>
              <a:gd name="T2" fmla="*/ 178930165 w 419"/>
              <a:gd name="T3" fmla="*/ 516632825 h 1494"/>
              <a:gd name="T4" fmla="*/ 120967409 w 419"/>
              <a:gd name="T5" fmla="*/ 2147483647 h 1494"/>
              <a:gd name="T6" fmla="*/ 907255568 w 419"/>
              <a:gd name="T7" fmla="*/ 2147483647 h 1494"/>
              <a:gd name="T8" fmla="*/ 1013102051 w 419"/>
              <a:gd name="T9" fmla="*/ 889615950 h 1494"/>
              <a:gd name="T10" fmla="*/ 781247850 w 419"/>
              <a:gd name="T11" fmla="*/ 186491563 h 14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" h="1494">
                <a:moveTo>
                  <a:pt x="310" y="74"/>
                </a:moveTo>
                <a:cubicBezTo>
                  <a:pt x="255" y="49"/>
                  <a:pt x="115" y="0"/>
                  <a:pt x="71" y="205"/>
                </a:cubicBezTo>
                <a:cubicBezTo>
                  <a:pt x="27" y="410"/>
                  <a:pt x="0" y="1118"/>
                  <a:pt x="48" y="1306"/>
                </a:cubicBezTo>
                <a:cubicBezTo>
                  <a:pt x="96" y="1494"/>
                  <a:pt x="301" y="1494"/>
                  <a:pt x="360" y="1335"/>
                </a:cubicBezTo>
                <a:cubicBezTo>
                  <a:pt x="419" y="1176"/>
                  <a:pt x="410" y="563"/>
                  <a:pt x="402" y="353"/>
                </a:cubicBezTo>
                <a:cubicBezTo>
                  <a:pt x="394" y="143"/>
                  <a:pt x="365" y="99"/>
                  <a:pt x="310" y="7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3" name="Freeform 187"/>
          <p:cNvSpPr>
            <a:spLocks/>
          </p:cNvSpPr>
          <p:nvPr/>
        </p:nvSpPr>
        <p:spPr bwMode="auto">
          <a:xfrm>
            <a:off x="251520" y="4365104"/>
            <a:ext cx="576064" cy="648072"/>
          </a:xfrm>
          <a:custGeom>
            <a:avLst/>
            <a:gdLst>
              <a:gd name="T0" fmla="*/ 781247850 w 419"/>
              <a:gd name="T1" fmla="*/ 186491563 h 1494"/>
              <a:gd name="T2" fmla="*/ 178930165 w 419"/>
              <a:gd name="T3" fmla="*/ 516632825 h 1494"/>
              <a:gd name="T4" fmla="*/ 120967409 w 419"/>
              <a:gd name="T5" fmla="*/ 2147483647 h 1494"/>
              <a:gd name="T6" fmla="*/ 907255568 w 419"/>
              <a:gd name="T7" fmla="*/ 2147483647 h 1494"/>
              <a:gd name="T8" fmla="*/ 1013102051 w 419"/>
              <a:gd name="T9" fmla="*/ 889615950 h 1494"/>
              <a:gd name="T10" fmla="*/ 781247850 w 419"/>
              <a:gd name="T11" fmla="*/ 186491563 h 14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" h="1494">
                <a:moveTo>
                  <a:pt x="310" y="74"/>
                </a:moveTo>
                <a:cubicBezTo>
                  <a:pt x="255" y="49"/>
                  <a:pt x="115" y="0"/>
                  <a:pt x="71" y="205"/>
                </a:cubicBezTo>
                <a:cubicBezTo>
                  <a:pt x="27" y="410"/>
                  <a:pt x="0" y="1118"/>
                  <a:pt x="48" y="1306"/>
                </a:cubicBezTo>
                <a:cubicBezTo>
                  <a:pt x="96" y="1494"/>
                  <a:pt x="301" y="1494"/>
                  <a:pt x="360" y="1335"/>
                </a:cubicBezTo>
                <a:cubicBezTo>
                  <a:pt x="419" y="1176"/>
                  <a:pt x="410" y="563"/>
                  <a:pt x="402" y="353"/>
                </a:cubicBezTo>
                <a:cubicBezTo>
                  <a:pt x="394" y="143"/>
                  <a:pt x="365" y="99"/>
                  <a:pt x="310" y="7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4" name="Freeform 187"/>
          <p:cNvSpPr>
            <a:spLocks/>
          </p:cNvSpPr>
          <p:nvPr/>
        </p:nvSpPr>
        <p:spPr bwMode="auto">
          <a:xfrm>
            <a:off x="4067944" y="3573016"/>
            <a:ext cx="648072" cy="2952328"/>
          </a:xfrm>
          <a:custGeom>
            <a:avLst/>
            <a:gdLst>
              <a:gd name="T0" fmla="*/ 781247850 w 419"/>
              <a:gd name="T1" fmla="*/ 186491563 h 1494"/>
              <a:gd name="T2" fmla="*/ 178930165 w 419"/>
              <a:gd name="T3" fmla="*/ 516632825 h 1494"/>
              <a:gd name="T4" fmla="*/ 120967409 w 419"/>
              <a:gd name="T5" fmla="*/ 2147483647 h 1494"/>
              <a:gd name="T6" fmla="*/ 907255568 w 419"/>
              <a:gd name="T7" fmla="*/ 2147483647 h 1494"/>
              <a:gd name="T8" fmla="*/ 1013102051 w 419"/>
              <a:gd name="T9" fmla="*/ 889615950 h 1494"/>
              <a:gd name="T10" fmla="*/ 781247850 w 419"/>
              <a:gd name="T11" fmla="*/ 186491563 h 14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" h="1494">
                <a:moveTo>
                  <a:pt x="310" y="74"/>
                </a:moveTo>
                <a:cubicBezTo>
                  <a:pt x="255" y="49"/>
                  <a:pt x="115" y="0"/>
                  <a:pt x="71" y="205"/>
                </a:cubicBezTo>
                <a:cubicBezTo>
                  <a:pt x="27" y="410"/>
                  <a:pt x="0" y="1118"/>
                  <a:pt x="48" y="1306"/>
                </a:cubicBezTo>
                <a:cubicBezTo>
                  <a:pt x="96" y="1494"/>
                  <a:pt x="301" y="1494"/>
                  <a:pt x="360" y="1335"/>
                </a:cubicBezTo>
                <a:cubicBezTo>
                  <a:pt x="419" y="1176"/>
                  <a:pt x="410" y="563"/>
                  <a:pt x="402" y="353"/>
                </a:cubicBezTo>
                <a:cubicBezTo>
                  <a:pt x="394" y="143"/>
                  <a:pt x="365" y="99"/>
                  <a:pt x="310" y="7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5" name="Freeform 187"/>
          <p:cNvSpPr>
            <a:spLocks/>
          </p:cNvSpPr>
          <p:nvPr/>
        </p:nvSpPr>
        <p:spPr bwMode="auto">
          <a:xfrm>
            <a:off x="5004048" y="3573016"/>
            <a:ext cx="648072" cy="2952328"/>
          </a:xfrm>
          <a:custGeom>
            <a:avLst/>
            <a:gdLst>
              <a:gd name="T0" fmla="*/ 781247850 w 419"/>
              <a:gd name="T1" fmla="*/ 186491563 h 1494"/>
              <a:gd name="T2" fmla="*/ 178930165 w 419"/>
              <a:gd name="T3" fmla="*/ 516632825 h 1494"/>
              <a:gd name="T4" fmla="*/ 120967409 w 419"/>
              <a:gd name="T5" fmla="*/ 2147483647 h 1494"/>
              <a:gd name="T6" fmla="*/ 907255568 w 419"/>
              <a:gd name="T7" fmla="*/ 2147483647 h 1494"/>
              <a:gd name="T8" fmla="*/ 1013102051 w 419"/>
              <a:gd name="T9" fmla="*/ 889615950 h 1494"/>
              <a:gd name="T10" fmla="*/ 781247850 w 419"/>
              <a:gd name="T11" fmla="*/ 186491563 h 14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" h="1494">
                <a:moveTo>
                  <a:pt x="310" y="74"/>
                </a:moveTo>
                <a:cubicBezTo>
                  <a:pt x="255" y="49"/>
                  <a:pt x="115" y="0"/>
                  <a:pt x="71" y="205"/>
                </a:cubicBezTo>
                <a:cubicBezTo>
                  <a:pt x="27" y="410"/>
                  <a:pt x="0" y="1118"/>
                  <a:pt x="48" y="1306"/>
                </a:cubicBezTo>
                <a:cubicBezTo>
                  <a:pt x="96" y="1494"/>
                  <a:pt x="301" y="1494"/>
                  <a:pt x="360" y="1335"/>
                </a:cubicBezTo>
                <a:cubicBezTo>
                  <a:pt x="419" y="1176"/>
                  <a:pt x="410" y="563"/>
                  <a:pt x="402" y="353"/>
                </a:cubicBezTo>
                <a:cubicBezTo>
                  <a:pt x="394" y="143"/>
                  <a:pt x="365" y="99"/>
                  <a:pt x="310" y="7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310" name="Straight Connector 309"/>
          <p:cNvCxnSpPr/>
          <p:nvPr/>
        </p:nvCxnSpPr>
        <p:spPr bwMode="auto">
          <a:xfrm flipH="1">
            <a:off x="754807" y="1484784"/>
            <a:ext cx="1584176" cy="720080"/>
          </a:xfrm>
          <a:prstGeom prst="line">
            <a:avLst/>
          </a:prstGeom>
          <a:solidFill>
            <a:schemeClr val="accent1"/>
          </a:solidFill>
          <a:ln w="165100" cap="flat" cmpd="sng" algn="ctr">
            <a:solidFill>
              <a:srgbClr val="D6A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" name="Arc 275"/>
          <p:cNvSpPr>
            <a:spLocks/>
          </p:cNvSpPr>
          <p:nvPr/>
        </p:nvSpPr>
        <p:spPr bwMode="auto">
          <a:xfrm flipH="1" flipV="1">
            <a:off x="755576" y="1412776"/>
            <a:ext cx="1655564" cy="792088"/>
          </a:xfrm>
          <a:custGeom>
            <a:avLst/>
            <a:gdLst>
              <a:gd name="T0" fmla="*/ 34 w 29186"/>
              <a:gd name="T1" fmla="*/ 0 h 21600"/>
              <a:gd name="T2" fmla="*/ 0 w 29186"/>
              <a:gd name="T3" fmla="*/ 7 h 21600"/>
              <a:gd name="T4" fmla="*/ 9 w 29186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186" h="21600" fill="none" extrusionOk="0">
                <a:moveTo>
                  <a:pt x="29186" y="651"/>
                </a:moveTo>
                <a:cubicBezTo>
                  <a:pt x="28834" y="12321"/>
                  <a:pt x="19271" y="21599"/>
                  <a:pt x="7596" y="21600"/>
                </a:cubicBezTo>
                <a:cubicBezTo>
                  <a:pt x="5001" y="21600"/>
                  <a:pt x="2428" y="21132"/>
                  <a:pt x="-1" y="20220"/>
                </a:cubicBezTo>
              </a:path>
              <a:path w="29186" h="21600" stroke="0" extrusionOk="0">
                <a:moveTo>
                  <a:pt x="29186" y="651"/>
                </a:moveTo>
                <a:cubicBezTo>
                  <a:pt x="28834" y="12321"/>
                  <a:pt x="19271" y="21599"/>
                  <a:pt x="7596" y="21600"/>
                </a:cubicBezTo>
                <a:cubicBezTo>
                  <a:pt x="5001" y="21600"/>
                  <a:pt x="2428" y="21132"/>
                  <a:pt x="-1" y="20220"/>
                </a:cubicBezTo>
                <a:lnTo>
                  <a:pt x="7596" y="0"/>
                </a:lnTo>
                <a:lnTo>
                  <a:pt x="29186" y="651"/>
                </a:lnTo>
                <a:close/>
              </a:path>
            </a:pathLst>
          </a:custGeom>
          <a:noFill/>
          <a:ln w="165100" cap="flat" cmpd="sng" algn="ctr">
            <a:solidFill>
              <a:srgbClr val="D6A3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318" name="Straight Connector 317"/>
          <p:cNvCxnSpPr/>
          <p:nvPr/>
        </p:nvCxnSpPr>
        <p:spPr bwMode="auto">
          <a:xfrm flipH="1" flipV="1">
            <a:off x="754807" y="2204864"/>
            <a:ext cx="1584176" cy="720080"/>
          </a:xfrm>
          <a:prstGeom prst="line">
            <a:avLst/>
          </a:prstGeom>
          <a:solidFill>
            <a:schemeClr val="accent1"/>
          </a:solidFill>
          <a:ln w="165100" cap="flat" cmpd="sng" algn="ctr">
            <a:solidFill>
              <a:srgbClr val="D6A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3" name="Straight Connector 292"/>
          <p:cNvCxnSpPr/>
          <p:nvPr/>
        </p:nvCxnSpPr>
        <p:spPr bwMode="auto">
          <a:xfrm>
            <a:off x="539552" y="4653136"/>
            <a:ext cx="792088" cy="0"/>
          </a:xfrm>
          <a:prstGeom prst="line">
            <a:avLst/>
          </a:prstGeom>
          <a:solidFill>
            <a:schemeClr val="accent1"/>
          </a:solidFill>
          <a:ln w="165100" cap="flat" cmpd="sng" algn="ctr">
            <a:solidFill>
              <a:srgbClr val="D6A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" name="Straight Connector 296"/>
          <p:cNvCxnSpPr/>
          <p:nvPr/>
        </p:nvCxnSpPr>
        <p:spPr bwMode="auto">
          <a:xfrm>
            <a:off x="2267744" y="4005064"/>
            <a:ext cx="2160240" cy="0"/>
          </a:xfrm>
          <a:prstGeom prst="line">
            <a:avLst/>
          </a:prstGeom>
          <a:solidFill>
            <a:schemeClr val="accent1"/>
          </a:solidFill>
          <a:ln w="165100" cap="flat" cmpd="sng" algn="ctr">
            <a:solidFill>
              <a:srgbClr val="D6A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8" name="Straight Connector 297"/>
          <p:cNvCxnSpPr/>
          <p:nvPr/>
        </p:nvCxnSpPr>
        <p:spPr bwMode="auto">
          <a:xfrm>
            <a:off x="4427984" y="4005064"/>
            <a:ext cx="834168" cy="618839"/>
          </a:xfrm>
          <a:prstGeom prst="line">
            <a:avLst/>
          </a:prstGeom>
          <a:solidFill>
            <a:schemeClr val="accent1"/>
          </a:solidFill>
          <a:ln w="165100" cap="flat" cmpd="sng" algn="ctr">
            <a:solidFill>
              <a:srgbClr val="D6A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2" name="Straight Connector 301"/>
          <p:cNvCxnSpPr/>
          <p:nvPr/>
        </p:nvCxnSpPr>
        <p:spPr bwMode="auto">
          <a:xfrm flipH="1">
            <a:off x="1331640" y="4005064"/>
            <a:ext cx="927548" cy="648072"/>
          </a:xfrm>
          <a:prstGeom prst="line">
            <a:avLst/>
          </a:prstGeom>
          <a:solidFill>
            <a:schemeClr val="accent1"/>
          </a:solidFill>
          <a:ln w="165100" cap="flat" cmpd="sng" algn="ctr">
            <a:solidFill>
              <a:srgbClr val="D6A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14" name="Line 193"/>
          <p:cNvSpPr>
            <a:spLocks noChangeShapeType="1"/>
          </p:cNvSpPr>
          <p:nvPr/>
        </p:nvSpPr>
        <p:spPr bwMode="auto">
          <a:xfrm flipV="1">
            <a:off x="1331640" y="4077070"/>
            <a:ext cx="791716" cy="57606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5" name="Line 194"/>
          <p:cNvSpPr>
            <a:spLocks noChangeShapeType="1"/>
          </p:cNvSpPr>
          <p:nvPr/>
        </p:nvSpPr>
        <p:spPr bwMode="auto">
          <a:xfrm>
            <a:off x="1331640" y="4653136"/>
            <a:ext cx="791716" cy="72084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31" name="AutoShape 325"/>
          <p:cNvSpPr>
            <a:spLocks noChangeArrowheads="1"/>
          </p:cNvSpPr>
          <p:nvPr/>
        </p:nvSpPr>
        <p:spPr bwMode="auto">
          <a:xfrm>
            <a:off x="5724128" y="4077072"/>
            <a:ext cx="2880320" cy="2160240"/>
          </a:xfrm>
          <a:prstGeom prst="roundRect">
            <a:avLst>
              <a:gd name="adj" fmla="val 513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dirty="0" smtClean="0"/>
              <a:t>All possible sequences: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0 </a:t>
            </a:r>
            <a:r>
              <a:rPr lang="en-US" dirty="0">
                <a:cs typeface="Arial" charset="0"/>
              </a:rPr>
              <a:t>→ </a:t>
            </a:r>
            <a:r>
              <a:rPr lang="cs-CZ" dirty="0" smtClean="0"/>
              <a:t>1</a:t>
            </a:r>
            <a:r>
              <a:rPr lang="en-US" dirty="0" smtClean="0"/>
              <a:t> → </a:t>
            </a:r>
            <a:r>
              <a:rPr lang="cs-CZ" dirty="0" smtClean="0"/>
              <a:t>3</a:t>
            </a:r>
            <a:r>
              <a:rPr lang="en-US" dirty="0" smtClean="0"/>
              <a:t> </a:t>
            </a:r>
            <a:r>
              <a:rPr lang="en-US" dirty="0"/>
              <a:t>→ </a:t>
            </a:r>
            <a:r>
              <a:rPr lang="en-US" dirty="0" smtClean="0"/>
              <a:t>0 </a:t>
            </a:r>
            <a:r>
              <a:rPr lang="en-US" dirty="0"/>
              <a:t>→ </a:t>
            </a:r>
            <a:r>
              <a:rPr lang="cs-CZ" dirty="0" smtClean="0"/>
              <a:t>2</a:t>
            </a:r>
            <a:r>
              <a:rPr lang="en-US" dirty="0" smtClean="0"/>
              <a:t> </a:t>
            </a:r>
            <a:r>
              <a:rPr lang="en-US" dirty="0"/>
              <a:t>→ </a:t>
            </a:r>
            <a:r>
              <a:rPr lang="cs-CZ" dirty="0" smtClean="0"/>
              <a:t>4.</a:t>
            </a:r>
            <a:endParaRPr lang="en-US" dirty="0" smtClean="0"/>
          </a:p>
          <a:p>
            <a:pPr algn="l"/>
            <a:r>
              <a:rPr lang="en-US" b="1" dirty="0">
                <a:solidFill>
                  <a:srgbClr val="C00000"/>
                </a:solidFill>
              </a:rPr>
              <a:t>0 </a:t>
            </a:r>
            <a:r>
              <a:rPr lang="en-US" b="1" dirty="0">
                <a:solidFill>
                  <a:srgbClr val="C00000"/>
                </a:solidFill>
                <a:cs typeface="Arial" charset="0"/>
              </a:rPr>
              <a:t>→ </a:t>
            </a:r>
            <a:r>
              <a:rPr lang="cs-CZ" b="1" dirty="0">
                <a:solidFill>
                  <a:srgbClr val="C00000"/>
                </a:solidFill>
              </a:rPr>
              <a:t>1</a:t>
            </a:r>
            <a:r>
              <a:rPr lang="en-US" b="1" dirty="0">
                <a:solidFill>
                  <a:srgbClr val="C00000"/>
                </a:solidFill>
              </a:rPr>
              <a:t> → </a:t>
            </a:r>
            <a:r>
              <a:rPr lang="cs-CZ" b="1" dirty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 → 0 → </a:t>
            </a:r>
            <a:r>
              <a:rPr lang="cs-CZ" b="1" dirty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 → </a:t>
            </a:r>
            <a:r>
              <a:rPr lang="en-US" b="1" dirty="0" smtClean="0">
                <a:solidFill>
                  <a:srgbClr val="C00000"/>
                </a:solidFill>
              </a:rPr>
              <a:t>5</a:t>
            </a:r>
            <a:r>
              <a:rPr lang="cs-CZ" dirty="0" smtClean="0"/>
              <a:t>.</a:t>
            </a:r>
            <a:endParaRPr lang="en-US" dirty="0"/>
          </a:p>
          <a:p>
            <a:pPr algn="l"/>
            <a:r>
              <a:rPr lang="en-US" dirty="0"/>
              <a:t>0 </a:t>
            </a:r>
            <a:r>
              <a:rPr lang="en-US" dirty="0">
                <a:cs typeface="Arial" charset="0"/>
              </a:rPr>
              <a:t>→ </a:t>
            </a:r>
            <a:r>
              <a:rPr lang="cs-CZ" dirty="0"/>
              <a:t>1</a:t>
            </a:r>
            <a:r>
              <a:rPr lang="en-US" dirty="0"/>
              <a:t> → </a:t>
            </a:r>
            <a:r>
              <a:rPr lang="en-US" dirty="0" smtClean="0"/>
              <a:t>4 </a:t>
            </a:r>
            <a:r>
              <a:rPr lang="en-US" dirty="0"/>
              <a:t>→ </a:t>
            </a:r>
            <a:r>
              <a:rPr lang="en-US" dirty="0" smtClean="0"/>
              <a:t>6</a:t>
            </a:r>
            <a:r>
              <a:rPr lang="cs-CZ" dirty="0" smtClean="0"/>
              <a:t>.</a:t>
            </a:r>
            <a:endParaRPr lang="en-US" dirty="0"/>
          </a:p>
          <a:p>
            <a:pPr algn="l"/>
            <a:r>
              <a:rPr lang="en-US" dirty="0"/>
              <a:t>0 </a:t>
            </a:r>
            <a:r>
              <a:rPr lang="en-US" dirty="0">
                <a:cs typeface="Arial" charset="0"/>
              </a:rPr>
              <a:t>→ </a:t>
            </a:r>
            <a:r>
              <a:rPr lang="cs-CZ" dirty="0"/>
              <a:t>1</a:t>
            </a:r>
            <a:r>
              <a:rPr lang="en-US" dirty="0"/>
              <a:t> → </a:t>
            </a:r>
            <a:r>
              <a:rPr lang="en-US" dirty="0" smtClean="0"/>
              <a:t>4 </a:t>
            </a:r>
            <a:r>
              <a:rPr lang="en-US" dirty="0"/>
              <a:t>→ </a:t>
            </a:r>
            <a:r>
              <a:rPr lang="en-US" dirty="0" smtClean="0"/>
              <a:t>7 </a:t>
            </a:r>
            <a:r>
              <a:rPr lang="en-US" dirty="0"/>
              <a:t>→ </a:t>
            </a:r>
            <a:r>
              <a:rPr lang="en-US" dirty="0" smtClean="0"/>
              <a:t>6 </a:t>
            </a:r>
            <a:r>
              <a:rPr lang="en-US" dirty="0"/>
              <a:t>→ </a:t>
            </a:r>
            <a:r>
              <a:rPr lang="en-US" dirty="0" smtClean="0"/>
              <a:t>0</a:t>
            </a:r>
            <a:r>
              <a:rPr lang="cs-CZ" dirty="0" smtClean="0"/>
              <a:t>.</a:t>
            </a:r>
            <a:endParaRPr lang="en-US" dirty="0"/>
          </a:p>
          <a:p>
            <a:pPr algn="l"/>
            <a:r>
              <a:rPr lang="en-US" dirty="0"/>
              <a:t>0 </a:t>
            </a:r>
            <a:r>
              <a:rPr lang="en-US" dirty="0">
                <a:cs typeface="Arial" charset="0"/>
              </a:rPr>
              <a:t>→ </a:t>
            </a:r>
            <a:r>
              <a:rPr lang="cs-CZ" dirty="0"/>
              <a:t>1</a:t>
            </a:r>
            <a:r>
              <a:rPr lang="en-US" dirty="0"/>
              <a:t> → </a:t>
            </a:r>
            <a:r>
              <a:rPr lang="en-US" dirty="0" smtClean="0"/>
              <a:t>4 </a:t>
            </a:r>
            <a:r>
              <a:rPr lang="en-US" dirty="0"/>
              <a:t>→ </a:t>
            </a:r>
            <a:r>
              <a:rPr lang="en-US" dirty="0" smtClean="0"/>
              <a:t>8 </a:t>
            </a:r>
            <a:r>
              <a:rPr lang="en-US" dirty="0"/>
              <a:t>→ </a:t>
            </a:r>
            <a:r>
              <a:rPr lang="en-US" dirty="0" smtClean="0"/>
              <a:t>7 </a:t>
            </a:r>
            <a:r>
              <a:rPr lang="en-US" dirty="0"/>
              <a:t>→ </a:t>
            </a:r>
            <a:r>
              <a:rPr lang="en-US" dirty="0" smtClean="0"/>
              <a:t>6</a:t>
            </a:r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25735" name="AutoShape 330"/>
          <p:cNvSpPr>
            <a:spLocks noChangeArrowheads="1"/>
          </p:cNvSpPr>
          <p:nvPr/>
        </p:nvSpPr>
        <p:spPr bwMode="auto">
          <a:xfrm>
            <a:off x="3995936" y="4653136"/>
            <a:ext cx="1223392" cy="361033"/>
          </a:xfrm>
          <a:prstGeom prst="roundRect">
            <a:avLst>
              <a:gd name="adj" fmla="val 16301"/>
            </a:avLst>
          </a:prstGeom>
          <a:solidFill>
            <a:srgbClr val="FFC000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mtClean="0"/>
              <a:t>Accepted</a:t>
            </a:r>
            <a:r>
              <a:rPr lang="cs-CZ" smtClean="0"/>
              <a:t>! </a:t>
            </a:r>
            <a:endParaRPr lang="en-US"/>
          </a:p>
        </p:txBody>
      </p:sp>
      <p:sp>
        <p:nvSpPr>
          <p:cNvPr id="25738" name="AutoShape 333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739" name="AutoShape 334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5740" name="Group 335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5751" name="Group 336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753" name="Rectangle 337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754" name="Line 338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5752" name="Arc 33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5741" name="AutoShape 340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742" name="AutoShape 341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5743" name="Group 342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5747" name="Group 343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749" name="Rectangle 344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750" name="Line 345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5748" name="Arc 346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5744" name="AutoShape 347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 smtClean="0">
                <a:solidFill>
                  <a:schemeClr val="bg1"/>
                </a:solidFill>
                <a:latin typeface="Arial Black" pitchFamily="34" charset="0"/>
              </a:rPr>
              <a:t>Simplistic view</a:t>
            </a:r>
            <a:endParaRPr lang="cs-CZ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746" name="Text Box 350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dirty="0" smtClean="0">
                <a:solidFill>
                  <a:schemeClr val="bg1"/>
                </a:solidFill>
                <a:latin typeface="Arial Black" pitchFamily="34" charset="0"/>
              </a:rPr>
              <a:t>5</a:t>
            </a:r>
            <a:endParaRPr lang="cs-CZ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8" name="Oval 205"/>
          <p:cNvSpPr>
            <a:spLocks noChangeArrowheads="1"/>
          </p:cNvSpPr>
          <p:nvPr/>
        </p:nvSpPr>
        <p:spPr bwMode="auto">
          <a:xfrm>
            <a:off x="395536" y="450981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179" name="Line 201"/>
          <p:cNvSpPr>
            <a:spLocks noChangeShapeType="1"/>
          </p:cNvSpPr>
          <p:nvPr/>
        </p:nvSpPr>
        <p:spPr bwMode="auto">
          <a:xfrm>
            <a:off x="683569" y="4653830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80" name="Group 192"/>
          <p:cNvGrpSpPr>
            <a:grpSpLocks/>
          </p:cNvGrpSpPr>
          <p:nvPr/>
        </p:nvGrpSpPr>
        <p:grpSpPr bwMode="auto">
          <a:xfrm>
            <a:off x="1187624" y="4509814"/>
            <a:ext cx="287338" cy="287338"/>
            <a:chOff x="3334" y="799"/>
            <a:chExt cx="454" cy="453"/>
          </a:xfrm>
        </p:grpSpPr>
        <p:sp>
          <p:nvSpPr>
            <p:cNvPr id="181" name="Oval 19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182" name="Oval 19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1</a:t>
              </a:r>
              <a:endParaRPr lang="cs-CZ" sz="1400" b="1"/>
            </a:p>
          </p:txBody>
        </p:sp>
      </p:grpSp>
      <p:sp>
        <p:nvSpPr>
          <p:cNvPr id="183" name="Line 233"/>
          <p:cNvSpPr>
            <a:spLocks noChangeShapeType="1"/>
          </p:cNvSpPr>
          <p:nvPr/>
        </p:nvSpPr>
        <p:spPr bwMode="auto">
          <a:xfrm>
            <a:off x="2266330" y="5445422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" name="Line 234"/>
          <p:cNvSpPr>
            <a:spLocks noChangeShapeType="1"/>
          </p:cNvSpPr>
          <p:nvPr/>
        </p:nvSpPr>
        <p:spPr bwMode="auto">
          <a:xfrm flipV="1">
            <a:off x="2266330" y="4797722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" name="Line 246"/>
          <p:cNvSpPr>
            <a:spLocks noChangeShapeType="1"/>
          </p:cNvSpPr>
          <p:nvPr/>
        </p:nvSpPr>
        <p:spPr bwMode="auto">
          <a:xfrm>
            <a:off x="2410793" y="544542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6" name="Oval 253"/>
          <p:cNvSpPr>
            <a:spLocks noChangeArrowheads="1"/>
          </p:cNvSpPr>
          <p:nvPr/>
        </p:nvSpPr>
        <p:spPr bwMode="auto">
          <a:xfrm>
            <a:off x="3202955" y="602168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187" name="Oval 254"/>
          <p:cNvSpPr>
            <a:spLocks noChangeArrowheads="1"/>
          </p:cNvSpPr>
          <p:nvPr/>
        </p:nvSpPr>
        <p:spPr bwMode="auto">
          <a:xfrm>
            <a:off x="3202955" y="530096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188" name="Oval 255"/>
          <p:cNvSpPr>
            <a:spLocks noChangeArrowheads="1"/>
          </p:cNvSpPr>
          <p:nvPr/>
        </p:nvSpPr>
        <p:spPr bwMode="auto">
          <a:xfrm>
            <a:off x="3202955" y="458182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sp>
        <p:nvSpPr>
          <p:cNvPr id="25627" name="Oval 206"/>
          <p:cNvSpPr>
            <a:spLocks noChangeArrowheads="1"/>
          </p:cNvSpPr>
          <p:nvPr/>
        </p:nvSpPr>
        <p:spPr bwMode="auto">
          <a:xfrm>
            <a:off x="2123356" y="530254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189" name="Text Box 216"/>
          <p:cNvSpPr txBox="1">
            <a:spLocks noChangeArrowheads="1"/>
          </p:cNvSpPr>
          <p:nvPr/>
        </p:nvSpPr>
        <p:spPr bwMode="auto">
          <a:xfrm>
            <a:off x="1547664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 dirty="0"/>
              <a:t>b</a:t>
            </a:r>
            <a:endParaRPr lang="cs-CZ" b="1" baseline="-25000" dirty="0"/>
          </a:p>
        </p:txBody>
      </p:sp>
      <p:sp>
        <p:nvSpPr>
          <p:cNvPr id="190" name="Text Box 217"/>
          <p:cNvSpPr txBox="1">
            <a:spLocks noChangeArrowheads="1"/>
          </p:cNvSpPr>
          <p:nvPr/>
        </p:nvSpPr>
        <p:spPr bwMode="auto">
          <a:xfrm>
            <a:off x="1619672" y="4725144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 dirty="0"/>
              <a:t>b</a:t>
            </a:r>
            <a:endParaRPr lang="cs-CZ" b="1" baseline="-25000" dirty="0"/>
          </a:p>
        </p:txBody>
      </p:sp>
      <p:sp>
        <p:nvSpPr>
          <p:cNvPr id="191" name="Text Box 214"/>
          <p:cNvSpPr txBox="1">
            <a:spLocks noChangeArrowheads="1"/>
          </p:cNvSpPr>
          <p:nvPr/>
        </p:nvSpPr>
        <p:spPr bwMode="auto">
          <a:xfrm>
            <a:off x="755576" y="436579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 dirty="0"/>
              <a:t>a</a:t>
            </a:r>
            <a:endParaRPr lang="cs-CZ" b="1" baseline="-25000" dirty="0"/>
          </a:p>
        </p:txBody>
      </p:sp>
      <p:sp>
        <p:nvSpPr>
          <p:cNvPr id="192" name="Text Box 263"/>
          <p:cNvSpPr txBox="1">
            <a:spLocks noChangeArrowheads="1"/>
          </p:cNvSpPr>
          <p:nvPr/>
        </p:nvSpPr>
        <p:spPr bwMode="auto">
          <a:xfrm>
            <a:off x="2555776" y="4868316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 dirty="0"/>
              <a:t>c</a:t>
            </a:r>
            <a:endParaRPr lang="cs-CZ" b="1" baseline="-25000" dirty="0"/>
          </a:p>
        </p:txBody>
      </p:sp>
      <p:sp>
        <p:nvSpPr>
          <p:cNvPr id="193" name="Text Box 264"/>
          <p:cNvSpPr txBox="1">
            <a:spLocks noChangeArrowheads="1"/>
          </p:cNvSpPr>
          <p:nvPr/>
        </p:nvSpPr>
        <p:spPr bwMode="auto">
          <a:xfrm>
            <a:off x="2627214" y="522867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194" name="Text Box 265"/>
          <p:cNvSpPr txBox="1">
            <a:spLocks noChangeArrowheads="1"/>
          </p:cNvSpPr>
          <p:nvPr/>
        </p:nvSpPr>
        <p:spPr bwMode="auto">
          <a:xfrm>
            <a:off x="2699792" y="558924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196" name="Oval 250"/>
          <p:cNvSpPr>
            <a:spLocks noChangeArrowheads="1"/>
          </p:cNvSpPr>
          <p:nvPr/>
        </p:nvSpPr>
        <p:spPr bwMode="auto">
          <a:xfrm>
            <a:off x="3203848" y="386174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01" name="Line 242"/>
          <p:cNvSpPr>
            <a:spLocks noChangeShapeType="1"/>
          </p:cNvSpPr>
          <p:nvPr/>
        </p:nvSpPr>
        <p:spPr bwMode="auto">
          <a:xfrm>
            <a:off x="3491880" y="4005758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2" name="Text Box 269"/>
          <p:cNvSpPr txBox="1">
            <a:spLocks noChangeArrowheads="1"/>
          </p:cNvSpPr>
          <p:nvPr/>
        </p:nvSpPr>
        <p:spPr bwMode="auto">
          <a:xfrm>
            <a:off x="3707011" y="378985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 dirty="0"/>
              <a:t>b</a:t>
            </a:r>
            <a:endParaRPr lang="cs-CZ" b="1" baseline="-25000" dirty="0"/>
          </a:p>
        </p:txBody>
      </p:sp>
      <p:sp>
        <p:nvSpPr>
          <p:cNvPr id="204" name="Line 242"/>
          <p:cNvSpPr>
            <a:spLocks noChangeShapeType="1"/>
          </p:cNvSpPr>
          <p:nvPr/>
        </p:nvSpPr>
        <p:spPr bwMode="auto">
          <a:xfrm>
            <a:off x="3491880" y="5445918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" name="Text Box 269"/>
          <p:cNvSpPr txBox="1">
            <a:spLocks noChangeArrowheads="1"/>
          </p:cNvSpPr>
          <p:nvPr/>
        </p:nvSpPr>
        <p:spPr bwMode="auto">
          <a:xfrm>
            <a:off x="3707011" y="523001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 dirty="0"/>
              <a:t>b</a:t>
            </a:r>
            <a:endParaRPr lang="cs-CZ" b="1" baseline="-25000" dirty="0"/>
          </a:p>
        </p:txBody>
      </p:sp>
      <p:sp>
        <p:nvSpPr>
          <p:cNvPr id="206" name="Oval 248"/>
          <p:cNvSpPr>
            <a:spLocks noChangeArrowheads="1"/>
          </p:cNvSpPr>
          <p:nvPr/>
        </p:nvSpPr>
        <p:spPr bwMode="auto">
          <a:xfrm>
            <a:off x="4283968" y="530190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 smtClean="0"/>
              <a:t>6</a:t>
            </a:r>
            <a:endParaRPr lang="cs-CZ" sz="1400" b="1" dirty="0"/>
          </a:p>
        </p:txBody>
      </p:sp>
      <p:sp>
        <p:nvSpPr>
          <p:cNvPr id="207" name="Line 242"/>
          <p:cNvSpPr>
            <a:spLocks noChangeShapeType="1"/>
          </p:cNvSpPr>
          <p:nvPr/>
        </p:nvSpPr>
        <p:spPr bwMode="auto">
          <a:xfrm>
            <a:off x="3491880" y="6165998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8" name="Text Box 269"/>
          <p:cNvSpPr txBox="1">
            <a:spLocks noChangeArrowheads="1"/>
          </p:cNvSpPr>
          <p:nvPr/>
        </p:nvSpPr>
        <p:spPr bwMode="auto">
          <a:xfrm>
            <a:off x="3707011" y="595009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 dirty="0"/>
              <a:t>b</a:t>
            </a:r>
            <a:endParaRPr lang="cs-CZ" b="1" baseline="-25000" dirty="0"/>
          </a:p>
        </p:txBody>
      </p:sp>
      <p:sp>
        <p:nvSpPr>
          <p:cNvPr id="209" name="Oval 248"/>
          <p:cNvSpPr>
            <a:spLocks noChangeArrowheads="1"/>
          </p:cNvSpPr>
          <p:nvPr/>
        </p:nvSpPr>
        <p:spPr bwMode="auto">
          <a:xfrm>
            <a:off x="4283968" y="602198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 smtClean="0"/>
              <a:t>7</a:t>
            </a:r>
            <a:endParaRPr lang="cs-CZ" sz="1400" b="1" dirty="0"/>
          </a:p>
        </p:txBody>
      </p:sp>
      <p:sp>
        <p:nvSpPr>
          <p:cNvPr id="210" name="Line 193"/>
          <p:cNvSpPr>
            <a:spLocks noChangeShapeType="1"/>
          </p:cNvSpPr>
          <p:nvPr/>
        </p:nvSpPr>
        <p:spPr bwMode="auto">
          <a:xfrm flipV="1">
            <a:off x="4572000" y="4005063"/>
            <a:ext cx="648072" cy="89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1" name="Line 194"/>
          <p:cNvSpPr>
            <a:spLocks noChangeShapeType="1"/>
          </p:cNvSpPr>
          <p:nvPr/>
        </p:nvSpPr>
        <p:spPr bwMode="auto">
          <a:xfrm>
            <a:off x="4427984" y="4005064"/>
            <a:ext cx="792088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3" name="Text Box 216"/>
          <p:cNvSpPr txBox="1">
            <a:spLocks noChangeArrowheads="1"/>
          </p:cNvSpPr>
          <p:nvPr/>
        </p:nvSpPr>
        <p:spPr bwMode="auto">
          <a:xfrm>
            <a:off x="4716016" y="378904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i="1" dirty="0" smtClean="0"/>
              <a:t>a</a:t>
            </a:r>
            <a:endParaRPr lang="cs-CZ" b="1" baseline="-25000" dirty="0"/>
          </a:p>
        </p:txBody>
      </p:sp>
      <p:sp>
        <p:nvSpPr>
          <p:cNvPr id="214" name="Text Box 217"/>
          <p:cNvSpPr txBox="1">
            <a:spLocks noChangeArrowheads="1"/>
          </p:cNvSpPr>
          <p:nvPr/>
        </p:nvSpPr>
        <p:spPr bwMode="auto">
          <a:xfrm>
            <a:off x="4716016" y="40770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i="1" dirty="0" smtClean="0"/>
              <a:t>a</a:t>
            </a:r>
            <a:endParaRPr lang="cs-CZ" b="1" baseline="-25000" dirty="0"/>
          </a:p>
        </p:txBody>
      </p:sp>
      <p:sp>
        <p:nvSpPr>
          <p:cNvPr id="215" name="Oval 207"/>
          <p:cNvSpPr>
            <a:spLocks noChangeArrowheads="1"/>
          </p:cNvSpPr>
          <p:nvPr/>
        </p:nvSpPr>
        <p:spPr bwMode="auto">
          <a:xfrm>
            <a:off x="5219700" y="386174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 smtClean="0"/>
              <a:t>4</a:t>
            </a:r>
            <a:endParaRPr lang="cs-CZ" sz="1400" b="1" dirty="0"/>
          </a:p>
        </p:txBody>
      </p:sp>
      <p:grpSp>
        <p:nvGrpSpPr>
          <p:cNvPr id="216" name="Group 256"/>
          <p:cNvGrpSpPr>
            <a:grpSpLocks/>
          </p:cNvGrpSpPr>
          <p:nvPr/>
        </p:nvGrpSpPr>
        <p:grpSpPr bwMode="auto">
          <a:xfrm>
            <a:off x="5220072" y="4581823"/>
            <a:ext cx="287337" cy="287337"/>
            <a:chOff x="3334" y="799"/>
            <a:chExt cx="454" cy="453"/>
          </a:xfrm>
        </p:grpSpPr>
        <p:sp>
          <p:nvSpPr>
            <p:cNvPr id="217" name="Oval 257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18" name="Oval 258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19" name="Line 201"/>
          <p:cNvSpPr>
            <a:spLocks noChangeShapeType="1"/>
          </p:cNvSpPr>
          <p:nvPr/>
        </p:nvSpPr>
        <p:spPr bwMode="auto">
          <a:xfrm>
            <a:off x="4572000" y="5445224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0" name="Text Box 214"/>
          <p:cNvSpPr txBox="1">
            <a:spLocks noChangeArrowheads="1"/>
          </p:cNvSpPr>
          <p:nvPr/>
        </p:nvSpPr>
        <p:spPr bwMode="auto">
          <a:xfrm>
            <a:off x="4715123" y="522830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 dirty="0"/>
              <a:t>a</a:t>
            </a:r>
            <a:endParaRPr lang="cs-CZ" b="1" baseline="-25000" dirty="0"/>
          </a:p>
        </p:txBody>
      </p:sp>
      <p:sp>
        <p:nvSpPr>
          <p:cNvPr id="221" name="Line 201"/>
          <p:cNvSpPr>
            <a:spLocks noChangeShapeType="1"/>
          </p:cNvSpPr>
          <p:nvPr/>
        </p:nvSpPr>
        <p:spPr bwMode="auto">
          <a:xfrm>
            <a:off x="4572000" y="6165304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" name="Text Box 214"/>
          <p:cNvSpPr txBox="1">
            <a:spLocks noChangeArrowheads="1"/>
          </p:cNvSpPr>
          <p:nvPr/>
        </p:nvSpPr>
        <p:spPr bwMode="auto">
          <a:xfrm>
            <a:off x="4715123" y="594838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 dirty="0"/>
              <a:t>a</a:t>
            </a:r>
            <a:endParaRPr lang="cs-CZ" b="1" baseline="-25000" dirty="0"/>
          </a:p>
        </p:txBody>
      </p:sp>
      <p:sp>
        <p:nvSpPr>
          <p:cNvPr id="223" name="Oval 250"/>
          <p:cNvSpPr>
            <a:spLocks noChangeArrowheads="1"/>
          </p:cNvSpPr>
          <p:nvPr/>
        </p:nvSpPr>
        <p:spPr bwMode="auto">
          <a:xfrm>
            <a:off x="5220072" y="530190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24" name="Oval 248"/>
          <p:cNvSpPr>
            <a:spLocks noChangeArrowheads="1"/>
          </p:cNvSpPr>
          <p:nvPr/>
        </p:nvSpPr>
        <p:spPr bwMode="auto">
          <a:xfrm>
            <a:off x="5220072" y="602128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 smtClean="0"/>
              <a:t>6</a:t>
            </a:r>
            <a:endParaRPr lang="cs-CZ" sz="1400" b="1" dirty="0"/>
          </a:p>
        </p:txBody>
      </p:sp>
      <p:sp>
        <p:nvSpPr>
          <p:cNvPr id="225" name="Line 246"/>
          <p:cNvSpPr>
            <a:spLocks noChangeShapeType="1"/>
          </p:cNvSpPr>
          <p:nvPr/>
        </p:nvSpPr>
        <p:spPr bwMode="auto">
          <a:xfrm>
            <a:off x="2411760" y="4005064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6" name="Text Box 264"/>
          <p:cNvSpPr txBox="1">
            <a:spLocks noChangeArrowheads="1"/>
          </p:cNvSpPr>
          <p:nvPr/>
        </p:nvSpPr>
        <p:spPr bwMode="auto">
          <a:xfrm>
            <a:off x="2555776" y="378904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27" name="Oval 207"/>
          <p:cNvSpPr>
            <a:spLocks noChangeArrowheads="1"/>
          </p:cNvSpPr>
          <p:nvPr/>
        </p:nvSpPr>
        <p:spPr bwMode="auto">
          <a:xfrm>
            <a:off x="2123728" y="386104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03" name="Oval 248"/>
          <p:cNvSpPr>
            <a:spLocks noChangeArrowheads="1"/>
          </p:cNvSpPr>
          <p:nvPr/>
        </p:nvSpPr>
        <p:spPr bwMode="auto">
          <a:xfrm>
            <a:off x="4283968" y="386174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grpSp>
        <p:nvGrpSpPr>
          <p:cNvPr id="232" name="Group 274"/>
          <p:cNvGrpSpPr>
            <a:grpSpLocks/>
          </p:cNvGrpSpPr>
          <p:nvPr/>
        </p:nvGrpSpPr>
        <p:grpSpPr bwMode="auto">
          <a:xfrm>
            <a:off x="837878" y="1197075"/>
            <a:ext cx="1584325" cy="863600"/>
            <a:chOff x="748" y="2614"/>
            <a:chExt cx="998" cy="544"/>
          </a:xfrm>
        </p:grpSpPr>
        <p:sp>
          <p:nvSpPr>
            <p:cNvPr id="233" name="Arc 275"/>
            <p:cNvSpPr>
              <a:spLocks/>
            </p:cNvSpPr>
            <p:nvPr/>
          </p:nvSpPr>
          <p:spPr bwMode="auto">
            <a:xfrm flipH="1" flipV="1">
              <a:off x="748" y="2750"/>
              <a:ext cx="998" cy="408"/>
            </a:xfrm>
            <a:custGeom>
              <a:avLst/>
              <a:gdLst>
                <a:gd name="T0" fmla="*/ 34 w 29186"/>
                <a:gd name="T1" fmla="*/ 0 h 21600"/>
                <a:gd name="T2" fmla="*/ 0 w 29186"/>
                <a:gd name="T3" fmla="*/ 7 h 21600"/>
                <a:gd name="T4" fmla="*/ 9 w 2918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186" h="21600" fill="none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</a:path>
                <a:path w="29186" h="21600" stroke="0" extrusionOk="0">
                  <a:moveTo>
                    <a:pt x="29186" y="651"/>
                  </a:moveTo>
                  <a:cubicBezTo>
                    <a:pt x="28834" y="12321"/>
                    <a:pt x="19271" y="21599"/>
                    <a:pt x="7596" y="21600"/>
                  </a:cubicBezTo>
                  <a:cubicBezTo>
                    <a:pt x="5001" y="21600"/>
                    <a:pt x="2428" y="21132"/>
                    <a:pt x="-1" y="20220"/>
                  </a:cubicBezTo>
                  <a:lnTo>
                    <a:pt x="7596" y="0"/>
                  </a:lnTo>
                  <a:lnTo>
                    <a:pt x="29186" y="651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4" name="Text Box 276"/>
            <p:cNvSpPr txBox="1">
              <a:spLocks noChangeArrowheads="1"/>
            </p:cNvSpPr>
            <p:nvPr/>
          </p:nvSpPr>
          <p:spPr bwMode="auto">
            <a:xfrm>
              <a:off x="1247" y="2614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600" b="1" i="1"/>
                <a:t>c</a:t>
              </a:r>
              <a:endParaRPr lang="cs-CZ" b="1" baseline="-25000"/>
            </a:p>
          </p:txBody>
        </p:sp>
      </p:grpSp>
      <p:sp>
        <p:nvSpPr>
          <p:cNvPr id="235" name="Line 278"/>
          <p:cNvSpPr>
            <a:spLocks noChangeShapeType="1"/>
          </p:cNvSpPr>
          <p:nvPr/>
        </p:nvSpPr>
        <p:spPr bwMode="auto">
          <a:xfrm>
            <a:off x="2350765" y="220513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" name="Line 279"/>
          <p:cNvSpPr>
            <a:spLocks noChangeShapeType="1"/>
          </p:cNvSpPr>
          <p:nvPr/>
        </p:nvSpPr>
        <p:spPr bwMode="auto">
          <a:xfrm flipV="1">
            <a:off x="2350765" y="1557437"/>
            <a:ext cx="936625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" name="Line 280"/>
          <p:cNvSpPr>
            <a:spLocks noChangeShapeType="1"/>
          </p:cNvSpPr>
          <p:nvPr/>
        </p:nvSpPr>
        <p:spPr bwMode="auto">
          <a:xfrm flipV="1">
            <a:off x="766440" y="1916212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8" name="Arc 281"/>
          <p:cNvSpPr>
            <a:spLocks/>
          </p:cNvSpPr>
          <p:nvPr/>
        </p:nvSpPr>
        <p:spPr bwMode="auto">
          <a:xfrm flipH="1" flipV="1">
            <a:off x="334640" y="206067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9" name="Line 282"/>
          <p:cNvSpPr>
            <a:spLocks noChangeShapeType="1"/>
          </p:cNvSpPr>
          <p:nvPr/>
        </p:nvSpPr>
        <p:spPr bwMode="auto">
          <a:xfrm>
            <a:off x="766440" y="2205137"/>
            <a:ext cx="64770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0" name="Line 283"/>
          <p:cNvSpPr>
            <a:spLocks noChangeShapeType="1"/>
          </p:cNvSpPr>
          <p:nvPr/>
        </p:nvSpPr>
        <p:spPr bwMode="auto">
          <a:xfrm flipV="1">
            <a:off x="1558603" y="1555850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1" name="Line 284"/>
          <p:cNvSpPr>
            <a:spLocks noChangeShapeType="1"/>
          </p:cNvSpPr>
          <p:nvPr/>
        </p:nvSpPr>
        <p:spPr bwMode="auto">
          <a:xfrm>
            <a:off x="1558603" y="1844775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2" name="Line 285"/>
          <p:cNvSpPr>
            <a:spLocks noChangeShapeType="1"/>
          </p:cNvSpPr>
          <p:nvPr/>
        </p:nvSpPr>
        <p:spPr bwMode="auto">
          <a:xfrm flipV="1">
            <a:off x="1558603" y="2276575"/>
            <a:ext cx="64770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" name="Line 286"/>
          <p:cNvSpPr>
            <a:spLocks noChangeShapeType="1"/>
          </p:cNvSpPr>
          <p:nvPr/>
        </p:nvSpPr>
        <p:spPr bwMode="auto">
          <a:xfrm>
            <a:off x="1558603" y="2565500"/>
            <a:ext cx="64770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4" name="Line 287"/>
          <p:cNvSpPr>
            <a:spLocks noChangeShapeType="1"/>
          </p:cNvSpPr>
          <p:nvPr/>
        </p:nvSpPr>
        <p:spPr bwMode="auto">
          <a:xfrm>
            <a:off x="2495228" y="292427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" name="Line 288"/>
          <p:cNvSpPr>
            <a:spLocks noChangeShapeType="1"/>
          </p:cNvSpPr>
          <p:nvPr/>
        </p:nvSpPr>
        <p:spPr bwMode="auto">
          <a:xfrm flipV="1">
            <a:off x="3431853" y="23496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" name="Line 289"/>
          <p:cNvSpPr>
            <a:spLocks noChangeShapeType="1"/>
          </p:cNvSpPr>
          <p:nvPr/>
        </p:nvSpPr>
        <p:spPr bwMode="auto">
          <a:xfrm flipV="1">
            <a:off x="3431853" y="162887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" name="Line 290"/>
          <p:cNvSpPr>
            <a:spLocks noChangeShapeType="1"/>
          </p:cNvSpPr>
          <p:nvPr/>
        </p:nvSpPr>
        <p:spPr bwMode="auto">
          <a:xfrm>
            <a:off x="2495228" y="1484412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Line 291"/>
          <p:cNvSpPr>
            <a:spLocks noChangeShapeType="1"/>
          </p:cNvSpPr>
          <p:nvPr/>
        </p:nvSpPr>
        <p:spPr bwMode="auto">
          <a:xfrm>
            <a:off x="2495228" y="2205137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9" name="Arc 292"/>
          <p:cNvSpPr>
            <a:spLocks/>
          </p:cNvSpPr>
          <p:nvPr/>
        </p:nvSpPr>
        <p:spPr bwMode="auto">
          <a:xfrm flipH="1" flipV="1">
            <a:off x="623565" y="1051025"/>
            <a:ext cx="2779713" cy="1052512"/>
          </a:xfrm>
          <a:custGeom>
            <a:avLst/>
            <a:gdLst>
              <a:gd name="T0" fmla="*/ 202412320 w 37538"/>
              <a:gd name="T1" fmla="*/ 0 h 26760"/>
              <a:gd name="T2" fmla="*/ 0 w 37538"/>
              <a:gd name="T3" fmla="*/ 30535631 h 26760"/>
              <a:gd name="T4" fmla="*/ 87395975 w 37538"/>
              <a:gd name="T5" fmla="*/ 7982375 h 267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538" h="26760" fill="none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</a:path>
              <a:path w="37538" h="26760" stroke="0" extrusionOk="0">
                <a:moveTo>
                  <a:pt x="36912" y="0"/>
                </a:moveTo>
                <a:cubicBezTo>
                  <a:pt x="37328" y="1688"/>
                  <a:pt x="37538" y="3421"/>
                  <a:pt x="37538" y="5160"/>
                </a:cubicBezTo>
                <a:cubicBezTo>
                  <a:pt x="37538" y="17089"/>
                  <a:pt x="27867" y="26760"/>
                  <a:pt x="15938" y="26760"/>
                </a:cubicBezTo>
                <a:cubicBezTo>
                  <a:pt x="9875" y="26760"/>
                  <a:pt x="4092" y="24212"/>
                  <a:pt x="0" y="19738"/>
                </a:cubicBezTo>
                <a:lnTo>
                  <a:pt x="15938" y="5160"/>
                </a:lnTo>
                <a:lnTo>
                  <a:pt x="369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0" name="Oval 293"/>
          <p:cNvSpPr>
            <a:spLocks noChangeArrowheads="1"/>
          </p:cNvSpPr>
          <p:nvPr/>
        </p:nvSpPr>
        <p:spPr bwMode="auto">
          <a:xfrm>
            <a:off x="1414140" y="242103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2</a:t>
            </a:r>
          </a:p>
        </p:txBody>
      </p:sp>
      <p:sp>
        <p:nvSpPr>
          <p:cNvPr id="251" name="Oval 295"/>
          <p:cNvSpPr>
            <a:spLocks noChangeArrowheads="1"/>
          </p:cNvSpPr>
          <p:nvPr/>
        </p:nvSpPr>
        <p:spPr bwMode="auto">
          <a:xfrm>
            <a:off x="623565" y="206067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0</a:t>
            </a:r>
          </a:p>
        </p:txBody>
      </p:sp>
      <p:sp>
        <p:nvSpPr>
          <p:cNvPr id="252" name="Oval 296"/>
          <p:cNvSpPr>
            <a:spLocks noChangeArrowheads="1"/>
          </p:cNvSpPr>
          <p:nvPr/>
        </p:nvSpPr>
        <p:spPr bwMode="auto">
          <a:xfrm>
            <a:off x="2206303" y="206067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4</a:t>
            </a:r>
          </a:p>
        </p:txBody>
      </p:sp>
      <p:sp>
        <p:nvSpPr>
          <p:cNvPr id="253" name="Oval 297"/>
          <p:cNvSpPr>
            <a:spLocks noChangeArrowheads="1"/>
          </p:cNvSpPr>
          <p:nvPr/>
        </p:nvSpPr>
        <p:spPr bwMode="auto">
          <a:xfrm>
            <a:off x="2206303" y="133995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3</a:t>
            </a:r>
          </a:p>
        </p:txBody>
      </p:sp>
      <p:sp>
        <p:nvSpPr>
          <p:cNvPr id="254" name="Oval 298"/>
          <p:cNvSpPr>
            <a:spLocks noChangeArrowheads="1"/>
          </p:cNvSpPr>
          <p:nvPr/>
        </p:nvSpPr>
        <p:spPr bwMode="auto">
          <a:xfrm>
            <a:off x="3287390" y="278140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8</a:t>
            </a:r>
          </a:p>
        </p:txBody>
      </p:sp>
      <p:sp>
        <p:nvSpPr>
          <p:cNvPr id="255" name="Oval 299"/>
          <p:cNvSpPr>
            <a:spLocks noChangeArrowheads="1"/>
          </p:cNvSpPr>
          <p:nvPr/>
        </p:nvSpPr>
        <p:spPr bwMode="auto">
          <a:xfrm>
            <a:off x="3287390" y="206067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7</a:t>
            </a:r>
          </a:p>
        </p:txBody>
      </p:sp>
      <p:sp>
        <p:nvSpPr>
          <p:cNvPr id="256" name="Oval 300"/>
          <p:cNvSpPr>
            <a:spLocks noChangeArrowheads="1"/>
          </p:cNvSpPr>
          <p:nvPr/>
        </p:nvSpPr>
        <p:spPr bwMode="auto">
          <a:xfrm>
            <a:off x="3287390" y="1341537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1400" b="1"/>
              <a:t>6</a:t>
            </a:r>
          </a:p>
        </p:txBody>
      </p:sp>
      <p:grpSp>
        <p:nvGrpSpPr>
          <p:cNvPr id="257" name="Group 301"/>
          <p:cNvGrpSpPr>
            <a:grpSpLocks/>
          </p:cNvGrpSpPr>
          <p:nvPr/>
        </p:nvGrpSpPr>
        <p:grpSpPr bwMode="auto">
          <a:xfrm>
            <a:off x="2206303" y="2781400"/>
            <a:ext cx="287337" cy="287337"/>
            <a:chOff x="3334" y="799"/>
            <a:chExt cx="454" cy="453"/>
          </a:xfrm>
        </p:grpSpPr>
        <p:sp>
          <p:nvSpPr>
            <p:cNvPr id="258" name="Oval 30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59" name="Oval 30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 sz="1200" b="1"/>
                <a:t>5</a:t>
              </a:r>
            </a:p>
          </p:txBody>
        </p:sp>
      </p:grpSp>
      <p:sp>
        <p:nvSpPr>
          <p:cNvPr id="260" name="Text Box 304"/>
          <p:cNvSpPr txBox="1">
            <a:spLocks noChangeArrowheads="1"/>
          </p:cNvSpPr>
          <p:nvPr/>
        </p:nvSpPr>
        <p:spPr bwMode="auto">
          <a:xfrm>
            <a:off x="910903" y="184477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</a:t>
            </a:r>
            <a:endParaRPr lang="cs-CZ" b="1" baseline="-25000"/>
          </a:p>
        </p:txBody>
      </p:sp>
      <p:sp>
        <p:nvSpPr>
          <p:cNvPr id="261" name="Text Box 305"/>
          <p:cNvSpPr txBox="1">
            <a:spLocks noChangeArrowheads="1"/>
          </p:cNvSpPr>
          <p:nvPr/>
        </p:nvSpPr>
        <p:spPr bwMode="auto">
          <a:xfrm>
            <a:off x="1055365" y="213211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62" name="Text Box 306"/>
          <p:cNvSpPr txBox="1">
            <a:spLocks noChangeArrowheads="1"/>
          </p:cNvSpPr>
          <p:nvPr/>
        </p:nvSpPr>
        <p:spPr bwMode="auto">
          <a:xfrm>
            <a:off x="1703065" y="148441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63" name="Text Box 307"/>
          <p:cNvSpPr txBox="1">
            <a:spLocks noChangeArrowheads="1"/>
          </p:cNvSpPr>
          <p:nvPr/>
        </p:nvSpPr>
        <p:spPr bwMode="auto">
          <a:xfrm>
            <a:off x="1847528" y="177333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64" name="Text Box 308"/>
          <p:cNvSpPr txBox="1">
            <a:spLocks noChangeArrowheads="1"/>
          </p:cNvSpPr>
          <p:nvPr/>
        </p:nvSpPr>
        <p:spPr bwMode="auto">
          <a:xfrm>
            <a:off x="2639690" y="162887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65" name="Text Box 309"/>
          <p:cNvSpPr txBox="1">
            <a:spLocks noChangeArrowheads="1"/>
          </p:cNvSpPr>
          <p:nvPr/>
        </p:nvSpPr>
        <p:spPr bwMode="auto">
          <a:xfrm>
            <a:off x="2711128" y="198923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66" name="Text Box 310"/>
          <p:cNvSpPr txBox="1">
            <a:spLocks noChangeArrowheads="1"/>
          </p:cNvSpPr>
          <p:nvPr/>
        </p:nvSpPr>
        <p:spPr bwMode="auto">
          <a:xfrm>
            <a:off x="2782565" y="234960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c</a:t>
            </a:r>
            <a:endParaRPr lang="cs-CZ" b="1" baseline="-25000"/>
          </a:p>
        </p:txBody>
      </p:sp>
      <p:sp>
        <p:nvSpPr>
          <p:cNvPr id="267" name="Text Box 311"/>
          <p:cNvSpPr txBox="1">
            <a:spLocks noChangeArrowheads="1"/>
          </p:cNvSpPr>
          <p:nvPr/>
        </p:nvSpPr>
        <p:spPr bwMode="auto">
          <a:xfrm>
            <a:off x="1703065" y="2205137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cs-CZ"/>
            </a:defPPr>
            <a:lvl1pPr eaLnBrk="1" hangingPunct="1">
              <a:spcBef>
                <a:spcPct val="50000"/>
              </a:spcBef>
              <a:defRPr sz="1600" b="1" i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cs-CZ" dirty="0"/>
              <a:t>a</a:t>
            </a:r>
          </a:p>
        </p:txBody>
      </p:sp>
      <p:sp>
        <p:nvSpPr>
          <p:cNvPr id="268" name="Text Box 312"/>
          <p:cNvSpPr txBox="1">
            <a:spLocks noChangeArrowheads="1"/>
          </p:cNvSpPr>
          <p:nvPr/>
        </p:nvSpPr>
        <p:spPr bwMode="auto">
          <a:xfrm>
            <a:off x="1774503" y="249247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cs-CZ"/>
            </a:defPPr>
            <a:lvl1pPr eaLnBrk="1" hangingPunct="1">
              <a:spcBef>
                <a:spcPct val="50000"/>
              </a:spcBef>
              <a:defRPr sz="1600" b="1" i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cs-CZ"/>
              <a:t>a</a:t>
            </a:r>
          </a:p>
        </p:txBody>
      </p:sp>
      <p:sp>
        <p:nvSpPr>
          <p:cNvPr id="269" name="Text Box 313"/>
          <p:cNvSpPr txBox="1">
            <a:spLocks noChangeArrowheads="1"/>
          </p:cNvSpPr>
          <p:nvPr/>
        </p:nvSpPr>
        <p:spPr bwMode="auto">
          <a:xfrm>
            <a:off x="2350765" y="83671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cs-CZ"/>
            </a:defPPr>
            <a:lvl1pPr eaLnBrk="1" hangingPunct="1">
              <a:spcBef>
                <a:spcPct val="50000"/>
              </a:spcBef>
              <a:defRPr sz="1600" b="1" i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cs-CZ" dirty="0"/>
              <a:t>a</a:t>
            </a:r>
          </a:p>
        </p:txBody>
      </p:sp>
      <p:sp>
        <p:nvSpPr>
          <p:cNvPr id="270" name="Text Box 314"/>
          <p:cNvSpPr txBox="1">
            <a:spLocks noChangeArrowheads="1"/>
          </p:cNvSpPr>
          <p:nvPr/>
        </p:nvSpPr>
        <p:spPr bwMode="auto">
          <a:xfrm>
            <a:off x="2639690" y="270837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b</a:t>
            </a:r>
            <a:endParaRPr lang="cs-CZ" b="1" baseline="-25000"/>
          </a:p>
        </p:txBody>
      </p:sp>
      <p:sp>
        <p:nvSpPr>
          <p:cNvPr id="271" name="Text Box 315"/>
          <p:cNvSpPr txBox="1">
            <a:spLocks noChangeArrowheads="1"/>
          </p:cNvSpPr>
          <p:nvPr/>
        </p:nvSpPr>
        <p:spPr bwMode="auto">
          <a:xfrm>
            <a:off x="2639690" y="126851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 dirty="0"/>
              <a:t>a</a:t>
            </a:r>
            <a:endParaRPr lang="cs-CZ" b="1" baseline="-25000" dirty="0"/>
          </a:p>
        </p:txBody>
      </p:sp>
      <p:sp>
        <p:nvSpPr>
          <p:cNvPr id="272" name="Text Box 316"/>
          <p:cNvSpPr txBox="1">
            <a:spLocks noChangeArrowheads="1"/>
          </p:cNvSpPr>
          <p:nvPr/>
        </p:nvSpPr>
        <p:spPr bwMode="auto">
          <a:xfrm>
            <a:off x="3358828" y="1771750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i="1" dirty="0" smtClean="0"/>
              <a:t>a, </a:t>
            </a:r>
            <a:r>
              <a:rPr lang="cs-CZ" sz="1600" b="1" i="1" dirty="0" smtClean="0"/>
              <a:t>b</a:t>
            </a:r>
            <a:endParaRPr lang="cs-CZ" b="1" baseline="-25000" dirty="0"/>
          </a:p>
        </p:txBody>
      </p:sp>
      <p:sp>
        <p:nvSpPr>
          <p:cNvPr id="273" name="Text Box 317"/>
          <p:cNvSpPr txBox="1">
            <a:spLocks noChangeArrowheads="1"/>
          </p:cNvSpPr>
          <p:nvPr/>
        </p:nvSpPr>
        <p:spPr bwMode="auto">
          <a:xfrm>
            <a:off x="3358828" y="2492475"/>
            <a:ext cx="5762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 i="1"/>
              <a:t>a,b</a:t>
            </a:r>
            <a:endParaRPr lang="cs-CZ" b="1" baseline="-25000"/>
          </a:p>
        </p:txBody>
      </p:sp>
      <p:sp>
        <p:nvSpPr>
          <p:cNvPr id="274" name="AutoShape 322"/>
          <p:cNvSpPr>
            <a:spLocks noChangeArrowheads="1"/>
          </p:cNvSpPr>
          <p:nvPr/>
        </p:nvSpPr>
        <p:spPr bwMode="auto">
          <a:xfrm>
            <a:off x="323528" y="974825"/>
            <a:ext cx="431800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dirty="0" smtClean="0">
                <a:solidFill>
                  <a:schemeClr val="bg1"/>
                </a:solidFill>
                <a:latin typeface="Arial Black" pitchFamily="34" charset="0"/>
              </a:rPr>
              <a:t>0</a:t>
            </a:r>
            <a:endParaRPr lang="cs-CZ" sz="2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5" name="AutoShape 329"/>
          <p:cNvSpPr>
            <a:spLocks noChangeArrowheads="1"/>
          </p:cNvSpPr>
          <p:nvPr/>
        </p:nvSpPr>
        <p:spPr bwMode="auto">
          <a:xfrm>
            <a:off x="394767" y="2780928"/>
            <a:ext cx="863600" cy="360362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i="1" dirty="0" err="1" smtClean="0"/>
              <a:t>abcb</a:t>
            </a:r>
            <a:r>
              <a:rPr lang="en-US" i="1" dirty="0" smtClean="0"/>
              <a:t>a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276" name="AutoShape 330"/>
          <p:cNvSpPr>
            <a:spLocks noChangeArrowheads="1"/>
          </p:cNvSpPr>
          <p:nvPr/>
        </p:nvSpPr>
        <p:spPr bwMode="auto">
          <a:xfrm>
            <a:off x="1762919" y="3068960"/>
            <a:ext cx="1223392" cy="361033"/>
          </a:xfrm>
          <a:prstGeom prst="roundRect">
            <a:avLst>
              <a:gd name="adj" fmla="val 16301"/>
            </a:avLst>
          </a:prstGeom>
          <a:solidFill>
            <a:srgbClr val="FFC000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mtClean="0"/>
              <a:t>Accepted</a:t>
            </a:r>
            <a:r>
              <a:rPr lang="cs-CZ" smtClean="0"/>
              <a:t>! </a:t>
            </a:r>
            <a:endParaRPr lang="en-US"/>
          </a:p>
        </p:txBody>
      </p:sp>
      <p:grpSp>
        <p:nvGrpSpPr>
          <p:cNvPr id="278" name="Group 192"/>
          <p:cNvGrpSpPr>
            <a:grpSpLocks/>
          </p:cNvGrpSpPr>
          <p:nvPr/>
        </p:nvGrpSpPr>
        <p:grpSpPr bwMode="auto">
          <a:xfrm>
            <a:off x="1402879" y="1695599"/>
            <a:ext cx="287338" cy="287338"/>
            <a:chOff x="3334" y="799"/>
            <a:chExt cx="454" cy="453"/>
          </a:xfrm>
        </p:grpSpPr>
        <p:sp>
          <p:nvSpPr>
            <p:cNvPr id="279" name="Oval 193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400" b="1"/>
            </a:p>
          </p:txBody>
        </p:sp>
        <p:sp>
          <p:nvSpPr>
            <p:cNvPr id="280" name="Oval 194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b="1"/>
                <a:t>1</a:t>
              </a:r>
              <a:endParaRPr lang="cs-CZ" sz="1400" b="1"/>
            </a:p>
          </p:txBody>
        </p:sp>
      </p:grpSp>
      <p:sp>
        <p:nvSpPr>
          <p:cNvPr id="319" name="AutoShape 325"/>
          <p:cNvSpPr>
            <a:spLocks noChangeArrowheads="1"/>
          </p:cNvSpPr>
          <p:nvPr/>
        </p:nvSpPr>
        <p:spPr bwMode="auto">
          <a:xfrm>
            <a:off x="3923928" y="980728"/>
            <a:ext cx="4824536" cy="2376264"/>
          </a:xfrm>
          <a:prstGeom prst="roundRect">
            <a:avLst>
              <a:gd name="adj" fmla="val 513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dirty="0" smtClean="0"/>
              <a:t>NFA models </a:t>
            </a:r>
            <a:r>
              <a:rPr lang="en-US" dirty="0" err="1" smtClean="0"/>
              <a:t>behaviour</a:t>
            </a:r>
            <a:r>
              <a:rPr lang="en-US" dirty="0" smtClean="0"/>
              <a:t> of an automaton</a:t>
            </a:r>
          </a:p>
          <a:p>
            <a:pPr algn="l"/>
            <a:r>
              <a:rPr lang="en-US" dirty="0" smtClean="0"/>
              <a:t>which makes </a:t>
            </a:r>
            <a:r>
              <a:rPr lang="en-US" b="1" dirty="0" smtClean="0"/>
              <a:t>only</a:t>
            </a:r>
            <a:r>
              <a:rPr lang="en-US" dirty="0" smtClean="0"/>
              <a:t> </a:t>
            </a:r>
            <a:r>
              <a:rPr lang="en-US" b="1" dirty="0" smtClean="0"/>
              <a:t>one</a:t>
            </a:r>
            <a:r>
              <a:rPr lang="en-US" dirty="0" smtClean="0"/>
              <a:t> transition (if possible)</a:t>
            </a:r>
          </a:p>
          <a:p>
            <a:pPr algn="l"/>
            <a:r>
              <a:rPr lang="en-US" dirty="0"/>
              <a:t>i</a:t>
            </a:r>
            <a:r>
              <a:rPr lang="en-US" dirty="0" smtClean="0"/>
              <a:t>n each state. When there are more </a:t>
            </a:r>
          </a:p>
          <a:p>
            <a:pPr algn="l"/>
            <a:r>
              <a:rPr lang="en-US" dirty="0"/>
              <a:t>p</a:t>
            </a:r>
            <a:r>
              <a:rPr lang="en-US" dirty="0" smtClean="0"/>
              <a:t>ossibilities of transition, it chooses one </a:t>
            </a:r>
          </a:p>
          <a:p>
            <a:pPr algn="l"/>
            <a:r>
              <a:rPr lang="en-US" dirty="0" smtClean="0"/>
              <a:t>completely arbitrarily (non-deterministically).</a:t>
            </a:r>
          </a:p>
          <a:p>
            <a:pPr algn="l"/>
            <a:r>
              <a:rPr lang="en-US" dirty="0" smtClean="0"/>
              <a:t>If </a:t>
            </a:r>
            <a:r>
              <a:rPr lang="en-US" b="1" dirty="0" smtClean="0"/>
              <a:t>at least one </a:t>
            </a:r>
            <a:r>
              <a:rPr lang="en-US" dirty="0" smtClean="0"/>
              <a:t>possible sequence of choices</a:t>
            </a:r>
          </a:p>
          <a:p>
            <a:pPr algn="l"/>
            <a:r>
              <a:rPr lang="en-US" dirty="0"/>
              <a:t>l</a:t>
            </a:r>
            <a:r>
              <a:rPr lang="en-US" dirty="0" smtClean="0"/>
              <a:t>eads to the final state, the word is </a:t>
            </a:r>
            <a:r>
              <a:rPr lang="en-US" b="1" dirty="0" smtClean="0"/>
              <a:t>accepted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177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467544" y="2996952"/>
            <a:ext cx="8280400" cy="3528244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105000"/>
              </a:lnSpc>
            </a:pPr>
            <a:r>
              <a:rPr lang="en-US" b="1">
                <a:latin typeface="Courier New" pitchFamily="49" charset="0"/>
              </a:rPr>
              <a:t>SetOfStates S = </a:t>
            </a:r>
            <a:r>
              <a:rPr lang="en-US" b="1" smtClean="0">
                <a:latin typeface="Courier New" pitchFamily="49" charset="0"/>
              </a:rPr>
              <a:t>{q0}, </a:t>
            </a:r>
            <a:r>
              <a:rPr lang="en-US" b="1">
                <a:latin typeface="Courier New" pitchFamily="49" charset="0"/>
              </a:rPr>
              <a:t>S_tmp; </a:t>
            </a:r>
          </a:p>
          <a:p>
            <a:pPr algn="l">
              <a:lnSpc>
                <a:spcPct val="105000"/>
              </a:lnSpc>
            </a:pPr>
            <a:endParaRPr lang="en-US" b="1" smtClean="0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i </a:t>
            </a:r>
            <a:r>
              <a:rPr lang="en-US" b="1">
                <a:latin typeface="Courier New" pitchFamily="49" charset="0"/>
              </a:rPr>
              <a:t>= 1;  </a:t>
            </a:r>
            <a:r>
              <a:rPr lang="cs-CZ" b="1">
                <a:latin typeface="Courier New" pitchFamily="49" charset="0"/>
              </a:rPr>
              <a:t>  </a:t>
            </a:r>
            <a:r>
              <a:rPr lang="en-US" b="1">
                <a:latin typeface="Courier New" pitchFamily="49" charset="0"/>
              </a:rPr>
              <a:t>      </a:t>
            </a:r>
          </a:p>
          <a:p>
            <a:pPr algn="l">
              <a:lnSpc>
                <a:spcPct val="105000"/>
              </a:lnSpc>
            </a:pPr>
            <a:r>
              <a:rPr lang="en-US" b="1" u="sng" smtClean="0">
                <a:solidFill>
                  <a:srgbClr val="0000CC"/>
                </a:solidFill>
                <a:latin typeface="Courier New" pitchFamily="49" charset="0"/>
              </a:rPr>
              <a:t>while</a:t>
            </a:r>
            <a:r>
              <a:rPr lang="en-US" b="1" smtClean="0">
                <a:latin typeface="Courier New" pitchFamily="49" charset="0"/>
              </a:rPr>
              <a:t>( (</a:t>
            </a:r>
            <a:r>
              <a:rPr lang="en-US" b="1">
                <a:latin typeface="Courier New" pitchFamily="49" charset="0"/>
              </a:rPr>
              <a:t>i &lt;= </a:t>
            </a:r>
            <a:r>
              <a:rPr lang="cs-CZ" b="1">
                <a:latin typeface="Courier New" pitchFamily="49" charset="0"/>
              </a:rPr>
              <a:t>t.length</a:t>
            </a:r>
            <a:r>
              <a:rPr lang="en-US" b="1">
                <a:latin typeface="Courier New" pitchFamily="49" charset="0"/>
              </a:rPr>
              <a:t>) &amp;&amp; </a:t>
            </a:r>
            <a:r>
              <a:rPr lang="en-US" b="1" smtClean="0">
                <a:latin typeface="Courier New" pitchFamily="49" charset="0"/>
              </a:rPr>
              <a:t>(!S.isEmpty()) ) </a:t>
            </a:r>
            <a:r>
              <a:rPr lang="en-US" b="1">
                <a:latin typeface="Courier New" pitchFamily="49" charset="0"/>
              </a:rPr>
              <a:t>{</a:t>
            </a:r>
            <a:endParaRPr lang="cs-CZ" b="1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  </a:t>
            </a:r>
            <a:r>
              <a:rPr lang="en-US" b="1">
                <a:latin typeface="Courier New" pitchFamily="49" charset="0"/>
              </a:rPr>
              <a:t>S_tmp = </a:t>
            </a:r>
            <a:r>
              <a:rPr lang="en-US" b="1" smtClean="0">
                <a:latin typeface="Courier New" pitchFamily="49" charset="0"/>
              </a:rPr>
              <a:t>Set.emptySet();</a:t>
            </a:r>
            <a:endParaRPr lang="en-US" b="1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>
                <a:latin typeface="Courier New" pitchFamily="49" charset="0"/>
              </a:rPr>
              <a:t>  </a:t>
            </a:r>
            <a:r>
              <a:rPr lang="en-US" b="1" u="sng" smtClean="0">
                <a:solidFill>
                  <a:srgbClr val="0000CC"/>
                </a:solidFill>
                <a:latin typeface="Courier New" pitchFamily="49" charset="0"/>
              </a:rPr>
              <a:t>for</a:t>
            </a:r>
            <a:r>
              <a:rPr lang="en-US" b="1" smtClean="0">
                <a:latin typeface="Courier New" pitchFamily="49" charset="0"/>
              </a:rPr>
              <a:t>( q in S )                  </a:t>
            </a:r>
            <a:r>
              <a:rPr lang="en-US" b="1" i="1">
                <a:solidFill>
                  <a:srgbClr val="00B050"/>
                </a:solidFill>
                <a:latin typeface="Courier New" pitchFamily="49" charset="0"/>
              </a:rPr>
              <a:t>// for each state in S </a:t>
            </a:r>
            <a:r>
              <a:rPr lang="en-US" b="1" smtClean="0">
                <a:latin typeface="Courier New" pitchFamily="49" charset="0"/>
              </a:rPr>
              <a:t>   </a:t>
            </a:r>
            <a:endParaRPr lang="en-US" b="1">
              <a:latin typeface="Courier New" pitchFamily="49" charset="0"/>
            </a:endParaRP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    S_tmp.union( delta(q</a:t>
            </a:r>
            <a:r>
              <a:rPr lang="en-US" b="1">
                <a:latin typeface="Courier New" pitchFamily="49" charset="0"/>
              </a:rPr>
              <a:t>, t[i</a:t>
            </a:r>
            <a:r>
              <a:rPr lang="en-US" b="1" smtClean="0">
                <a:latin typeface="Courier New" pitchFamily="49" charset="0"/>
              </a:rPr>
              <a:t>]) );  </a:t>
            </a: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  </a:t>
            </a:r>
            <a:r>
              <a:rPr lang="en-US" b="1">
                <a:latin typeface="Courier New" pitchFamily="49" charset="0"/>
              </a:rPr>
              <a:t>S = S_tmp;</a:t>
            </a:r>
          </a:p>
          <a:p>
            <a:pPr algn="l">
              <a:lnSpc>
                <a:spcPct val="105000"/>
              </a:lnSpc>
            </a:pPr>
            <a:r>
              <a:rPr lang="en-US" b="1">
                <a:latin typeface="Courier New" pitchFamily="49" charset="0"/>
              </a:rPr>
              <a:t>  i++;</a:t>
            </a:r>
          </a:p>
          <a:p>
            <a:pPr algn="l">
              <a:lnSpc>
                <a:spcPct val="105000"/>
              </a:lnSpc>
            </a:pPr>
            <a:r>
              <a:rPr lang="en-US" b="1" smtClean="0">
                <a:latin typeface="Courier New" pitchFamily="49" charset="0"/>
              </a:rPr>
              <a:t>}</a:t>
            </a:r>
          </a:p>
          <a:p>
            <a:pPr algn="l">
              <a:lnSpc>
                <a:spcPct val="105000"/>
              </a:lnSpc>
            </a:pPr>
            <a:r>
              <a:rPr lang="en-US" b="1" u="sng">
                <a:solidFill>
                  <a:srgbClr val="0000CC"/>
                </a:solidFill>
                <a:latin typeface="Courier New" pitchFamily="49" charset="0"/>
              </a:rPr>
              <a:t>return</a:t>
            </a:r>
            <a:r>
              <a:rPr lang="en-US" b="1" smtClean="0">
                <a:latin typeface="Courier New" pitchFamily="49" charset="0"/>
              </a:rPr>
              <a:t> S.containsFinalState();   </a:t>
            </a:r>
            <a:r>
              <a:rPr lang="en-US" b="1" i="1">
                <a:solidFill>
                  <a:srgbClr val="00B050"/>
                </a:solidFill>
                <a:latin typeface="Courier New" pitchFamily="49" charset="0"/>
              </a:rPr>
              <a:t>// true or false</a:t>
            </a:r>
          </a:p>
        </p:txBody>
      </p:sp>
      <p:sp>
        <p:nvSpPr>
          <p:cNvPr id="26627" name="AutoShape 4"/>
          <p:cNvSpPr>
            <a:spLocks noChangeArrowheads="1"/>
          </p:cNvSpPr>
          <p:nvPr/>
        </p:nvSpPr>
        <p:spPr bwMode="auto">
          <a:xfrm>
            <a:off x="683568" y="2708920"/>
            <a:ext cx="7848871" cy="360041"/>
          </a:xfrm>
          <a:prstGeom prst="roundRect">
            <a:avLst>
              <a:gd name="adj" fmla="val 141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Input</a:t>
            </a:r>
            <a:r>
              <a:rPr lang="cs-CZ" smtClean="0"/>
              <a:t>:  </a:t>
            </a:r>
            <a:r>
              <a:rPr lang="en-US" smtClean="0"/>
              <a:t>NFA </a:t>
            </a:r>
            <a:r>
              <a:rPr lang="cs-CZ"/>
              <a:t>, </a:t>
            </a:r>
            <a:r>
              <a:rPr lang="en-US" smtClean="0"/>
              <a:t>text in array </a:t>
            </a:r>
            <a:r>
              <a:rPr lang="cs-CZ" b="1">
                <a:latin typeface="Courier New" pitchFamily="49" charset="0"/>
              </a:rPr>
              <a:t>t</a:t>
            </a:r>
            <a:r>
              <a:rPr lang="en-US" smtClean="0"/>
              <a:t> </a:t>
            </a:r>
            <a:r>
              <a:rPr lang="cs-CZ" smtClean="0"/>
              <a:t> </a:t>
            </a:r>
            <a:endParaRPr lang="cs-CZ"/>
          </a:p>
        </p:txBody>
      </p:sp>
      <p:sp>
        <p:nvSpPr>
          <p:cNvPr id="26628" name="AutoShape 5"/>
          <p:cNvSpPr>
            <a:spLocks noChangeArrowheads="1"/>
          </p:cNvSpPr>
          <p:nvPr/>
        </p:nvSpPr>
        <p:spPr bwMode="auto">
          <a:xfrm>
            <a:off x="971550" y="692150"/>
            <a:ext cx="7200900" cy="360363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b="1" smtClean="0"/>
              <a:t>N</a:t>
            </a:r>
            <a:r>
              <a:rPr lang="en-US" b="1" smtClean="0"/>
              <a:t>F</a:t>
            </a:r>
            <a:r>
              <a:rPr lang="cs-CZ" b="1" smtClean="0"/>
              <a:t>A</a:t>
            </a:r>
            <a:r>
              <a:rPr lang="en-US" b="1" smtClean="0"/>
              <a:t> simulation without transform to </a:t>
            </a:r>
            <a:r>
              <a:rPr lang="cs-CZ" b="1" smtClean="0"/>
              <a:t> D</a:t>
            </a:r>
            <a:r>
              <a:rPr lang="en-US" b="1" smtClean="0"/>
              <a:t>FA</a:t>
            </a:r>
            <a:r>
              <a:rPr lang="cs-CZ" smtClean="0"/>
              <a:t> </a:t>
            </a:r>
            <a:endParaRPr lang="en-US"/>
          </a:p>
        </p:txBody>
      </p:sp>
      <p:sp>
        <p:nvSpPr>
          <p:cNvPr id="26630" name="AutoShape 7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Indeterminism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31" name="AutoShape 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6632" name="Group 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6642" name="Group 1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644" name="Rectangle 1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645" name="Line 1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6643" name="Arc 1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6633" name="AutoShape 1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34" name="AutoShape 1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6635" name="Group 1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6638" name="Group 1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640" name="Rectangle 1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641" name="Line 1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6639" name="Arc 2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6636" name="AutoShape 21"/>
          <p:cNvSpPr>
            <a:spLocks noChangeArrowheads="1"/>
          </p:cNvSpPr>
          <p:nvPr/>
        </p:nvSpPr>
        <p:spPr bwMode="auto">
          <a:xfrm>
            <a:off x="6156325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Simulation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37" name="Text Box 2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251520" y="1196752"/>
            <a:ext cx="8640960" cy="1368152"/>
          </a:xfrm>
          <a:prstGeom prst="roundRect">
            <a:avLst>
              <a:gd name="adj" fmla="val 141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Idea:</a:t>
            </a:r>
          </a:p>
          <a:p>
            <a:pPr algn="l"/>
            <a:r>
              <a:rPr lang="en-US"/>
              <a:t>R</a:t>
            </a:r>
            <a:r>
              <a:rPr lang="en-US" smtClean="0"/>
              <a:t>egister all states to which you have just arrived. In the next step, </a:t>
            </a:r>
          </a:p>
          <a:p>
            <a:pPr algn="l"/>
            <a:r>
              <a:rPr lang="en-US" smtClean="0"/>
              <a:t>read the input symbol </a:t>
            </a:r>
            <a:r>
              <a:rPr lang="en-US" b="1" i="1"/>
              <a:t>x</a:t>
            </a:r>
            <a:r>
              <a:rPr lang="en-US" smtClean="0"/>
              <a:t> and move SIMULTANEOUSLY to ALL states </a:t>
            </a:r>
          </a:p>
          <a:p>
            <a:pPr algn="l"/>
            <a:r>
              <a:rPr lang="en-US" smtClean="0"/>
              <a:t>to which you can get from </a:t>
            </a:r>
            <a:r>
              <a:rPr lang="en-US"/>
              <a:t> ALL </a:t>
            </a:r>
            <a:r>
              <a:rPr lang="en-US" smtClean="0"/>
              <a:t>active states along transitions marked  by </a:t>
            </a:r>
            <a:r>
              <a:rPr lang="en-US" b="1" i="1" smtClean="0"/>
              <a:t>x</a:t>
            </a:r>
            <a:r>
              <a:rPr lang="en-US" smtClean="0"/>
              <a:t>. </a:t>
            </a:r>
            <a:r>
              <a:rPr lang="cs-CZ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85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32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NFA to DFA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AutoShape 333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" name="Group 334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5" name="Group 335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" name="Rectangle 336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" name="Line 337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" name="Arc 338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9" name="AutoShape 339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AutoShape 340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" name="Group 341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" name="Group 3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" name="Rectangle 3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" name="Line 3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" name="Arc 3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" name="AutoShape 346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Algorithm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" name="Text Box 350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316"/>
          <p:cNvSpPr>
            <a:spLocks noChangeArrowheads="1"/>
          </p:cNvSpPr>
          <p:nvPr/>
        </p:nvSpPr>
        <p:spPr bwMode="auto">
          <a:xfrm>
            <a:off x="395536" y="1124744"/>
            <a:ext cx="8280920" cy="5400600"/>
          </a:xfrm>
          <a:prstGeom prst="roundRect">
            <a:avLst>
              <a:gd name="adj" fmla="val 341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Data</a:t>
            </a:r>
          </a:p>
          <a:p>
            <a:pPr algn="l"/>
            <a:r>
              <a:rPr lang="en-US" smtClean="0"/>
              <a:t>Each state of DFA is a subset of states of NFA.</a:t>
            </a:r>
          </a:p>
          <a:p>
            <a:pPr algn="l"/>
            <a:r>
              <a:rPr lang="en-US" smtClean="0"/>
              <a:t>Start state of DFA is an one-element set containing the start state of NFA.</a:t>
            </a:r>
          </a:p>
          <a:p>
            <a:pPr algn="l"/>
            <a:r>
              <a:rPr lang="en-US" smtClean="0"/>
              <a:t>A state of DFA is an accept state iff it contains at least one accept state of NFA.</a:t>
            </a:r>
          </a:p>
          <a:p>
            <a:pPr algn="l"/>
            <a:endParaRPr lang="en-US"/>
          </a:p>
          <a:p>
            <a:pPr algn="l"/>
            <a:r>
              <a:rPr lang="en-US" b="1" smtClean="0"/>
              <a:t>Construction</a:t>
            </a:r>
          </a:p>
          <a:p>
            <a:pPr algn="l"/>
            <a:r>
              <a:rPr lang="en-US" smtClean="0"/>
              <a:t>Create the start state of DFA and the corresponding first line </a:t>
            </a:r>
          </a:p>
          <a:p>
            <a:pPr algn="l"/>
            <a:r>
              <a:rPr lang="en-US"/>
              <a:t> </a:t>
            </a:r>
            <a:r>
              <a:rPr lang="en-US" smtClean="0"/>
              <a:t>                                                                                  of its transition table (TT).</a:t>
            </a:r>
          </a:p>
          <a:p>
            <a:pPr algn="l"/>
            <a:r>
              <a:rPr lang="en-US" b="1" smtClean="0"/>
              <a:t>For each</a:t>
            </a:r>
            <a:r>
              <a:rPr lang="en-US" smtClean="0"/>
              <a:t> state Q of DFA not yet processed </a:t>
            </a:r>
            <a:r>
              <a:rPr lang="en-US" b="1" smtClean="0"/>
              <a:t>do</a:t>
            </a:r>
            <a:r>
              <a:rPr lang="en-US" smtClean="0"/>
              <a:t> {</a:t>
            </a:r>
          </a:p>
          <a:p>
            <a:pPr algn="l"/>
            <a:r>
              <a:rPr lang="en-US"/>
              <a:t> </a:t>
            </a:r>
            <a:r>
              <a:rPr lang="en-US" smtClean="0"/>
              <a:t>  Decompose Q into its constituent states Q1, ..., Qk of NFA </a:t>
            </a:r>
          </a:p>
          <a:p>
            <a:pPr algn="l"/>
            <a:r>
              <a:rPr lang="en-US"/>
              <a:t> </a:t>
            </a:r>
            <a:r>
              <a:rPr lang="en-US" smtClean="0"/>
              <a:t>  </a:t>
            </a:r>
            <a:r>
              <a:rPr lang="en-US" b="1" smtClean="0"/>
              <a:t> For each</a:t>
            </a:r>
            <a:r>
              <a:rPr lang="en-US" smtClean="0"/>
              <a:t> symbol x of alphabet </a:t>
            </a:r>
            <a:r>
              <a:rPr lang="en-US" b="1" smtClean="0"/>
              <a:t>do</a:t>
            </a:r>
            <a:r>
              <a:rPr lang="en-US" smtClean="0"/>
              <a:t> {</a:t>
            </a:r>
          </a:p>
          <a:p>
            <a:pPr algn="l"/>
            <a:r>
              <a:rPr lang="en-US"/>
              <a:t> </a:t>
            </a:r>
            <a:r>
              <a:rPr lang="en-US" smtClean="0"/>
              <a:t>      S = union of all references in NFA table at positions [Q1] [x], ..., [Qk][x]</a:t>
            </a:r>
          </a:p>
          <a:p>
            <a:pPr algn="l"/>
            <a:r>
              <a:rPr lang="en-US" smtClean="0"/>
              <a:t>        </a:t>
            </a:r>
            <a:r>
              <a:rPr lang="en-US" b="1" smtClean="0"/>
              <a:t>if</a:t>
            </a:r>
            <a:r>
              <a:rPr lang="en-US" smtClean="0"/>
              <a:t> (S is not among states of DFA yet)</a:t>
            </a:r>
          </a:p>
          <a:p>
            <a:pPr algn="l"/>
            <a:r>
              <a:rPr lang="en-US"/>
              <a:t> </a:t>
            </a:r>
            <a:r>
              <a:rPr lang="en-US" smtClean="0"/>
              <a:t>            add S to the states of DFA and add a corresponding line to TT of DFA</a:t>
            </a:r>
          </a:p>
          <a:p>
            <a:pPr algn="l"/>
            <a:r>
              <a:rPr lang="en-US"/>
              <a:t> </a:t>
            </a:r>
            <a:r>
              <a:rPr lang="en-US" smtClean="0"/>
              <a:t>       TT[Q][x] := S</a:t>
            </a:r>
          </a:p>
          <a:p>
            <a:pPr algn="l"/>
            <a:r>
              <a:rPr lang="en-US"/>
              <a:t> </a:t>
            </a:r>
            <a:r>
              <a:rPr lang="en-US" smtClean="0"/>
              <a:t>    } 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// for each symbol</a:t>
            </a:r>
            <a:endParaRPr lang="en-US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en-US" smtClean="0"/>
              <a:t>  Mark Q as processed</a:t>
            </a:r>
          </a:p>
          <a:p>
            <a:pPr algn="l"/>
            <a:r>
              <a:rPr lang="en-US" smtClean="0"/>
              <a:t>}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// for each 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state</a:t>
            </a:r>
            <a:endParaRPr lang="en-US"/>
          </a:p>
          <a:p>
            <a:pPr algn="l"/>
            <a:r>
              <a:rPr lang="en-US" sz="1600" i="1" smtClean="0"/>
              <a:t>// Remember, empty set is also a set ot states, it can be a state of DFA</a:t>
            </a:r>
            <a:endParaRPr lang="en-US" sz="1600" i="1"/>
          </a:p>
        </p:txBody>
      </p:sp>
      <p:sp>
        <p:nvSpPr>
          <p:cNvPr id="20" name="AutoShape 316"/>
          <p:cNvSpPr>
            <a:spLocks noChangeArrowheads="1"/>
          </p:cNvSpPr>
          <p:nvPr/>
        </p:nvSpPr>
        <p:spPr bwMode="auto">
          <a:xfrm>
            <a:off x="395536" y="620688"/>
            <a:ext cx="8280722" cy="432047"/>
          </a:xfrm>
          <a:prstGeom prst="roundRect">
            <a:avLst>
              <a:gd name="adj" fmla="val 14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Generating DFA </a:t>
            </a:r>
            <a:r>
              <a:rPr lang="en-US" b="1"/>
              <a:t>A</a:t>
            </a:r>
            <a:r>
              <a:rPr lang="en-US" b="1" baseline="-25000"/>
              <a:t>2</a:t>
            </a:r>
            <a:r>
              <a:rPr lang="en-US"/>
              <a:t> equivalent to NFA  </a:t>
            </a:r>
            <a:r>
              <a:rPr lang="en-US" b="1"/>
              <a:t>A</a:t>
            </a:r>
            <a:r>
              <a:rPr lang="en-US" b="1" baseline="-25000"/>
              <a:t>1</a:t>
            </a:r>
            <a:r>
              <a:rPr lang="en-US"/>
              <a:t> using transition </a:t>
            </a:r>
            <a:r>
              <a:rPr lang="en-US" smtClean="0"/>
              <a:t>table</a:t>
            </a:r>
            <a:r>
              <a:rPr lang="en-US" i="1" smtClean="0"/>
              <a:t>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3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8379</TotalTime>
  <Words>5941</Words>
  <Application>Microsoft Office PowerPoint</Application>
  <PresentationFormat>On-screen Show (4:3)</PresentationFormat>
  <Paragraphs>2582</Paragraphs>
  <Slides>45</Slides>
  <Notes>45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CMP Praha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Marko Genyk-Berezovskyj</dc:creator>
  <cp:lastModifiedBy>RNDr. Marko Genyk-Berezovskyj</cp:lastModifiedBy>
  <cp:revision>612</cp:revision>
  <cp:lastPrinted>2017-01-29T19:13:33Z</cp:lastPrinted>
  <dcterms:created xsi:type="dcterms:W3CDTF">2009-11-06T20:35:58Z</dcterms:created>
  <dcterms:modified xsi:type="dcterms:W3CDTF">2022-11-01T22:59:04Z</dcterms:modified>
</cp:coreProperties>
</file>