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110"/>
  </p:notesMasterIdLst>
  <p:handoutMasterIdLst>
    <p:handoutMasterId r:id="rId111"/>
  </p:handoutMasterIdLst>
  <p:sldIdLst>
    <p:sldId id="256" r:id="rId2"/>
    <p:sldId id="397" r:id="rId3"/>
    <p:sldId id="426" r:id="rId4"/>
    <p:sldId id="420" r:id="rId5"/>
    <p:sldId id="427" r:id="rId6"/>
    <p:sldId id="523" r:id="rId7"/>
    <p:sldId id="450" r:id="rId8"/>
    <p:sldId id="452" r:id="rId9"/>
    <p:sldId id="453" r:id="rId10"/>
    <p:sldId id="454" r:id="rId11"/>
    <p:sldId id="455" r:id="rId12"/>
    <p:sldId id="456" r:id="rId13"/>
    <p:sldId id="457" r:id="rId14"/>
    <p:sldId id="527" r:id="rId15"/>
    <p:sldId id="458" r:id="rId16"/>
    <p:sldId id="459" r:id="rId17"/>
    <p:sldId id="528" r:id="rId18"/>
    <p:sldId id="460" r:id="rId19"/>
    <p:sldId id="461" r:id="rId20"/>
    <p:sldId id="462" r:id="rId21"/>
    <p:sldId id="463" r:id="rId22"/>
    <p:sldId id="464" r:id="rId23"/>
    <p:sldId id="465" r:id="rId24"/>
    <p:sldId id="466" r:id="rId25"/>
    <p:sldId id="467" r:id="rId26"/>
    <p:sldId id="468" r:id="rId27"/>
    <p:sldId id="469" r:id="rId28"/>
    <p:sldId id="470" r:id="rId29"/>
    <p:sldId id="471" r:id="rId30"/>
    <p:sldId id="472" r:id="rId31"/>
    <p:sldId id="473" r:id="rId32"/>
    <p:sldId id="474" r:id="rId33"/>
    <p:sldId id="475" r:id="rId34"/>
    <p:sldId id="476" r:id="rId35"/>
    <p:sldId id="477" r:id="rId36"/>
    <p:sldId id="478" r:id="rId37"/>
    <p:sldId id="479" r:id="rId38"/>
    <p:sldId id="480" r:id="rId39"/>
    <p:sldId id="481" r:id="rId40"/>
    <p:sldId id="482" r:id="rId41"/>
    <p:sldId id="483" r:id="rId42"/>
    <p:sldId id="484" r:id="rId43"/>
    <p:sldId id="485" r:id="rId44"/>
    <p:sldId id="486" r:id="rId45"/>
    <p:sldId id="487" r:id="rId46"/>
    <p:sldId id="488" r:id="rId47"/>
    <p:sldId id="489" r:id="rId48"/>
    <p:sldId id="490" r:id="rId49"/>
    <p:sldId id="491" r:id="rId50"/>
    <p:sldId id="492" r:id="rId51"/>
    <p:sldId id="493" r:id="rId52"/>
    <p:sldId id="451" r:id="rId53"/>
    <p:sldId id="520" r:id="rId54"/>
    <p:sldId id="421" r:id="rId55"/>
    <p:sldId id="494" r:id="rId56"/>
    <p:sldId id="496" r:id="rId57"/>
    <p:sldId id="499" r:id="rId58"/>
    <p:sldId id="500" r:id="rId59"/>
    <p:sldId id="501" r:id="rId60"/>
    <p:sldId id="502" r:id="rId61"/>
    <p:sldId id="503" r:id="rId62"/>
    <p:sldId id="504" r:id="rId63"/>
    <p:sldId id="505" r:id="rId64"/>
    <p:sldId id="524" r:id="rId65"/>
    <p:sldId id="506" r:id="rId66"/>
    <p:sldId id="507" r:id="rId67"/>
    <p:sldId id="508" r:id="rId68"/>
    <p:sldId id="509" r:id="rId69"/>
    <p:sldId id="525" r:id="rId70"/>
    <p:sldId id="510" r:id="rId71"/>
    <p:sldId id="511" r:id="rId72"/>
    <p:sldId id="512" r:id="rId73"/>
    <p:sldId id="513" r:id="rId74"/>
    <p:sldId id="515" r:id="rId75"/>
    <p:sldId id="516" r:id="rId76"/>
    <p:sldId id="526" r:id="rId77"/>
    <p:sldId id="517" r:id="rId78"/>
    <p:sldId id="518" r:id="rId79"/>
    <p:sldId id="519" r:id="rId80"/>
    <p:sldId id="521" r:id="rId81"/>
    <p:sldId id="422" r:id="rId82"/>
    <p:sldId id="433" r:id="rId83"/>
    <p:sldId id="428" r:id="rId84"/>
    <p:sldId id="435" r:id="rId85"/>
    <p:sldId id="436" r:id="rId86"/>
    <p:sldId id="437" r:id="rId87"/>
    <p:sldId id="438" r:id="rId88"/>
    <p:sldId id="439" r:id="rId89"/>
    <p:sldId id="434" r:id="rId90"/>
    <p:sldId id="441" r:id="rId91"/>
    <p:sldId id="442" r:id="rId92"/>
    <p:sldId id="443" r:id="rId93"/>
    <p:sldId id="444" r:id="rId94"/>
    <p:sldId id="445" r:id="rId95"/>
    <p:sldId id="446" r:id="rId96"/>
    <p:sldId id="447" r:id="rId97"/>
    <p:sldId id="448" r:id="rId98"/>
    <p:sldId id="449" r:id="rId99"/>
    <p:sldId id="440" r:id="rId100"/>
    <p:sldId id="522" r:id="rId101"/>
    <p:sldId id="423" r:id="rId102"/>
    <p:sldId id="425" r:id="rId103"/>
    <p:sldId id="429" r:id="rId104"/>
    <p:sldId id="430" r:id="rId105"/>
    <p:sldId id="431" r:id="rId106"/>
    <p:sldId id="432" r:id="rId107"/>
    <p:sldId id="419" r:id="rId108"/>
    <p:sldId id="424" r:id="rId10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9501"/>
    <a:srgbClr val="64FF50"/>
    <a:srgbClr val="FF6450"/>
    <a:srgbClr val="D09250"/>
    <a:srgbClr val="009900"/>
    <a:srgbClr val="FF6600"/>
    <a:srgbClr val="FF9900"/>
    <a:srgbClr val="FFCC66"/>
    <a:srgbClr val="33CC33"/>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6" d="100"/>
          <a:sy n="106" d="100"/>
        </p:scale>
        <p:origin x="-1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261"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0074D5F-AE63-4DB1-BF53-B2F2A605B7ED}" type="datetimeFigureOut">
              <a:rPr lang="cs-CZ"/>
              <a:pPr>
                <a:defRPr/>
              </a:pPr>
              <a:t>9.10.2019</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F9B39E6-B53D-4B89-B7DB-8FA96AB63F49}" type="slidenum">
              <a:rPr lang="cs-CZ"/>
              <a:pPr>
                <a:defRPr/>
              </a:pPr>
              <a:t>‹#›</a:t>
            </a:fld>
            <a:endParaRPr lang="cs-CZ"/>
          </a:p>
        </p:txBody>
      </p:sp>
    </p:spTree>
    <p:extLst>
      <p:ext uri="{BB962C8B-B14F-4D97-AF65-F5344CB8AC3E}">
        <p14:creationId xmlns:p14="http://schemas.microsoft.com/office/powerpoint/2010/main" val="783849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a:latin typeface="Apple Chancery" charset="0"/>
              </a:defRPr>
            </a:lvl1pPr>
          </a:lstStyle>
          <a:p>
            <a:pPr>
              <a:defRPr/>
            </a:pPr>
            <a:endParaRPr lang="en-US"/>
          </a:p>
        </p:txBody>
      </p:sp>
      <p:sp>
        <p:nvSpPr>
          <p:cNvPr id="286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1">
                <a:latin typeface="Apple Chancery"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1">
                <a:latin typeface="Apple Chancery" charset="0"/>
              </a:defRPr>
            </a:lvl1pPr>
          </a:lstStyle>
          <a:p>
            <a:pPr>
              <a:defRPr/>
            </a:pPr>
            <a:endParaRPr lang="en-US"/>
          </a:p>
        </p:txBody>
      </p:sp>
      <p:sp>
        <p:nvSpPr>
          <p:cNvPr id="286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i="1">
                <a:latin typeface="Apple Chancery" charset="0"/>
              </a:defRPr>
            </a:lvl1pPr>
          </a:lstStyle>
          <a:p>
            <a:pPr>
              <a:defRPr/>
            </a:pPr>
            <a:fld id="{5EFB8513-9E74-40B8-9364-EB829848744E}" type="slidenum">
              <a:rPr lang="en-US"/>
              <a:pPr>
                <a:defRPr/>
              </a:pPr>
              <a:t>‹#›</a:t>
            </a:fld>
            <a:endParaRPr lang="en-US"/>
          </a:p>
        </p:txBody>
      </p:sp>
    </p:spTree>
    <p:extLst>
      <p:ext uri="{BB962C8B-B14F-4D97-AF65-F5344CB8AC3E}">
        <p14:creationId xmlns:p14="http://schemas.microsoft.com/office/powerpoint/2010/main" val="13756818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18"/>
        <a:ea typeface="+mn-ea"/>
        <a:cs typeface="+mn-cs"/>
      </a:defRPr>
    </a:lvl1pPr>
    <a:lvl2pPr marL="457200" algn="l" rtl="0" eaLnBrk="0" fontAlgn="base" hangingPunct="0">
      <a:spcBef>
        <a:spcPct val="30000"/>
      </a:spcBef>
      <a:spcAft>
        <a:spcPct val="0"/>
      </a:spcAft>
      <a:defRPr sz="1200" kern="1200">
        <a:solidFill>
          <a:schemeClr val="tx1"/>
        </a:solidFill>
        <a:latin typeface="Times" charset="-18"/>
        <a:ea typeface="+mn-ea"/>
        <a:cs typeface="+mn-cs"/>
      </a:defRPr>
    </a:lvl2pPr>
    <a:lvl3pPr marL="914400" algn="l" rtl="0" eaLnBrk="0" fontAlgn="base" hangingPunct="0">
      <a:spcBef>
        <a:spcPct val="30000"/>
      </a:spcBef>
      <a:spcAft>
        <a:spcPct val="0"/>
      </a:spcAft>
      <a:defRPr sz="1200" kern="1200">
        <a:solidFill>
          <a:schemeClr val="tx1"/>
        </a:solidFill>
        <a:latin typeface="Times" charset="-18"/>
        <a:ea typeface="+mn-ea"/>
        <a:cs typeface="+mn-cs"/>
      </a:defRPr>
    </a:lvl3pPr>
    <a:lvl4pPr marL="1371600" algn="l" rtl="0" eaLnBrk="0" fontAlgn="base" hangingPunct="0">
      <a:spcBef>
        <a:spcPct val="30000"/>
      </a:spcBef>
      <a:spcAft>
        <a:spcPct val="0"/>
      </a:spcAft>
      <a:defRPr sz="1200" kern="1200">
        <a:solidFill>
          <a:schemeClr val="tx1"/>
        </a:solidFill>
        <a:latin typeface="Times" charset="-18"/>
        <a:ea typeface="+mn-ea"/>
        <a:cs typeface="+mn-cs"/>
      </a:defRPr>
    </a:lvl4pPr>
    <a:lvl5pPr marL="1828800" algn="l" rtl="0" eaLnBrk="0" fontAlgn="base" hangingPunct="0">
      <a:spcBef>
        <a:spcPct val="30000"/>
      </a:spcBef>
      <a:spcAft>
        <a:spcPct val="0"/>
      </a:spcAft>
      <a:defRPr sz="1200" kern="1200">
        <a:solidFill>
          <a:schemeClr val="tx1"/>
        </a:solidFill>
        <a:latin typeface="Times" charset="-1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12</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21</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22</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23</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24</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25</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26</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27</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28</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29</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30</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13</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31</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32</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33</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34</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35</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36</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37</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38</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39</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40</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14</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41</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42</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43</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44</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45</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46</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47</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48</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49</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50</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15</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51</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16</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17</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18</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19</a:t>
            </a:fld>
            <a:endParaRPr lang="en-US"/>
          </a:p>
        </p:txBody>
      </p:sp>
    </p:spTree>
    <p:extLst>
      <p:ext uri="{BB962C8B-B14F-4D97-AF65-F5344CB8AC3E}">
        <p14:creationId xmlns:p14="http://schemas.microsoft.com/office/powerpoint/2010/main" val="1035222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EFB8513-9E74-40B8-9364-EB829848744E}" type="slidenum">
              <a:rPr lang="en-US" smtClean="0"/>
              <a:pPr>
                <a:defRPr/>
              </a:pPr>
              <a:t>20</a:t>
            </a:fld>
            <a:endParaRPr lang="en-US"/>
          </a:p>
        </p:txBody>
      </p:sp>
    </p:spTree>
    <p:extLst>
      <p:ext uri="{BB962C8B-B14F-4D97-AF65-F5344CB8AC3E}">
        <p14:creationId xmlns:p14="http://schemas.microsoft.com/office/powerpoint/2010/main" val="103522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cs-CZ"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cs-CZ"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cs-CZ"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cs-CZ"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cs-CZ"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cs-CZ"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cs-CZ"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cs-CZ"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cs-CZ"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cs-CZ"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cs-CZ"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cs-CZ" sz="2400">
                  <a:latin typeface="Times New Roman" pitchFamily="18" charset="0"/>
                </a:endParaRPr>
              </a:p>
            </p:txBody>
          </p:sp>
        </p:grpSp>
      </p:grpSp>
      <p:sp>
        <p:nvSpPr>
          <p:cNvPr id="125971" name="Rectangle 19"/>
          <p:cNvSpPr>
            <a:spLocks noGrp="1" noChangeArrowheads="1"/>
          </p:cNvSpPr>
          <p:nvPr>
            <p:ph type="ctrTitle"/>
          </p:nvPr>
        </p:nvSpPr>
        <p:spPr>
          <a:xfrm>
            <a:off x="2971800" y="1828800"/>
            <a:ext cx="6019800" cy="2209800"/>
          </a:xfrm>
        </p:spPr>
        <p:txBody>
          <a:bodyPr/>
          <a:lstStyle>
            <a:lvl1pPr>
              <a:defRPr>
                <a:solidFill>
                  <a:schemeClr val="bg1"/>
                </a:solidFill>
                <a:effectLst/>
              </a:defRPr>
            </a:lvl1pPr>
          </a:lstStyle>
          <a:p>
            <a:r>
              <a:rPr lang="cs-CZ" smtClean="0"/>
              <a:t>Klepnutím lze upravit styl předlohy nadpisů.</a:t>
            </a:r>
            <a:endParaRPr lang="en-GB"/>
          </a:p>
        </p:txBody>
      </p:sp>
      <p:sp>
        <p:nvSpPr>
          <p:cNvPr id="125972" name="Rectangle 20"/>
          <p:cNvSpPr>
            <a:spLocks noGrp="1" noChangeArrowheads="1"/>
          </p:cNvSpPr>
          <p:nvPr>
            <p:ph type="subTitle" idx="1"/>
          </p:nvPr>
        </p:nvSpPr>
        <p:spPr>
          <a:xfrm>
            <a:off x="2971800" y="4267200"/>
            <a:ext cx="6019800" cy="1825625"/>
          </a:xfrm>
        </p:spPr>
        <p:txBody>
          <a:bodyPr/>
          <a:lstStyle>
            <a:lvl1pPr marL="0" indent="0" algn="ctr">
              <a:buFont typeface="Wingdings" pitchFamily="2" charset="2"/>
              <a:buNone/>
              <a:defRPr/>
            </a:lvl1pPr>
          </a:lstStyle>
          <a:p>
            <a:r>
              <a:rPr lang="cs-CZ" smtClean="0"/>
              <a:t>Klepnutím lze upravit styl předlohy podnadpisů.</a:t>
            </a:r>
            <a:endParaRPr lang="en-GB"/>
          </a:p>
        </p:txBody>
      </p:sp>
      <p:sp>
        <p:nvSpPr>
          <p:cNvPr id="18" name="Rectangle 16"/>
          <p:cNvSpPr>
            <a:spLocks noGrp="1" noChangeArrowheads="1"/>
          </p:cNvSpPr>
          <p:nvPr>
            <p:ph type="dt" sz="half"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cs-CZ"/>
          </a:p>
        </p:txBody>
      </p:sp>
      <p:sp>
        <p:nvSpPr>
          <p:cNvPr id="19" name="Rectangle 17"/>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endParaRPr lang="cs-CZ"/>
          </a:p>
        </p:txBody>
      </p:sp>
      <p:sp>
        <p:nvSpPr>
          <p:cNvPr id="20" name="Rectangle 18"/>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0BBCC27E-196B-4629-88E3-FB5D9F45C89D}" type="slidenum">
              <a:rPr lang="cs-CZ"/>
              <a:pPr>
                <a:defRPr/>
              </a:pPr>
              <a:t>‹#›</a:t>
            </a:fld>
            <a:endParaRPr lang="cs-CZ"/>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04000" y="188913"/>
            <a:ext cx="2071688" cy="5903912"/>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85763" y="188913"/>
            <a:ext cx="6065837" cy="5903912"/>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68313" y="188913"/>
            <a:ext cx="8207375" cy="720725"/>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385763" y="1196975"/>
            <a:ext cx="8218487" cy="4895850"/>
          </a:xfrm>
        </p:spPr>
        <p:txBody>
          <a:bodyPr/>
          <a:lstStyle/>
          <a:p>
            <a:pPr lvl="0"/>
            <a:r>
              <a:rPr lang="cs-CZ" noProof="0" smtClean="0"/>
              <a:t>Klepnutím na ikonu přidáte tabulku.</a:t>
            </a:r>
            <a:endParaRPr lang="cs-CZ" noProof="0"/>
          </a:p>
        </p:txBody>
      </p:sp>
      <p:sp>
        <p:nvSpPr>
          <p:cNvPr id="4"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85763" y="1196975"/>
            <a:ext cx="4032250"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0413" y="1196975"/>
            <a:ext cx="4033837"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3"/>
          <p:cNvSpPr>
            <a:spLocks noGrp="1" noChangeArrowheads="1"/>
          </p:cNvSpPr>
          <p:nvPr>
            <p:ph type="ftr" sz="quarter" idx="10"/>
          </p:nvPr>
        </p:nvSpPr>
        <p:spPr>
          <a:ln/>
        </p:spPr>
        <p:txBody>
          <a:bodyPr/>
          <a:lstStyle>
            <a:lvl1pPr>
              <a:defRPr/>
            </a:lvl1pPr>
          </a:lstStyle>
          <a:p>
            <a:pPr>
              <a:defRPr/>
            </a:pPr>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38" name="Skupina 22"/>
          <p:cNvGrpSpPr>
            <a:grpSpLocks/>
          </p:cNvGrpSpPr>
          <p:nvPr/>
        </p:nvGrpSpPr>
        <p:grpSpPr bwMode="auto">
          <a:xfrm rot="10800000">
            <a:off x="2571750" y="6572250"/>
            <a:ext cx="5927725" cy="80963"/>
            <a:chOff x="539750" y="6597650"/>
            <a:chExt cx="5927725" cy="80963"/>
          </a:xfrm>
        </p:grpSpPr>
        <p:sp>
          <p:nvSpPr>
            <p:cNvPr id="124930" name="Rectangle 2"/>
            <p:cNvSpPr>
              <a:spLocks noChangeArrowheads="1"/>
            </p:cNvSpPr>
            <p:nvPr/>
          </p:nvSpPr>
          <p:spPr bwMode="auto">
            <a:xfrm flipH="1">
              <a:off x="549275" y="6597650"/>
              <a:ext cx="5472112" cy="80963"/>
            </a:xfrm>
            <a:prstGeom prst="rect">
              <a:avLst/>
            </a:prstGeom>
            <a:gradFill rotWithShape="1">
              <a:gsLst>
                <a:gs pos="0">
                  <a:schemeClr val="folHlink"/>
                </a:gs>
                <a:gs pos="100000">
                  <a:schemeClr val="folHlink">
                    <a:gamma/>
                    <a:tint val="0"/>
                    <a:invGamma/>
                  </a:schemeClr>
                </a:gs>
              </a:gsLst>
              <a:lin ang="0" scaled="1"/>
            </a:gradFill>
            <a:ln w="9525">
              <a:noFill/>
              <a:miter lim="800000"/>
              <a:headEnd/>
              <a:tailEnd/>
            </a:ln>
          </p:spPr>
          <p:txBody>
            <a:bodyPr/>
            <a:lstStyle/>
            <a:p>
              <a:pPr eaLnBrk="1" hangingPunct="1">
                <a:defRPr/>
              </a:pPr>
              <a:endParaRPr lang="cs-CZ" sz="2400">
                <a:latin typeface="Times New Roman" pitchFamily="18" charset="0"/>
              </a:endParaRPr>
            </a:p>
          </p:txBody>
        </p:sp>
        <p:sp>
          <p:nvSpPr>
            <p:cNvPr id="124948" name="Rectangle 20"/>
            <p:cNvSpPr>
              <a:spLocks noChangeArrowheads="1"/>
            </p:cNvSpPr>
            <p:nvPr/>
          </p:nvSpPr>
          <p:spPr bwMode="auto">
            <a:xfrm>
              <a:off x="6118225" y="6597650"/>
              <a:ext cx="71437" cy="71438"/>
            </a:xfrm>
            <a:prstGeom prst="rect">
              <a:avLst/>
            </a:prstGeom>
            <a:solidFill>
              <a:srgbClr val="FFD1A3"/>
            </a:solidFill>
            <a:ln w="9525">
              <a:noFill/>
              <a:miter lim="800000"/>
              <a:headEnd/>
              <a:tailEnd/>
            </a:ln>
            <a:effectLst/>
          </p:spPr>
          <p:txBody>
            <a:bodyPr wrap="none" anchor="ctr"/>
            <a:lstStyle/>
            <a:p>
              <a:pPr algn="ctr">
                <a:defRPr/>
              </a:pPr>
              <a:endParaRPr lang="cs-CZ">
                <a:solidFill>
                  <a:schemeClr val="folHlink"/>
                </a:solidFill>
              </a:endParaRPr>
            </a:p>
          </p:txBody>
        </p:sp>
        <p:sp>
          <p:nvSpPr>
            <p:cNvPr id="124949" name="Rectangle 21"/>
            <p:cNvSpPr>
              <a:spLocks noChangeArrowheads="1"/>
            </p:cNvSpPr>
            <p:nvPr/>
          </p:nvSpPr>
          <p:spPr bwMode="auto">
            <a:xfrm>
              <a:off x="6262687" y="6597650"/>
              <a:ext cx="71438" cy="71438"/>
            </a:xfrm>
            <a:prstGeom prst="rect">
              <a:avLst/>
            </a:prstGeom>
            <a:solidFill>
              <a:srgbClr val="FFD1A3"/>
            </a:solidFill>
            <a:ln w="9525">
              <a:noFill/>
              <a:miter lim="800000"/>
              <a:headEnd/>
              <a:tailEnd/>
            </a:ln>
            <a:effectLst/>
          </p:spPr>
          <p:txBody>
            <a:bodyPr wrap="none" anchor="ctr"/>
            <a:lstStyle/>
            <a:p>
              <a:pPr algn="ctr">
                <a:defRPr/>
              </a:pPr>
              <a:endParaRPr lang="cs-CZ">
                <a:solidFill>
                  <a:schemeClr val="folHlink"/>
                </a:solidFill>
              </a:endParaRPr>
            </a:p>
          </p:txBody>
        </p:sp>
        <p:sp>
          <p:nvSpPr>
            <p:cNvPr id="124950" name="Rectangle 22"/>
            <p:cNvSpPr>
              <a:spLocks noChangeArrowheads="1"/>
            </p:cNvSpPr>
            <p:nvPr/>
          </p:nvSpPr>
          <p:spPr bwMode="auto">
            <a:xfrm>
              <a:off x="6405562" y="6597650"/>
              <a:ext cx="71438" cy="71438"/>
            </a:xfrm>
            <a:prstGeom prst="rect">
              <a:avLst/>
            </a:prstGeom>
            <a:solidFill>
              <a:srgbClr val="FFD1A3"/>
            </a:solidFill>
            <a:ln w="9525">
              <a:noFill/>
              <a:miter lim="800000"/>
              <a:headEnd/>
              <a:tailEnd/>
            </a:ln>
            <a:effectLst/>
          </p:spPr>
          <p:txBody>
            <a:bodyPr wrap="none" anchor="ctr"/>
            <a:lstStyle/>
            <a:p>
              <a:pPr algn="ctr">
                <a:defRPr/>
              </a:pPr>
              <a:endParaRPr lang="cs-CZ">
                <a:solidFill>
                  <a:schemeClr val="folHlink"/>
                </a:solidFill>
              </a:endParaRPr>
            </a:p>
          </p:txBody>
        </p:sp>
      </p:grpSp>
      <p:sp>
        <p:nvSpPr>
          <p:cNvPr id="124931" name="Rectangle 3"/>
          <p:cNvSpPr>
            <a:spLocks noGrp="1" noChangeArrowheads="1"/>
          </p:cNvSpPr>
          <p:nvPr>
            <p:ph type="ftr" sz="quarter" idx="3"/>
          </p:nvPr>
        </p:nvSpPr>
        <p:spPr bwMode="auto">
          <a:xfrm>
            <a:off x="3338513" y="6577013"/>
            <a:ext cx="2447925" cy="242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chemeClr val="accent2"/>
                </a:solidFill>
              </a:defRPr>
            </a:lvl1pPr>
          </a:lstStyle>
          <a:p>
            <a:pPr>
              <a:defRPr/>
            </a:pPr>
            <a:endParaRPr lang="cs-CZ"/>
          </a:p>
        </p:txBody>
      </p:sp>
      <p:grpSp>
        <p:nvGrpSpPr>
          <p:cNvPr id="14340" name="Group 4"/>
          <p:cNvGrpSpPr>
            <a:grpSpLocks/>
          </p:cNvGrpSpPr>
          <p:nvPr/>
        </p:nvGrpSpPr>
        <p:grpSpPr bwMode="auto">
          <a:xfrm>
            <a:off x="0" y="128588"/>
            <a:ext cx="9144000" cy="520700"/>
            <a:chOff x="0" y="119"/>
            <a:chExt cx="5760" cy="328"/>
          </a:xfrm>
        </p:grpSpPr>
        <p:sp>
          <p:nvSpPr>
            <p:cNvPr id="124933" name="Rectangle 5"/>
            <p:cNvSpPr>
              <a:spLocks noChangeArrowheads="1"/>
            </p:cNvSpPr>
            <p:nvPr/>
          </p:nvSpPr>
          <p:spPr bwMode="auto">
            <a:xfrm>
              <a:off x="0" y="119"/>
              <a:ext cx="180" cy="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cs-CZ" sz="2400">
                <a:latin typeface="Times New Roman" pitchFamily="18" charset="0"/>
              </a:endParaRPr>
            </a:p>
          </p:txBody>
        </p:sp>
        <p:sp>
          <p:nvSpPr>
            <p:cNvPr id="124934" name="Rectangle 6"/>
            <p:cNvSpPr>
              <a:spLocks noChangeArrowheads="1"/>
            </p:cNvSpPr>
            <p:nvPr/>
          </p:nvSpPr>
          <p:spPr bwMode="auto">
            <a:xfrm>
              <a:off x="260" y="200"/>
              <a:ext cx="5500" cy="165"/>
            </a:xfrm>
            <a:prstGeom prst="rect">
              <a:avLst/>
            </a:prstGeom>
            <a:gradFill rotWithShape="0">
              <a:gsLst>
                <a:gs pos="0">
                  <a:srgbClr val="32329C"/>
                </a:gs>
                <a:gs pos="100000">
                  <a:srgbClr val="F3F3FF"/>
                </a:gs>
              </a:gsLst>
              <a:lin ang="0" scaled="1"/>
            </a:gradFill>
            <a:ln w="9525">
              <a:noFill/>
              <a:miter lim="800000"/>
              <a:headEnd/>
              <a:tailEnd/>
            </a:ln>
          </p:spPr>
          <p:txBody>
            <a:bodyPr/>
            <a:lstStyle/>
            <a:p>
              <a:pPr eaLnBrk="1" hangingPunct="1">
                <a:defRPr/>
              </a:pPr>
              <a:endParaRPr lang="cs-CZ" sz="2400">
                <a:latin typeface="Times New Roman" pitchFamily="18" charset="0"/>
              </a:endParaRPr>
            </a:p>
          </p:txBody>
        </p:sp>
        <p:sp>
          <p:nvSpPr>
            <p:cNvPr id="124935" name="Rectangle 7"/>
            <p:cNvSpPr>
              <a:spLocks noChangeArrowheads="1"/>
            </p:cNvSpPr>
            <p:nvPr/>
          </p:nvSpPr>
          <p:spPr bwMode="auto">
            <a:xfrm>
              <a:off x="258" y="200"/>
              <a:ext cx="87" cy="85"/>
            </a:xfrm>
            <a:prstGeom prst="rect">
              <a:avLst/>
            </a:prstGeom>
            <a:solidFill>
              <a:schemeClr val="folHlink"/>
            </a:solidFill>
            <a:ln w="9525">
              <a:noFill/>
              <a:miter lim="800000"/>
              <a:headEnd/>
              <a:tailEnd/>
            </a:ln>
          </p:spPr>
          <p:txBody>
            <a:bodyPr/>
            <a:lstStyle/>
            <a:p>
              <a:pPr eaLnBrk="1" hangingPunct="1">
                <a:defRPr/>
              </a:pPr>
              <a:endParaRPr lang="cs-CZ">
                <a:solidFill>
                  <a:schemeClr val="hlink"/>
                </a:solidFill>
              </a:endParaRPr>
            </a:p>
          </p:txBody>
        </p:sp>
        <p:sp>
          <p:nvSpPr>
            <p:cNvPr id="124936" name="Rectangle 8"/>
            <p:cNvSpPr>
              <a:spLocks noChangeArrowheads="1"/>
            </p:cNvSpPr>
            <p:nvPr/>
          </p:nvSpPr>
          <p:spPr bwMode="auto">
            <a:xfrm>
              <a:off x="345" y="119"/>
              <a:ext cx="88" cy="83"/>
            </a:xfrm>
            <a:prstGeom prst="rect">
              <a:avLst/>
            </a:prstGeom>
            <a:solidFill>
              <a:schemeClr val="folHlink"/>
            </a:solidFill>
            <a:ln w="9525">
              <a:noFill/>
              <a:miter lim="800000"/>
              <a:headEnd/>
              <a:tailEnd/>
            </a:ln>
          </p:spPr>
          <p:txBody>
            <a:bodyPr/>
            <a:lstStyle/>
            <a:p>
              <a:pPr eaLnBrk="1" hangingPunct="1">
                <a:defRPr/>
              </a:pPr>
              <a:endParaRPr lang="cs-CZ">
                <a:solidFill>
                  <a:schemeClr val="hlink"/>
                </a:solidFill>
              </a:endParaRPr>
            </a:p>
          </p:txBody>
        </p:sp>
        <p:sp>
          <p:nvSpPr>
            <p:cNvPr id="124937" name="Rectangle 9"/>
            <p:cNvSpPr>
              <a:spLocks noChangeArrowheads="1"/>
            </p:cNvSpPr>
            <p:nvPr/>
          </p:nvSpPr>
          <p:spPr bwMode="auto">
            <a:xfrm>
              <a:off x="345" y="200"/>
              <a:ext cx="88" cy="85"/>
            </a:xfrm>
            <a:prstGeom prst="rect">
              <a:avLst/>
            </a:prstGeom>
            <a:solidFill>
              <a:schemeClr val="accent2"/>
            </a:solidFill>
            <a:ln w="9525">
              <a:noFill/>
              <a:miter lim="800000"/>
              <a:headEnd/>
              <a:tailEnd/>
            </a:ln>
          </p:spPr>
          <p:txBody>
            <a:bodyPr/>
            <a:lstStyle/>
            <a:p>
              <a:pPr eaLnBrk="1" hangingPunct="1">
                <a:defRPr/>
              </a:pPr>
              <a:endParaRPr lang="cs-CZ">
                <a:solidFill>
                  <a:schemeClr val="accent2"/>
                </a:solidFill>
              </a:endParaRPr>
            </a:p>
          </p:txBody>
        </p:sp>
        <p:sp>
          <p:nvSpPr>
            <p:cNvPr id="124938" name="Rectangle 10"/>
            <p:cNvSpPr>
              <a:spLocks noChangeArrowheads="1"/>
            </p:cNvSpPr>
            <p:nvPr/>
          </p:nvSpPr>
          <p:spPr bwMode="auto">
            <a:xfrm>
              <a:off x="173" y="284"/>
              <a:ext cx="86" cy="83"/>
            </a:xfrm>
            <a:prstGeom prst="rect">
              <a:avLst/>
            </a:prstGeom>
            <a:solidFill>
              <a:schemeClr val="folHlink"/>
            </a:solidFill>
            <a:ln w="9525">
              <a:noFill/>
              <a:miter lim="800000"/>
              <a:headEnd/>
              <a:tailEnd/>
            </a:ln>
          </p:spPr>
          <p:txBody>
            <a:bodyPr/>
            <a:lstStyle/>
            <a:p>
              <a:pPr eaLnBrk="1" hangingPunct="1">
                <a:defRPr/>
              </a:pPr>
              <a:endParaRPr lang="cs-CZ">
                <a:solidFill>
                  <a:schemeClr val="hlink"/>
                </a:solidFill>
              </a:endParaRPr>
            </a:p>
          </p:txBody>
        </p:sp>
        <p:sp>
          <p:nvSpPr>
            <p:cNvPr id="124939" name="Rectangle 11"/>
            <p:cNvSpPr>
              <a:spLocks noChangeArrowheads="1"/>
            </p:cNvSpPr>
            <p:nvPr/>
          </p:nvSpPr>
          <p:spPr bwMode="auto">
            <a:xfrm>
              <a:off x="83" y="201"/>
              <a:ext cx="89" cy="83"/>
            </a:xfrm>
            <a:prstGeom prst="rect">
              <a:avLst/>
            </a:prstGeom>
            <a:solidFill>
              <a:schemeClr val="bg2"/>
            </a:solidFill>
            <a:ln w="9525">
              <a:noFill/>
              <a:miter lim="800000"/>
              <a:headEnd/>
              <a:tailEnd/>
            </a:ln>
          </p:spPr>
          <p:txBody>
            <a:bodyPr/>
            <a:lstStyle/>
            <a:p>
              <a:pPr eaLnBrk="1" hangingPunct="1">
                <a:defRPr/>
              </a:pPr>
              <a:endParaRPr lang="cs-CZ" sz="2400">
                <a:latin typeface="Times New Roman" pitchFamily="18" charset="0"/>
              </a:endParaRPr>
            </a:p>
          </p:txBody>
        </p:sp>
        <p:sp>
          <p:nvSpPr>
            <p:cNvPr id="124940" name="Rectangle 12"/>
            <p:cNvSpPr>
              <a:spLocks noChangeArrowheads="1"/>
            </p:cNvSpPr>
            <p:nvPr/>
          </p:nvSpPr>
          <p:spPr bwMode="auto">
            <a:xfrm>
              <a:off x="258" y="282"/>
              <a:ext cx="87" cy="83"/>
            </a:xfrm>
            <a:prstGeom prst="rect">
              <a:avLst/>
            </a:prstGeom>
            <a:solidFill>
              <a:schemeClr val="accent2"/>
            </a:solidFill>
            <a:ln w="9525">
              <a:noFill/>
              <a:miter lim="800000"/>
              <a:headEnd/>
              <a:tailEnd/>
            </a:ln>
          </p:spPr>
          <p:txBody>
            <a:bodyPr/>
            <a:lstStyle/>
            <a:p>
              <a:pPr eaLnBrk="1" hangingPunct="1">
                <a:defRPr/>
              </a:pPr>
              <a:endParaRPr lang="cs-CZ">
                <a:solidFill>
                  <a:schemeClr val="accent2"/>
                </a:solidFill>
              </a:endParaRPr>
            </a:p>
          </p:txBody>
        </p:sp>
        <p:sp>
          <p:nvSpPr>
            <p:cNvPr id="124941" name="Rectangle 13"/>
            <p:cNvSpPr>
              <a:spLocks noChangeArrowheads="1"/>
            </p:cNvSpPr>
            <p:nvPr/>
          </p:nvSpPr>
          <p:spPr bwMode="auto">
            <a:xfrm>
              <a:off x="173" y="365"/>
              <a:ext cx="86" cy="82"/>
            </a:xfrm>
            <a:prstGeom prst="rect">
              <a:avLst/>
            </a:prstGeom>
            <a:solidFill>
              <a:schemeClr val="accent2"/>
            </a:solidFill>
            <a:ln w="9525">
              <a:noFill/>
              <a:miter lim="800000"/>
              <a:headEnd/>
              <a:tailEnd/>
            </a:ln>
          </p:spPr>
          <p:txBody>
            <a:bodyPr/>
            <a:lstStyle/>
            <a:p>
              <a:pPr eaLnBrk="1" hangingPunct="1">
                <a:defRPr/>
              </a:pPr>
              <a:endParaRPr lang="cs-CZ">
                <a:solidFill>
                  <a:schemeClr val="accent2"/>
                </a:solidFill>
              </a:endParaRPr>
            </a:p>
          </p:txBody>
        </p:sp>
      </p:grpSp>
      <p:sp>
        <p:nvSpPr>
          <p:cNvPr id="124942" name="Rectangle 14"/>
          <p:cNvSpPr>
            <a:spLocks noGrp="1" noChangeArrowheads="1"/>
          </p:cNvSpPr>
          <p:nvPr>
            <p:ph type="title"/>
          </p:nvPr>
        </p:nvSpPr>
        <p:spPr bwMode="auto">
          <a:xfrm>
            <a:off x="468313" y="188913"/>
            <a:ext cx="8207375" cy="7207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Klepnutím lze upravit styl předlohy nadpisů.</a:t>
            </a:r>
          </a:p>
        </p:txBody>
      </p:sp>
      <p:sp>
        <p:nvSpPr>
          <p:cNvPr id="14342" name="Rectangle 15"/>
          <p:cNvSpPr>
            <a:spLocks noGrp="1" noChangeArrowheads="1"/>
          </p:cNvSpPr>
          <p:nvPr>
            <p:ph type="body" idx="1"/>
          </p:nvPr>
        </p:nvSpPr>
        <p:spPr bwMode="auto">
          <a:xfrm>
            <a:off x="385763" y="1196975"/>
            <a:ext cx="8218487" cy="4895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Klepnutím lze upravit styly předlohy textu.</a:t>
            </a:r>
          </a:p>
          <a:p>
            <a:pPr lvl="1"/>
            <a:r>
              <a:rPr lang="en-GB" smtClean="0"/>
              <a:t>Druhá úroveň</a:t>
            </a:r>
          </a:p>
          <a:p>
            <a:pPr lvl="2"/>
            <a:r>
              <a:rPr lang="en-GB" smtClean="0"/>
              <a:t>Třetí úroveň</a:t>
            </a:r>
          </a:p>
          <a:p>
            <a:pPr lvl="3"/>
            <a:r>
              <a:rPr lang="en-GB" smtClean="0"/>
              <a:t>Čtvrtá úroveň</a:t>
            </a:r>
          </a:p>
          <a:p>
            <a:pPr lvl="4"/>
            <a:r>
              <a:rPr lang="en-GB" smtClean="0"/>
              <a:t>Pátá úroveň</a:t>
            </a:r>
          </a:p>
        </p:txBody>
      </p:sp>
      <p:sp>
        <p:nvSpPr>
          <p:cNvPr id="124945" name="Text Box 17"/>
          <p:cNvSpPr txBox="1">
            <a:spLocks noChangeArrowheads="1"/>
          </p:cNvSpPr>
          <p:nvPr/>
        </p:nvSpPr>
        <p:spPr bwMode="auto">
          <a:xfrm>
            <a:off x="357188" y="6480175"/>
            <a:ext cx="2843212" cy="261610"/>
          </a:xfrm>
          <a:prstGeom prst="rect">
            <a:avLst/>
          </a:prstGeom>
          <a:noFill/>
          <a:ln w="9525">
            <a:noFill/>
            <a:miter lim="800000"/>
            <a:headEnd/>
            <a:tailEnd/>
          </a:ln>
          <a:effectLst/>
        </p:spPr>
        <p:txBody>
          <a:bodyPr>
            <a:spAutoFit/>
          </a:bodyPr>
          <a:lstStyle/>
          <a:p>
            <a:pPr>
              <a:spcBef>
                <a:spcPct val="50000"/>
              </a:spcBef>
              <a:defRPr/>
            </a:pPr>
            <a:r>
              <a:rPr lang="en-US" sz="1100" dirty="0" smtClean="0">
                <a:solidFill>
                  <a:srgbClr val="5F5F5F"/>
                </a:solidFill>
                <a:latin typeface="Verdana" pitchFamily="34" charset="0"/>
              </a:rPr>
              <a:t>Advanced algorithms</a:t>
            </a:r>
            <a:endParaRPr lang="en-US" sz="1100" dirty="0">
              <a:solidFill>
                <a:srgbClr val="5F5F5F"/>
              </a:solidFill>
              <a:latin typeface="Verdana" pitchFamily="34" charset="0"/>
            </a:endParaRPr>
          </a:p>
        </p:txBody>
      </p:sp>
      <p:sp>
        <p:nvSpPr>
          <p:cNvPr id="124946" name="Rectangle 18"/>
          <p:cNvSpPr>
            <a:spLocks noChangeArrowheads="1"/>
          </p:cNvSpPr>
          <p:nvPr/>
        </p:nvSpPr>
        <p:spPr bwMode="auto">
          <a:xfrm>
            <a:off x="7858125" y="6640513"/>
            <a:ext cx="792163" cy="217487"/>
          </a:xfrm>
          <a:prstGeom prst="rect">
            <a:avLst/>
          </a:prstGeom>
          <a:gradFill rotWithShape="1">
            <a:gsLst>
              <a:gs pos="0">
                <a:srgbClr val="FFD9B3">
                  <a:gamma/>
                  <a:tint val="66667"/>
                  <a:invGamma/>
                </a:srgbClr>
              </a:gs>
              <a:gs pos="100000">
                <a:srgbClr val="FFD9B3"/>
              </a:gs>
            </a:gsLst>
            <a:lin ang="5400000" scaled="1"/>
          </a:gradFill>
          <a:ln w="9525">
            <a:noFill/>
            <a:miter lim="800000"/>
            <a:headEnd/>
            <a:tailEnd/>
          </a:ln>
          <a:effectLst/>
        </p:spPr>
        <p:txBody>
          <a:bodyPr wrap="none" anchor="ctr"/>
          <a:lstStyle/>
          <a:p>
            <a:pPr algn="ctr">
              <a:defRPr/>
            </a:pPr>
            <a:endParaRPr lang="cs-CZ">
              <a:solidFill>
                <a:schemeClr val="folHlink"/>
              </a:solidFill>
            </a:endParaRPr>
          </a:p>
        </p:txBody>
      </p:sp>
      <p:sp>
        <p:nvSpPr>
          <p:cNvPr id="124947" name="Rectangle 19"/>
          <p:cNvSpPr>
            <a:spLocks noChangeArrowheads="1"/>
          </p:cNvSpPr>
          <p:nvPr/>
        </p:nvSpPr>
        <p:spPr bwMode="auto">
          <a:xfrm>
            <a:off x="7786688" y="6616700"/>
            <a:ext cx="936625" cy="241300"/>
          </a:xfrm>
          <a:prstGeom prst="rect">
            <a:avLst/>
          </a:prstGeom>
          <a:noFill/>
          <a:ln w="9525">
            <a:noFill/>
            <a:miter lim="800000"/>
            <a:headEnd/>
            <a:tailEnd/>
          </a:ln>
          <a:effectLst/>
        </p:spPr>
        <p:txBody>
          <a:bodyPr anchor="b"/>
          <a:lstStyle/>
          <a:p>
            <a:pPr algn="ctr" eaLnBrk="1" hangingPunct="1">
              <a:defRPr/>
            </a:pPr>
            <a:fld id="{330E7E5B-3AAF-4BCE-8683-A49EA2C6BD66}" type="slidenum">
              <a:rPr lang="cs-CZ" sz="1200" b="1">
                <a:solidFill>
                  <a:schemeClr val="bg1"/>
                </a:solidFill>
              </a:rPr>
              <a:pPr algn="ctr" eaLnBrk="1" hangingPunct="1">
                <a:defRPr/>
              </a:pPr>
              <a:t>‹#›</a:t>
            </a:fld>
            <a:r>
              <a:rPr lang="en-US" sz="1200" b="1" dirty="0">
                <a:solidFill>
                  <a:schemeClr val="bg1"/>
                </a:solidFill>
              </a:rPr>
              <a:t> </a:t>
            </a:r>
            <a:r>
              <a:rPr lang="cs-CZ" sz="1200" b="1" dirty="0">
                <a:solidFill>
                  <a:schemeClr val="bg1"/>
                </a:solidFill>
              </a:rPr>
              <a:t>/</a:t>
            </a:r>
            <a:r>
              <a:rPr lang="en-US" sz="1200" b="1" dirty="0">
                <a:solidFill>
                  <a:schemeClr val="bg1"/>
                </a:solidFill>
              </a:rPr>
              <a:t> </a:t>
            </a:r>
            <a:r>
              <a:rPr lang="en-US" sz="1200" b="1" dirty="0" smtClean="0">
                <a:solidFill>
                  <a:schemeClr val="bg1"/>
                </a:solidFill>
              </a:rPr>
              <a:t>107</a:t>
            </a:r>
            <a:endParaRPr lang="cs-CZ" sz="12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ransition/>
  <p:timing>
    <p:tnLst>
      <p:par>
        <p:cTn id="1" dur="indefinite" restart="never" nodeType="tmRoot"/>
      </p:par>
    </p:tnLst>
  </p:timing>
  <p:txStyles>
    <p:titleStyle>
      <a:lvl1pPr algn="r" rtl="0" eaLnBrk="0" fontAlgn="base" hangingPunct="0">
        <a:spcBef>
          <a:spcPct val="0"/>
        </a:spcBef>
        <a:spcAft>
          <a:spcPct val="0"/>
        </a:spcAft>
        <a:defRPr sz="4500" b="1">
          <a:solidFill>
            <a:schemeClr val="tx1"/>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2pPr>
      <a:lvl3pPr algn="r" rtl="0" eaLnBrk="0" fontAlgn="base" hangingPunct="0">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3pPr>
      <a:lvl4pPr algn="r" rtl="0" eaLnBrk="0" fontAlgn="base" hangingPunct="0">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4pPr>
      <a:lvl5pPr algn="r" rtl="0" eaLnBrk="0" fontAlgn="base" hangingPunct="0">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5pPr>
      <a:lvl6pPr marL="457200" algn="r" rtl="0" eaLnBrk="1" fontAlgn="base" hangingPunct="1">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6pPr>
      <a:lvl7pPr marL="914400" algn="r" rtl="0" eaLnBrk="1" fontAlgn="base" hangingPunct="1">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7pPr>
      <a:lvl8pPr marL="1371600" algn="r" rtl="0" eaLnBrk="1" fontAlgn="base" hangingPunct="1">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8pPr>
      <a:lvl9pPr marL="1828800" algn="r" rtl="0" eaLnBrk="1" fontAlgn="base" hangingPunct="1">
        <a:spcBef>
          <a:spcPct val="0"/>
        </a:spcBef>
        <a:spcAft>
          <a:spcPct val="0"/>
        </a:spcAft>
        <a:defRPr sz="4500" b="1">
          <a:solidFill>
            <a:schemeClr val="tx1"/>
          </a:solidFill>
          <a:effectLst>
            <a:outerShdw blurRad="38100" dist="38100" dir="2700000" algn="tl">
              <a:srgbClr val="C0C0C0"/>
            </a:outerShdw>
          </a:effectLst>
          <a:latin typeface="Arial Narrow" pitchFamily="34" charset="0"/>
        </a:defRPr>
      </a:lvl9pPr>
    </p:titleStyle>
    <p:bodyStyle>
      <a:lvl1pPr marL="342900" indent="-342900" algn="l" rtl="0" eaLnBrk="0" fontAlgn="base" hangingPunct="0">
        <a:spcBef>
          <a:spcPct val="50000"/>
        </a:spcBef>
        <a:spcAft>
          <a:spcPct val="0"/>
        </a:spcAft>
        <a:buClr>
          <a:srgbClr val="FFAE5D"/>
        </a:buClr>
        <a:buSzPct val="75000"/>
        <a:buFont typeface="Wingdings" pitchFamily="2" charset="2"/>
        <a:buChar char="n"/>
        <a:defRPr sz="2300">
          <a:solidFill>
            <a:schemeClr val="tx1"/>
          </a:solidFill>
          <a:latin typeface="+mn-lt"/>
          <a:ea typeface="+mn-ea"/>
          <a:cs typeface="+mn-cs"/>
        </a:defRPr>
      </a:lvl1pPr>
      <a:lvl2pPr marL="742950" indent="-285750" algn="l" rtl="0" eaLnBrk="0" fontAlgn="base" hangingPunct="0">
        <a:lnSpc>
          <a:spcPct val="105000"/>
        </a:lnSpc>
        <a:spcBef>
          <a:spcPct val="15000"/>
        </a:spcBef>
        <a:spcAft>
          <a:spcPct val="0"/>
        </a:spcAft>
        <a:buClr>
          <a:schemeClr val="accent2"/>
        </a:buClr>
        <a:buSzPct val="80000"/>
        <a:buFont typeface="Wingdings" pitchFamily="2" charset="2"/>
        <a:buChar char="¨"/>
        <a:defRPr sz="1900">
          <a:solidFill>
            <a:schemeClr val="tx1"/>
          </a:solidFill>
          <a:latin typeface="Arial" pitchFamily="34" charset="0"/>
        </a:defRPr>
      </a:lvl2pPr>
      <a:lvl3pPr marL="1143000" indent="-228600" algn="l" rtl="0" eaLnBrk="0" fontAlgn="base" hangingPunct="0">
        <a:spcBef>
          <a:spcPct val="20000"/>
        </a:spcBef>
        <a:spcAft>
          <a:spcPct val="0"/>
        </a:spcAft>
        <a:buClr>
          <a:srgbClr val="FFAE5D"/>
        </a:buClr>
        <a:buSzPct val="65000"/>
        <a:buFont typeface="Wingdings" pitchFamily="2" charset="2"/>
        <a:buChar char="n"/>
        <a:defRPr sz="1600">
          <a:solidFill>
            <a:schemeClr val="tx1"/>
          </a:solidFill>
          <a:latin typeface="Arial" pitchFamily="34" charset="0"/>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400">
          <a:solidFill>
            <a:schemeClr val="tx1"/>
          </a:solidFill>
          <a:latin typeface="Arial"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200">
          <a:solidFill>
            <a:schemeClr val="tx1"/>
          </a:solidFill>
          <a:latin typeface="Arial" pitchFamily="34" charset="0"/>
        </a:defRPr>
      </a:lvl5pPr>
      <a:lvl6pPr marL="2514600" indent="-228600" algn="l" rtl="0" eaLnBrk="1" fontAlgn="base" hangingPunct="1">
        <a:spcBef>
          <a:spcPct val="20000"/>
        </a:spcBef>
        <a:spcAft>
          <a:spcPct val="0"/>
        </a:spcAft>
        <a:buClr>
          <a:schemeClr val="bg2"/>
        </a:buClr>
        <a:buFont typeface="Wingdings" pitchFamily="2" charset="2"/>
        <a:buChar char="§"/>
        <a:defRPr sz="1200">
          <a:solidFill>
            <a:schemeClr val="tx1"/>
          </a:solidFill>
          <a:latin typeface="Arial" pitchFamily="34" charset="0"/>
        </a:defRPr>
      </a:lvl6pPr>
      <a:lvl7pPr marL="2971800" indent="-228600" algn="l" rtl="0" eaLnBrk="1" fontAlgn="base" hangingPunct="1">
        <a:spcBef>
          <a:spcPct val="20000"/>
        </a:spcBef>
        <a:spcAft>
          <a:spcPct val="0"/>
        </a:spcAft>
        <a:buClr>
          <a:schemeClr val="bg2"/>
        </a:buClr>
        <a:buFont typeface="Wingdings" pitchFamily="2" charset="2"/>
        <a:buChar char="§"/>
        <a:defRPr sz="1200">
          <a:solidFill>
            <a:schemeClr val="tx1"/>
          </a:solidFill>
          <a:latin typeface="Arial" pitchFamily="34" charset="0"/>
        </a:defRPr>
      </a:lvl7pPr>
      <a:lvl8pPr marL="3429000" indent="-228600" algn="l" rtl="0" eaLnBrk="1" fontAlgn="base" hangingPunct="1">
        <a:spcBef>
          <a:spcPct val="20000"/>
        </a:spcBef>
        <a:spcAft>
          <a:spcPct val="0"/>
        </a:spcAft>
        <a:buClr>
          <a:schemeClr val="bg2"/>
        </a:buClr>
        <a:buFont typeface="Wingdings" pitchFamily="2" charset="2"/>
        <a:buChar char="§"/>
        <a:defRPr sz="1200">
          <a:solidFill>
            <a:schemeClr val="tx1"/>
          </a:solidFill>
          <a:latin typeface="Arial" pitchFamily="34" charset="0"/>
        </a:defRPr>
      </a:lvl8pPr>
      <a:lvl9pPr marL="3886200" indent="-228600" algn="l" rtl="0" eaLnBrk="1" fontAlgn="base" hangingPunct="1">
        <a:spcBef>
          <a:spcPct val="20000"/>
        </a:spcBef>
        <a:spcAft>
          <a:spcPct val="0"/>
        </a:spcAft>
        <a:buClr>
          <a:schemeClr val="bg2"/>
        </a:buClr>
        <a:buFont typeface="Wingdings" pitchFamily="2" charset="2"/>
        <a:buChar char="§"/>
        <a:defRPr sz="1200">
          <a:solidFill>
            <a:schemeClr val="tx1"/>
          </a:solidFill>
          <a:latin typeface="Arial" pitchFamily="34"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8822"/>
          </a:schemeClr>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sz="4400" dirty="0" smtClean="0"/>
              <a:t>Advanced algorithms </a:t>
            </a:r>
            <a:r>
              <a:rPr lang="en-US" sz="3600" dirty="0" smtClean="0"/>
              <a:t/>
            </a:r>
            <a:br>
              <a:rPr lang="en-US" sz="3600" dirty="0" smtClean="0"/>
            </a:br>
            <a:r>
              <a:rPr lang="en-US" sz="1400" dirty="0" smtClean="0"/>
              <a:t> </a:t>
            </a:r>
            <a:r>
              <a:rPr lang="en-US" sz="3600" dirty="0" smtClean="0"/>
              <a:t/>
            </a:r>
            <a:br>
              <a:rPr lang="en-US" sz="3600" dirty="0" smtClean="0"/>
            </a:br>
            <a:r>
              <a:rPr lang="en-US" sz="2400" b="0" dirty="0"/>
              <a:t>strongly connected components </a:t>
            </a:r>
            <a:r>
              <a:rPr lang="en-US" sz="2400" b="0" dirty="0" smtClean="0"/>
              <a:t>algorithm</a:t>
            </a:r>
            <a:r>
              <a:rPr lang="cs-CZ" sz="2400" b="0" dirty="0" smtClean="0"/>
              <a:t>s, </a:t>
            </a:r>
            <a:br>
              <a:rPr lang="cs-CZ" sz="2400" b="0" dirty="0" smtClean="0"/>
            </a:br>
            <a:r>
              <a:rPr lang="en-US" sz="2400" b="0" dirty="0" smtClean="0"/>
              <a:t>Euler trail</a:t>
            </a:r>
            <a:r>
              <a:rPr lang="cs-CZ" sz="2400" b="0" dirty="0" smtClean="0"/>
              <a:t>, </a:t>
            </a:r>
            <a:br>
              <a:rPr lang="cs-CZ" sz="2400" b="0" dirty="0" smtClean="0"/>
            </a:br>
            <a:r>
              <a:rPr lang="en-US" sz="2400" b="0" dirty="0" smtClean="0"/>
              <a:t>Hamiltonian path</a:t>
            </a:r>
            <a:r>
              <a:rPr lang="cs-CZ" sz="2400" b="0" dirty="0" smtClean="0"/>
              <a:t> </a:t>
            </a:r>
            <a:endParaRPr lang="en-US" sz="2400" b="0" i="1" dirty="0" smtClean="0"/>
          </a:p>
        </p:txBody>
      </p:sp>
      <p:sp>
        <p:nvSpPr>
          <p:cNvPr id="16387" name="Rectangle 3"/>
          <p:cNvSpPr>
            <a:spLocks noGrp="1" noChangeArrowheads="1"/>
          </p:cNvSpPr>
          <p:nvPr>
            <p:ph type="subTitle" idx="1"/>
          </p:nvPr>
        </p:nvSpPr>
        <p:spPr/>
        <p:txBody>
          <a:bodyPr/>
          <a:lstStyle/>
          <a:p>
            <a:pPr eaLnBrk="1" hangingPunct="1"/>
            <a:endParaRPr lang="cs-CZ" dirty="0" smtClean="0"/>
          </a:p>
          <a:p>
            <a:pPr algn="r" eaLnBrk="1" hangingPunct="1"/>
            <a:r>
              <a:rPr lang="cs-CZ" dirty="0" smtClean="0"/>
              <a:t>Jiří Vyskočil, Radek Mařík</a:t>
            </a:r>
          </a:p>
          <a:p>
            <a:pPr algn="r" eaLnBrk="1" hangingPunct="1"/>
            <a:r>
              <a:rPr lang="cs-CZ" dirty="0" smtClean="0"/>
              <a:t>2013</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rstenec 30"/>
          <p:cNvSpPr>
            <a:spLocks noChangeAspect="1"/>
          </p:cNvSpPr>
          <p:nvPr/>
        </p:nvSpPr>
        <p:spPr bwMode="auto">
          <a:xfrm>
            <a:off x="3447409"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spTree>
    <p:extLst>
      <p:ext uri="{BB962C8B-B14F-4D97-AF65-F5344CB8AC3E}">
        <p14:creationId xmlns:p14="http://schemas.microsoft.com/office/powerpoint/2010/main" val="2777790459"/>
      </p:ext>
    </p:extLst>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85763" y="1196975"/>
            <a:ext cx="8362701" cy="4895850"/>
          </a:xfrm>
        </p:spPr>
        <p:txBody>
          <a:bodyPr/>
          <a:lstStyle/>
          <a:p>
            <a:r>
              <a:rPr lang="en-US" b="1" dirty="0" smtClean="0"/>
              <a:t>Complexity:</a:t>
            </a:r>
          </a:p>
          <a:p>
            <a:endParaRPr lang="en-US" b="1" dirty="0" smtClean="0"/>
          </a:p>
          <a:p>
            <a:pPr lvl="1" indent="-342900"/>
            <a:r>
              <a:rPr lang="en-US" sz="2400" dirty="0" smtClean="0"/>
              <a:t>The </a:t>
            </a:r>
            <a:r>
              <a:rPr lang="cs-CZ" sz="2400" dirty="0"/>
              <a:t>Euler </a:t>
            </a:r>
            <a:r>
              <a:rPr lang="en-US" sz="2400" dirty="0" smtClean="0"/>
              <a:t>t</a:t>
            </a:r>
            <a:r>
              <a:rPr lang="cs-CZ" sz="2400" dirty="0" err="1" smtClean="0"/>
              <a:t>rail</a:t>
            </a:r>
            <a:r>
              <a:rPr lang="en-US" sz="2400" dirty="0" smtClean="0"/>
              <a:t> </a:t>
            </a:r>
            <a:r>
              <a:rPr lang="en-US" sz="2400" dirty="0"/>
              <a:t>algorithm performs </a:t>
            </a:r>
            <a:r>
              <a:rPr lang="en-US" sz="2400" dirty="0" smtClean="0"/>
              <a:t>only one complete traversal </a:t>
            </a:r>
            <a:r>
              <a:rPr lang="en-US" sz="2400" dirty="0"/>
              <a:t>of the </a:t>
            </a:r>
            <a:r>
              <a:rPr lang="en-US" sz="2400" dirty="0" smtClean="0"/>
              <a:t>graph.</a:t>
            </a:r>
          </a:p>
          <a:p>
            <a:pPr lvl="1" indent="-342900"/>
            <a:endParaRPr lang="en-US" sz="2400" dirty="0" smtClean="0"/>
          </a:p>
          <a:p>
            <a:pPr lvl="1" indent="-342900"/>
            <a:r>
              <a:rPr lang="en-US" sz="2400" dirty="0" smtClean="0"/>
              <a:t>If </a:t>
            </a:r>
            <a:r>
              <a:rPr lang="en-US" sz="2400" dirty="0"/>
              <a:t>the graph is </a:t>
            </a:r>
            <a:r>
              <a:rPr lang="en-US" sz="2400" dirty="0" smtClean="0"/>
              <a:t>represented as </a:t>
            </a:r>
            <a:r>
              <a:rPr lang="en-US" sz="2400" dirty="0"/>
              <a:t>an </a:t>
            </a:r>
            <a:r>
              <a:rPr lang="en-US" sz="2400" i="1" dirty="0"/>
              <a:t>adjacency </a:t>
            </a:r>
            <a:r>
              <a:rPr lang="en-US" sz="2400" i="1" dirty="0" smtClean="0"/>
              <a:t>list </a:t>
            </a:r>
            <a:r>
              <a:rPr lang="en-US" sz="2400" dirty="0" smtClean="0"/>
              <a:t>then the </a:t>
            </a:r>
            <a:r>
              <a:rPr lang="en-US" sz="2400" dirty="0"/>
              <a:t>algorithm </a:t>
            </a:r>
            <a:r>
              <a:rPr lang="en-US" sz="2400" dirty="0" smtClean="0"/>
              <a:t>runs in </a:t>
            </a:r>
            <a:r>
              <a:rPr lang="en-US" sz="2400" b="1" dirty="0" smtClean="0"/>
              <a:t>Θ(|V|+|E|) </a:t>
            </a:r>
            <a:r>
              <a:rPr lang="en-US" sz="2400" dirty="0" smtClean="0"/>
              <a:t>time (linear time).</a:t>
            </a:r>
          </a:p>
          <a:p>
            <a:pPr marL="400050" lvl="1" indent="0">
              <a:buNone/>
            </a:pPr>
            <a:r>
              <a:rPr lang="en-US" sz="2400" dirty="0" smtClean="0"/>
              <a:t> </a:t>
            </a:r>
          </a:p>
          <a:p>
            <a:pPr lvl="1" indent="-342900"/>
            <a:r>
              <a:rPr lang="en-US" sz="2400" dirty="0"/>
              <a:t>If the graph is represented </a:t>
            </a:r>
            <a:r>
              <a:rPr lang="en-US" sz="2400" dirty="0" smtClean="0"/>
              <a:t>as </a:t>
            </a:r>
            <a:r>
              <a:rPr lang="en-US" sz="2400" dirty="0"/>
              <a:t>an </a:t>
            </a:r>
            <a:r>
              <a:rPr lang="en-US" sz="2400" i="1" dirty="0"/>
              <a:t>adjacency </a:t>
            </a:r>
            <a:r>
              <a:rPr lang="en-US" sz="2400" i="1" dirty="0" smtClean="0"/>
              <a:t>matrix </a:t>
            </a:r>
            <a:r>
              <a:rPr lang="en-US" sz="2400" dirty="0"/>
              <a:t>then the algorithm runs in </a:t>
            </a:r>
            <a:r>
              <a:rPr lang="en-US" sz="2400" b="1" dirty="0" smtClean="0"/>
              <a:t>O(|V|</a:t>
            </a:r>
            <a:r>
              <a:rPr lang="en-US" sz="2400" b="1" baseline="40000" dirty="0" smtClean="0"/>
              <a:t>2</a:t>
            </a:r>
            <a:r>
              <a:rPr lang="en-US" sz="2400" b="1" dirty="0" smtClean="0"/>
              <a:t>) </a:t>
            </a:r>
            <a:r>
              <a:rPr lang="en-US" sz="2400" dirty="0" smtClean="0"/>
              <a:t>time. </a:t>
            </a:r>
            <a:endParaRPr lang="cs-CZ" sz="2400" dirty="0"/>
          </a:p>
          <a:p>
            <a:pPr lvl="1" indent="-342900"/>
            <a:endParaRPr lang="cs-CZ" sz="2400" dirty="0"/>
          </a:p>
        </p:txBody>
      </p:sp>
    </p:spTree>
    <p:extLst>
      <p:ext uri="{BB962C8B-B14F-4D97-AF65-F5344CB8AC3E}">
        <p14:creationId xmlns:p14="http://schemas.microsoft.com/office/powerpoint/2010/main" val="425371118"/>
      </p:ext>
    </p:ext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Oval 7"/>
          <p:cNvSpPr>
            <a:spLocks noChangeArrowheads="1"/>
          </p:cNvSpPr>
          <p:nvPr/>
        </p:nvSpPr>
        <p:spPr bwMode="auto">
          <a:xfrm>
            <a:off x="7522108" y="3844764"/>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58" name="Oval 7"/>
          <p:cNvSpPr>
            <a:spLocks noChangeArrowheads="1"/>
          </p:cNvSpPr>
          <p:nvPr/>
        </p:nvSpPr>
        <p:spPr bwMode="auto">
          <a:xfrm>
            <a:off x="1363970" y="3910013"/>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2" name="Nadpis 1"/>
          <p:cNvSpPr>
            <a:spLocks noGrp="1"/>
          </p:cNvSpPr>
          <p:nvPr>
            <p:ph type="title"/>
          </p:nvPr>
        </p:nvSpPr>
        <p:spPr/>
        <p:txBody>
          <a:bodyPr/>
          <a:lstStyle/>
          <a:p>
            <a:r>
              <a:rPr lang="en-US" dirty="0"/>
              <a:t>Hamiltonian </a:t>
            </a:r>
            <a:r>
              <a:rPr lang="en-US" dirty="0" smtClean="0"/>
              <a:t>Path</a:t>
            </a:r>
            <a:endParaRPr lang="cs-CZ" dirty="0"/>
          </a:p>
        </p:txBody>
      </p:sp>
      <p:sp>
        <p:nvSpPr>
          <p:cNvPr id="3" name="Zástupný symbol pro obsah 2"/>
          <p:cNvSpPr>
            <a:spLocks noGrp="1"/>
          </p:cNvSpPr>
          <p:nvPr>
            <p:ph idx="1"/>
          </p:nvPr>
        </p:nvSpPr>
        <p:spPr>
          <a:xfrm>
            <a:off x="396081" y="875432"/>
            <a:ext cx="8218487" cy="1511945"/>
          </a:xfrm>
        </p:spPr>
        <p:txBody>
          <a:bodyPr/>
          <a:lstStyle/>
          <a:p>
            <a:r>
              <a:rPr lang="en-US" b="1" dirty="0" smtClean="0"/>
              <a:t>Hamiltonian Path Problem</a:t>
            </a:r>
            <a:r>
              <a:rPr lang="en-US" dirty="0" smtClean="0"/>
              <a:t>: </a:t>
            </a:r>
          </a:p>
          <a:p>
            <a:pPr marL="0" indent="0">
              <a:buNone/>
            </a:pPr>
            <a:r>
              <a:rPr lang="en-US" dirty="0" smtClean="0"/>
              <a:t>Does a (directed or undirected) graph G contain a path that visits every node exactly once?</a:t>
            </a:r>
          </a:p>
        </p:txBody>
      </p:sp>
      <p:sp>
        <p:nvSpPr>
          <p:cNvPr id="6" name="Oval 6"/>
          <p:cNvSpPr>
            <a:spLocks noChangeArrowheads="1"/>
          </p:cNvSpPr>
          <p:nvPr/>
        </p:nvSpPr>
        <p:spPr bwMode="auto">
          <a:xfrm>
            <a:off x="4114800" y="25336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7" name="Oval 7"/>
          <p:cNvSpPr>
            <a:spLocks noChangeArrowheads="1"/>
          </p:cNvSpPr>
          <p:nvPr/>
        </p:nvSpPr>
        <p:spPr bwMode="auto">
          <a:xfrm>
            <a:off x="2286000" y="56578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8" name="Oval 8"/>
          <p:cNvSpPr>
            <a:spLocks noChangeArrowheads="1"/>
          </p:cNvSpPr>
          <p:nvPr/>
        </p:nvSpPr>
        <p:spPr bwMode="auto">
          <a:xfrm>
            <a:off x="5410200" y="44386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 name="Oval 9"/>
          <p:cNvSpPr>
            <a:spLocks noChangeArrowheads="1"/>
          </p:cNvSpPr>
          <p:nvPr/>
        </p:nvSpPr>
        <p:spPr bwMode="auto">
          <a:xfrm>
            <a:off x="3657600" y="42100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0" name="Oval 10"/>
          <p:cNvSpPr>
            <a:spLocks noChangeArrowheads="1"/>
          </p:cNvSpPr>
          <p:nvPr/>
        </p:nvSpPr>
        <p:spPr bwMode="auto">
          <a:xfrm>
            <a:off x="2286000" y="28384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1" name="Oval 12"/>
          <p:cNvSpPr>
            <a:spLocks noChangeArrowheads="1"/>
          </p:cNvSpPr>
          <p:nvPr/>
        </p:nvSpPr>
        <p:spPr bwMode="auto">
          <a:xfrm>
            <a:off x="6553200" y="52768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2" name="Oval 13"/>
          <p:cNvSpPr>
            <a:spLocks noChangeArrowheads="1"/>
          </p:cNvSpPr>
          <p:nvPr/>
        </p:nvSpPr>
        <p:spPr bwMode="auto">
          <a:xfrm>
            <a:off x="3962400" y="59626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3" name="Oval 14"/>
          <p:cNvSpPr>
            <a:spLocks noChangeArrowheads="1"/>
          </p:cNvSpPr>
          <p:nvPr/>
        </p:nvSpPr>
        <p:spPr bwMode="auto">
          <a:xfrm>
            <a:off x="5715000" y="3219450"/>
            <a:ext cx="457200" cy="457200"/>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14" name="AutoShape 15"/>
          <p:cNvCxnSpPr>
            <a:cxnSpLocks noChangeShapeType="1"/>
            <a:stCxn id="10" idx="5"/>
            <a:endCxn id="9" idx="1"/>
          </p:cNvCxnSpPr>
          <p:nvPr/>
        </p:nvCxnSpPr>
        <p:spPr bwMode="auto">
          <a:xfrm>
            <a:off x="2676525" y="3228975"/>
            <a:ext cx="1047750" cy="104775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5" name="AutoShape 16"/>
          <p:cNvCxnSpPr>
            <a:cxnSpLocks noChangeShapeType="1"/>
            <a:endCxn id="7" idx="1"/>
          </p:cNvCxnSpPr>
          <p:nvPr/>
        </p:nvCxnSpPr>
        <p:spPr bwMode="auto">
          <a:xfrm>
            <a:off x="1560513" y="4448175"/>
            <a:ext cx="792162" cy="127635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6" name="AutoShape 17"/>
          <p:cNvCxnSpPr>
            <a:cxnSpLocks noChangeShapeType="1"/>
            <a:stCxn id="7" idx="7"/>
            <a:endCxn id="9" idx="3"/>
          </p:cNvCxnSpPr>
          <p:nvPr/>
        </p:nvCxnSpPr>
        <p:spPr bwMode="auto">
          <a:xfrm flipV="1">
            <a:off x="2676525" y="4600575"/>
            <a:ext cx="1047750" cy="112395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 name="AutoShape 18"/>
          <p:cNvCxnSpPr>
            <a:cxnSpLocks noChangeShapeType="1"/>
            <a:stCxn id="9" idx="0"/>
            <a:endCxn id="6" idx="4"/>
          </p:cNvCxnSpPr>
          <p:nvPr/>
        </p:nvCxnSpPr>
        <p:spPr bwMode="auto">
          <a:xfrm flipV="1">
            <a:off x="3886200" y="2990850"/>
            <a:ext cx="457200" cy="121920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8" name="AutoShape 19"/>
          <p:cNvCxnSpPr>
            <a:cxnSpLocks noChangeShapeType="1"/>
            <a:stCxn id="6" idx="2"/>
            <a:endCxn id="10" idx="7"/>
          </p:cNvCxnSpPr>
          <p:nvPr/>
        </p:nvCxnSpPr>
        <p:spPr bwMode="auto">
          <a:xfrm flipH="1">
            <a:off x="2676525" y="2762250"/>
            <a:ext cx="1438275" cy="142875"/>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9" name="AutoShape 20"/>
          <p:cNvCxnSpPr>
            <a:cxnSpLocks noChangeShapeType="1"/>
            <a:stCxn id="10" idx="6"/>
            <a:endCxn id="13" idx="2"/>
          </p:cNvCxnSpPr>
          <p:nvPr/>
        </p:nvCxnSpPr>
        <p:spPr bwMode="auto">
          <a:xfrm>
            <a:off x="2743200" y="3067050"/>
            <a:ext cx="2971800" cy="38100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20" name="AutoShape 21"/>
          <p:cNvCxnSpPr>
            <a:cxnSpLocks noChangeShapeType="1"/>
            <a:stCxn id="13" idx="4"/>
            <a:endCxn id="8" idx="7"/>
          </p:cNvCxnSpPr>
          <p:nvPr/>
        </p:nvCxnSpPr>
        <p:spPr bwMode="auto">
          <a:xfrm flipH="1">
            <a:off x="5800725" y="3676650"/>
            <a:ext cx="142875" cy="828675"/>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21" name="AutoShape 22"/>
          <p:cNvCxnSpPr>
            <a:cxnSpLocks noChangeShapeType="1"/>
            <a:stCxn id="8" idx="3"/>
            <a:endCxn id="12" idx="7"/>
          </p:cNvCxnSpPr>
          <p:nvPr/>
        </p:nvCxnSpPr>
        <p:spPr bwMode="auto">
          <a:xfrm flipH="1">
            <a:off x="4352925" y="4829175"/>
            <a:ext cx="1123950" cy="120015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22" name="AutoShape 23"/>
          <p:cNvCxnSpPr>
            <a:cxnSpLocks noChangeShapeType="1"/>
            <a:stCxn id="12" idx="6"/>
            <a:endCxn id="11" idx="2"/>
          </p:cNvCxnSpPr>
          <p:nvPr/>
        </p:nvCxnSpPr>
        <p:spPr bwMode="auto">
          <a:xfrm flipV="1">
            <a:off x="4419600" y="5505450"/>
            <a:ext cx="2133600" cy="68580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23" name="AutoShape 24"/>
          <p:cNvCxnSpPr>
            <a:cxnSpLocks noChangeShapeType="1"/>
            <a:stCxn id="11" idx="7"/>
          </p:cNvCxnSpPr>
          <p:nvPr/>
        </p:nvCxnSpPr>
        <p:spPr bwMode="auto">
          <a:xfrm flipV="1">
            <a:off x="6943725" y="4448175"/>
            <a:ext cx="635000" cy="89535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3" name="AutoShape 35"/>
          <p:cNvCxnSpPr>
            <a:cxnSpLocks noChangeShapeType="1"/>
            <a:endCxn id="9" idx="2"/>
          </p:cNvCxnSpPr>
          <p:nvPr/>
        </p:nvCxnSpPr>
        <p:spPr bwMode="auto">
          <a:xfrm>
            <a:off x="1889125" y="4138613"/>
            <a:ext cx="1768475" cy="300037"/>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4" name="AutoShape 36"/>
          <p:cNvCxnSpPr>
            <a:cxnSpLocks noChangeShapeType="1"/>
            <a:stCxn id="9" idx="4"/>
            <a:endCxn id="12" idx="0"/>
          </p:cNvCxnSpPr>
          <p:nvPr/>
        </p:nvCxnSpPr>
        <p:spPr bwMode="auto">
          <a:xfrm>
            <a:off x="3886200" y="4667250"/>
            <a:ext cx="304800" cy="129540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 name="AutoShape 37"/>
          <p:cNvCxnSpPr>
            <a:cxnSpLocks noChangeShapeType="1"/>
            <a:stCxn id="13" idx="5"/>
            <a:endCxn id="11" idx="1"/>
          </p:cNvCxnSpPr>
          <p:nvPr/>
        </p:nvCxnSpPr>
        <p:spPr bwMode="auto">
          <a:xfrm>
            <a:off x="6105525" y="3609975"/>
            <a:ext cx="514350" cy="1733550"/>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6" name="AutoShape 38"/>
          <p:cNvCxnSpPr>
            <a:cxnSpLocks noChangeShapeType="1"/>
            <a:stCxn id="6" idx="7"/>
            <a:endCxn id="44" idx="0"/>
          </p:cNvCxnSpPr>
          <p:nvPr/>
        </p:nvCxnSpPr>
        <p:spPr bwMode="auto">
          <a:xfrm rot="16200000" flipH="1">
            <a:off x="5593561" y="1512088"/>
            <a:ext cx="1068629" cy="3245663"/>
          </a:xfrm>
          <a:prstGeom prst="curvedConnector3">
            <a:avLst>
              <a:gd name="adj1" fmla="val -27657"/>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7" name="AutoShape 39"/>
          <p:cNvCxnSpPr>
            <a:cxnSpLocks noChangeShapeType="1"/>
            <a:stCxn id="12" idx="0"/>
            <a:endCxn id="6" idx="5"/>
          </p:cNvCxnSpPr>
          <p:nvPr/>
        </p:nvCxnSpPr>
        <p:spPr bwMode="auto">
          <a:xfrm flipV="1">
            <a:off x="4191000" y="2924175"/>
            <a:ext cx="314325" cy="3038475"/>
          </a:xfrm>
          <a:prstGeom prst="straightConnector1">
            <a:avLst/>
          </a:prstGeom>
          <a:noFill/>
          <a:ln w="25400">
            <a:solidFill>
              <a:schemeClr val="tx1"/>
            </a:solidFill>
            <a:round/>
            <a:headEnd/>
            <a:tailEnd type="triangle" w="lg" len="lg"/>
          </a:ln>
          <a:extLst>
            <a:ext uri="{909E8E84-426E-40DD-AFC4-6F175D3DCCD1}">
              <a14:hiddenFill xmlns:a14="http://schemas.microsoft.com/office/drawing/2010/main">
                <a:noFill/>
              </a14:hiddenFill>
            </a:ext>
          </a:extLst>
        </p:spPr>
      </p:cxnSp>
      <p:sp>
        <p:nvSpPr>
          <p:cNvPr id="44" name="Oval 7"/>
          <p:cNvSpPr>
            <a:spLocks noChangeAspect="1" noChangeArrowheads="1"/>
          </p:cNvSpPr>
          <p:nvPr/>
        </p:nvSpPr>
        <p:spPr bwMode="auto">
          <a:xfrm>
            <a:off x="7346950" y="3669234"/>
            <a:ext cx="807516" cy="807516"/>
          </a:xfrm>
          <a:prstGeom prst="ellipse">
            <a:avLst/>
          </a:prstGeom>
          <a:solidFill>
            <a:srgbClr val="FF6600"/>
          </a:solidFill>
          <a:ln w="9525">
            <a:noFill/>
            <a:round/>
            <a:headEnd/>
            <a:tailEnd/>
          </a:ln>
        </p:spPr>
        <p:txBody>
          <a:bodyPr wrap="square" anchor="ctr">
            <a:noAutofit/>
          </a:bodyPr>
          <a:lstStyle/>
          <a:p>
            <a:endParaRPr lang="cs-CZ" sz="1200" b="1" dirty="0">
              <a:latin typeface="Arial Narrow" pitchFamily="34" charset="0"/>
            </a:endParaRPr>
          </a:p>
        </p:txBody>
      </p:sp>
      <p:sp>
        <p:nvSpPr>
          <p:cNvPr id="45" name="Oval 7"/>
          <p:cNvSpPr>
            <a:spLocks noChangeAspect="1" noChangeArrowheads="1"/>
          </p:cNvSpPr>
          <p:nvPr/>
        </p:nvSpPr>
        <p:spPr bwMode="auto">
          <a:xfrm>
            <a:off x="1081609" y="3669606"/>
            <a:ext cx="807516" cy="807516"/>
          </a:xfrm>
          <a:prstGeom prst="ellipse">
            <a:avLst/>
          </a:prstGeom>
          <a:solidFill>
            <a:srgbClr val="92D050"/>
          </a:solidFill>
          <a:ln w="9525">
            <a:noFill/>
            <a:round/>
            <a:headEnd/>
            <a:tailEnd/>
          </a:ln>
        </p:spPr>
        <p:txBody>
          <a:bodyPr wrap="square" anchor="ctr">
            <a:noAutofit/>
          </a:bodyPr>
          <a:lstStyle/>
          <a:p>
            <a:endParaRPr lang="cs-CZ" sz="1600" dirty="0">
              <a:latin typeface="Arial Narrow" pitchFamily="34" charset="0"/>
            </a:endParaRPr>
          </a:p>
        </p:txBody>
      </p:sp>
      <p:sp>
        <p:nvSpPr>
          <p:cNvPr id="46" name="TextovéPole 45"/>
          <p:cNvSpPr txBox="1"/>
          <p:nvPr/>
        </p:nvSpPr>
        <p:spPr>
          <a:xfrm>
            <a:off x="1168613" y="3888326"/>
            <a:ext cx="633507" cy="369332"/>
          </a:xfrm>
          <a:prstGeom prst="rect">
            <a:avLst/>
          </a:prstGeom>
          <a:noFill/>
        </p:spPr>
        <p:txBody>
          <a:bodyPr wrap="none" rtlCol="0">
            <a:spAutoFit/>
          </a:bodyPr>
          <a:lstStyle/>
          <a:p>
            <a:r>
              <a:rPr lang="en-US" dirty="0" smtClean="0"/>
              <a:t>start</a:t>
            </a:r>
            <a:endParaRPr lang="cs-CZ" dirty="0"/>
          </a:p>
        </p:txBody>
      </p:sp>
      <p:sp>
        <p:nvSpPr>
          <p:cNvPr id="47" name="TextovéPole 46"/>
          <p:cNvSpPr txBox="1"/>
          <p:nvPr/>
        </p:nvSpPr>
        <p:spPr>
          <a:xfrm>
            <a:off x="7363422" y="3861048"/>
            <a:ext cx="774571" cy="369332"/>
          </a:xfrm>
          <a:prstGeom prst="rect">
            <a:avLst/>
          </a:prstGeom>
          <a:noFill/>
        </p:spPr>
        <p:txBody>
          <a:bodyPr wrap="none" rtlCol="0">
            <a:spAutoFit/>
          </a:bodyPr>
          <a:lstStyle/>
          <a:p>
            <a:r>
              <a:rPr lang="en-US" dirty="0" smtClean="0"/>
              <a:t>target</a:t>
            </a:r>
            <a:endParaRPr lang="cs-CZ" dirty="0"/>
          </a:p>
        </p:txBody>
      </p:sp>
      <p:cxnSp>
        <p:nvCxnSpPr>
          <p:cNvPr id="49" name="AutoShape 25"/>
          <p:cNvCxnSpPr>
            <a:cxnSpLocks noChangeShapeType="1"/>
          </p:cNvCxnSpPr>
          <p:nvPr/>
        </p:nvCxnSpPr>
        <p:spPr bwMode="auto">
          <a:xfrm>
            <a:off x="1570906" y="4447803"/>
            <a:ext cx="792162" cy="127635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0" name="AutoShape 26"/>
          <p:cNvCxnSpPr>
            <a:cxnSpLocks noChangeShapeType="1"/>
          </p:cNvCxnSpPr>
          <p:nvPr/>
        </p:nvCxnSpPr>
        <p:spPr bwMode="auto">
          <a:xfrm flipV="1">
            <a:off x="2686918" y="4600203"/>
            <a:ext cx="1047750" cy="112395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1" name="AutoShape 27"/>
          <p:cNvCxnSpPr>
            <a:cxnSpLocks noChangeShapeType="1"/>
          </p:cNvCxnSpPr>
          <p:nvPr/>
        </p:nvCxnSpPr>
        <p:spPr bwMode="auto">
          <a:xfrm flipV="1">
            <a:off x="3896593" y="2990478"/>
            <a:ext cx="457200" cy="121920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2" name="AutoShape 28"/>
          <p:cNvCxnSpPr>
            <a:cxnSpLocks noChangeShapeType="1"/>
          </p:cNvCxnSpPr>
          <p:nvPr/>
        </p:nvCxnSpPr>
        <p:spPr bwMode="auto">
          <a:xfrm flipH="1">
            <a:off x="2686918" y="2761878"/>
            <a:ext cx="1438275" cy="142875"/>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3" name="AutoShape 29"/>
          <p:cNvCxnSpPr>
            <a:cxnSpLocks noChangeShapeType="1"/>
          </p:cNvCxnSpPr>
          <p:nvPr/>
        </p:nvCxnSpPr>
        <p:spPr bwMode="auto">
          <a:xfrm>
            <a:off x="2753593" y="3066678"/>
            <a:ext cx="2971800" cy="38100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4" name="AutoShape 30"/>
          <p:cNvCxnSpPr>
            <a:cxnSpLocks noChangeShapeType="1"/>
          </p:cNvCxnSpPr>
          <p:nvPr/>
        </p:nvCxnSpPr>
        <p:spPr bwMode="auto">
          <a:xfrm flipH="1">
            <a:off x="5811118" y="3676278"/>
            <a:ext cx="142875" cy="828675"/>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5" name="AutoShape 31"/>
          <p:cNvCxnSpPr>
            <a:cxnSpLocks noChangeShapeType="1"/>
          </p:cNvCxnSpPr>
          <p:nvPr/>
        </p:nvCxnSpPr>
        <p:spPr bwMode="auto">
          <a:xfrm flipH="1">
            <a:off x="4363318" y="4828803"/>
            <a:ext cx="1123950" cy="120015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6" name="AutoShape 32"/>
          <p:cNvCxnSpPr>
            <a:cxnSpLocks noChangeShapeType="1"/>
          </p:cNvCxnSpPr>
          <p:nvPr/>
        </p:nvCxnSpPr>
        <p:spPr bwMode="auto">
          <a:xfrm flipV="1">
            <a:off x="4429993" y="5505078"/>
            <a:ext cx="2133600" cy="68580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cxnSp>
        <p:nvCxnSpPr>
          <p:cNvPr id="57" name="AutoShape 33"/>
          <p:cNvCxnSpPr>
            <a:cxnSpLocks noChangeShapeType="1"/>
          </p:cNvCxnSpPr>
          <p:nvPr/>
        </p:nvCxnSpPr>
        <p:spPr bwMode="auto">
          <a:xfrm flipV="1">
            <a:off x="6954118" y="4447803"/>
            <a:ext cx="635000" cy="895350"/>
          </a:xfrm>
          <a:prstGeom prst="straightConnector1">
            <a:avLst/>
          </a:prstGeom>
          <a:noFill/>
          <a:ln w="57150">
            <a:solidFill>
              <a:srgbClr val="FF505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204318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46"/>
                                        </p:tgtEl>
                                        <p:attrNameLst>
                                          <p:attrName>style.visibility</p:attrName>
                                        </p:attrNameLst>
                                      </p:cBhvr>
                                      <p:to>
                                        <p:strVal val="visible"/>
                                      </p:to>
                                    </p:set>
                                  </p:childTnLst>
                                </p:cTn>
                              </p:par>
                            </p:childTnLst>
                          </p:cTn>
                        </p:par>
                        <p:par>
                          <p:cTn id="10" fill="hold">
                            <p:stCondLst>
                              <p:cond delay="0"/>
                            </p:stCondLst>
                            <p:childTnLst>
                              <p:par>
                                <p:cTn id="11" presetID="22" presetClass="entr" presetSubtype="1" fill="hold" nodeType="after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wipe(up)">
                                      <p:cBhvr>
                                        <p:cTn id="13" dur="500"/>
                                        <p:tgtEl>
                                          <p:spTgt spid="49"/>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wipe(down)">
                                      <p:cBhvr>
                                        <p:cTn id="17" dur="500"/>
                                        <p:tgtEl>
                                          <p:spTgt spid="50"/>
                                        </p:tgtEl>
                                      </p:cBhvr>
                                    </p:animEffect>
                                  </p:childTnLst>
                                </p:cTn>
                              </p:par>
                            </p:childTnLst>
                          </p:cTn>
                        </p:par>
                        <p:par>
                          <p:cTn id="18" fill="hold">
                            <p:stCondLst>
                              <p:cond delay="1000"/>
                            </p:stCondLst>
                            <p:childTnLst>
                              <p:par>
                                <p:cTn id="19" presetID="22" presetClass="entr" presetSubtype="4" fill="hold" nodeType="after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wipe(down)">
                                      <p:cBhvr>
                                        <p:cTn id="21" dur="500"/>
                                        <p:tgtEl>
                                          <p:spTgt spid="51"/>
                                        </p:tgtEl>
                                      </p:cBhvr>
                                    </p:animEffect>
                                  </p:childTnLst>
                                </p:cTn>
                              </p:par>
                            </p:childTnLst>
                          </p:cTn>
                        </p:par>
                        <p:par>
                          <p:cTn id="22" fill="hold">
                            <p:stCondLst>
                              <p:cond delay="1500"/>
                            </p:stCondLst>
                            <p:childTnLst>
                              <p:par>
                                <p:cTn id="23" presetID="22" presetClass="entr" presetSubtype="2" fill="hold" nodeType="after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wipe(right)">
                                      <p:cBhvr>
                                        <p:cTn id="25" dur="500"/>
                                        <p:tgtEl>
                                          <p:spTgt spid="52"/>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wipe(left)">
                                      <p:cBhvr>
                                        <p:cTn id="29" dur="500"/>
                                        <p:tgtEl>
                                          <p:spTgt spid="53"/>
                                        </p:tgtEl>
                                      </p:cBhvr>
                                    </p:animEffect>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up)">
                                      <p:cBhvr>
                                        <p:cTn id="33" dur="500"/>
                                        <p:tgtEl>
                                          <p:spTgt spid="54"/>
                                        </p:tgtEl>
                                      </p:cBhvr>
                                    </p:animEffect>
                                  </p:childTnLst>
                                </p:cTn>
                              </p:par>
                            </p:childTnLst>
                          </p:cTn>
                        </p:par>
                        <p:par>
                          <p:cTn id="34" fill="hold">
                            <p:stCondLst>
                              <p:cond delay="3000"/>
                            </p:stCondLst>
                            <p:childTnLst>
                              <p:par>
                                <p:cTn id="35" presetID="22" presetClass="entr" presetSubtype="1" fill="hold" nodeType="after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wipe(up)">
                                      <p:cBhvr>
                                        <p:cTn id="37" dur="500"/>
                                        <p:tgtEl>
                                          <p:spTgt spid="55"/>
                                        </p:tgtEl>
                                      </p:cBhvr>
                                    </p:animEffect>
                                  </p:childTnLst>
                                </p:cTn>
                              </p:par>
                            </p:childTnLst>
                          </p:cTn>
                        </p:par>
                        <p:par>
                          <p:cTn id="38" fill="hold">
                            <p:stCondLst>
                              <p:cond delay="3500"/>
                            </p:stCondLst>
                            <p:childTnLst>
                              <p:par>
                                <p:cTn id="39" presetID="22" presetClass="entr" presetSubtype="8" fill="hold" nodeType="after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wipe(left)">
                                      <p:cBhvr>
                                        <p:cTn id="41" dur="500"/>
                                        <p:tgtEl>
                                          <p:spTgt spid="56"/>
                                        </p:tgtEl>
                                      </p:cBhvr>
                                    </p:animEffect>
                                  </p:childTnLst>
                                </p:cTn>
                              </p:par>
                            </p:childTnLst>
                          </p:cTn>
                        </p:par>
                        <p:par>
                          <p:cTn id="42" fill="hold">
                            <p:stCondLst>
                              <p:cond delay="4000"/>
                            </p:stCondLst>
                            <p:childTnLst>
                              <p:par>
                                <p:cTn id="43" presetID="22" presetClass="entr" presetSubtype="4" fill="hold" nodeType="afterEffect">
                                  <p:stCondLst>
                                    <p:cond delay="0"/>
                                  </p:stCondLst>
                                  <p:childTnLst>
                                    <p:set>
                                      <p:cBhvr>
                                        <p:cTn id="44" dur="1" fill="hold">
                                          <p:stCondLst>
                                            <p:cond delay="0"/>
                                          </p:stCondLst>
                                        </p:cTn>
                                        <p:tgtEl>
                                          <p:spTgt spid="57"/>
                                        </p:tgtEl>
                                        <p:attrNameLst>
                                          <p:attrName>style.visibility</p:attrName>
                                        </p:attrNameLst>
                                      </p:cBhvr>
                                      <p:to>
                                        <p:strVal val="visible"/>
                                      </p:to>
                                    </p:set>
                                    <p:animEffect transition="in" filter="wipe(down)">
                                      <p:cBhvr>
                                        <p:cTn id="45" dur="500"/>
                                        <p:tgtEl>
                                          <p:spTgt spid="57"/>
                                        </p:tgtEl>
                                      </p:cBhvr>
                                    </p:animEffect>
                                  </p:childTnLst>
                                </p:cTn>
                              </p:par>
                            </p:childTnLst>
                          </p:cTn>
                        </p:par>
                        <p:par>
                          <p:cTn id="46" fill="hold">
                            <p:stCondLst>
                              <p:cond delay="4500"/>
                            </p:stCondLst>
                            <p:childTnLst>
                              <p:par>
                                <p:cTn id="47" presetID="1" presetClass="entr" presetSubtype="0"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childTnLst>
                          </p:cTn>
                        </p:par>
                        <p:par>
                          <p:cTn id="49" fill="hold">
                            <p:stCondLst>
                              <p:cond delay="4500"/>
                            </p:stCondLst>
                            <p:childTnLst>
                              <p:par>
                                <p:cTn id="50" presetID="1" presetClass="entr" presetSubtype="0" fill="hold" grpId="0" nodeType="afterEffect">
                                  <p:stCondLst>
                                    <p:cond delay="0"/>
                                  </p:stCondLst>
                                  <p:childTnLst>
                                    <p:set>
                                      <p:cBhvr>
                                        <p:cTn id="51"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p:bldP spid="47"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Hamiltonian Path</a:t>
            </a:r>
            <a:endParaRPr lang="cs-CZ" dirty="0"/>
          </a:p>
        </p:txBody>
      </p:sp>
      <p:sp>
        <p:nvSpPr>
          <p:cNvPr id="3" name="Zástupný symbol pro obsah 2"/>
          <p:cNvSpPr>
            <a:spLocks noGrp="1"/>
          </p:cNvSpPr>
          <p:nvPr>
            <p:ph idx="1"/>
          </p:nvPr>
        </p:nvSpPr>
        <p:spPr>
          <a:xfrm>
            <a:off x="385763" y="1196975"/>
            <a:ext cx="8218487" cy="4752305"/>
          </a:xfrm>
        </p:spPr>
        <p:txBody>
          <a:bodyPr/>
          <a:lstStyle/>
          <a:p>
            <a:r>
              <a:rPr lang="en-US" dirty="0" smtClean="0"/>
              <a:t>Why is the Hamiltonian Path problem so hard (NPC)?</a:t>
            </a:r>
          </a:p>
          <a:p>
            <a:r>
              <a:rPr lang="en-US" dirty="0" smtClean="0"/>
              <a:t>Reduction Idea:</a:t>
            </a:r>
          </a:p>
          <a:p>
            <a:pPr lvl="1"/>
            <a:r>
              <a:rPr lang="en-US" sz="2000" dirty="0"/>
              <a:t>Suppose we have a black box to solve </a:t>
            </a:r>
            <a:r>
              <a:rPr lang="en-US" sz="2000" dirty="0" smtClean="0"/>
              <a:t>Hamiltonian Path.</a:t>
            </a:r>
          </a:p>
          <a:p>
            <a:pPr lvl="1"/>
            <a:r>
              <a:rPr lang="en-US" sz="2000" dirty="0"/>
              <a:t>W</a:t>
            </a:r>
            <a:r>
              <a:rPr lang="en-US" sz="2000" dirty="0" smtClean="0"/>
              <a:t>e already know that SAT is hard – NP-Complete (Cook 1971).</a:t>
            </a:r>
          </a:p>
          <a:p>
            <a:pPr lvl="1"/>
            <a:r>
              <a:rPr lang="en-US" sz="2000" dirty="0" smtClean="0"/>
              <a:t>If we can do a polynomial time transformation of an arbitrary input SAT instance to some instance for our black box in such a way, that our black box solution will directly represent SAT solution for the input, then If we solve our black box in polynomial time then we can solve even SAT in polynomial time.</a:t>
            </a:r>
          </a:p>
          <a:p>
            <a:pPr marL="0" indent="0">
              <a:buNone/>
            </a:pPr>
            <a:endParaRPr lang="en-US" sz="2400" dirty="0"/>
          </a:p>
        </p:txBody>
      </p:sp>
    </p:spTree>
    <p:extLst>
      <p:ext uri="{BB962C8B-B14F-4D97-AF65-F5344CB8AC3E}">
        <p14:creationId xmlns:p14="http://schemas.microsoft.com/office/powerpoint/2010/main" val="2144841051"/>
      </p:ext>
    </p:extLst>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Hamiltonian Path</a:t>
            </a:r>
            <a:endParaRPr lang="cs-CZ" dirty="0"/>
          </a:p>
        </p:txBody>
      </p:sp>
      <p:sp>
        <p:nvSpPr>
          <p:cNvPr id="3" name="Zástupný symbol pro obsah 2"/>
          <p:cNvSpPr>
            <a:spLocks noGrp="1"/>
          </p:cNvSpPr>
          <p:nvPr>
            <p:ph idx="1"/>
          </p:nvPr>
        </p:nvSpPr>
        <p:spPr>
          <a:xfrm>
            <a:off x="335434" y="908720"/>
            <a:ext cx="8218487" cy="575841"/>
          </a:xfrm>
        </p:spPr>
        <p:txBody>
          <a:bodyPr/>
          <a:lstStyle/>
          <a:p>
            <a:r>
              <a:rPr lang="en-US" dirty="0" smtClean="0"/>
              <a:t>High level structure:</a:t>
            </a:r>
          </a:p>
        </p:txBody>
      </p:sp>
      <p:sp>
        <p:nvSpPr>
          <p:cNvPr id="4" name="Text Box 129"/>
          <p:cNvSpPr txBox="1">
            <a:spLocks noChangeArrowheads="1"/>
          </p:cNvSpPr>
          <p:nvPr/>
        </p:nvSpPr>
        <p:spPr bwMode="auto">
          <a:xfrm>
            <a:off x="2714625" y="43815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dirty="0">
                <a:solidFill>
                  <a:schemeClr val="tx1"/>
                </a:solidFill>
              </a:rPr>
              <a:t>. . .</a:t>
            </a:r>
          </a:p>
        </p:txBody>
      </p:sp>
      <p:sp>
        <p:nvSpPr>
          <p:cNvPr id="5" name="Text Box 132"/>
          <p:cNvSpPr txBox="1">
            <a:spLocks noChangeArrowheads="1"/>
          </p:cNvSpPr>
          <p:nvPr/>
        </p:nvSpPr>
        <p:spPr bwMode="auto">
          <a:xfrm>
            <a:off x="533400" y="2286000"/>
            <a:ext cx="685800"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a:solidFill>
                  <a:schemeClr val="tx1"/>
                </a:solidFill>
                <a:latin typeface="Cambria Math" pitchFamily="18" charset="0"/>
                <a:ea typeface="Cambria Math" pitchFamily="18" charset="0"/>
              </a:rPr>
              <a:t>x</a:t>
            </a:r>
            <a:r>
              <a:rPr lang="en-US" baseline="-25000" dirty="0">
                <a:solidFill>
                  <a:schemeClr val="tx1"/>
                </a:solidFill>
                <a:latin typeface="Cambria Math" pitchFamily="18" charset="0"/>
                <a:ea typeface="Cambria Math" pitchFamily="18" charset="0"/>
              </a:rPr>
              <a:t>1</a:t>
            </a: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r>
              <a:rPr lang="en-US" dirty="0">
                <a:solidFill>
                  <a:schemeClr val="tx1"/>
                </a:solidFill>
                <a:latin typeface="Cambria Math" pitchFamily="18" charset="0"/>
                <a:ea typeface="Cambria Math" pitchFamily="18" charset="0"/>
              </a:rPr>
              <a:t>x</a:t>
            </a:r>
            <a:r>
              <a:rPr lang="en-US" baseline="-25000" dirty="0">
                <a:solidFill>
                  <a:schemeClr val="tx1"/>
                </a:solidFill>
                <a:latin typeface="Cambria Math" pitchFamily="18" charset="0"/>
                <a:ea typeface="Cambria Math" pitchFamily="18" charset="0"/>
              </a:rPr>
              <a:t>2</a:t>
            </a: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r>
              <a:rPr lang="en-US" dirty="0">
                <a:solidFill>
                  <a:schemeClr val="tx1"/>
                </a:solidFill>
                <a:latin typeface="Cambria Math" pitchFamily="18" charset="0"/>
                <a:ea typeface="Cambria Math" pitchFamily="18" charset="0"/>
              </a:rPr>
              <a:t>.</a:t>
            </a:r>
          </a:p>
          <a:p>
            <a:pPr>
              <a:lnSpc>
                <a:spcPct val="50000"/>
              </a:lnSpc>
              <a:spcBef>
                <a:spcPct val="0"/>
              </a:spcBef>
            </a:pPr>
            <a:r>
              <a:rPr lang="en-US" dirty="0">
                <a:solidFill>
                  <a:schemeClr val="tx1"/>
                </a:solidFill>
                <a:latin typeface="Cambria Math" pitchFamily="18" charset="0"/>
                <a:ea typeface="Cambria Math" pitchFamily="18" charset="0"/>
              </a:rPr>
              <a:t>.</a:t>
            </a:r>
          </a:p>
          <a:p>
            <a:pPr>
              <a:lnSpc>
                <a:spcPct val="50000"/>
              </a:lnSpc>
              <a:spcBef>
                <a:spcPct val="0"/>
              </a:spcBef>
            </a:pPr>
            <a:r>
              <a:rPr lang="en-US" dirty="0">
                <a:solidFill>
                  <a:schemeClr val="tx1"/>
                </a:solidFill>
                <a:latin typeface="Cambria Math" pitchFamily="18" charset="0"/>
                <a:ea typeface="Cambria Math" pitchFamily="18" charset="0"/>
              </a:rPr>
              <a:t>.</a:t>
            </a: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baseline="-25000" dirty="0">
              <a:solidFill>
                <a:schemeClr val="tx1"/>
              </a:solidFill>
              <a:latin typeface="Cambria Math" pitchFamily="18" charset="0"/>
              <a:ea typeface="Cambria Math" pitchFamily="18" charset="0"/>
            </a:endParaRPr>
          </a:p>
          <a:p>
            <a:pPr>
              <a:lnSpc>
                <a:spcPct val="50000"/>
              </a:lnSpc>
              <a:spcBef>
                <a:spcPct val="0"/>
              </a:spcBef>
            </a:pPr>
            <a:r>
              <a:rPr lang="en-US" dirty="0" err="1" smtClean="0">
                <a:solidFill>
                  <a:schemeClr val="tx1"/>
                </a:solidFill>
                <a:latin typeface="Cambria Math" pitchFamily="18" charset="0"/>
                <a:ea typeface="Cambria Math" pitchFamily="18" charset="0"/>
              </a:rPr>
              <a:t>x</a:t>
            </a:r>
            <a:r>
              <a:rPr lang="en-US" baseline="-25000" dirty="0" err="1" smtClean="0">
                <a:solidFill>
                  <a:schemeClr val="tx1"/>
                </a:solidFill>
                <a:latin typeface="Cambria Math" pitchFamily="18" charset="0"/>
                <a:ea typeface="Cambria Math" pitchFamily="18" charset="0"/>
              </a:rPr>
              <a:t>n</a:t>
            </a:r>
            <a:endParaRPr lang="en-US" dirty="0">
              <a:solidFill>
                <a:schemeClr val="tx1"/>
              </a:solidFill>
              <a:latin typeface="Cambria Math" pitchFamily="18" charset="0"/>
              <a:ea typeface="Cambria Math" pitchFamily="18" charset="0"/>
            </a:endParaRPr>
          </a:p>
        </p:txBody>
      </p:sp>
      <p:sp>
        <p:nvSpPr>
          <p:cNvPr id="6" name="Oval 133"/>
          <p:cNvSpPr>
            <a:spLocks noChangeArrowheads="1"/>
          </p:cNvSpPr>
          <p:nvPr/>
        </p:nvSpPr>
        <p:spPr bwMode="auto">
          <a:xfrm>
            <a:off x="6629400" y="2362200"/>
            <a:ext cx="390872" cy="381000"/>
          </a:xfrm>
          <a:prstGeom prst="ellipse">
            <a:avLst/>
          </a:prstGeom>
          <a:solidFill>
            <a:schemeClr val="accent6">
              <a:lumMod val="75000"/>
            </a:schemeClr>
          </a:solidFill>
          <a:ln w="9525">
            <a:noFill/>
            <a:round/>
            <a:headEnd/>
            <a:tailEnd/>
          </a:ln>
        </p:spPr>
        <p:txBody>
          <a:bodyPr wrap="square" anchor="ctr">
            <a:spAutoFit/>
          </a:bodyPr>
          <a:lstStyle/>
          <a:p>
            <a:endParaRPr lang="cs-CZ"/>
          </a:p>
        </p:txBody>
      </p:sp>
      <p:sp>
        <p:nvSpPr>
          <p:cNvPr id="7" name="Oval 136"/>
          <p:cNvSpPr>
            <a:spLocks noChangeArrowheads="1"/>
          </p:cNvSpPr>
          <p:nvPr/>
        </p:nvSpPr>
        <p:spPr bwMode="auto">
          <a:xfrm>
            <a:off x="6629400" y="2971800"/>
            <a:ext cx="390872" cy="381000"/>
          </a:xfrm>
          <a:prstGeom prst="ellipse">
            <a:avLst/>
          </a:prstGeom>
          <a:solidFill>
            <a:schemeClr val="accent6">
              <a:lumMod val="75000"/>
            </a:schemeClr>
          </a:solidFill>
          <a:ln w="9525">
            <a:noFill/>
            <a:round/>
            <a:headEnd/>
            <a:tailEnd/>
          </a:ln>
        </p:spPr>
        <p:txBody>
          <a:bodyPr wrap="square" anchor="ctr">
            <a:spAutoFit/>
          </a:bodyPr>
          <a:lstStyle/>
          <a:p>
            <a:endParaRPr lang="cs-CZ"/>
          </a:p>
        </p:txBody>
      </p:sp>
      <p:sp>
        <p:nvSpPr>
          <p:cNvPr id="8" name="Oval 137"/>
          <p:cNvSpPr>
            <a:spLocks noChangeArrowheads="1"/>
          </p:cNvSpPr>
          <p:nvPr/>
        </p:nvSpPr>
        <p:spPr bwMode="auto">
          <a:xfrm>
            <a:off x="6629400" y="3505200"/>
            <a:ext cx="390872" cy="381000"/>
          </a:xfrm>
          <a:prstGeom prst="ellipse">
            <a:avLst/>
          </a:prstGeom>
          <a:solidFill>
            <a:schemeClr val="accent6">
              <a:lumMod val="75000"/>
            </a:schemeClr>
          </a:solidFill>
          <a:ln w="9525">
            <a:noFill/>
            <a:round/>
            <a:headEnd/>
            <a:tailEnd/>
          </a:ln>
        </p:spPr>
        <p:txBody>
          <a:bodyPr wrap="square" anchor="ctr">
            <a:spAutoFit/>
          </a:bodyPr>
          <a:lstStyle/>
          <a:p>
            <a:endParaRPr lang="cs-CZ"/>
          </a:p>
        </p:txBody>
      </p:sp>
      <p:sp>
        <p:nvSpPr>
          <p:cNvPr id="9" name="Oval 138"/>
          <p:cNvSpPr>
            <a:spLocks noChangeArrowheads="1"/>
          </p:cNvSpPr>
          <p:nvPr/>
        </p:nvSpPr>
        <p:spPr bwMode="auto">
          <a:xfrm>
            <a:off x="6629400" y="5181600"/>
            <a:ext cx="390872" cy="381000"/>
          </a:xfrm>
          <a:prstGeom prst="ellipse">
            <a:avLst/>
          </a:prstGeom>
          <a:solidFill>
            <a:schemeClr val="accent6">
              <a:lumMod val="75000"/>
            </a:schemeClr>
          </a:solidFill>
          <a:ln w="9525">
            <a:noFill/>
            <a:round/>
            <a:headEnd/>
            <a:tailEnd/>
          </a:ln>
        </p:spPr>
        <p:txBody>
          <a:bodyPr wrap="square" anchor="ctr">
            <a:spAutoFit/>
          </a:bodyPr>
          <a:lstStyle/>
          <a:p>
            <a:endParaRPr lang="cs-CZ"/>
          </a:p>
        </p:txBody>
      </p:sp>
      <p:sp>
        <p:nvSpPr>
          <p:cNvPr id="10" name="Text Box 139"/>
          <p:cNvSpPr txBox="1">
            <a:spLocks noChangeArrowheads="1"/>
          </p:cNvSpPr>
          <p:nvPr/>
        </p:nvSpPr>
        <p:spPr bwMode="auto">
          <a:xfrm>
            <a:off x="7112793" y="2452816"/>
            <a:ext cx="6858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a:solidFill>
                  <a:schemeClr val="tx1"/>
                </a:solidFill>
                <a:latin typeface="Cambria Math" pitchFamily="18" charset="0"/>
                <a:ea typeface="Cambria Math" pitchFamily="18" charset="0"/>
              </a:rPr>
              <a:t>c</a:t>
            </a:r>
            <a:r>
              <a:rPr lang="en-US" baseline="-25000" dirty="0">
                <a:solidFill>
                  <a:schemeClr val="tx1"/>
                </a:solidFill>
                <a:latin typeface="Cambria Math" pitchFamily="18" charset="0"/>
                <a:ea typeface="Cambria Math" pitchFamily="18" charset="0"/>
              </a:rPr>
              <a:t>1</a:t>
            </a: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r>
              <a:rPr lang="en-US" dirty="0">
                <a:solidFill>
                  <a:schemeClr val="tx1"/>
                </a:solidFill>
                <a:latin typeface="Cambria Math" pitchFamily="18" charset="0"/>
                <a:ea typeface="Cambria Math" pitchFamily="18" charset="0"/>
              </a:rPr>
              <a:t>c</a:t>
            </a:r>
            <a:r>
              <a:rPr lang="en-US" baseline="-25000" dirty="0">
                <a:solidFill>
                  <a:schemeClr val="tx1"/>
                </a:solidFill>
                <a:latin typeface="Cambria Math" pitchFamily="18" charset="0"/>
                <a:ea typeface="Cambria Math" pitchFamily="18" charset="0"/>
              </a:rPr>
              <a:t>2</a:t>
            </a: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r>
              <a:rPr lang="en-US" dirty="0">
                <a:solidFill>
                  <a:schemeClr val="tx1"/>
                </a:solidFill>
                <a:latin typeface="Cambria Math" pitchFamily="18" charset="0"/>
                <a:ea typeface="Cambria Math" pitchFamily="18" charset="0"/>
              </a:rPr>
              <a:t>c</a:t>
            </a:r>
            <a:r>
              <a:rPr lang="en-US" baseline="-25000" dirty="0">
                <a:solidFill>
                  <a:schemeClr val="tx1"/>
                </a:solidFill>
                <a:latin typeface="Cambria Math" pitchFamily="18" charset="0"/>
                <a:ea typeface="Cambria Math" pitchFamily="18" charset="0"/>
              </a:rPr>
              <a:t>3</a:t>
            </a: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r>
              <a:rPr lang="en-US" dirty="0">
                <a:solidFill>
                  <a:schemeClr val="tx1"/>
                </a:solidFill>
                <a:latin typeface="Cambria Math" pitchFamily="18" charset="0"/>
                <a:ea typeface="Cambria Math" pitchFamily="18" charset="0"/>
              </a:rPr>
              <a:t>.</a:t>
            </a:r>
          </a:p>
          <a:p>
            <a:pPr>
              <a:lnSpc>
                <a:spcPct val="50000"/>
              </a:lnSpc>
              <a:spcBef>
                <a:spcPct val="0"/>
              </a:spcBef>
            </a:pPr>
            <a:r>
              <a:rPr lang="en-US" dirty="0">
                <a:solidFill>
                  <a:schemeClr val="tx1"/>
                </a:solidFill>
                <a:latin typeface="Cambria Math" pitchFamily="18" charset="0"/>
                <a:ea typeface="Cambria Math" pitchFamily="18" charset="0"/>
              </a:rPr>
              <a:t>.</a:t>
            </a:r>
          </a:p>
          <a:p>
            <a:pPr>
              <a:lnSpc>
                <a:spcPct val="50000"/>
              </a:lnSpc>
              <a:spcBef>
                <a:spcPct val="0"/>
              </a:spcBef>
            </a:pPr>
            <a:r>
              <a:rPr lang="en-US" dirty="0">
                <a:solidFill>
                  <a:schemeClr val="tx1"/>
                </a:solidFill>
                <a:latin typeface="Cambria Math" pitchFamily="18" charset="0"/>
                <a:ea typeface="Cambria Math" pitchFamily="18" charset="0"/>
              </a:rPr>
              <a:t>.</a:t>
            </a: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dirty="0">
              <a:solidFill>
                <a:schemeClr val="tx1"/>
              </a:solidFill>
              <a:latin typeface="Cambria Math" pitchFamily="18" charset="0"/>
              <a:ea typeface="Cambria Math" pitchFamily="18" charset="0"/>
            </a:endParaRPr>
          </a:p>
          <a:p>
            <a:pPr>
              <a:lnSpc>
                <a:spcPct val="50000"/>
              </a:lnSpc>
              <a:spcBef>
                <a:spcPct val="0"/>
              </a:spcBef>
            </a:pPr>
            <a:endParaRPr lang="en-US" baseline="-25000" dirty="0">
              <a:solidFill>
                <a:schemeClr val="tx1"/>
              </a:solidFill>
              <a:latin typeface="Cambria Math" pitchFamily="18" charset="0"/>
              <a:ea typeface="Cambria Math" pitchFamily="18" charset="0"/>
            </a:endParaRPr>
          </a:p>
          <a:p>
            <a:pPr>
              <a:lnSpc>
                <a:spcPct val="50000"/>
              </a:lnSpc>
              <a:spcBef>
                <a:spcPct val="0"/>
              </a:spcBef>
            </a:pPr>
            <a:r>
              <a:rPr lang="en-US" dirty="0" err="1">
                <a:solidFill>
                  <a:schemeClr val="tx1"/>
                </a:solidFill>
                <a:latin typeface="Cambria Math" pitchFamily="18" charset="0"/>
                <a:ea typeface="Cambria Math" pitchFamily="18" charset="0"/>
              </a:rPr>
              <a:t>c</a:t>
            </a:r>
            <a:r>
              <a:rPr lang="en-US" baseline="-25000" dirty="0" err="1">
                <a:solidFill>
                  <a:schemeClr val="tx1"/>
                </a:solidFill>
                <a:latin typeface="Cambria Math" pitchFamily="18" charset="0"/>
                <a:ea typeface="Cambria Math" pitchFamily="18" charset="0"/>
              </a:rPr>
              <a:t>k</a:t>
            </a:r>
            <a:endParaRPr lang="en-US" dirty="0">
              <a:solidFill>
                <a:schemeClr val="tx1"/>
              </a:solidFill>
              <a:latin typeface="Cambria Math" pitchFamily="18" charset="0"/>
              <a:ea typeface="Cambria Math" pitchFamily="18" charset="0"/>
            </a:endParaRPr>
          </a:p>
        </p:txBody>
      </p:sp>
      <p:sp>
        <p:nvSpPr>
          <p:cNvPr id="13" name="Oval 274"/>
          <p:cNvSpPr>
            <a:spLocks noChangeArrowheads="1"/>
          </p:cNvSpPr>
          <p:nvPr/>
        </p:nvSpPr>
        <p:spPr bwMode="auto">
          <a:xfrm>
            <a:off x="1219200" y="2329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4" name="Oval 275"/>
          <p:cNvSpPr>
            <a:spLocks noChangeArrowheads="1"/>
          </p:cNvSpPr>
          <p:nvPr/>
        </p:nvSpPr>
        <p:spPr bwMode="auto">
          <a:xfrm>
            <a:off x="2874380" y="1752600"/>
            <a:ext cx="254643" cy="247135"/>
          </a:xfrm>
          <a:prstGeom prst="ellipse">
            <a:avLst/>
          </a:prstGeom>
          <a:solidFill>
            <a:srgbClr val="00CC99"/>
          </a:solidFill>
          <a:ln w="9525">
            <a:solidFill>
              <a:srgbClr val="000000"/>
            </a:solidFill>
            <a:round/>
            <a:headEnd/>
            <a:tailEnd/>
          </a:ln>
        </p:spPr>
        <p:txBody>
          <a:bodyPr wrap="none" anchor="ctr">
            <a:spAutoFit/>
          </a:bodyPr>
          <a:lstStyle/>
          <a:p>
            <a:endParaRPr lang="cs-CZ"/>
          </a:p>
        </p:txBody>
      </p:sp>
      <p:sp>
        <p:nvSpPr>
          <p:cNvPr id="15" name="Oval 276"/>
          <p:cNvSpPr>
            <a:spLocks noChangeArrowheads="1"/>
          </p:cNvSpPr>
          <p:nvPr/>
        </p:nvSpPr>
        <p:spPr bwMode="auto">
          <a:xfrm>
            <a:off x="2874380" y="3029465"/>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6" name="Oval 277"/>
          <p:cNvSpPr>
            <a:spLocks noChangeArrowheads="1"/>
          </p:cNvSpPr>
          <p:nvPr/>
        </p:nvSpPr>
        <p:spPr bwMode="auto">
          <a:xfrm>
            <a:off x="4317357" y="2329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17" name="AutoShape 278"/>
          <p:cNvCxnSpPr>
            <a:cxnSpLocks noChangeShapeType="1"/>
            <a:stCxn id="14" idx="2"/>
            <a:endCxn id="13" idx="7"/>
          </p:cNvCxnSpPr>
          <p:nvPr/>
        </p:nvCxnSpPr>
        <p:spPr bwMode="auto">
          <a:xfrm flipH="1">
            <a:off x="1436708" y="1876168"/>
            <a:ext cx="1437672" cy="48912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8" name="AutoShape 279"/>
          <p:cNvCxnSpPr>
            <a:cxnSpLocks noChangeShapeType="1"/>
            <a:stCxn id="14" idx="6"/>
            <a:endCxn id="16" idx="1"/>
          </p:cNvCxnSpPr>
          <p:nvPr/>
        </p:nvCxnSpPr>
        <p:spPr bwMode="auto">
          <a:xfrm>
            <a:off x="3129023" y="1876168"/>
            <a:ext cx="1225470" cy="48912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9" name="AutoShape 280"/>
          <p:cNvCxnSpPr>
            <a:cxnSpLocks noChangeShapeType="1"/>
            <a:stCxn id="13" idx="5"/>
            <a:endCxn id="15" idx="2"/>
          </p:cNvCxnSpPr>
          <p:nvPr/>
        </p:nvCxnSpPr>
        <p:spPr bwMode="auto">
          <a:xfrm>
            <a:off x="1436708" y="2540343"/>
            <a:ext cx="1437672" cy="61268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 name="AutoShape 281"/>
          <p:cNvCxnSpPr>
            <a:cxnSpLocks noChangeShapeType="1"/>
            <a:stCxn id="16" idx="3"/>
            <a:endCxn id="15" idx="6"/>
          </p:cNvCxnSpPr>
          <p:nvPr/>
        </p:nvCxnSpPr>
        <p:spPr bwMode="auto">
          <a:xfrm flipH="1">
            <a:off x="3129023" y="2540343"/>
            <a:ext cx="1225470" cy="61268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1" name="Oval 282"/>
          <p:cNvSpPr>
            <a:spLocks noChangeArrowheads="1"/>
          </p:cNvSpPr>
          <p:nvPr/>
        </p:nvSpPr>
        <p:spPr bwMode="auto">
          <a:xfrm>
            <a:off x="2407534" y="2329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22" name="Oval 283"/>
          <p:cNvSpPr>
            <a:spLocks noChangeArrowheads="1"/>
          </p:cNvSpPr>
          <p:nvPr/>
        </p:nvSpPr>
        <p:spPr bwMode="auto">
          <a:xfrm>
            <a:off x="1813367" y="2329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23" name="AutoShape 284"/>
          <p:cNvCxnSpPr>
            <a:cxnSpLocks noChangeShapeType="1"/>
          </p:cNvCxnSpPr>
          <p:nvPr/>
        </p:nvCxnSpPr>
        <p:spPr bwMode="auto">
          <a:xfrm rot="5400000" flipV="1">
            <a:off x="2231596" y="2164398"/>
            <a:ext cx="858" cy="413795"/>
          </a:xfrm>
          <a:prstGeom prst="curvedConnector3">
            <a:avLst>
              <a:gd name="adj1" fmla="val -57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4" name="AutoShape 285"/>
          <p:cNvCxnSpPr>
            <a:cxnSpLocks noChangeShapeType="1"/>
          </p:cNvCxnSpPr>
          <p:nvPr/>
        </p:nvCxnSpPr>
        <p:spPr bwMode="auto">
          <a:xfrm rot="5400000">
            <a:off x="2231596" y="2329155"/>
            <a:ext cx="858" cy="413795"/>
          </a:xfrm>
          <a:prstGeom prst="curvedConnector3">
            <a:avLst>
              <a:gd name="adj1" fmla="val 910000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 name="Oval 286"/>
          <p:cNvSpPr>
            <a:spLocks noChangeArrowheads="1"/>
          </p:cNvSpPr>
          <p:nvPr/>
        </p:nvSpPr>
        <p:spPr bwMode="auto">
          <a:xfrm>
            <a:off x="3001701" y="2329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26" name="Text Box 287"/>
          <p:cNvSpPr txBox="1">
            <a:spLocks noChangeArrowheads="1"/>
          </p:cNvSpPr>
          <p:nvPr/>
        </p:nvSpPr>
        <p:spPr bwMode="auto">
          <a:xfrm>
            <a:off x="3468547" y="2224474"/>
            <a:ext cx="594167" cy="456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a:solidFill>
                  <a:schemeClr val="tx1"/>
                </a:solidFill>
              </a:rPr>
              <a:t>. . .</a:t>
            </a:r>
          </a:p>
        </p:txBody>
      </p:sp>
      <p:sp>
        <p:nvSpPr>
          <p:cNvPr id="27" name="Rectangle 288"/>
          <p:cNvSpPr>
            <a:spLocks noChangeArrowheads="1"/>
          </p:cNvSpPr>
          <p:nvPr/>
        </p:nvSpPr>
        <p:spPr bwMode="auto">
          <a:xfrm>
            <a:off x="3977833" y="2370438"/>
            <a:ext cx="127322" cy="20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cs-CZ"/>
          </a:p>
        </p:txBody>
      </p:sp>
      <p:cxnSp>
        <p:nvCxnSpPr>
          <p:cNvPr id="28" name="AutoShape 289"/>
          <p:cNvCxnSpPr>
            <a:cxnSpLocks noChangeShapeType="1"/>
          </p:cNvCxnSpPr>
          <p:nvPr/>
        </p:nvCxnSpPr>
        <p:spPr bwMode="auto">
          <a:xfrm rot="5400000">
            <a:off x="4233032" y="2452508"/>
            <a:ext cx="15446" cy="114059"/>
          </a:xfrm>
          <a:prstGeom prst="curvedConnector4">
            <a:avLst>
              <a:gd name="adj1" fmla="val 222222"/>
              <a:gd name="adj2" fmla="val 69769"/>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 name="AutoShape 290"/>
          <p:cNvCxnSpPr>
            <a:cxnSpLocks noChangeShapeType="1"/>
          </p:cNvCxnSpPr>
          <p:nvPr/>
        </p:nvCxnSpPr>
        <p:spPr bwMode="auto">
          <a:xfrm>
            <a:off x="4183284" y="2384854"/>
            <a:ext cx="114059" cy="56635"/>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0" name="AutoShape 291"/>
          <p:cNvCxnSpPr>
            <a:cxnSpLocks noChangeShapeType="1"/>
          </p:cNvCxnSpPr>
          <p:nvPr/>
        </p:nvCxnSpPr>
        <p:spPr bwMode="auto">
          <a:xfrm rot="16200000" flipV="1">
            <a:off x="3300941" y="2439574"/>
            <a:ext cx="65216" cy="170646"/>
          </a:xfrm>
          <a:prstGeom prst="curvedConnector3">
            <a:avLst>
              <a:gd name="adj1" fmla="val -26319"/>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1" name="AutoShape 292"/>
          <p:cNvCxnSpPr>
            <a:cxnSpLocks noChangeShapeType="1"/>
          </p:cNvCxnSpPr>
          <p:nvPr/>
        </p:nvCxnSpPr>
        <p:spPr bwMode="auto">
          <a:xfrm rot="16200000">
            <a:off x="3300922" y="2292071"/>
            <a:ext cx="77230" cy="164457"/>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2" name="Oval 130"/>
          <p:cNvSpPr>
            <a:spLocks noChangeArrowheads="1"/>
          </p:cNvSpPr>
          <p:nvPr/>
        </p:nvSpPr>
        <p:spPr bwMode="auto">
          <a:xfrm>
            <a:off x="2743200" y="1586002"/>
            <a:ext cx="457200" cy="476071"/>
          </a:xfrm>
          <a:prstGeom prst="ellipse">
            <a:avLst/>
          </a:prstGeom>
          <a:solidFill>
            <a:srgbClr val="92D050"/>
          </a:solidFill>
          <a:ln w="9525">
            <a:noFill/>
            <a:round/>
            <a:headEnd/>
            <a:tailEnd/>
          </a:ln>
        </p:spPr>
        <p:txBody>
          <a:bodyPr anchor="ctr">
            <a:spAutoFit/>
          </a:bodyPr>
          <a:lstStyle/>
          <a:p>
            <a:r>
              <a:rPr lang="en-US" altLang="he-IL" sz="1600" dirty="0" smtClean="0"/>
              <a:t>S</a:t>
            </a:r>
            <a:endParaRPr lang="en-US" altLang="he-IL" sz="1600" dirty="0"/>
          </a:p>
        </p:txBody>
      </p:sp>
      <p:sp>
        <p:nvSpPr>
          <p:cNvPr id="44" name="Oval 364"/>
          <p:cNvSpPr>
            <a:spLocks noChangeArrowheads="1"/>
          </p:cNvSpPr>
          <p:nvPr/>
        </p:nvSpPr>
        <p:spPr bwMode="auto">
          <a:xfrm>
            <a:off x="1219200" y="36246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46" name="Oval 366"/>
          <p:cNvSpPr>
            <a:spLocks noChangeArrowheads="1"/>
          </p:cNvSpPr>
          <p:nvPr/>
        </p:nvSpPr>
        <p:spPr bwMode="auto">
          <a:xfrm>
            <a:off x="2874380" y="4324865"/>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47" name="Oval 367"/>
          <p:cNvSpPr>
            <a:spLocks noChangeArrowheads="1"/>
          </p:cNvSpPr>
          <p:nvPr/>
        </p:nvSpPr>
        <p:spPr bwMode="auto">
          <a:xfrm>
            <a:off x="4317357" y="36246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48" name="AutoShape 368"/>
          <p:cNvCxnSpPr>
            <a:cxnSpLocks noChangeShapeType="1"/>
            <a:endCxn id="44" idx="7"/>
          </p:cNvCxnSpPr>
          <p:nvPr/>
        </p:nvCxnSpPr>
        <p:spPr bwMode="auto">
          <a:xfrm flipH="1">
            <a:off x="1436708" y="3171568"/>
            <a:ext cx="1437672" cy="48912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9" name="AutoShape 369"/>
          <p:cNvCxnSpPr>
            <a:cxnSpLocks noChangeShapeType="1"/>
            <a:endCxn id="47" idx="1"/>
          </p:cNvCxnSpPr>
          <p:nvPr/>
        </p:nvCxnSpPr>
        <p:spPr bwMode="auto">
          <a:xfrm>
            <a:off x="3129023" y="3171568"/>
            <a:ext cx="1225470" cy="48912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0" name="AutoShape 370"/>
          <p:cNvCxnSpPr>
            <a:cxnSpLocks noChangeShapeType="1"/>
            <a:stCxn id="44" idx="5"/>
            <a:endCxn id="46" idx="2"/>
          </p:cNvCxnSpPr>
          <p:nvPr/>
        </p:nvCxnSpPr>
        <p:spPr bwMode="auto">
          <a:xfrm>
            <a:off x="1436708" y="3835743"/>
            <a:ext cx="1437672" cy="61268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1" name="AutoShape 371"/>
          <p:cNvCxnSpPr>
            <a:cxnSpLocks noChangeShapeType="1"/>
            <a:stCxn id="47" idx="3"/>
            <a:endCxn id="46" idx="6"/>
          </p:cNvCxnSpPr>
          <p:nvPr/>
        </p:nvCxnSpPr>
        <p:spPr bwMode="auto">
          <a:xfrm flipH="1">
            <a:off x="3129023" y="3835743"/>
            <a:ext cx="1225470" cy="61268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2" name="Oval 372"/>
          <p:cNvSpPr>
            <a:spLocks noChangeArrowheads="1"/>
          </p:cNvSpPr>
          <p:nvPr/>
        </p:nvSpPr>
        <p:spPr bwMode="auto">
          <a:xfrm>
            <a:off x="2407534" y="36246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53" name="Oval 373"/>
          <p:cNvSpPr>
            <a:spLocks noChangeArrowheads="1"/>
          </p:cNvSpPr>
          <p:nvPr/>
        </p:nvSpPr>
        <p:spPr bwMode="auto">
          <a:xfrm>
            <a:off x="1813367" y="36246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54" name="AutoShape 374"/>
          <p:cNvCxnSpPr>
            <a:cxnSpLocks noChangeShapeType="1"/>
          </p:cNvCxnSpPr>
          <p:nvPr/>
        </p:nvCxnSpPr>
        <p:spPr bwMode="auto">
          <a:xfrm rot="5400000" flipV="1">
            <a:off x="2231596" y="3459798"/>
            <a:ext cx="858" cy="413795"/>
          </a:xfrm>
          <a:prstGeom prst="curvedConnector3">
            <a:avLst>
              <a:gd name="adj1" fmla="val -57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5" name="AutoShape 375"/>
          <p:cNvCxnSpPr>
            <a:cxnSpLocks noChangeShapeType="1"/>
          </p:cNvCxnSpPr>
          <p:nvPr/>
        </p:nvCxnSpPr>
        <p:spPr bwMode="auto">
          <a:xfrm rot="5400000">
            <a:off x="2231596" y="3624555"/>
            <a:ext cx="858" cy="413795"/>
          </a:xfrm>
          <a:prstGeom prst="curvedConnector3">
            <a:avLst>
              <a:gd name="adj1" fmla="val 910000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 name="Oval 376"/>
          <p:cNvSpPr>
            <a:spLocks noChangeArrowheads="1"/>
          </p:cNvSpPr>
          <p:nvPr/>
        </p:nvSpPr>
        <p:spPr bwMode="auto">
          <a:xfrm>
            <a:off x="3001701" y="36246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57" name="Text Box 377"/>
          <p:cNvSpPr txBox="1">
            <a:spLocks noChangeArrowheads="1"/>
          </p:cNvSpPr>
          <p:nvPr/>
        </p:nvSpPr>
        <p:spPr bwMode="auto">
          <a:xfrm>
            <a:off x="3468547" y="3519874"/>
            <a:ext cx="594167" cy="456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a:solidFill>
                  <a:schemeClr val="tx1"/>
                </a:solidFill>
              </a:rPr>
              <a:t>. . .</a:t>
            </a:r>
          </a:p>
        </p:txBody>
      </p:sp>
      <p:sp>
        <p:nvSpPr>
          <p:cNvPr id="58" name="Rectangle 378"/>
          <p:cNvSpPr>
            <a:spLocks noChangeArrowheads="1"/>
          </p:cNvSpPr>
          <p:nvPr/>
        </p:nvSpPr>
        <p:spPr bwMode="auto">
          <a:xfrm>
            <a:off x="3977833" y="3665838"/>
            <a:ext cx="127322" cy="20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cs-CZ"/>
          </a:p>
        </p:txBody>
      </p:sp>
      <p:cxnSp>
        <p:nvCxnSpPr>
          <p:cNvPr id="59" name="AutoShape 379"/>
          <p:cNvCxnSpPr>
            <a:cxnSpLocks noChangeShapeType="1"/>
          </p:cNvCxnSpPr>
          <p:nvPr/>
        </p:nvCxnSpPr>
        <p:spPr bwMode="auto">
          <a:xfrm rot="5400000">
            <a:off x="4233032" y="3747908"/>
            <a:ext cx="15446" cy="114059"/>
          </a:xfrm>
          <a:prstGeom prst="curvedConnector4">
            <a:avLst>
              <a:gd name="adj1" fmla="val 222222"/>
              <a:gd name="adj2" fmla="val 69769"/>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0" name="AutoShape 380"/>
          <p:cNvCxnSpPr>
            <a:cxnSpLocks noChangeShapeType="1"/>
          </p:cNvCxnSpPr>
          <p:nvPr/>
        </p:nvCxnSpPr>
        <p:spPr bwMode="auto">
          <a:xfrm>
            <a:off x="4183284" y="3680254"/>
            <a:ext cx="114059" cy="56635"/>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1" name="AutoShape 381"/>
          <p:cNvCxnSpPr>
            <a:cxnSpLocks noChangeShapeType="1"/>
          </p:cNvCxnSpPr>
          <p:nvPr/>
        </p:nvCxnSpPr>
        <p:spPr bwMode="auto">
          <a:xfrm rot="16200000" flipV="1">
            <a:off x="3300941" y="3734974"/>
            <a:ext cx="65216" cy="170646"/>
          </a:xfrm>
          <a:prstGeom prst="curvedConnector3">
            <a:avLst>
              <a:gd name="adj1" fmla="val -26319"/>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62" name="AutoShape 382"/>
          <p:cNvCxnSpPr>
            <a:cxnSpLocks noChangeShapeType="1"/>
          </p:cNvCxnSpPr>
          <p:nvPr/>
        </p:nvCxnSpPr>
        <p:spPr bwMode="auto">
          <a:xfrm rot="16200000">
            <a:off x="3300922" y="3587471"/>
            <a:ext cx="77230" cy="164457"/>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4" name="Oval 394"/>
          <p:cNvSpPr>
            <a:spLocks noChangeArrowheads="1"/>
          </p:cNvSpPr>
          <p:nvPr/>
        </p:nvSpPr>
        <p:spPr bwMode="auto">
          <a:xfrm>
            <a:off x="1219200" y="5377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75" name="Oval 395"/>
          <p:cNvSpPr>
            <a:spLocks noChangeArrowheads="1"/>
          </p:cNvSpPr>
          <p:nvPr/>
        </p:nvSpPr>
        <p:spPr bwMode="auto">
          <a:xfrm>
            <a:off x="2874380" y="4800600"/>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76" name="Oval 396"/>
          <p:cNvSpPr>
            <a:spLocks noChangeArrowheads="1"/>
          </p:cNvSpPr>
          <p:nvPr/>
        </p:nvSpPr>
        <p:spPr bwMode="auto">
          <a:xfrm>
            <a:off x="2874380" y="6077465"/>
            <a:ext cx="254643" cy="247135"/>
          </a:xfrm>
          <a:prstGeom prst="ellipse">
            <a:avLst/>
          </a:prstGeom>
          <a:solidFill>
            <a:srgbClr val="00CC99"/>
          </a:solidFill>
          <a:ln w="9525">
            <a:solidFill>
              <a:srgbClr val="000000"/>
            </a:solidFill>
            <a:round/>
            <a:headEnd/>
            <a:tailEnd/>
          </a:ln>
        </p:spPr>
        <p:txBody>
          <a:bodyPr wrap="none" anchor="ctr">
            <a:spAutoFit/>
          </a:bodyPr>
          <a:lstStyle/>
          <a:p>
            <a:endParaRPr lang="cs-CZ"/>
          </a:p>
        </p:txBody>
      </p:sp>
      <p:sp>
        <p:nvSpPr>
          <p:cNvPr id="77" name="Oval 397"/>
          <p:cNvSpPr>
            <a:spLocks noChangeArrowheads="1"/>
          </p:cNvSpPr>
          <p:nvPr/>
        </p:nvSpPr>
        <p:spPr bwMode="auto">
          <a:xfrm>
            <a:off x="4317357" y="5377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78" name="AutoShape 398"/>
          <p:cNvCxnSpPr>
            <a:cxnSpLocks noChangeShapeType="1"/>
            <a:stCxn id="75" idx="2"/>
            <a:endCxn id="74" idx="7"/>
          </p:cNvCxnSpPr>
          <p:nvPr/>
        </p:nvCxnSpPr>
        <p:spPr bwMode="auto">
          <a:xfrm flipH="1">
            <a:off x="1436708" y="4924168"/>
            <a:ext cx="1437672" cy="48912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79" name="AutoShape 399"/>
          <p:cNvCxnSpPr>
            <a:cxnSpLocks noChangeShapeType="1"/>
            <a:stCxn id="75" idx="6"/>
            <a:endCxn id="77" idx="1"/>
          </p:cNvCxnSpPr>
          <p:nvPr/>
        </p:nvCxnSpPr>
        <p:spPr bwMode="auto">
          <a:xfrm>
            <a:off x="3129023" y="4924168"/>
            <a:ext cx="1225470" cy="48912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 name="AutoShape 400"/>
          <p:cNvCxnSpPr>
            <a:cxnSpLocks noChangeShapeType="1"/>
            <a:stCxn id="74" idx="5"/>
            <a:endCxn id="76" idx="2"/>
          </p:cNvCxnSpPr>
          <p:nvPr/>
        </p:nvCxnSpPr>
        <p:spPr bwMode="auto">
          <a:xfrm>
            <a:off x="1436708" y="5588343"/>
            <a:ext cx="1437672" cy="61268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1" name="AutoShape 401"/>
          <p:cNvCxnSpPr>
            <a:cxnSpLocks noChangeShapeType="1"/>
            <a:stCxn id="77" idx="3"/>
            <a:endCxn id="76" idx="6"/>
          </p:cNvCxnSpPr>
          <p:nvPr/>
        </p:nvCxnSpPr>
        <p:spPr bwMode="auto">
          <a:xfrm flipH="1">
            <a:off x="3129023" y="5588343"/>
            <a:ext cx="1225470" cy="61268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 name="Oval 402"/>
          <p:cNvSpPr>
            <a:spLocks noChangeArrowheads="1"/>
          </p:cNvSpPr>
          <p:nvPr/>
        </p:nvSpPr>
        <p:spPr bwMode="auto">
          <a:xfrm>
            <a:off x="2407534" y="5377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83" name="Oval 403"/>
          <p:cNvSpPr>
            <a:spLocks noChangeArrowheads="1"/>
          </p:cNvSpPr>
          <p:nvPr/>
        </p:nvSpPr>
        <p:spPr bwMode="auto">
          <a:xfrm>
            <a:off x="1813367" y="5377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84" name="AutoShape 404"/>
          <p:cNvCxnSpPr>
            <a:cxnSpLocks noChangeShapeType="1"/>
          </p:cNvCxnSpPr>
          <p:nvPr/>
        </p:nvCxnSpPr>
        <p:spPr bwMode="auto">
          <a:xfrm rot="5400000" flipV="1">
            <a:off x="2231596" y="5212398"/>
            <a:ext cx="858" cy="413795"/>
          </a:xfrm>
          <a:prstGeom prst="curvedConnector3">
            <a:avLst>
              <a:gd name="adj1" fmla="val -57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5" name="AutoShape 405"/>
          <p:cNvCxnSpPr>
            <a:cxnSpLocks noChangeShapeType="1"/>
          </p:cNvCxnSpPr>
          <p:nvPr/>
        </p:nvCxnSpPr>
        <p:spPr bwMode="auto">
          <a:xfrm rot="5400000">
            <a:off x="2231596" y="5377155"/>
            <a:ext cx="858" cy="413795"/>
          </a:xfrm>
          <a:prstGeom prst="curvedConnector3">
            <a:avLst>
              <a:gd name="adj1" fmla="val 910000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6" name="Oval 406"/>
          <p:cNvSpPr>
            <a:spLocks noChangeArrowheads="1"/>
          </p:cNvSpPr>
          <p:nvPr/>
        </p:nvSpPr>
        <p:spPr bwMode="auto">
          <a:xfrm>
            <a:off x="3001701" y="5377249"/>
            <a:ext cx="254643" cy="247135"/>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87" name="Text Box 407"/>
          <p:cNvSpPr txBox="1">
            <a:spLocks noChangeArrowheads="1"/>
          </p:cNvSpPr>
          <p:nvPr/>
        </p:nvSpPr>
        <p:spPr bwMode="auto">
          <a:xfrm>
            <a:off x="3468547" y="5272474"/>
            <a:ext cx="594167" cy="456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dirty="0">
                <a:solidFill>
                  <a:schemeClr val="tx1"/>
                </a:solidFill>
              </a:rPr>
              <a:t>. . .</a:t>
            </a:r>
          </a:p>
        </p:txBody>
      </p:sp>
      <p:sp>
        <p:nvSpPr>
          <p:cNvPr id="88" name="Rectangle 408"/>
          <p:cNvSpPr>
            <a:spLocks noChangeArrowheads="1"/>
          </p:cNvSpPr>
          <p:nvPr/>
        </p:nvSpPr>
        <p:spPr bwMode="auto">
          <a:xfrm>
            <a:off x="3977833" y="5418438"/>
            <a:ext cx="127322" cy="20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cs-CZ"/>
          </a:p>
        </p:txBody>
      </p:sp>
      <p:cxnSp>
        <p:nvCxnSpPr>
          <p:cNvPr id="89" name="AutoShape 409"/>
          <p:cNvCxnSpPr>
            <a:cxnSpLocks noChangeShapeType="1"/>
          </p:cNvCxnSpPr>
          <p:nvPr/>
        </p:nvCxnSpPr>
        <p:spPr bwMode="auto">
          <a:xfrm rot="5400000">
            <a:off x="4233032" y="5500508"/>
            <a:ext cx="15446" cy="114059"/>
          </a:xfrm>
          <a:prstGeom prst="curvedConnector4">
            <a:avLst>
              <a:gd name="adj1" fmla="val 222222"/>
              <a:gd name="adj2" fmla="val 69769"/>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0" name="AutoShape 410"/>
          <p:cNvCxnSpPr>
            <a:cxnSpLocks noChangeShapeType="1"/>
          </p:cNvCxnSpPr>
          <p:nvPr/>
        </p:nvCxnSpPr>
        <p:spPr bwMode="auto">
          <a:xfrm>
            <a:off x="4183284" y="5432854"/>
            <a:ext cx="114059" cy="56635"/>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1" name="AutoShape 411"/>
          <p:cNvCxnSpPr>
            <a:cxnSpLocks noChangeShapeType="1"/>
          </p:cNvCxnSpPr>
          <p:nvPr/>
        </p:nvCxnSpPr>
        <p:spPr bwMode="auto">
          <a:xfrm rot="16200000" flipV="1">
            <a:off x="3300941" y="5487574"/>
            <a:ext cx="65216" cy="170646"/>
          </a:xfrm>
          <a:prstGeom prst="curvedConnector3">
            <a:avLst>
              <a:gd name="adj1" fmla="val -26319"/>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2" name="AutoShape 412"/>
          <p:cNvCxnSpPr>
            <a:cxnSpLocks noChangeShapeType="1"/>
          </p:cNvCxnSpPr>
          <p:nvPr/>
        </p:nvCxnSpPr>
        <p:spPr bwMode="auto">
          <a:xfrm rot="16200000">
            <a:off x="3300922" y="5340071"/>
            <a:ext cx="77230" cy="164457"/>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03" name="Oval 131"/>
          <p:cNvSpPr>
            <a:spLocks noChangeArrowheads="1"/>
          </p:cNvSpPr>
          <p:nvPr/>
        </p:nvSpPr>
        <p:spPr bwMode="auto">
          <a:xfrm>
            <a:off x="2743200" y="5929402"/>
            <a:ext cx="441325" cy="476071"/>
          </a:xfrm>
          <a:prstGeom prst="ellipse">
            <a:avLst/>
          </a:prstGeom>
          <a:solidFill>
            <a:srgbClr val="FF6600"/>
          </a:solidFill>
          <a:ln w="9525">
            <a:noFill/>
            <a:round/>
            <a:headEnd/>
            <a:tailEnd/>
          </a:ln>
        </p:spPr>
        <p:txBody>
          <a:bodyPr anchor="ctr">
            <a:spAutoFit/>
          </a:bodyPr>
          <a:lstStyle/>
          <a:p>
            <a:r>
              <a:rPr lang="en-US" altLang="he-IL" sz="1600" dirty="0" smtClean="0"/>
              <a:t>T</a:t>
            </a:r>
            <a:endParaRPr lang="en-US" altLang="he-IL" sz="1600" dirty="0"/>
          </a:p>
        </p:txBody>
      </p:sp>
      <p:cxnSp>
        <p:nvCxnSpPr>
          <p:cNvPr id="104" name="AutoShape 284"/>
          <p:cNvCxnSpPr>
            <a:cxnSpLocks noChangeShapeType="1"/>
          </p:cNvCxnSpPr>
          <p:nvPr/>
        </p:nvCxnSpPr>
        <p:spPr bwMode="auto">
          <a:xfrm rot="5400000" flipV="1">
            <a:off x="2841196" y="2161462"/>
            <a:ext cx="858" cy="413795"/>
          </a:xfrm>
          <a:prstGeom prst="curvedConnector3">
            <a:avLst>
              <a:gd name="adj1" fmla="val -57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5" name="AutoShape 285"/>
          <p:cNvCxnSpPr>
            <a:cxnSpLocks noChangeShapeType="1"/>
          </p:cNvCxnSpPr>
          <p:nvPr/>
        </p:nvCxnSpPr>
        <p:spPr bwMode="auto">
          <a:xfrm rot="5400000">
            <a:off x="2841196" y="2326219"/>
            <a:ext cx="858" cy="413795"/>
          </a:xfrm>
          <a:prstGeom prst="curvedConnector3">
            <a:avLst>
              <a:gd name="adj1" fmla="val 910000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6" name="AutoShape 374"/>
          <p:cNvCxnSpPr>
            <a:cxnSpLocks noChangeShapeType="1"/>
          </p:cNvCxnSpPr>
          <p:nvPr/>
        </p:nvCxnSpPr>
        <p:spPr bwMode="auto">
          <a:xfrm rot="5400000" flipV="1">
            <a:off x="2841196" y="3456862"/>
            <a:ext cx="858" cy="413795"/>
          </a:xfrm>
          <a:prstGeom prst="curvedConnector3">
            <a:avLst>
              <a:gd name="adj1" fmla="val -57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7" name="AutoShape 375"/>
          <p:cNvCxnSpPr>
            <a:cxnSpLocks noChangeShapeType="1"/>
          </p:cNvCxnSpPr>
          <p:nvPr/>
        </p:nvCxnSpPr>
        <p:spPr bwMode="auto">
          <a:xfrm rot="5400000">
            <a:off x="2841196" y="3621619"/>
            <a:ext cx="858" cy="413795"/>
          </a:xfrm>
          <a:prstGeom prst="curvedConnector3">
            <a:avLst>
              <a:gd name="adj1" fmla="val 910000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8" name="AutoShape 404"/>
          <p:cNvCxnSpPr>
            <a:cxnSpLocks noChangeShapeType="1"/>
          </p:cNvCxnSpPr>
          <p:nvPr/>
        </p:nvCxnSpPr>
        <p:spPr bwMode="auto">
          <a:xfrm rot="5400000" flipV="1">
            <a:off x="2841196" y="5209462"/>
            <a:ext cx="858" cy="413795"/>
          </a:xfrm>
          <a:prstGeom prst="curvedConnector3">
            <a:avLst>
              <a:gd name="adj1" fmla="val -570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9" name="AutoShape 405"/>
          <p:cNvCxnSpPr>
            <a:cxnSpLocks noChangeShapeType="1"/>
          </p:cNvCxnSpPr>
          <p:nvPr/>
        </p:nvCxnSpPr>
        <p:spPr bwMode="auto">
          <a:xfrm rot="5400000">
            <a:off x="2841196" y="5374219"/>
            <a:ext cx="858" cy="413795"/>
          </a:xfrm>
          <a:prstGeom prst="curvedConnector3">
            <a:avLst>
              <a:gd name="adj1" fmla="val 910000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0" name="AutoShape 284"/>
          <p:cNvCxnSpPr>
            <a:cxnSpLocks noChangeShapeType="1"/>
          </p:cNvCxnSpPr>
          <p:nvPr/>
        </p:nvCxnSpPr>
        <p:spPr bwMode="auto">
          <a:xfrm flipV="1">
            <a:off x="1473845" y="2349739"/>
            <a:ext cx="361850" cy="63176"/>
          </a:xfrm>
          <a:prstGeom prst="curvedConnector3">
            <a:avLst>
              <a:gd name="adj1" fmla="val 5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1" name="AutoShape 285"/>
          <p:cNvCxnSpPr>
            <a:cxnSpLocks noChangeShapeType="1"/>
          </p:cNvCxnSpPr>
          <p:nvPr/>
        </p:nvCxnSpPr>
        <p:spPr bwMode="auto">
          <a:xfrm rot="10800000">
            <a:off x="1473846" y="2501814"/>
            <a:ext cx="361853" cy="11826"/>
          </a:xfrm>
          <a:prstGeom prst="curvedConnector3">
            <a:avLst>
              <a:gd name="adj1" fmla="val 5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2" name="AutoShape 374"/>
          <p:cNvCxnSpPr>
            <a:cxnSpLocks noChangeShapeType="1"/>
          </p:cNvCxnSpPr>
          <p:nvPr/>
        </p:nvCxnSpPr>
        <p:spPr bwMode="auto">
          <a:xfrm flipV="1">
            <a:off x="1473845" y="3645139"/>
            <a:ext cx="361850" cy="50563"/>
          </a:xfrm>
          <a:prstGeom prst="curvedConnector3">
            <a:avLst>
              <a:gd name="adj1" fmla="val 5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3" name="AutoShape 375"/>
          <p:cNvCxnSpPr>
            <a:cxnSpLocks noChangeShapeType="1"/>
          </p:cNvCxnSpPr>
          <p:nvPr/>
        </p:nvCxnSpPr>
        <p:spPr bwMode="auto">
          <a:xfrm rot="10800000">
            <a:off x="1473846" y="3787690"/>
            <a:ext cx="361853" cy="21351"/>
          </a:xfrm>
          <a:prstGeom prst="curvedConnector3">
            <a:avLst>
              <a:gd name="adj1" fmla="val 5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4" name="AutoShape 404"/>
          <p:cNvCxnSpPr>
            <a:cxnSpLocks noChangeShapeType="1"/>
          </p:cNvCxnSpPr>
          <p:nvPr/>
        </p:nvCxnSpPr>
        <p:spPr bwMode="auto">
          <a:xfrm flipV="1">
            <a:off x="1473848" y="5397739"/>
            <a:ext cx="361847" cy="63178"/>
          </a:xfrm>
          <a:prstGeom prst="curvedConnector3">
            <a:avLst>
              <a:gd name="adj1" fmla="val 5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5" name="AutoShape 405"/>
          <p:cNvCxnSpPr>
            <a:cxnSpLocks noChangeShapeType="1"/>
          </p:cNvCxnSpPr>
          <p:nvPr/>
        </p:nvCxnSpPr>
        <p:spPr bwMode="auto">
          <a:xfrm rot="10800000">
            <a:off x="1475656" y="5540290"/>
            <a:ext cx="360040" cy="21348"/>
          </a:xfrm>
          <a:prstGeom prst="curvedConnector3">
            <a:avLst>
              <a:gd name="adj1" fmla="val 50000"/>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046595031"/>
      </p:ext>
    </p:extLst>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ál 11"/>
          <p:cNvSpPr/>
          <p:nvPr/>
        </p:nvSpPr>
        <p:spPr bwMode="auto">
          <a:xfrm>
            <a:off x="2032376" y="3669025"/>
            <a:ext cx="1593390" cy="809615"/>
          </a:xfrm>
          <a:prstGeom prst="ellipse">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29" name="Ovál 128"/>
          <p:cNvSpPr/>
          <p:nvPr/>
        </p:nvSpPr>
        <p:spPr bwMode="auto">
          <a:xfrm>
            <a:off x="4110418" y="3655184"/>
            <a:ext cx="1161342" cy="809615"/>
          </a:xfrm>
          <a:prstGeom prst="ellipse">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en-US" dirty="0"/>
              <a:t>Hamiltonian Path</a:t>
            </a:r>
            <a:endParaRPr lang="cs-CZ" dirty="0"/>
          </a:p>
        </p:txBody>
      </p:sp>
      <p:sp>
        <p:nvSpPr>
          <p:cNvPr id="3" name="Zástupný symbol pro obsah 2"/>
          <p:cNvSpPr>
            <a:spLocks noGrp="1"/>
          </p:cNvSpPr>
          <p:nvPr>
            <p:ph idx="1"/>
          </p:nvPr>
        </p:nvSpPr>
        <p:spPr>
          <a:xfrm>
            <a:off x="335434" y="908720"/>
            <a:ext cx="8218487" cy="1440160"/>
          </a:xfrm>
        </p:spPr>
        <p:txBody>
          <a:bodyPr/>
          <a:lstStyle/>
          <a:p>
            <a:r>
              <a:rPr lang="en-US" dirty="0" smtClean="0"/>
              <a:t>Internal structure of variable </a:t>
            </a:r>
            <a:r>
              <a:rPr lang="en-US" dirty="0" smtClean="0">
                <a:latin typeface="Cambria Math" pitchFamily="18" charset="0"/>
                <a:ea typeface="Cambria Math" pitchFamily="18" charset="0"/>
              </a:rPr>
              <a:t>x</a:t>
            </a:r>
            <a:r>
              <a:rPr lang="en-US" baseline="-25000" dirty="0" smtClean="0">
                <a:latin typeface="Cambria Math" pitchFamily="18" charset="0"/>
                <a:ea typeface="Cambria Math" pitchFamily="18" charset="0"/>
              </a:rPr>
              <a:t>i</a:t>
            </a:r>
            <a:r>
              <a:rPr lang="en-US" dirty="0" smtClean="0"/>
              <a:t>:</a:t>
            </a:r>
          </a:p>
          <a:p>
            <a:pPr lvl="1"/>
            <a:r>
              <a:rPr lang="en-US" dirty="0" smtClean="0"/>
              <a:t>A number of occurrences of variable </a:t>
            </a:r>
            <a:r>
              <a:rPr lang="en-US" dirty="0" smtClean="0">
                <a:latin typeface="Cambria Math" pitchFamily="18" charset="0"/>
                <a:ea typeface="Cambria Math" pitchFamily="18" charset="0"/>
              </a:rPr>
              <a:t>x</a:t>
            </a:r>
            <a:r>
              <a:rPr lang="en-US" baseline="-25000" dirty="0" smtClean="0">
                <a:latin typeface="Cambria Math" pitchFamily="18" charset="0"/>
                <a:ea typeface="Cambria Math" pitchFamily="18" charset="0"/>
              </a:rPr>
              <a:t>i</a:t>
            </a:r>
            <a:r>
              <a:rPr lang="en-US" dirty="0" smtClean="0"/>
              <a:t> in the whole SAT exactly corresponds to the number of pairs in yellow ovals.</a:t>
            </a:r>
          </a:p>
        </p:txBody>
      </p:sp>
      <p:sp>
        <p:nvSpPr>
          <p:cNvPr id="93" name="Oval 276"/>
          <p:cNvSpPr>
            <a:spLocks noChangeArrowheads="1"/>
          </p:cNvSpPr>
          <p:nvPr/>
        </p:nvSpPr>
        <p:spPr bwMode="auto">
          <a:xfrm>
            <a:off x="3944846" y="2813441"/>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4" name="Oval 364"/>
          <p:cNvSpPr>
            <a:spLocks noChangeArrowheads="1"/>
          </p:cNvSpPr>
          <p:nvPr/>
        </p:nvSpPr>
        <p:spPr bwMode="auto">
          <a:xfrm>
            <a:off x="1043608"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5" name="Oval 366"/>
          <p:cNvSpPr>
            <a:spLocks noChangeArrowheads="1"/>
          </p:cNvSpPr>
          <p:nvPr/>
        </p:nvSpPr>
        <p:spPr bwMode="auto">
          <a:xfrm>
            <a:off x="3944846" y="5084048"/>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6" name="Oval 367"/>
          <p:cNvSpPr>
            <a:spLocks noChangeArrowheads="1"/>
          </p:cNvSpPr>
          <p:nvPr/>
        </p:nvSpPr>
        <p:spPr bwMode="auto">
          <a:xfrm>
            <a:off x="6474129"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97" name="AutoShape 368"/>
          <p:cNvCxnSpPr>
            <a:cxnSpLocks noChangeShapeType="1"/>
            <a:endCxn id="94" idx="7"/>
          </p:cNvCxnSpPr>
          <p:nvPr/>
        </p:nvCxnSpPr>
        <p:spPr bwMode="auto">
          <a:xfrm flipH="1">
            <a:off x="1424861" y="3062522"/>
            <a:ext cx="2519985" cy="857344"/>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98" name="AutoShape 369"/>
          <p:cNvCxnSpPr>
            <a:cxnSpLocks noChangeShapeType="1"/>
            <a:endCxn id="96" idx="1"/>
          </p:cNvCxnSpPr>
          <p:nvPr/>
        </p:nvCxnSpPr>
        <p:spPr bwMode="auto">
          <a:xfrm>
            <a:off x="4391190" y="3062522"/>
            <a:ext cx="2148032" cy="857344"/>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99" name="AutoShape 370"/>
          <p:cNvCxnSpPr>
            <a:cxnSpLocks noChangeShapeType="1"/>
            <a:stCxn id="94" idx="5"/>
            <a:endCxn id="95" idx="2"/>
          </p:cNvCxnSpPr>
          <p:nvPr/>
        </p:nvCxnSpPr>
        <p:spPr bwMode="auto">
          <a:xfrm>
            <a:off x="1424861" y="4226704"/>
            <a:ext cx="2519985" cy="1073935"/>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00" name="AutoShape 371"/>
          <p:cNvCxnSpPr>
            <a:cxnSpLocks noChangeShapeType="1"/>
            <a:stCxn id="96" idx="3"/>
            <a:endCxn id="95" idx="6"/>
          </p:cNvCxnSpPr>
          <p:nvPr/>
        </p:nvCxnSpPr>
        <p:spPr bwMode="auto">
          <a:xfrm flipH="1">
            <a:off x="4391190" y="4226704"/>
            <a:ext cx="2148032" cy="1073935"/>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01" name="Oval 372"/>
          <p:cNvSpPr>
            <a:spLocks noChangeArrowheads="1"/>
          </p:cNvSpPr>
          <p:nvPr/>
        </p:nvSpPr>
        <p:spPr bwMode="auto">
          <a:xfrm>
            <a:off x="3126547"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02" name="Oval 373"/>
          <p:cNvSpPr>
            <a:spLocks noChangeArrowheads="1"/>
          </p:cNvSpPr>
          <p:nvPr/>
        </p:nvSpPr>
        <p:spPr bwMode="auto">
          <a:xfrm>
            <a:off x="2085078"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116" name="AutoShape 374"/>
          <p:cNvCxnSpPr>
            <a:cxnSpLocks noChangeShapeType="1"/>
          </p:cNvCxnSpPr>
          <p:nvPr/>
        </p:nvCxnSpPr>
        <p:spPr bwMode="auto">
          <a:xfrm rot="5400000" flipV="1">
            <a:off x="2818159" y="3567739"/>
            <a:ext cx="1504" cy="725309"/>
          </a:xfrm>
          <a:prstGeom prst="curvedConnector3">
            <a:avLst>
              <a:gd name="adj1" fmla="val -570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17" name="AutoShape 375"/>
          <p:cNvCxnSpPr>
            <a:cxnSpLocks noChangeShapeType="1"/>
          </p:cNvCxnSpPr>
          <p:nvPr/>
        </p:nvCxnSpPr>
        <p:spPr bwMode="auto">
          <a:xfrm rot="5400000">
            <a:off x="2818159" y="3856529"/>
            <a:ext cx="1504" cy="725309"/>
          </a:xfrm>
          <a:prstGeom prst="curvedConnector3">
            <a:avLst>
              <a:gd name="adj1" fmla="val 9100005"/>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18" name="Oval 376"/>
          <p:cNvSpPr>
            <a:spLocks noChangeArrowheads="1"/>
          </p:cNvSpPr>
          <p:nvPr/>
        </p:nvSpPr>
        <p:spPr bwMode="auto">
          <a:xfrm>
            <a:off x="4168017"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19" name="Text Box 377"/>
          <p:cNvSpPr txBox="1">
            <a:spLocks noChangeArrowheads="1"/>
          </p:cNvSpPr>
          <p:nvPr/>
        </p:nvSpPr>
        <p:spPr bwMode="auto">
          <a:xfrm>
            <a:off x="5210858" y="3856691"/>
            <a:ext cx="1041470" cy="8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dirty="0">
                <a:solidFill>
                  <a:schemeClr val="tx1"/>
                </a:solidFill>
              </a:rPr>
              <a:t>. . .</a:t>
            </a:r>
          </a:p>
        </p:txBody>
      </p:sp>
      <p:sp>
        <p:nvSpPr>
          <p:cNvPr id="120" name="Rectangle 378"/>
          <p:cNvSpPr>
            <a:spLocks noChangeArrowheads="1"/>
          </p:cNvSpPr>
          <p:nvPr/>
        </p:nvSpPr>
        <p:spPr bwMode="auto">
          <a:xfrm>
            <a:off x="5879003" y="3928890"/>
            <a:ext cx="223173" cy="36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cs-CZ"/>
          </a:p>
        </p:txBody>
      </p:sp>
      <p:cxnSp>
        <p:nvCxnSpPr>
          <p:cNvPr id="121" name="AutoShape 379"/>
          <p:cNvCxnSpPr>
            <a:cxnSpLocks noChangeShapeType="1"/>
          </p:cNvCxnSpPr>
          <p:nvPr/>
        </p:nvCxnSpPr>
        <p:spPr bwMode="auto">
          <a:xfrm rot="5400000">
            <a:off x="6326322" y="4072745"/>
            <a:ext cx="27074" cy="199925"/>
          </a:xfrm>
          <a:prstGeom prst="curvedConnector4">
            <a:avLst>
              <a:gd name="adj1" fmla="val 222222"/>
              <a:gd name="adj2" fmla="val 69769"/>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2" name="AutoShape 380"/>
          <p:cNvCxnSpPr>
            <a:cxnSpLocks noChangeShapeType="1"/>
          </p:cNvCxnSpPr>
          <p:nvPr/>
        </p:nvCxnSpPr>
        <p:spPr bwMode="auto">
          <a:xfrm>
            <a:off x="6239123" y="3954159"/>
            <a:ext cx="199925" cy="99271"/>
          </a:xfrm>
          <a:prstGeom prst="curvedConnector2">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3" name="AutoShape 381"/>
          <p:cNvCxnSpPr>
            <a:cxnSpLocks noChangeShapeType="1"/>
          </p:cNvCxnSpPr>
          <p:nvPr/>
        </p:nvCxnSpPr>
        <p:spPr bwMode="auto">
          <a:xfrm rot="16200000" flipV="1">
            <a:off x="4692532" y="4050073"/>
            <a:ext cx="114312" cy="299112"/>
          </a:xfrm>
          <a:prstGeom prst="curvedConnector3">
            <a:avLst>
              <a:gd name="adj1" fmla="val -26319"/>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4" name="AutoShape 382"/>
          <p:cNvCxnSpPr>
            <a:cxnSpLocks noChangeShapeType="1"/>
          </p:cNvCxnSpPr>
          <p:nvPr/>
        </p:nvCxnSpPr>
        <p:spPr bwMode="auto">
          <a:xfrm rot="16200000">
            <a:off x="4692498" y="3791527"/>
            <a:ext cx="135371" cy="288264"/>
          </a:xfrm>
          <a:prstGeom prst="curvedConnector2">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5" name="AutoShape 374"/>
          <p:cNvCxnSpPr>
            <a:cxnSpLocks noChangeShapeType="1"/>
          </p:cNvCxnSpPr>
          <p:nvPr/>
        </p:nvCxnSpPr>
        <p:spPr bwMode="auto">
          <a:xfrm rot="5400000" flipV="1">
            <a:off x="3886680" y="3562592"/>
            <a:ext cx="1504" cy="725309"/>
          </a:xfrm>
          <a:prstGeom prst="curvedConnector3">
            <a:avLst>
              <a:gd name="adj1" fmla="val -570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6" name="AutoShape 375"/>
          <p:cNvCxnSpPr>
            <a:cxnSpLocks noChangeShapeType="1"/>
          </p:cNvCxnSpPr>
          <p:nvPr/>
        </p:nvCxnSpPr>
        <p:spPr bwMode="auto">
          <a:xfrm rot="5400000">
            <a:off x="3886680" y="3851382"/>
            <a:ext cx="1504" cy="725309"/>
          </a:xfrm>
          <a:prstGeom prst="curvedConnector3">
            <a:avLst>
              <a:gd name="adj1" fmla="val 9100005"/>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7" name="AutoShape 374"/>
          <p:cNvCxnSpPr>
            <a:cxnSpLocks noChangeShapeType="1"/>
          </p:cNvCxnSpPr>
          <p:nvPr/>
        </p:nvCxnSpPr>
        <p:spPr bwMode="auto">
          <a:xfrm flipV="1">
            <a:off x="1489956" y="3892609"/>
            <a:ext cx="634259" cy="88628"/>
          </a:xfrm>
          <a:prstGeom prst="curvedConnector3">
            <a:avLst>
              <a:gd name="adj1" fmla="val 5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8" name="AutoShape 375"/>
          <p:cNvCxnSpPr>
            <a:cxnSpLocks noChangeShapeType="1"/>
          </p:cNvCxnSpPr>
          <p:nvPr/>
        </p:nvCxnSpPr>
        <p:spPr bwMode="auto">
          <a:xfrm rot="10800000">
            <a:off x="1489957" y="4142475"/>
            <a:ext cx="634264" cy="37425"/>
          </a:xfrm>
          <a:prstGeom prst="curvedConnector3">
            <a:avLst>
              <a:gd name="adj1" fmla="val 5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30" name="Text Box 132"/>
          <p:cNvSpPr txBox="1">
            <a:spLocks noChangeArrowheads="1"/>
          </p:cNvSpPr>
          <p:nvPr/>
        </p:nvSpPr>
        <p:spPr bwMode="auto">
          <a:xfrm>
            <a:off x="533400" y="2802374"/>
            <a:ext cx="685800" cy="30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smtClean="0">
                <a:solidFill>
                  <a:schemeClr val="tx1"/>
                </a:solidFill>
                <a:latin typeface="Cambria Math" pitchFamily="18" charset="0"/>
                <a:ea typeface="Cambria Math" pitchFamily="18" charset="0"/>
              </a:rPr>
              <a:t>x</a:t>
            </a:r>
            <a:r>
              <a:rPr lang="en-US" baseline="-25000" dirty="0" smtClean="0">
                <a:solidFill>
                  <a:schemeClr val="tx1"/>
                </a:solidFill>
                <a:latin typeface="Cambria Math" pitchFamily="18" charset="0"/>
                <a:ea typeface="Cambria Math" pitchFamily="18" charset="0"/>
              </a:rPr>
              <a:t>i</a:t>
            </a:r>
            <a:endParaRPr lang="en-US" baseline="-25000" dirty="0">
              <a:solidFill>
                <a:schemeClr val="tx1"/>
              </a:solidFill>
              <a:latin typeface="Cambria Math" pitchFamily="18" charset="0"/>
              <a:ea typeface="Cambria Math" pitchFamily="18" charset="0"/>
            </a:endParaRPr>
          </a:p>
        </p:txBody>
      </p:sp>
      <p:cxnSp>
        <p:nvCxnSpPr>
          <p:cNvPr id="131" name="AutoShape 368"/>
          <p:cNvCxnSpPr>
            <a:cxnSpLocks noChangeShapeType="1"/>
          </p:cNvCxnSpPr>
          <p:nvPr/>
        </p:nvCxnSpPr>
        <p:spPr bwMode="auto">
          <a:xfrm flipH="1">
            <a:off x="1434128" y="3063091"/>
            <a:ext cx="2519985" cy="857344"/>
          </a:xfrm>
          <a:prstGeom prst="straightConnector1">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2" name="AutoShape 371"/>
          <p:cNvCxnSpPr>
            <a:cxnSpLocks noChangeShapeType="1"/>
          </p:cNvCxnSpPr>
          <p:nvPr/>
        </p:nvCxnSpPr>
        <p:spPr bwMode="auto">
          <a:xfrm flipH="1">
            <a:off x="4400457" y="4227273"/>
            <a:ext cx="2148032" cy="1073935"/>
          </a:xfrm>
          <a:prstGeom prst="straightConnector1">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3" name="AutoShape 374"/>
          <p:cNvCxnSpPr>
            <a:cxnSpLocks noChangeShapeType="1"/>
          </p:cNvCxnSpPr>
          <p:nvPr/>
        </p:nvCxnSpPr>
        <p:spPr bwMode="auto">
          <a:xfrm rot="5400000" flipV="1">
            <a:off x="2827426" y="3568308"/>
            <a:ext cx="1504" cy="725309"/>
          </a:xfrm>
          <a:prstGeom prst="curvedConnector3">
            <a:avLst>
              <a:gd name="adj1" fmla="val -5700000"/>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4" name="AutoShape 380"/>
          <p:cNvCxnSpPr>
            <a:cxnSpLocks noChangeShapeType="1"/>
          </p:cNvCxnSpPr>
          <p:nvPr/>
        </p:nvCxnSpPr>
        <p:spPr bwMode="auto">
          <a:xfrm>
            <a:off x="6248390" y="3954728"/>
            <a:ext cx="199925" cy="99271"/>
          </a:xfrm>
          <a:prstGeom prst="curvedConnector2">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5" name="AutoShape 382"/>
          <p:cNvCxnSpPr>
            <a:cxnSpLocks noChangeShapeType="1"/>
          </p:cNvCxnSpPr>
          <p:nvPr/>
        </p:nvCxnSpPr>
        <p:spPr bwMode="auto">
          <a:xfrm rot="16200000">
            <a:off x="4701765" y="3792096"/>
            <a:ext cx="135371" cy="288264"/>
          </a:xfrm>
          <a:prstGeom prst="curvedConnector2">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6" name="AutoShape 374"/>
          <p:cNvCxnSpPr>
            <a:cxnSpLocks noChangeShapeType="1"/>
          </p:cNvCxnSpPr>
          <p:nvPr/>
        </p:nvCxnSpPr>
        <p:spPr bwMode="auto">
          <a:xfrm rot="5400000" flipV="1">
            <a:off x="3895947" y="3563161"/>
            <a:ext cx="1504" cy="725309"/>
          </a:xfrm>
          <a:prstGeom prst="curvedConnector3">
            <a:avLst>
              <a:gd name="adj1" fmla="val -5700000"/>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7" name="AutoShape 374"/>
          <p:cNvCxnSpPr>
            <a:cxnSpLocks noChangeShapeType="1"/>
          </p:cNvCxnSpPr>
          <p:nvPr/>
        </p:nvCxnSpPr>
        <p:spPr bwMode="auto">
          <a:xfrm flipV="1">
            <a:off x="1499223" y="3893178"/>
            <a:ext cx="634259" cy="88628"/>
          </a:xfrm>
          <a:prstGeom prst="curvedConnector3">
            <a:avLst>
              <a:gd name="adj1" fmla="val 50000"/>
            </a:avLst>
          </a:prstGeom>
          <a:noFill/>
          <a:ln w="38100">
            <a:solidFill>
              <a:srgbClr val="009900"/>
            </a:solidFill>
            <a:round/>
            <a:headEnd w="lg" len="lg"/>
            <a:tailEnd type="triangle" w="lg" len="lg"/>
          </a:ln>
          <a:extLst>
            <a:ext uri="{909E8E84-426E-40DD-AFC4-6F175D3DCCD1}">
              <a14:hiddenFill xmlns:a14="http://schemas.microsoft.com/office/drawing/2010/main">
                <a:noFill/>
              </a14:hiddenFill>
            </a:ext>
          </a:extLst>
        </p:spPr>
      </p:cxnSp>
      <p:cxnSp>
        <p:nvCxnSpPr>
          <p:cNvPr id="138" name="AutoShape 369"/>
          <p:cNvCxnSpPr>
            <a:cxnSpLocks noChangeShapeType="1"/>
          </p:cNvCxnSpPr>
          <p:nvPr/>
        </p:nvCxnSpPr>
        <p:spPr bwMode="auto">
          <a:xfrm>
            <a:off x="4391190" y="3063979"/>
            <a:ext cx="2148032" cy="857344"/>
          </a:xfrm>
          <a:prstGeom prst="straightConnector1">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cxnSp>
        <p:nvCxnSpPr>
          <p:cNvPr id="139" name="AutoShape 370"/>
          <p:cNvCxnSpPr>
            <a:cxnSpLocks noChangeShapeType="1"/>
          </p:cNvCxnSpPr>
          <p:nvPr/>
        </p:nvCxnSpPr>
        <p:spPr bwMode="auto">
          <a:xfrm>
            <a:off x="1424861" y="4228161"/>
            <a:ext cx="2519985" cy="1073935"/>
          </a:xfrm>
          <a:prstGeom prst="straightConnector1">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cxnSp>
        <p:nvCxnSpPr>
          <p:cNvPr id="140" name="AutoShape 375"/>
          <p:cNvCxnSpPr>
            <a:cxnSpLocks noChangeShapeType="1"/>
          </p:cNvCxnSpPr>
          <p:nvPr/>
        </p:nvCxnSpPr>
        <p:spPr bwMode="auto">
          <a:xfrm rot="5400000">
            <a:off x="2818159" y="3857986"/>
            <a:ext cx="1504" cy="725309"/>
          </a:xfrm>
          <a:prstGeom prst="curvedConnector3">
            <a:avLst>
              <a:gd name="adj1" fmla="val 9100005"/>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cxnSp>
        <p:nvCxnSpPr>
          <p:cNvPr id="141" name="AutoShape 379"/>
          <p:cNvCxnSpPr>
            <a:cxnSpLocks noChangeShapeType="1"/>
          </p:cNvCxnSpPr>
          <p:nvPr/>
        </p:nvCxnSpPr>
        <p:spPr bwMode="auto">
          <a:xfrm rot="5400000">
            <a:off x="6326322" y="4074202"/>
            <a:ext cx="27074" cy="199925"/>
          </a:xfrm>
          <a:prstGeom prst="curvedConnector4">
            <a:avLst>
              <a:gd name="adj1" fmla="val 222222"/>
              <a:gd name="adj2" fmla="val 69769"/>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cxnSp>
        <p:nvCxnSpPr>
          <p:cNvPr id="142" name="AutoShape 381"/>
          <p:cNvCxnSpPr>
            <a:cxnSpLocks noChangeShapeType="1"/>
          </p:cNvCxnSpPr>
          <p:nvPr/>
        </p:nvCxnSpPr>
        <p:spPr bwMode="auto">
          <a:xfrm rot="16200000" flipV="1">
            <a:off x="4692532" y="4051530"/>
            <a:ext cx="114312" cy="299112"/>
          </a:xfrm>
          <a:prstGeom prst="curvedConnector3">
            <a:avLst>
              <a:gd name="adj1" fmla="val -26319"/>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cxnSp>
        <p:nvCxnSpPr>
          <p:cNvPr id="143" name="AutoShape 375"/>
          <p:cNvCxnSpPr>
            <a:cxnSpLocks noChangeShapeType="1"/>
          </p:cNvCxnSpPr>
          <p:nvPr/>
        </p:nvCxnSpPr>
        <p:spPr bwMode="auto">
          <a:xfrm rot="5400000">
            <a:off x="3886680" y="3852839"/>
            <a:ext cx="1504" cy="725309"/>
          </a:xfrm>
          <a:prstGeom prst="curvedConnector3">
            <a:avLst>
              <a:gd name="adj1" fmla="val 9100005"/>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cxnSp>
        <p:nvCxnSpPr>
          <p:cNvPr id="144" name="AutoShape 375"/>
          <p:cNvCxnSpPr>
            <a:cxnSpLocks noChangeShapeType="1"/>
          </p:cNvCxnSpPr>
          <p:nvPr/>
        </p:nvCxnSpPr>
        <p:spPr bwMode="auto">
          <a:xfrm rot="10800000">
            <a:off x="1489957" y="4143932"/>
            <a:ext cx="634264" cy="37425"/>
          </a:xfrm>
          <a:prstGeom prst="curvedConnector3">
            <a:avLst>
              <a:gd name="adj1" fmla="val 50000"/>
            </a:avLst>
          </a:prstGeom>
          <a:noFill/>
          <a:ln w="38100">
            <a:solidFill>
              <a:srgbClr val="C00000"/>
            </a:solidFill>
            <a:round/>
            <a:headEnd w="lg" len="lg"/>
            <a:tailEnd type="triangle" w="lg" len="lg"/>
          </a:ln>
          <a:extLst>
            <a:ext uri="{909E8E84-426E-40DD-AFC4-6F175D3DCCD1}">
              <a14:hiddenFill xmlns:a14="http://schemas.microsoft.com/office/drawing/2010/main">
                <a:noFill/>
              </a14:hiddenFill>
            </a:ext>
          </a:extLst>
        </p:spPr>
      </p:cxnSp>
      <p:sp>
        <p:nvSpPr>
          <p:cNvPr id="32" name="Zaoblený obdélníkový popisek 31"/>
          <p:cNvSpPr/>
          <p:nvPr/>
        </p:nvSpPr>
        <p:spPr bwMode="auto">
          <a:xfrm>
            <a:off x="5271760" y="5084048"/>
            <a:ext cx="3011490" cy="1009248"/>
          </a:xfrm>
          <a:prstGeom prst="wedgeRoundRectCallout">
            <a:avLst>
              <a:gd name="adj1" fmla="val -35277"/>
              <a:gd name="adj2" fmla="val -71831"/>
              <a:gd name="adj3" fmla="val 16667"/>
            </a:avLst>
          </a:prstGeom>
          <a:solidFill>
            <a:srgbClr val="FF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600" dirty="0"/>
              <a:t>Direction we travel along this</a:t>
            </a:r>
          </a:p>
          <a:p>
            <a:r>
              <a:rPr lang="en-US" sz="1600" dirty="0"/>
              <a:t>chain represents whether to </a:t>
            </a:r>
            <a:r>
              <a:rPr lang="en-US" sz="1600" dirty="0" smtClean="0"/>
              <a:t>set </a:t>
            </a:r>
            <a:r>
              <a:rPr lang="cs-CZ" sz="1600" dirty="0" err="1" smtClean="0"/>
              <a:t>the</a:t>
            </a:r>
            <a:r>
              <a:rPr lang="cs-CZ" sz="1600" dirty="0" smtClean="0"/>
              <a:t> </a:t>
            </a:r>
            <a:r>
              <a:rPr lang="cs-CZ" sz="1600" dirty="0" err="1"/>
              <a:t>variable</a:t>
            </a:r>
            <a:r>
              <a:rPr lang="cs-CZ" sz="1600" dirty="0"/>
              <a:t> to </a:t>
            </a:r>
            <a:r>
              <a:rPr lang="cs-CZ" sz="1600" b="1" dirty="0" err="1" smtClean="0"/>
              <a:t>true</a:t>
            </a:r>
            <a:r>
              <a:rPr lang="en-US" sz="1600" b="1" dirty="0" smtClean="0"/>
              <a:t>.</a:t>
            </a:r>
            <a:endParaRPr kumimoji="0" lang="cs-CZ" sz="1600" b="0" i="0" u="none" strike="noStrike" cap="none" normalizeH="0" baseline="0" dirty="0" smtClean="0">
              <a:ln>
                <a:noFill/>
              </a:ln>
              <a:solidFill>
                <a:schemeClr val="tx1"/>
              </a:solidFill>
              <a:effectLst/>
              <a:latin typeface="Arial" pitchFamily="34" charset="0"/>
            </a:endParaRPr>
          </a:p>
        </p:txBody>
      </p:sp>
      <p:sp>
        <p:nvSpPr>
          <p:cNvPr id="145" name="Zaoblený obdélníkový popisek 144"/>
          <p:cNvSpPr/>
          <p:nvPr/>
        </p:nvSpPr>
        <p:spPr bwMode="auto">
          <a:xfrm>
            <a:off x="5292080" y="2204864"/>
            <a:ext cx="3011490" cy="1009248"/>
          </a:xfrm>
          <a:prstGeom prst="wedgeRoundRectCallout">
            <a:avLst>
              <a:gd name="adj1" fmla="val -37301"/>
              <a:gd name="adj2" fmla="val 68099"/>
              <a:gd name="adj3" fmla="val 16667"/>
            </a:avLst>
          </a:prstGeom>
          <a:solidFill>
            <a:srgbClr val="FF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600" dirty="0"/>
              <a:t>Direction we travel along this</a:t>
            </a:r>
          </a:p>
          <a:p>
            <a:r>
              <a:rPr lang="en-US" sz="1600" dirty="0"/>
              <a:t>chain represents whether to </a:t>
            </a:r>
            <a:r>
              <a:rPr lang="en-US" sz="1600" dirty="0" smtClean="0"/>
              <a:t>set </a:t>
            </a:r>
            <a:r>
              <a:rPr lang="cs-CZ" sz="1600" dirty="0" err="1" smtClean="0"/>
              <a:t>the</a:t>
            </a:r>
            <a:r>
              <a:rPr lang="cs-CZ" sz="1600" dirty="0" smtClean="0"/>
              <a:t> </a:t>
            </a:r>
            <a:r>
              <a:rPr lang="cs-CZ" sz="1600" dirty="0" err="1"/>
              <a:t>variable</a:t>
            </a:r>
            <a:r>
              <a:rPr lang="cs-CZ" sz="1600" dirty="0"/>
              <a:t> to </a:t>
            </a:r>
            <a:r>
              <a:rPr lang="en-US" sz="1600" b="1" dirty="0" smtClean="0"/>
              <a:t>false.</a:t>
            </a:r>
            <a:endParaRPr kumimoji="0" lang="cs-CZ" sz="1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6435598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500"/>
                                        <p:tgtEl>
                                          <p:spTgt spid="131"/>
                                        </p:tgtEl>
                                      </p:cBhvr>
                                    </p:animEffect>
                                  </p:childTnLst>
                                </p:cTn>
                              </p:par>
                              <p:par>
                                <p:cTn id="8" presetID="10" presetClass="entr" presetSubtype="0" fill="hold" nodeType="withEffect">
                                  <p:stCondLst>
                                    <p:cond delay="0"/>
                                  </p:stCondLst>
                                  <p:childTnLst>
                                    <p:set>
                                      <p:cBhvr>
                                        <p:cTn id="9" dur="1" fill="hold">
                                          <p:stCondLst>
                                            <p:cond delay="0"/>
                                          </p:stCondLst>
                                        </p:cTn>
                                        <p:tgtEl>
                                          <p:spTgt spid="132"/>
                                        </p:tgtEl>
                                        <p:attrNameLst>
                                          <p:attrName>style.visibility</p:attrName>
                                        </p:attrNameLst>
                                      </p:cBhvr>
                                      <p:to>
                                        <p:strVal val="visible"/>
                                      </p:to>
                                    </p:set>
                                    <p:animEffect transition="in" filter="fade">
                                      <p:cBhvr>
                                        <p:cTn id="10" dur="500"/>
                                        <p:tgtEl>
                                          <p:spTgt spid="132"/>
                                        </p:tgtEl>
                                      </p:cBhvr>
                                    </p:animEffect>
                                  </p:childTnLst>
                                </p:cTn>
                              </p:par>
                              <p:par>
                                <p:cTn id="11" presetID="10" presetClass="entr" presetSubtype="0" fill="hold" nodeType="withEffect">
                                  <p:stCondLst>
                                    <p:cond delay="0"/>
                                  </p:stCondLst>
                                  <p:childTnLst>
                                    <p:set>
                                      <p:cBhvr>
                                        <p:cTn id="12" dur="1" fill="hold">
                                          <p:stCondLst>
                                            <p:cond delay="0"/>
                                          </p:stCondLst>
                                        </p:cTn>
                                        <p:tgtEl>
                                          <p:spTgt spid="133"/>
                                        </p:tgtEl>
                                        <p:attrNameLst>
                                          <p:attrName>style.visibility</p:attrName>
                                        </p:attrNameLst>
                                      </p:cBhvr>
                                      <p:to>
                                        <p:strVal val="visible"/>
                                      </p:to>
                                    </p:set>
                                    <p:animEffect transition="in" filter="fade">
                                      <p:cBhvr>
                                        <p:cTn id="13" dur="500"/>
                                        <p:tgtEl>
                                          <p:spTgt spid="133"/>
                                        </p:tgtEl>
                                      </p:cBhvr>
                                    </p:animEffect>
                                  </p:childTnLst>
                                </p:cTn>
                              </p:par>
                              <p:par>
                                <p:cTn id="14" presetID="10" presetClass="entr" presetSubtype="0" fill="hold" nodeType="withEffect">
                                  <p:stCondLst>
                                    <p:cond delay="0"/>
                                  </p:stCondLst>
                                  <p:childTnLst>
                                    <p:set>
                                      <p:cBhvr>
                                        <p:cTn id="15" dur="1" fill="hold">
                                          <p:stCondLst>
                                            <p:cond delay="0"/>
                                          </p:stCondLst>
                                        </p:cTn>
                                        <p:tgtEl>
                                          <p:spTgt spid="134"/>
                                        </p:tgtEl>
                                        <p:attrNameLst>
                                          <p:attrName>style.visibility</p:attrName>
                                        </p:attrNameLst>
                                      </p:cBhvr>
                                      <p:to>
                                        <p:strVal val="visible"/>
                                      </p:to>
                                    </p:set>
                                    <p:animEffect transition="in" filter="fade">
                                      <p:cBhvr>
                                        <p:cTn id="16" dur="500"/>
                                        <p:tgtEl>
                                          <p:spTgt spid="134"/>
                                        </p:tgtEl>
                                      </p:cBhvr>
                                    </p:animEffect>
                                  </p:childTnLst>
                                </p:cTn>
                              </p:par>
                              <p:par>
                                <p:cTn id="17" presetID="10" presetClass="entr" presetSubtype="0" fill="hold" nodeType="withEffect">
                                  <p:stCondLst>
                                    <p:cond delay="0"/>
                                  </p:stCondLst>
                                  <p:childTnLst>
                                    <p:set>
                                      <p:cBhvr>
                                        <p:cTn id="18" dur="1" fill="hold">
                                          <p:stCondLst>
                                            <p:cond delay="0"/>
                                          </p:stCondLst>
                                        </p:cTn>
                                        <p:tgtEl>
                                          <p:spTgt spid="135"/>
                                        </p:tgtEl>
                                        <p:attrNameLst>
                                          <p:attrName>style.visibility</p:attrName>
                                        </p:attrNameLst>
                                      </p:cBhvr>
                                      <p:to>
                                        <p:strVal val="visible"/>
                                      </p:to>
                                    </p:set>
                                    <p:animEffect transition="in" filter="fade">
                                      <p:cBhvr>
                                        <p:cTn id="19" dur="500"/>
                                        <p:tgtEl>
                                          <p:spTgt spid="135"/>
                                        </p:tgtEl>
                                      </p:cBhvr>
                                    </p:animEffect>
                                  </p:childTnLst>
                                </p:cTn>
                              </p:par>
                              <p:par>
                                <p:cTn id="20" presetID="10" presetClass="entr" presetSubtype="0" fill="hold" nodeType="withEffect">
                                  <p:stCondLst>
                                    <p:cond delay="0"/>
                                  </p:stCondLst>
                                  <p:childTnLst>
                                    <p:set>
                                      <p:cBhvr>
                                        <p:cTn id="21" dur="1" fill="hold">
                                          <p:stCondLst>
                                            <p:cond delay="0"/>
                                          </p:stCondLst>
                                        </p:cTn>
                                        <p:tgtEl>
                                          <p:spTgt spid="136"/>
                                        </p:tgtEl>
                                        <p:attrNameLst>
                                          <p:attrName>style.visibility</p:attrName>
                                        </p:attrNameLst>
                                      </p:cBhvr>
                                      <p:to>
                                        <p:strVal val="visible"/>
                                      </p:to>
                                    </p:set>
                                    <p:animEffect transition="in" filter="fade">
                                      <p:cBhvr>
                                        <p:cTn id="22" dur="500"/>
                                        <p:tgtEl>
                                          <p:spTgt spid="136"/>
                                        </p:tgtEl>
                                      </p:cBhvr>
                                    </p:animEffect>
                                  </p:childTnLst>
                                </p:cTn>
                              </p:par>
                              <p:par>
                                <p:cTn id="23" presetID="10" presetClass="entr" presetSubtype="0" fill="hold" nodeType="withEffect">
                                  <p:stCondLst>
                                    <p:cond delay="0"/>
                                  </p:stCondLst>
                                  <p:childTnLst>
                                    <p:set>
                                      <p:cBhvr>
                                        <p:cTn id="24" dur="1" fill="hold">
                                          <p:stCondLst>
                                            <p:cond delay="0"/>
                                          </p:stCondLst>
                                        </p:cTn>
                                        <p:tgtEl>
                                          <p:spTgt spid="137"/>
                                        </p:tgtEl>
                                        <p:attrNameLst>
                                          <p:attrName>style.visibility</p:attrName>
                                        </p:attrNameLst>
                                      </p:cBhvr>
                                      <p:to>
                                        <p:strVal val="visible"/>
                                      </p:to>
                                    </p:set>
                                    <p:animEffect transition="in" filter="fade">
                                      <p:cBhvr>
                                        <p:cTn id="25" dur="500"/>
                                        <p:tgtEl>
                                          <p:spTgt spid="13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500"/>
                                        <p:tgtEl>
                                          <p:spTgt spid="3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38"/>
                                        </p:tgtEl>
                                        <p:attrNameLst>
                                          <p:attrName>style.visibility</p:attrName>
                                        </p:attrNameLst>
                                      </p:cBhvr>
                                      <p:to>
                                        <p:strVal val="visible"/>
                                      </p:to>
                                    </p:set>
                                    <p:animEffect transition="in" filter="fade">
                                      <p:cBhvr>
                                        <p:cTn id="33" dur="500"/>
                                        <p:tgtEl>
                                          <p:spTgt spid="138"/>
                                        </p:tgtEl>
                                      </p:cBhvr>
                                    </p:animEffect>
                                  </p:childTnLst>
                                </p:cTn>
                              </p:par>
                              <p:par>
                                <p:cTn id="34" presetID="10" presetClass="entr" presetSubtype="0" fill="hold" nodeType="withEffect">
                                  <p:stCondLst>
                                    <p:cond delay="0"/>
                                  </p:stCondLst>
                                  <p:childTnLst>
                                    <p:set>
                                      <p:cBhvr>
                                        <p:cTn id="35" dur="1" fill="hold">
                                          <p:stCondLst>
                                            <p:cond delay="0"/>
                                          </p:stCondLst>
                                        </p:cTn>
                                        <p:tgtEl>
                                          <p:spTgt spid="139"/>
                                        </p:tgtEl>
                                        <p:attrNameLst>
                                          <p:attrName>style.visibility</p:attrName>
                                        </p:attrNameLst>
                                      </p:cBhvr>
                                      <p:to>
                                        <p:strVal val="visible"/>
                                      </p:to>
                                    </p:set>
                                    <p:animEffect transition="in" filter="fade">
                                      <p:cBhvr>
                                        <p:cTn id="36" dur="500"/>
                                        <p:tgtEl>
                                          <p:spTgt spid="139"/>
                                        </p:tgtEl>
                                      </p:cBhvr>
                                    </p:animEffect>
                                  </p:childTnLst>
                                </p:cTn>
                              </p:par>
                              <p:par>
                                <p:cTn id="37" presetID="10" presetClass="entr" presetSubtype="0" fill="hold" nodeType="withEffect">
                                  <p:stCondLst>
                                    <p:cond delay="0"/>
                                  </p:stCondLst>
                                  <p:childTnLst>
                                    <p:set>
                                      <p:cBhvr>
                                        <p:cTn id="38" dur="1" fill="hold">
                                          <p:stCondLst>
                                            <p:cond delay="0"/>
                                          </p:stCondLst>
                                        </p:cTn>
                                        <p:tgtEl>
                                          <p:spTgt spid="140"/>
                                        </p:tgtEl>
                                        <p:attrNameLst>
                                          <p:attrName>style.visibility</p:attrName>
                                        </p:attrNameLst>
                                      </p:cBhvr>
                                      <p:to>
                                        <p:strVal val="visible"/>
                                      </p:to>
                                    </p:set>
                                    <p:animEffect transition="in" filter="fade">
                                      <p:cBhvr>
                                        <p:cTn id="39" dur="500"/>
                                        <p:tgtEl>
                                          <p:spTgt spid="140"/>
                                        </p:tgtEl>
                                      </p:cBhvr>
                                    </p:animEffect>
                                  </p:childTnLst>
                                </p:cTn>
                              </p:par>
                              <p:par>
                                <p:cTn id="40" presetID="10" presetClass="entr" presetSubtype="0" fill="hold" nodeType="withEffect">
                                  <p:stCondLst>
                                    <p:cond delay="0"/>
                                  </p:stCondLst>
                                  <p:childTnLst>
                                    <p:set>
                                      <p:cBhvr>
                                        <p:cTn id="41" dur="1" fill="hold">
                                          <p:stCondLst>
                                            <p:cond delay="0"/>
                                          </p:stCondLst>
                                        </p:cTn>
                                        <p:tgtEl>
                                          <p:spTgt spid="141"/>
                                        </p:tgtEl>
                                        <p:attrNameLst>
                                          <p:attrName>style.visibility</p:attrName>
                                        </p:attrNameLst>
                                      </p:cBhvr>
                                      <p:to>
                                        <p:strVal val="visible"/>
                                      </p:to>
                                    </p:set>
                                    <p:animEffect transition="in" filter="fade">
                                      <p:cBhvr>
                                        <p:cTn id="42" dur="500"/>
                                        <p:tgtEl>
                                          <p:spTgt spid="141"/>
                                        </p:tgtEl>
                                      </p:cBhvr>
                                    </p:animEffect>
                                  </p:childTnLst>
                                </p:cTn>
                              </p:par>
                              <p:par>
                                <p:cTn id="43" presetID="10" presetClass="entr" presetSubtype="0" fill="hold" nodeType="withEffect">
                                  <p:stCondLst>
                                    <p:cond delay="0"/>
                                  </p:stCondLst>
                                  <p:childTnLst>
                                    <p:set>
                                      <p:cBhvr>
                                        <p:cTn id="44" dur="1" fill="hold">
                                          <p:stCondLst>
                                            <p:cond delay="0"/>
                                          </p:stCondLst>
                                        </p:cTn>
                                        <p:tgtEl>
                                          <p:spTgt spid="142"/>
                                        </p:tgtEl>
                                        <p:attrNameLst>
                                          <p:attrName>style.visibility</p:attrName>
                                        </p:attrNameLst>
                                      </p:cBhvr>
                                      <p:to>
                                        <p:strVal val="visible"/>
                                      </p:to>
                                    </p:set>
                                    <p:animEffect transition="in" filter="fade">
                                      <p:cBhvr>
                                        <p:cTn id="45" dur="500"/>
                                        <p:tgtEl>
                                          <p:spTgt spid="142"/>
                                        </p:tgtEl>
                                      </p:cBhvr>
                                    </p:animEffect>
                                  </p:childTnLst>
                                </p:cTn>
                              </p:par>
                              <p:par>
                                <p:cTn id="46" presetID="10" presetClass="entr" presetSubtype="0" fill="hold" nodeType="withEffect">
                                  <p:stCondLst>
                                    <p:cond delay="0"/>
                                  </p:stCondLst>
                                  <p:childTnLst>
                                    <p:set>
                                      <p:cBhvr>
                                        <p:cTn id="47" dur="1" fill="hold">
                                          <p:stCondLst>
                                            <p:cond delay="0"/>
                                          </p:stCondLst>
                                        </p:cTn>
                                        <p:tgtEl>
                                          <p:spTgt spid="143"/>
                                        </p:tgtEl>
                                        <p:attrNameLst>
                                          <p:attrName>style.visibility</p:attrName>
                                        </p:attrNameLst>
                                      </p:cBhvr>
                                      <p:to>
                                        <p:strVal val="visible"/>
                                      </p:to>
                                    </p:set>
                                    <p:animEffect transition="in" filter="fade">
                                      <p:cBhvr>
                                        <p:cTn id="48" dur="500"/>
                                        <p:tgtEl>
                                          <p:spTgt spid="143"/>
                                        </p:tgtEl>
                                      </p:cBhvr>
                                    </p:animEffect>
                                  </p:childTnLst>
                                </p:cTn>
                              </p:par>
                              <p:par>
                                <p:cTn id="49" presetID="10" presetClass="entr" presetSubtype="0" fill="hold" nodeType="withEffect">
                                  <p:stCondLst>
                                    <p:cond delay="0"/>
                                  </p:stCondLst>
                                  <p:childTnLst>
                                    <p:set>
                                      <p:cBhvr>
                                        <p:cTn id="50" dur="1" fill="hold">
                                          <p:stCondLst>
                                            <p:cond delay="0"/>
                                          </p:stCondLst>
                                        </p:cTn>
                                        <p:tgtEl>
                                          <p:spTgt spid="144"/>
                                        </p:tgtEl>
                                        <p:attrNameLst>
                                          <p:attrName>style.visibility</p:attrName>
                                        </p:attrNameLst>
                                      </p:cBhvr>
                                      <p:to>
                                        <p:strVal val="visible"/>
                                      </p:to>
                                    </p:set>
                                    <p:animEffect transition="in" filter="fade">
                                      <p:cBhvr>
                                        <p:cTn id="51" dur="500"/>
                                        <p:tgtEl>
                                          <p:spTgt spid="144"/>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45"/>
                                        </p:tgtEl>
                                        <p:attrNameLst>
                                          <p:attrName>style.visibility</p:attrName>
                                        </p:attrNameLst>
                                      </p:cBhvr>
                                      <p:to>
                                        <p:strVal val="visible"/>
                                      </p:to>
                                    </p:set>
                                    <p:animEffect transition="in" filter="fade">
                                      <p:cBhvr>
                                        <p:cTn id="54"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45"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ál 11"/>
          <p:cNvSpPr/>
          <p:nvPr/>
        </p:nvSpPr>
        <p:spPr bwMode="auto">
          <a:xfrm>
            <a:off x="2032376" y="3669025"/>
            <a:ext cx="1593390" cy="809615"/>
          </a:xfrm>
          <a:prstGeom prst="ellipse">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29" name="Ovál 128"/>
          <p:cNvSpPr/>
          <p:nvPr/>
        </p:nvSpPr>
        <p:spPr bwMode="auto">
          <a:xfrm>
            <a:off x="4110418" y="3655184"/>
            <a:ext cx="1161342" cy="809615"/>
          </a:xfrm>
          <a:prstGeom prst="ellipse">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en-US" dirty="0"/>
              <a:t>Hamiltonian Path</a:t>
            </a:r>
            <a:endParaRPr lang="cs-CZ" dirty="0"/>
          </a:p>
        </p:txBody>
      </p:sp>
      <p:sp>
        <p:nvSpPr>
          <p:cNvPr id="3" name="Zástupný symbol pro obsah 2"/>
          <p:cNvSpPr>
            <a:spLocks noGrp="1"/>
          </p:cNvSpPr>
          <p:nvPr>
            <p:ph idx="1"/>
          </p:nvPr>
        </p:nvSpPr>
        <p:spPr>
          <a:xfrm>
            <a:off x="335434" y="908720"/>
            <a:ext cx="8218487" cy="1440160"/>
          </a:xfrm>
        </p:spPr>
        <p:txBody>
          <a:bodyPr/>
          <a:lstStyle/>
          <a:p>
            <a:r>
              <a:rPr lang="en-US" dirty="0" smtClean="0"/>
              <a:t>Internal structure of variable </a:t>
            </a:r>
            <a:r>
              <a:rPr lang="en-US" dirty="0" smtClean="0">
                <a:latin typeface="Cambria Math" pitchFamily="18" charset="0"/>
                <a:ea typeface="Cambria Math" pitchFamily="18" charset="0"/>
              </a:rPr>
              <a:t>x</a:t>
            </a:r>
            <a:r>
              <a:rPr lang="en-US" baseline="-25000" dirty="0" smtClean="0">
                <a:latin typeface="Cambria Math" pitchFamily="18" charset="0"/>
                <a:ea typeface="Cambria Math" pitchFamily="18" charset="0"/>
              </a:rPr>
              <a:t>i</a:t>
            </a:r>
            <a:r>
              <a:rPr lang="en-US" dirty="0" smtClean="0"/>
              <a:t>:</a:t>
            </a:r>
          </a:p>
          <a:p>
            <a:pPr lvl="1"/>
            <a:r>
              <a:rPr lang="en-US" dirty="0" smtClean="0"/>
              <a:t>If </a:t>
            </a:r>
            <a:r>
              <a:rPr lang="en-US" dirty="0"/>
              <a:t>the clause </a:t>
            </a:r>
            <a:r>
              <a:rPr lang="en-US" dirty="0" err="1">
                <a:latin typeface="Cambria Math" pitchFamily="18" charset="0"/>
                <a:ea typeface="Cambria Math" pitchFamily="18" charset="0"/>
              </a:rPr>
              <a:t>c</a:t>
            </a:r>
            <a:r>
              <a:rPr lang="en-US" baseline="-25000" dirty="0" err="1">
                <a:latin typeface="Cambria Math" pitchFamily="18" charset="0"/>
                <a:ea typeface="Cambria Math" pitchFamily="18" charset="0"/>
              </a:rPr>
              <a:t>j</a:t>
            </a:r>
            <a:r>
              <a:rPr lang="en-US" dirty="0"/>
              <a:t> contains the </a:t>
            </a:r>
            <a:r>
              <a:rPr lang="en-US" b="1" dirty="0" smtClean="0"/>
              <a:t>positive</a:t>
            </a:r>
            <a:r>
              <a:rPr lang="en-US" dirty="0" smtClean="0"/>
              <a:t> literal: </a:t>
            </a:r>
            <a:r>
              <a:rPr lang="en-US" dirty="0" smtClean="0">
                <a:latin typeface="Cambria Math" pitchFamily="18" charset="0"/>
                <a:ea typeface="Cambria Math" pitchFamily="18" charset="0"/>
              </a:rPr>
              <a:t>x</a:t>
            </a:r>
            <a:r>
              <a:rPr lang="en-US" baseline="-25000" dirty="0" smtClean="0">
                <a:latin typeface="Cambria Math" pitchFamily="18" charset="0"/>
                <a:ea typeface="Cambria Math" pitchFamily="18" charset="0"/>
              </a:rPr>
              <a:t>i</a:t>
            </a:r>
            <a:endParaRPr lang="en-US" dirty="0" smtClean="0">
              <a:latin typeface="Cambria Math" pitchFamily="18" charset="0"/>
              <a:ea typeface="Cambria Math" pitchFamily="18" charset="0"/>
            </a:endParaRPr>
          </a:p>
        </p:txBody>
      </p:sp>
      <p:sp>
        <p:nvSpPr>
          <p:cNvPr id="93" name="Oval 276"/>
          <p:cNvSpPr>
            <a:spLocks noChangeArrowheads="1"/>
          </p:cNvSpPr>
          <p:nvPr/>
        </p:nvSpPr>
        <p:spPr bwMode="auto">
          <a:xfrm>
            <a:off x="3944846" y="2813441"/>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4" name="Oval 364"/>
          <p:cNvSpPr>
            <a:spLocks noChangeArrowheads="1"/>
          </p:cNvSpPr>
          <p:nvPr/>
        </p:nvSpPr>
        <p:spPr bwMode="auto">
          <a:xfrm>
            <a:off x="1043608"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5" name="Oval 366"/>
          <p:cNvSpPr>
            <a:spLocks noChangeArrowheads="1"/>
          </p:cNvSpPr>
          <p:nvPr/>
        </p:nvSpPr>
        <p:spPr bwMode="auto">
          <a:xfrm>
            <a:off x="3944846" y="5084048"/>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6" name="Oval 367"/>
          <p:cNvSpPr>
            <a:spLocks noChangeArrowheads="1"/>
          </p:cNvSpPr>
          <p:nvPr/>
        </p:nvSpPr>
        <p:spPr bwMode="auto">
          <a:xfrm>
            <a:off x="6474129"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97" name="AutoShape 368"/>
          <p:cNvCxnSpPr>
            <a:cxnSpLocks noChangeShapeType="1"/>
            <a:endCxn id="94" idx="7"/>
          </p:cNvCxnSpPr>
          <p:nvPr/>
        </p:nvCxnSpPr>
        <p:spPr bwMode="auto">
          <a:xfrm flipH="1">
            <a:off x="1424861" y="3062522"/>
            <a:ext cx="2519985" cy="857344"/>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98" name="AutoShape 369"/>
          <p:cNvCxnSpPr>
            <a:cxnSpLocks noChangeShapeType="1"/>
            <a:endCxn id="96" idx="1"/>
          </p:cNvCxnSpPr>
          <p:nvPr/>
        </p:nvCxnSpPr>
        <p:spPr bwMode="auto">
          <a:xfrm>
            <a:off x="4391190" y="3062522"/>
            <a:ext cx="2148032" cy="857344"/>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99" name="AutoShape 370"/>
          <p:cNvCxnSpPr>
            <a:cxnSpLocks noChangeShapeType="1"/>
            <a:stCxn id="94" idx="5"/>
            <a:endCxn id="95" idx="2"/>
          </p:cNvCxnSpPr>
          <p:nvPr/>
        </p:nvCxnSpPr>
        <p:spPr bwMode="auto">
          <a:xfrm>
            <a:off x="1424861" y="4226704"/>
            <a:ext cx="2519985" cy="1073935"/>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00" name="AutoShape 371"/>
          <p:cNvCxnSpPr>
            <a:cxnSpLocks noChangeShapeType="1"/>
            <a:stCxn id="96" idx="3"/>
            <a:endCxn id="95" idx="6"/>
          </p:cNvCxnSpPr>
          <p:nvPr/>
        </p:nvCxnSpPr>
        <p:spPr bwMode="auto">
          <a:xfrm flipH="1">
            <a:off x="4391190" y="4226704"/>
            <a:ext cx="2148032" cy="1073935"/>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01" name="Oval 372"/>
          <p:cNvSpPr>
            <a:spLocks noChangeArrowheads="1"/>
          </p:cNvSpPr>
          <p:nvPr/>
        </p:nvSpPr>
        <p:spPr bwMode="auto">
          <a:xfrm>
            <a:off x="3126547"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02" name="Oval 373"/>
          <p:cNvSpPr>
            <a:spLocks noChangeArrowheads="1"/>
          </p:cNvSpPr>
          <p:nvPr/>
        </p:nvSpPr>
        <p:spPr bwMode="auto">
          <a:xfrm>
            <a:off x="2085078"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116" name="AutoShape 374"/>
          <p:cNvCxnSpPr>
            <a:cxnSpLocks noChangeShapeType="1"/>
          </p:cNvCxnSpPr>
          <p:nvPr/>
        </p:nvCxnSpPr>
        <p:spPr bwMode="auto">
          <a:xfrm rot="5400000" flipV="1">
            <a:off x="2818159" y="3567739"/>
            <a:ext cx="1504" cy="725309"/>
          </a:xfrm>
          <a:prstGeom prst="curvedConnector3">
            <a:avLst>
              <a:gd name="adj1" fmla="val -570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17" name="AutoShape 375"/>
          <p:cNvCxnSpPr>
            <a:cxnSpLocks noChangeShapeType="1"/>
          </p:cNvCxnSpPr>
          <p:nvPr/>
        </p:nvCxnSpPr>
        <p:spPr bwMode="auto">
          <a:xfrm rot="5400000">
            <a:off x="2818159" y="3856529"/>
            <a:ext cx="1504" cy="725309"/>
          </a:xfrm>
          <a:prstGeom prst="curvedConnector3">
            <a:avLst>
              <a:gd name="adj1" fmla="val 9100005"/>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18" name="Oval 376"/>
          <p:cNvSpPr>
            <a:spLocks noChangeArrowheads="1"/>
          </p:cNvSpPr>
          <p:nvPr/>
        </p:nvSpPr>
        <p:spPr bwMode="auto">
          <a:xfrm>
            <a:off x="4168017"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19" name="Text Box 377"/>
          <p:cNvSpPr txBox="1">
            <a:spLocks noChangeArrowheads="1"/>
          </p:cNvSpPr>
          <p:nvPr/>
        </p:nvSpPr>
        <p:spPr bwMode="auto">
          <a:xfrm>
            <a:off x="5210858" y="3856691"/>
            <a:ext cx="1041470" cy="8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dirty="0">
                <a:solidFill>
                  <a:schemeClr val="tx1"/>
                </a:solidFill>
              </a:rPr>
              <a:t>. . .</a:t>
            </a:r>
          </a:p>
        </p:txBody>
      </p:sp>
      <p:sp>
        <p:nvSpPr>
          <p:cNvPr id="120" name="Rectangle 378"/>
          <p:cNvSpPr>
            <a:spLocks noChangeArrowheads="1"/>
          </p:cNvSpPr>
          <p:nvPr/>
        </p:nvSpPr>
        <p:spPr bwMode="auto">
          <a:xfrm>
            <a:off x="5879003" y="3928890"/>
            <a:ext cx="223173" cy="36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cs-CZ"/>
          </a:p>
        </p:txBody>
      </p:sp>
      <p:cxnSp>
        <p:nvCxnSpPr>
          <p:cNvPr id="121" name="AutoShape 379"/>
          <p:cNvCxnSpPr>
            <a:cxnSpLocks noChangeShapeType="1"/>
          </p:cNvCxnSpPr>
          <p:nvPr/>
        </p:nvCxnSpPr>
        <p:spPr bwMode="auto">
          <a:xfrm rot="5400000">
            <a:off x="6326322" y="4072745"/>
            <a:ext cx="27074" cy="199925"/>
          </a:xfrm>
          <a:prstGeom prst="curvedConnector4">
            <a:avLst>
              <a:gd name="adj1" fmla="val 222222"/>
              <a:gd name="adj2" fmla="val 69769"/>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2" name="AutoShape 380"/>
          <p:cNvCxnSpPr>
            <a:cxnSpLocks noChangeShapeType="1"/>
          </p:cNvCxnSpPr>
          <p:nvPr/>
        </p:nvCxnSpPr>
        <p:spPr bwMode="auto">
          <a:xfrm>
            <a:off x="6239123" y="3954159"/>
            <a:ext cx="199925" cy="99271"/>
          </a:xfrm>
          <a:prstGeom prst="curvedConnector2">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3" name="AutoShape 381"/>
          <p:cNvCxnSpPr>
            <a:cxnSpLocks noChangeShapeType="1"/>
          </p:cNvCxnSpPr>
          <p:nvPr/>
        </p:nvCxnSpPr>
        <p:spPr bwMode="auto">
          <a:xfrm rot="16200000" flipV="1">
            <a:off x="4692532" y="4050073"/>
            <a:ext cx="114312" cy="299112"/>
          </a:xfrm>
          <a:prstGeom prst="curvedConnector3">
            <a:avLst>
              <a:gd name="adj1" fmla="val -26319"/>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4" name="AutoShape 382"/>
          <p:cNvCxnSpPr>
            <a:cxnSpLocks noChangeShapeType="1"/>
          </p:cNvCxnSpPr>
          <p:nvPr/>
        </p:nvCxnSpPr>
        <p:spPr bwMode="auto">
          <a:xfrm rot="16200000">
            <a:off x="4692498" y="3791527"/>
            <a:ext cx="135371" cy="288264"/>
          </a:xfrm>
          <a:prstGeom prst="curvedConnector2">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5" name="AutoShape 374"/>
          <p:cNvCxnSpPr>
            <a:cxnSpLocks noChangeShapeType="1"/>
          </p:cNvCxnSpPr>
          <p:nvPr/>
        </p:nvCxnSpPr>
        <p:spPr bwMode="auto">
          <a:xfrm rot="5400000" flipV="1">
            <a:off x="3886680" y="3562592"/>
            <a:ext cx="1504" cy="725309"/>
          </a:xfrm>
          <a:prstGeom prst="curvedConnector3">
            <a:avLst>
              <a:gd name="adj1" fmla="val -570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6" name="AutoShape 375"/>
          <p:cNvCxnSpPr>
            <a:cxnSpLocks noChangeShapeType="1"/>
          </p:cNvCxnSpPr>
          <p:nvPr/>
        </p:nvCxnSpPr>
        <p:spPr bwMode="auto">
          <a:xfrm rot="5400000">
            <a:off x="3886680" y="3851382"/>
            <a:ext cx="1504" cy="725309"/>
          </a:xfrm>
          <a:prstGeom prst="curvedConnector3">
            <a:avLst>
              <a:gd name="adj1" fmla="val 9100005"/>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7" name="AutoShape 374"/>
          <p:cNvCxnSpPr>
            <a:cxnSpLocks noChangeShapeType="1"/>
          </p:cNvCxnSpPr>
          <p:nvPr/>
        </p:nvCxnSpPr>
        <p:spPr bwMode="auto">
          <a:xfrm flipV="1">
            <a:off x="1489956" y="3892609"/>
            <a:ext cx="634259" cy="88628"/>
          </a:xfrm>
          <a:prstGeom prst="curvedConnector3">
            <a:avLst>
              <a:gd name="adj1" fmla="val 5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8" name="AutoShape 375"/>
          <p:cNvCxnSpPr>
            <a:cxnSpLocks noChangeShapeType="1"/>
          </p:cNvCxnSpPr>
          <p:nvPr/>
        </p:nvCxnSpPr>
        <p:spPr bwMode="auto">
          <a:xfrm rot="10800000">
            <a:off x="1489957" y="4142475"/>
            <a:ext cx="634264" cy="37425"/>
          </a:xfrm>
          <a:prstGeom prst="curvedConnector3">
            <a:avLst>
              <a:gd name="adj1" fmla="val 5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29" name="Oval 276"/>
          <p:cNvSpPr>
            <a:spLocks noChangeArrowheads="1"/>
          </p:cNvSpPr>
          <p:nvPr/>
        </p:nvSpPr>
        <p:spPr bwMode="auto">
          <a:xfrm>
            <a:off x="7020275" y="2420889"/>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30" name="AutoShape 374"/>
          <p:cNvCxnSpPr>
            <a:cxnSpLocks noChangeShapeType="1"/>
            <a:stCxn id="102" idx="0"/>
            <a:endCxn id="29" idx="0"/>
          </p:cNvCxnSpPr>
          <p:nvPr/>
        </p:nvCxnSpPr>
        <p:spPr bwMode="auto">
          <a:xfrm rot="5400000" flipH="1" flipV="1">
            <a:off x="4057946" y="671193"/>
            <a:ext cx="1435804" cy="4935197"/>
          </a:xfrm>
          <a:prstGeom prst="curvedConnector3">
            <a:avLst>
              <a:gd name="adj1" fmla="val 115921"/>
            </a:avLst>
          </a:prstGeom>
          <a:noFill/>
          <a:ln w="38100">
            <a:solidFill>
              <a:srgbClr val="00B050"/>
            </a:solidFill>
            <a:round/>
            <a:headEnd w="lg" len="lg"/>
            <a:tailEnd type="triangle" w="lg" len="lg"/>
          </a:ln>
          <a:extLst>
            <a:ext uri="{909E8E84-426E-40DD-AFC4-6F175D3DCCD1}">
              <a14:hiddenFill xmlns:a14="http://schemas.microsoft.com/office/drawing/2010/main">
                <a:noFill/>
              </a14:hiddenFill>
            </a:ext>
          </a:extLst>
        </p:spPr>
      </p:cxnSp>
      <p:cxnSp>
        <p:nvCxnSpPr>
          <p:cNvPr id="35" name="AutoShape 375"/>
          <p:cNvCxnSpPr>
            <a:cxnSpLocks noChangeShapeType="1"/>
            <a:stCxn id="29" idx="4"/>
            <a:endCxn id="101" idx="0"/>
          </p:cNvCxnSpPr>
          <p:nvPr/>
        </p:nvCxnSpPr>
        <p:spPr bwMode="auto">
          <a:xfrm rot="5400000">
            <a:off x="4795273" y="1408519"/>
            <a:ext cx="1002620" cy="3893728"/>
          </a:xfrm>
          <a:prstGeom prst="curvedConnector3">
            <a:avLst>
              <a:gd name="adj1" fmla="val 50000"/>
            </a:avLst>
          </a:prstGeom>
          <a:noFill/>
          <a:ln w="38100">
            <a:solidFill>
              <a:srgbClr val="00B050"/>
            </a:solidFill>
            <a:round/>
            <a:headEnd w="lg" len="lg"/>
            <a:tailEnd type="triangle" w="lg" len="lg"/>
          </a:ln>
          <a:extLst>
            <a:ext uri="{909E8E84-426E-40DD-AFC4-6F175D3DCCD1}">
              <a14:hiddenFill xmlns:a14="http://schemas.microsoft.com/office/drawing/2010/main">
                <a:noFill/>
              </a14:hiddenFill>
            </a:ext>
          </a:extLst>
        </p:spPr>
      </p:cxnSp>
      <p:sp>
        <p:nvSpPr>
          <p:cNvPr id="42" name="Text Box 132"/>
          <p:cNvSpPr txBox="1">
            <a:spLocks noChangeArrowheads="1"/>
          </p:cNvSpPr>
          <p:nvPr/>
        </p:nvSpPr>
        <p:spPr bwMode="auto">
          <a:xfrm>
            <a:off x="533400" y="2802374"/>
            <a:ext cx="685800" cy="30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smtClean="0">
                <a:solidFill>
                  <a:schemeClr val="tx1"/>
                </a:solidFill>
                <a:latin typeface="Cambria Math" pitchFamily="18" charset="0"/>
                <a:ea typeface="Cambria Math" pitchFamily="18" charset="0"/>
              </a:rPr>
              <a:t>x</a:t>
            </a:r>
            <a:r>
              <a:rPr lang="en-US" baseline="-25000" dirty="0" smtClean="0">
                <a:solidFill>
                  <a:schemeClr val="tx1"/>
                </a:solidFill>
                <a:latin typeface="Cambria Math" pitchFamily="18" charset="0"/>
                <a:ea typeface="Cambria Math" pitchFamily="18" charset="0"/>
              </a:rPr>
              <a:t>i</a:t>
            </a:r>
            <a:endParaRPr lang="en-US" baseline="-25000" dirty="0">
              <a:solidFill>
                <a:schemeClr val="tx1"/>
              </a:solidFill>
              <a:latin typeface="Cambria Math" pitchFamily="18" charset="0"/>
              <a:ea typeface="Cambria Math" pitchFamily="18" charset="0"/>
            </a:endParaRPr>
          </a:p>
        </p:txBody>
      </p:sp>
      <p:sp>
        <p:nvSpPr>
          <p:cNvPr id="43" name="Text Box 132"/>
          <p:cNvSpPr txBox="1">
            <a:spLocks noChangeArrowheads="1"/>
          </p:cNvSpPr>
          <p:nvPr/>
        </p:nvSpPr>
        <p:spPr bwMode="auto">
          <a:xfrm>
            <a:off x="7452320" y="2276872"/>
            <a:ext cx="685800" cy="30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err="1" smtClean="0">
                <a:solidFill>
                  <a:schemeClr val="tx1"/>
                </a:solidFill>
                <a:latin typeface="Cambria Math" pitchFamily="18" charset="0"/>
                <a:ea typeface="Cambria Math" pitchFamily="18" charset="0"/>
              </a:rPr>
              <a:t>c</a:t>
            </a:r>
            <a:r>
              <a:rPr lang="en-US" baseline="-25000" dirty="0" err="1" smtClean="0">
                <a:solidFill>
                  <a:schemeClr val="tx1"/>
                </a:solidFill>
                <a:latin typeface="Cambria Math" pitchFamily="18" charset="0"/>
                <a:ea typeface="Cambria Math" pitchFamily="18" charset="0"/>
              </a:rPr>
              <a:t>j</a:t>
            </a:r>
            <a:endParaRPr lang="en-US" baseline="-25000" dirty="0">
              <a:solidFill>
                <a:schemeClr val="tx1"/>
              </a:solidFill>
              <a:latin typeface="Cambria Math" pitchFamily="18" charset="0"/>
              <a:ea typeface="Cambria Math" pitchFamily="18" charset="0"/>
            </a:endParaRPr>
          </a:p>
        </p:txBody>
      </p:sp>
    </p:spTree>
    <p:extLst>
      <p:ext uri="{BB962C8B-B14F-4D97-AF65-F5344CB8AC3E}">
        <p14:creationId xmlns:p14="http://schemas.microsoft.com/office/powerpoint/2010/main" val="1967868413"/>
      </p:ext>
    </p:extLst>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ál 11"/>
          <p:cNvSpPr/>
          <p:nvPr/>
        </p:nvSpPr>
        <p:spPr bwMode="auto">
          <a:xfrm>
            <a:off x="2032376" y="3669025"/>
            <a:ext cx="1593390" cy="809615"/>
          </a:xfrm>
          <a:prstGeom prst="ellipse">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29" name="Ovál 128"/>
          <p:cNvSpPr/>
          <p:nvPr/>
        </p:nvSpPr>
        <p:spPr bwMode="auto">
          <a:xfrm>
            <a:off x="4110418" y="3655184"/>
            <a:ext cx="1161342" cy="809615"/>
          </a:xfrm>
          <a:prstGeom prst="ellipse">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en-US" dirty="0"/>
              <a:t>Hamiltonian Path</a:t>
            </a:r>
            <a:endParaRPr lang="cs-CZ" dirty="0"/>
          </a:p>
        </p:txBody>
      </p:sp>
      <p:sp>
        <p:nvSpPr>
          <p:cNvPr id="3" name="Zástupný symbol pro obsah 2"/>
          <p:cNvSpPr>
            <a:spLocks noGrp="1"/>
          </p:cNvSpPr>
          <p:nvPr>
            <p:ph idx="1"/>
          </p:nvPr>
        </p:nvSpPr>
        <p:spPr>
          <a:xfrm>
            <a:off x="335434" y="908720"/>
            <a:ext cx="8218487" cy="1440160"/>
          </a:xfrm>
        </p:spPr>
        <p:txBody>
          <a:bodyPr/>
          <a:lstStyle/>
          <a:p>
            <a:r>
              <a:rPr lang="en-US" dirty="0" smtClean="0"/>
              <a:t>Internal structure of variable </a:t>
            </a:r>
            <a:r>
              <a:rPr lang="en-US" dirty="0" smtClean="0">
                <a:latin typeface="Cambria Math" pitchFamily="18" charset="0"/>
                <a:ea typeface="Cambria Math" pitchFamily="18" charset="0"/>
              </a:rPr>
              <a:t>x</a:t>
            </a:r>
            <a:r>
              <a:rPr lang="en-US" baseline="-25000" dirty="0" smtClean="0">
                <a:latin typeface="Cambria Math" pitchFamily="18" charset="0"/>
                <a:ea typeface="Cambria Math" pitchFamily="18" charset="0"/>
              </a:rPr>
              <a:t>i</a:t>
            </a:r>
            <a:r>
              <a:rPr lang="en-US" dirty="0" smtClean="0"/>
              <a:t>:</a:t>
            </a:r>
          </a:p>
          <a:p>
            <a:pPr lvl="1"/>
            <a:r>
              <a:rPr lang="en-US" dirty="0" smtClean="0"/>
              <a:t>If </a:t>
            </a:r>
            <a:r>
              <a:rPr lang="en-US" dirty="0"/>
              <a:t>the clause </a:t>
            </a:r>
            <a:r>
              <a:rPr lang="en-US" dirty="0" err="1">
                <a:latin typeface="Cambria Math" pitchFamily="18" charset="0"/>
                <a:ea typeface="Cambria Math" pitchFamily="18" charset="0"/>
              </a:rPr>
              <a:t>c</a:t>
            </a:r>
            <a:r>
              <a:rPr lang="en-US" baseline="-25000" dirty="0" err="1">
                <a:latin typeface="Cambria Math" pitchFamily="18" charset="0"/>
                <a:ea typeface="Cambria Math" pitchFamily="18" charset="0"/>
              </a:rPr>
              <a:t>j</a:t>
            </a:r>
            <a:r>
              <a:rPr lang="en-US" dirty="0"/>
              <a:t> contains the </a:t>
            </a:r>
            <a:r>
              <a:rPr lang="en-US" b="1" dirty="0" smtClean="0"/>
              <a:t>negative</a:t>
            </a:r>
            <a:r>
              <a:rPr lang="en-US" dirty="0" smtClean="0"/>
              <a:t> literal: </a:t>
            </a:r>
            <a:r>
              <a:rPr lang="cs-CZ" dirty="0" smtClean="0">
                <a:latin typeface="Cambria Math" pitchFamily="18" charset="0"/>
                <a:ea typeface="Cambria Math" pitchFamily="18" charset="0"/>
                <a:sym typeface="Symbol"/>
              </a:rPr>
              <a:t></a:t>
            </a:r>
            <a:r>
              <a:rPr lang="en-US" dirty="0" smtClean="0">
                <a:latin typeface="Cambria Math" pitchFamily="18" charset="0"/>
                <a:ea typeface="Cambria Math" pitchFamily="18" charset="0"/>
              </a:rPr>
              <a:t>x</a:t>
            </a:r>
            <a:r>
              <a:rPr lang="en-US" baseline="-25000" dirty="0" smtClean="0">
                <a:latin typeface="Cambria Math" pitchFamily="18" charset="0"/>
                <a:ea typeface="Cambria Math" pitchFamily="18" charset="0"/>
              </a:rPr>
              <a:t>i</a:t>
            </a:r>
            <a:endParaRPr lang="en-US" dirty="0" smtClean="0">
              <a:latin typeface="Cambria Math" pitchFamily="18" charset="0"/>
              <a:ea typeface="Cambria Math" pitchFamily="18" charset="0"/>
            </a:endParaRPr>
          </a:p>
        </p:txBody>
      </p:sp>
      <p:sp>
        <p:nvSpPr>
          <p:cNvPr id="93" name="Oval 276"/>
          <p:cNvSpPr>
            <a:spLocks noChangeArrowheads="1"/>
          </p:cNvSpPr>
          <p:nvPr/>
        </p:nvSpPr>
        <p:spPr bwMode="auto">
          <a:xfrm>
            <a:off x="3944846" y="2813441"/>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4" name="Oval 364"/>
          <p:cNvSpPr>
            <a:spLocks noChangeArrowheads="1"/>
          </p:cNvSpPr>
          <p:nvPr/>
        </p:nvSpPr>
        <p:spPr bwMode="auto">
          <a:xfrm>
            <a:off x="1043608"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5" name="Oval 366"/>
          <p:cNvSpPr>
            <a:spLocks noChangeArrowheads="1"/>
          </p:cNvSpPr>
          <p:nvPr/>
        </p:nvSpPr>
        <p:spPr bwMode="auto">
          <a:xfrm>
            <a:off x="3944846" y="5084048"/>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96" name="Oval 367"/>
          <p:cNvSpPr>
            <a:spLocks noChangeArrowheads="1"/>
          </p:cNvSpPr>
          <p:nvPr/>
        </p:nvSpPr>
        <p:spPr bwMode="auto">
          <a:xfrm>
            <a:off x="6474129"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97" name="AutoShape 368"/>
          <p:cNvCxnSpPr>
            <a:cxnSpLocks noChangeShapeType="1"/>
            <a:endCxn id="94" idx="7"/>
          </p:cNvCxnSpPr>
          <p:nvPr/>
        </p:nvCxnSpPr>
        <p:spPr bwMode="auto">
          <a:xfrm flipH="1">
            <a:off x="1424861" y="3062522"/>
            <a:ext cx="2519985" cy="857344"/>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98" name="AutoShape 369"/>
          <p:cNvCxnSpPr>
            <a:cxnSpLocks noChangeShapeType="1"/>
            <a:endCxn id="96" idx="1"/>
          </p:cNvCxnSpPr>
          <p:nvPr/>
        </p:nvCxnSpPr>
        <p:spPr bwMode="auto">
          <a:xfrm>
            <a:off x="4391190" y="3062522"/>
            <a:ext cx="2148032" cy="857344"/>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99" name="AutoShape 370"/>
          <p:cNvCxnSpPr>
            <a:cxnSpLocks noChangeShapeType="1"/>
            <a:stCxn id="94" idx="5"/>
            <a:endCxn id="95" idx="2"/>
          </p:cNvCxnSpPr>
          <p:nvPr/>
        </p:nvCxnSpPr>
        <p:spPr bwMode="auto">
          <a:xfrm>
            <a:off x="1424861" y="4226704"/>
            <a:ext cx="2519985" cy="1073935"/>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00" name="AutoShape 371"/>
          <p:cNvCxnSpPr>
            <a:cxnSpLocks noChangeShapeType="1"/>
            <a:stCxn id="96" idx="3"/>
            <a:endCxn id="95" idx="6"/>
          </p:cNvCxnSpPr>
          <p:nvPr/>
        </p:nvCxnSpPr>
        <p:spPr bwMode="auto">
          <a:xfrm flipH="1">
            <a:off x="4391190" y="4226704"/>
            <a:ext cx="2148032" cy="1073935"/>
          </a:xfrm>
          <a:prstGeom prst="straightConnector1">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01" name="Oval 372"/>
          <p:cNvSpPr>
            <a:spLocks noChangeArrowheads="1"/>
          </p:cNvSpPr>
          <p:nvPr/>
        </p:nvSpPr>
        <p:spPr bwMode="auto">
          <a:xfrm>
            <a:off x="3126547"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02" name="Oval 373"/>
          <p:cNvSpPr>
            <a:spLocks noChangeArrowheads="1"/>
          </p:cNvSpPr>
          <p:nvPr/>
        </p:nvSpPr>
        <p:spPr bwMode="auto">
          <a:xfrm>
            <a:off x="2085078"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116" name="AutoShape 374"/>
          <p:cNvCxnSpPr>
            <a:cxnSpLocks noChangeShapeType="1"/>
          </p:cNvCxnSpPr>
          <p:nvPr/>
        </p:nvCxnSpPr>
        <p:spPr bwMode="auto">
          <a:xfrm rot="5400000" flipV="1">
            <a:off x="2818159" y="3567739"/>
            <a:ext cx="1504" cy="725309"/>
          </a:xfrm>
          <a:prstGeom prst="curvedConnector3">
            <a:avLst>
              <a:gd name="adj1" fmla="val -570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17" name="AutoShape 375"/>
          <p:cNvCxnSpPr>
            <a:cxnSpLocks noChangeShapeType="1"/>
          </p:cNvCxnSpPr>
          <p:nvPr/>
        </p:nvCxnSpPr>
        <p:spPr bwMode="auto">
          <a:xfrm rot="5400000">
            <a:off x="2818159" y="3856529"/>
            <a:ext cx="1504" cy="725309"/>
          </a:xfrm>
          <a:prstGeom prst="curvedConnector3">
            <a:avLst>
              <a:gd name="adj1" fmla="val 9100005"/>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118" name="Oval 376"/>
          <p:cNvSpPr>
            <a:spLocks noChangeArrowheads="1"/>
          </p:cNvSpPr>
          <p:nvPr/>
        </p:nvSpPr>
        <p:spPr bwMode="auto">
          <a:xfrm>
            <a:off x="4168017" y="3856693"/>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sp>
        <p:nvSpPr>
          <p:cNvPr id="119" name="Text Box 377"/>
          <p:cNvSpPr txBox="1">
            <a:spLocks noChangeArrowheads="1"/>
          </p:cNvSpPr>
          <p:nvPr/>
        </p:nvSpPr>
        <p:spPr bwMode="auto">
          <a:xfrm>
            <a:off x="5210858" y="3856691"/>
            <a:ext cx="1041470" cy="8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r>
              <a:rPr lang="en-US" dirty="0">
                <a:solidFill>
                  <a:schemeClr val="tx1"/>
                </a:solidFill>
              </a:rPr>
              <a:t>. . .</a:t>
            </a:r>
          </a:p>
        </p:txBody>
      </p:sp>
      <p:sp>
        <p:nvSpPr>
          <p:cNvPr id="120" name="Rectangle 378"/>
          <p:cNvSpPr>
            <a:spLocks noChangeArrowheads="1"/>
          </p:cNvSpPr>
          <p:nvPr/>
        </p:nvSpPr>
        <p:spPr bwMode="auto">
          <a:xfrm>
            <a:off x="5879003" y="3928890"/>
            <a:ext cx="223173" cy="36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cs-CZ"/>
          </a:p>
        </p:txBody>
      </p:sp>
      <p:cxnSp>
        <p:nvCxnSpPr>
          <p:cNvPr id="121" name="AutoShape 379"/>
          <p:cNvCxnSpPr>
            <a:cxnSpLocks noChangeShapeType="1"/>
          </p:cNvCxnSpPr>
          <p:nvPr/>
        </p:nvCxnSpPr>
        <p:spPr bwMode="auto">
          <a:xfrm rot="5400000">
            <a:off x="6326322" y="4072745"/>
            <a:ext cx="27074" cy="199925"/>
          </a:xfrm>
          <a:prstGeom prst="curvedConnector4">
            <a:avLst>
              <a:gd name="adj1" fmla="val 222222"/>
              <a:gd name="adj2" fmla="val 69769"/>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2" name="AutoShape 380"/>
          <p:cNvCxnSpPr>
            <a:cxnSpLocks noChangeShapeType="1"/>
          </p:cNvCxnSpPr>
          <p:nvPr/>
        </p:nvCxnSpPr>
        <p:spPr bwMode="auto">
          <a:xfrm>
            <a:off x="6239123" y="3954159"/>
            <a:ext cx="199925" cy="99271"/>
          </a:xfrm>
          <a:prstGeom prst="curvedConnector2">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3" name="AutoShape 381"/>
          <p:cNvCxnSpPr>
            <a:cxnSpLocks noChangeShapeType="1"/>
          </p:cNvCxnSpPr>
          <p:nvPr/>
        </p:nvCxnSpPr>
        <p:spPr bwMode="auto">
          <a:xfrm rot="16200000" flipV="1">
            <a:off x="4692532" y="4050073"/>
            <a:ext cx="114312" cy="299112"/>
          </a:xfrm>
          <a:prstGeom prst="curvedConnector3">
            <a:avLst>
              <a:gd name="adj1" fmla="val -26319"/>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4" name="AutoShape 382"/>
          <p:cNvCxnSpPr>
            <a:cxnSpLocks noChangeShapeType="1"/>
          </p:cNvCxnSpPr>
          <p:nvPr/>
        </p:nvCxnSpPr>
        <p:spPr bwMode="auto">
          <a:xfrm rot="16200000">
            <a:off x="4692498" y="3791527"/>
            <a:ext cx="135371" cy="288264"/>
          </a:xfrm>
          <a:prstGeom prst="curvedConnector2">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5" name="AutoShape 374"/>
          <p:cNvCxnSpPr>
            <a:cxnSpLocks noChangeShapeType="1"/>
          </p:cNvCxnSpPr>
          <p:nvPr/>
        </p:nvCxnSpPr>
        <p:spPr bwMode="auto">
          <a:xfrm rot="5400000" flipV="1">
            <a:off x="3886680" y="3562592"/>
            <a:ext cx="1504" cy="725309"/>
          </a:xfrm>
          <a:prstGeom prst="curvedConnector3">
            <a:avLst>
              <a:gd name="adj1" fmla="val -570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6" name="AutoShape 375"/>
          <p:cNvCxnSpPr>
            <a:cxnSpLocks noChangeShapeType="1"/>
          </p:cNvCxnSpPr>
          <p:nvPr/>
        </p:nvCxnSpPr>
        <p:spPr bwMode="auto">
          <a:xfrm rot="5400000">
            <a:off x="3886680" y="3851382"/>
            <a:ext cx="1504" cy="725309"/>
          </a:xfrm>
          <a:prstGeom prst="curvedConnector3">
            <a:avLst>
              <a:gd name="adj1" fmla="val 9100005"/>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7" name="AutoShape 374"/>
          <p:cNvCxnSpPr>
            <a:cxnSpLocks noChangeShapeType="1"/>
          </p:cNvCxnSpPr>
          <p:nvPr/>
        </p:nvCxnSpPr>
        <p:spPr bwMode="auto">
          <a:xfrm flipV="1">
            <a:off x="1489956" y="3892609"/>
            <a:ext cx="634259" cy="88628"/>
          </a:xfrm>
          <a:prstGeom prst="curvedConnector3">
            <a:avLst>
              <a:gd name="adj1" fmla="val 5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cxnSp>
        <p:nvCxnSpPr>
          <p:cNvPr id="128" name="AutoShape 375"/>
          <p:cNvCxnSpPr>
            <a:cxnSpLocks noChangeShapeType="1"/>
          </p:cNvCxnSpPr>
          <p:nvPr/>
        </p:nvCxnSpPr>
        <p:spPr bwMode="auto">
          <a:xfrm rot="10800000">
            <a:off x="1489957" y="4142475"/>
            <a:ext cx="634264" cy="37425"/>
          </a:xfrm>
          <a:prstGeom prst="curvedConnector3">
            <a:avLst>
              <a:gd name="adj1" fmla="val 50000"/>
            </a:avLst>
          </a:prstGeom>
          <a:noFill/>
          <a:ln w="19050">
            <a:solidFill>
              <a:schemeClr val="tx1"/>
            </a:solidFill>
            <a:round/>
            <a:headEnd w="lg" len="lg"/>
            <a:tailEnd type="triangle" w="lg" len="lg"/>
          </a:ln>
          <a:extLst>
            <a:ext uri="{909E8E84-426E-40DD-AFC4-6F175D3DCCD1}">
              <a14:hiddenFill xmlns:a14="http://schemas.microsoft.com/office/drawing/2010/main">
                <a:noFill/>
              </a14:hiddenFill>
            </a:ext>
          </a:extLst>
        </p:spPr>
      </p:cxnSp>
      <p:sp>
        <p:nvSpPr>
          <p:cNvPr id="29" name="Oval 276"/>
          <p:cNvSpPr>
            <a:spLocks noChangeArrowheads="1"/>
          </p:cNvSpPr>
          <p:nvPr/>
        </p:nvSpPr>
        <p:spPr bwMode="auto">
          <a:xfrm>
            <a:off x="7020275" y="2420889"/>
            <a:ext cx="446344" cy="433184"/>
          </a:xfrm>
          <a:prstGeom prst="ellipse">
            <a:avLst/>
          </a:prstGeom>
          <a:solidFill>
            <a:schemeClr val="accent6">
              <a:lumMod val="75000"/>
            </a:schemeClr>
          </a:solidFill>
          <a:ln w="9525">
            <a:noFill/>
            <a:round/>
            <a:headEnd/>
            <a:tailEnd/>
          </a:ln>
        </p:spPr>
        <p:txBody>
          <a:bodyPr wrap="none" anchor="ctr">
            <a:spAutoFit/>
          </a:bodyPr>
          <a:lstStyle/>
          <a:p>
            <a:endParaRPr lang="cs-CZ"/>
          </a:p>
        </p:txBody>
      </p:sp>
      <p:cxnSp>
        <p:nvCxnSpPr>
          <p:cNvPr id="30" name="AutoShape 374"/>
          <p:cNvCxnSpPr>
            <a:cxnSpLocks noChangeShapeType="1"/>
            <a:stCxn id="102" idx="0"/>
            <a:endCxn id="29" idx="0"/>
          </p:cNvCxnSpPr>
          <p:nvPr/>
        </p:nvCxnSpPr>
        <p:spPr bwMode="auto">
          <a:xfrm rot="5400000" flipH="1" flipV="1">
            <a:off x="4057946" y="671193"/>
            <a:ext cx="1435804" cy="4935197"/>
          </a:xfrm>
          <a:prstGeom prst="curvedConnector3">
            <a:avLst>
              <a:gd name="adj1" fmla="val 115921"/>
            </a:avLst>
          </a:prstGeom>
          <a:noFill/>
          <a:ln w="38100">
            <a:solidFill>
              <a:srgbClr val="C00000"/>
            </a:solidFill>
            <a:round/>
            <a:headEnd type="triangle" w="lg" len="lg"/>
            <a:tailEnd type="none" w="lg" len="lg"/>
          </a:ln>
          <a:extLst>
            <a:ext uri="{909E8E84-426E-40DD-AFC4-6F175D3DCCD1}">
              <a14:hiddenFill xmlns:a14="http://schemas.microsoft.com/office/drawing/2010/main">
                <a:noFill/>
              </a14:hiddenFill>
            </a:ext>
          </a:extLst>
        </p:spPr>
      </p:cxnSp>
      <p:cxnSp>
        <p:nvCxnSpPr>
          <p:cNvPr id="35" name="AutoShape 375"/>
          <p:cNvCxnSpPr>
            <a:cxnSpLocks noChangeShapeType="1"/>
            <a:stCxn id="29" idx="4"/>
            <a:endCxn id="101" idx="0"/>
          </p:cNvCxnSpPr>
          <p:nvPr/>
        </p:nvCxnSpPr>
        <p:spPr bwMode="auto">
          <a:xfrm rot="5400000">
            <a:off x="4795273" y="1408519"/>
            <a:ext cx="1002620" cy="3893728"/>
          </a:xfrm>
          <a:prstGeom prst="curvedConnector3">
            <a:avLst>
              <a:gd name="adj1" fmla="val 50000"/>
            </a:avLst>
          </a:prstGeom>
          <a:noFill/>
          <a:ln w="38100">
            <a:solidFill>
              <a:srgbClr val="C00000"/>
            </a:solidFill>
            <a:round/>
            <a:headEnd type="triangle" w="lg" len="lg"/>
            <a:tailEnd type="none" w="lg" len="lg"/>
          </a:ln>
          <a:extLst>
            <a:ext uri="{909E8E84-426E-40DD-AFC4-6F175D3DCCD1}">
              <a14:hiddenFill xmlns:a14="http://schemas.microsoft.com/office/drawing/2010/main">
                <a:noFill/>
              </a14:hiddenFill>
            </a:ext>
          </a:extLst>
        </p:spPr>
      </p:cxnSp>
      <p:sp>
        <p:nvSpPr>
          <p:cNvPr id="42" name="Text Box 132"/>
          <p:cNvSpPr txBox="1">
            <a:spLocks noChangeArrowheads="1"/>
          </p:cNvSpPr>
          <p:nvPr/>
        </p:nvSpPr>
        <p:spPr bwMode="auto">
          <a:xfrm>
            <a:off x="533400" y="2802374"/>
            <a:ext cx="685800" cy="30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smtClean="0">
                <a:solidFill>
                  <a:schemeClr val="tx1"/>
                </a:solidFill>
                <a:latin typeface="Cambria Math" pitchFamily="18" charset="0"/>
                <a:ea typeface="Cambria Math" pitchFamily="18" charset="0"/>
              </a:rPr>
              <a:t>x</a:t>
            </a:r>
            <a:r>
              <a:rPr lang="en-US" baseline="-25000" dirty="0" smtClean="0">
                <a:solidFill>
                  <a:schemeClr val="tx1"/>
                </a:solidFill>
                <a:latin typeface="Cambria Math" pitchFamily="18" charset="0"/>
                <a:ea typeface="Cambria Math" pitchFamily="18" charset="0"/>
              </a:rPr>
              <a:t>i</a:t>
            </a:r>
            <a:endParaRPr lang="en-US" baseline="-25000" dirty="0">
              <a:solidFill>
                <a:schemeClr val="tx1"/>
              </a:solidFill>
              <a:latin typeface="Cambria Math" pitchFamily="18" charset="0"/>
              <a:ea typeface="Cambria Math" pitchFamily="18" charset="0"/>
            </a:endParaRPr>
          </a:p>
        </p:txBody>
      </p:sp>
      <p:sp>
        <p:nvSpPr>
          <p:cNvPr id="43" name="Text Box 132"/>
          <p:cNvSpPr txBox="1">
            <a:spLocks noChangeArrowheads="1"/>
          </p:cNvSpPr>
          <p:nvPr/>
        </p:nvSpPr>
        <p:spPr bwMode="auto">
          <a:xfrm>
            <a:off x="7452320" y="2276872"/>
            <a:ext cx="685800" cy="30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accent2"/>
                </a:solidFill>
                <a:latin typeface="Comic Sans MS" pitchFamily="66" charset="0"/>
              </a:defRPr>
            </a:lvl1pPr>
            <a:lvl2pPr marL="742950" indent="-285750">
              <a:defRPr sz="2400">
                <a:solidFill>
                  <a:schemeClr val="accent2"/>
                </a:solidFill>
                <a:latin typeface="Comic Sans MS" pitchFamily="66" charset="0"/>
              </a:defRPr>
            </a:lvl2pPr>
            <a:lvl3pPr marL="1143000" indent="-228600">
              <a:defRPr sz="2400">
                <a:solidFill>
                  <a:schemeClr val="accent2"/>
                </a:solidFill>
                <a:latin typeface="Comic Sans MS" pitchFamily="66" charset="0"/>
              </a:defRPr>
            </a:lvl3pPr>
            <a:lvl4pPr marL="1600200" indent="-228600">
              <a:defRPr sz="2400">
                <a:solidFill>
                  <a:schemeClr val="accent2"/>
                </a:solidFill>
                <a:latin typeface="Comic Sans MS" pitchFamily="66" charset="0"/>
              </a:defRPr>
            </a:lvl4pPr>
            <a:lvl5pPr marL="2057400" indent="-228600">
              <a:defRPr sz="2400">
                <a:solidFill>
                  <a:schemeClr val="accent2"/>
                </a:solidFill>
                <a:latin typeface="Comic Sans MS" pitchFamily="66" charset="0"/>
              </a:defRPr>
            </a:lvl5pPr>
            <a:lvl6pPr marL="2514600" indent="-228600" algn="ctr" eaLnBrk="0" fontAlgn="base" hangingPunct="0">
              <a:spcBef>
                <a:spcPct val="50000"/>
              </a:spcBef>
              <a:spcAft>
                <a:spcPct val="0"/>
              </a:spcAft>
              <a:defRPr sz="2400">
                <a:solidFill>
                  <a:schemeClr val="accent2"/>
                </a:solidFill>
                <a:latin typeface="Comic Sans MS" pitchFamily="66" charset="0"/>
              </a:defRPr>
            </a:lvl6pPr>
            <a:lvl7pPr marL="2971800" indent="-228600" algn="ctr" eaLnBrk="0" fontAlgn="base" hangingPunct="0">
              <a:spcBef>
                <a:spcPct val="50000"/>
              </a:spcBef>
              <a:spcAft>
                <a:spcPct val="0"/>
              </a:spcAft>
              <a:defRPr sz="2400">
                <a:solidFill>
                  <a:schemeClr val="accent2"/>
                </a:solidFill>
                <a:latin typeface="Comic Sans MS" pitchFamily="66" charset="0"/>
              </a:defRPr>
            </a:lvl7pPr>
            <a:lvl8pPr marL="3429000" indent="-228600" algn="ctr" eaLnBrk="0" fontAlgn="base" hangingPunct="0">
              <a:spcBef>
                <a:spcPct val="50000"/>
              </a:spcBef>
              <a:spcAft>
                <a:spcPct val="0"/>
              </a:spcAft>
              <a:defRPr sz="2400">
                <a:solidFill>
                  <a:schemeClr val="accent2"/>
                </a:solidFill>
                <a:latin typeface="Comic Sans MS" pitchFamily="66" charset="0"/>
              </a:defRPr>
            </a:lvl8pPr>
            <a:lvl9pPr marL="3886200" indent="-228600" algn="ctr" eaLnBrk="0" fontAlgn="base" hangingPunct="0">
              <a:spcBef>
                <a:spcPct val="50000"/>
              </a:spcBef>
              <a:spcAft>
                <a:spcPct val="0"/>
              </a:spcAft>
              <a:defRPr sz="2400">
                <a:solidFill>
                  <a:schemeClr val="accent2"/>
                </a:solidFill>
                <a:latin typeface="Comic Sans MS" pitchFamily="66" charset="0"/>
              </a:defRPr>
            </a:lvl9pPr>
          </a:lstStyle>
          <a:p>
            <a:pPr>
              <a:lnSpc>
                <a:spcPct val="50000"/>
              </a:lnSpc>
              <a:spcBef>
                <a:spcPct val="0"/>
              </a:spcBef>
            </a:pPr>
            <a:r>
              <a:rPr lang="en-US" dirty="0" err="1" smtClean="0">
                <a:solidFill>
                  <a:schemeClr val="tx1"/>
                </a:solidFill>
                <a:latin typeface="Cambria Math" pitchFamily="18" charset="0"/>
                <a:ea typeface="Cambria Math" pitchFamily="18" charset="0"/>
              </a:rPr>
              <a:t>c</a:t>
            </a:r>
            <a:r>
              <a:rPr lang="en-US" baseline="-25000" dirty="0" err="1" smtClean="0">
                <a:solidFill>
                  <a:schemeClr val="tx1"/>
                </a:solidFill>
                <a:latin typeface="Cambria Math" pitchFamily="18" charset="0"/>
                <a:ea typeface="Cambria Math" pitchFamily="18" charset="0"/>
              </a:rPr>
              <a:t>j</a:t>
            </a:r>
            <a:endParaRPr lang="en-US" baseline="-25000" dirty="0">
              <a:solidFill>
                <a:schemeClr val="tx1"/>
              </a:solidFill>
              <a:latin typeface="Cambria Math" pitchFamily="18" charset="0"/>
              <a:ea typeface="Cambria Math" pitchFamily="18" charset="0"/>
            </a:endParaRPr>
          </a:p>
        </p:txBody>
      </p:sp>
    </p:spTree>
    <p:extLst>
      <p:ext uri="{BB962C8B-B14F-4D97-AF65-F5344CB8AC3E}">
        <p14:creationId xmlns:p14="http://schemas.microsoft.com/office/powerpoint/2010/main" val="2399126043"/>
      </p:ext>
    </p:extLst>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References</a:t>
            </a:r>
            <a:endParaRPr lang="cs-CZ" dirty="0"/>
          </a:p>
        </p:txBody>
      </p:sp>
      <p:sp>
        <p:nvSpPr>
          <p:cNvPr id="3" name="Zástupný symbol pro obsah 2"/>
          <p:cNvSpPr>
            <a:spLocks noGrp="1"/>
          </p:cNvSpPr>
          <p:nvPr>
            <p:ph sz="half" idx="1"/>
          </p:nvPr>
        </p:nvSpPr>
        <p:spPr>
          <a:xfrm>
            <a:off x="539552" y="1700808"/>
            <a:ext cx="8064698" cy="4391794"/>
          </a:xfrm>
        </p:spPr>
        <p:txBody>
          <a:bodyPr/>
          <a:lstStyle/>
          <a:p>
            <a:r>
              <a:rPr lang="cs-CZ" sz="2000" dirty="0" smtClean="0"/>
              <a:t>Matoušek, J.</a:t>
            </a:r>
            <a:r>
              <a:rPr lang="en-US" sz="2000" dirty="0" smtClean="0"/>
              <a:t>;</a:t>
            </a:r>
            <a:r>
              <a:rPr lang="cs-CZ" sz="2000" dirty="0" smtClean="0"/>
              <a:t> Nešetřil, J. </a:t>
            </a:r>
            <a:r>
              <a:rPr lang="cs-CZ" sz="2000" i="1" dirty="0" smtClean="0"/>
              <a:t>Kapitoly z diskrétní matematiky</a:t>
            </a:r>
            <a:r>
              <a:rPr lang="cs-CZ" sz="2000" dirty="0" smtClean="0"/>
              <a:t>. Karolinum</a:t>
            </a:r>
            <a:r>
              <a:rPr lang="en-US" sz="2000" dirty="0" smtClean="0"/>
              <a:t>.</a:t>
            </a:r>
            <a:r>
              <a:rPr lang="cs-CZ" sz="2000" dirty="0" smtClean="0"/>
              <a:t> Praha 2002</a:t>
            </a:r>
            <a:r>
              <a:rPr lang="en-US" sz="2000" dirty="0" smtClean="0"/>
              <a:t>. ISBN 978-80-246-1411-3.</a:t>
            </a:r>
            <a:endParaRPr lang="cs-CZ" sz="2000" dirty="0" smtClean="0"/>
          </a:p>
          <a:p>
            <a:r>
              <a:rPr lang="cs-CZ" sz="2000" dirty="0" err="1" smtClean="0"/>
              <a:t>Cormen</a:t>
            </a:r>
            <a:r>
              <a:rPr lang="cs-CZ" sz="2000" dirty="0" smtClean="0"/>
              <a:t>, Thomas H.; </a:t>
            </a:r>
            <a:r>
              <a:rPr lang="cs-CZ" sz="2000" dirty="0" err="1" smtClean="0"/>
              <a:t>Leiserson</a:t>
            </a:r>
            <a:r>
              <a:rPr lang="cs-CZ" sz="2000" dirty="0" smtClean="0"/>
              <a:t>, Charles E.; </a:t>
            </a:r>
            <a:r>
              <a:rPr lang="cs-CZ" sz="2000" dirty="0" err="1" smtClean="0"/>
              <a:t>Rivest</a:t>
            </a:r>
            <a:r>
              <a:rPr lang="cs-CZ" sz="2000" dirty="0" smtClean="0"/>
              <a:t>, </a:t>
            </a:r>
            <a:r>
              <a:rPr lang="cs-CZ" sz="2000" dirty="0" err="1" smtClean="0"/>
              <a:t>Ronald</a:t>
            </a:r>
            <a:r>
              <a:rPr lang="cs-CZ" sz="2000" dirty="0" smtClean="0"/>
              <a:t> L.; Stein, </a:t>
            </a:r>
            <a:r>
              <a:rPr lang="cs-CZ" sz="2000" dirty="0" err="1" smtClean="0"/>
              <a:t>Clifford</a:t>
            </a:r>
            <a:r>
              <a:rPr lang="cs-CZ" sz="2000" dirty="0" smtClean="0"/>
              <a:t> (2001). </a:t>
            </a:r>
            <a:r>
              <a:rPr lang="cs-CZ" sz="2000" i="1" dirty="0" err="1" smtClean="0"/>
              <a:t>Introduction</a:t>
            </a:r>
            <a:r>
              <a:rPr lang="cs-CZ" sz="2000" i="1" dirty="0" smtClean="0"/>
              <a:t> to </a:t>
            </a:r>
            <a:r>
              <a:rPr lang="cs-CZ" sz="2000" i="1" dirty="0" err="1" smtClean="0"/>
              <a:t>Algorithms</a:t>
            </a:r>
            <a:r>
              <a:rPr lang="cs-CZ" sz="2000" i="1" dirty="0" smtClean="0"/>
              <a:t> (2nd </a:t>
            </a:r>
            <a:r>
              <a:rPr lang="cs-CZ" sz="2000" i="1" dirty="0" err="1" smtClean="0"/>
              <a:t>ed</a:t>
            </a:r>
            <a:r>
              <a:rPr lang="cs-CZ" sz="2000" i="1" dirty="0" smtClean="0"/>
              <a:t>.)</a:t>
            </a:r>
            <a:r>
              <a:rPr lang="cs-CZ" sz="2000" dirty="0" smtClean="0"/>
              <a:t>. MIT </a:t>
            </a:r>
            <a:r>
              <a:rPr lang="cs-CZ" sz="2000" dirty="0" err="1" smtClean="0"/>
              <a:t>Press</a:t>
            </a:r>
            <a:r>
              <a:rPr lang="cs-CZ" sz="2000" dirty="0" smtClean="0"/>
              <a:t> </a:t>
            </a:r>
            <a:r>
              <a:rPr lang="cs-CZ" sz="2000" dirty="0" err="1" smtClean="0"/>
              <a:t>and</a:t>
            </a:r>
            <a:r>
              <a:rPr lang="cs-CZ" sz="2000" dirty="0" smtClean="0"/>
              <a:t> </a:t>
            </a:r>
            <a:r>
              <a:rPr lang="cs-CZ" sz="2000" dirty="0" err="1" smtClean="0"/>
              <a:t>McGraw</a:t>
            </a:r>
            <a:r>
              <a:rPr lang="cs-CZ" sz="2000" dirty="0" smtClean="0"/>
              <a:t>-</a:t>
            </a:r>
            <a:r>
              <a:rPr lang="cs-CZ" sz="2000" dirty="0" err="1" smtClean="0"/>
              <a:t>Hill</a:t>
            </a:r>
            <a:r>
              <a:rPr lang="cs-CZ" sz="2000" dirty="0" smtClean="0"/>
              <a:t>. ISBN 0-262-53196-8.</a:t>
            </a:r>
            <a:endParaRPr lang="en-US" sz="2000" dirty="0" smtClean="0"/>
          </a:p>
          <a:p>
            <a:r>
              <a:rPr lang="en-US" sz="2000" dirty="0" err="1"/>
              <a:t>Tarjan</a:t>
            </a:r>
            <a:r>
              <a:rPr lang="en-US" sz="2000" dirty="0"/>
              <a:t>, R. E. (1972</a:t>
            </a:r>
            <a:r>
              <a:rPr lang="en-US" sz="2000" dirty="0" smtClean="0"/>
              <a:t>). </a:t>
            </a:r>
            <a:r>
              <a:rPr lang="en-US" sz="2000" i="1" dirty="0" smtClean="0"/>
              <a:t>Depth-first </a:t>
            </a:r>
            <a:r>
              <a:rPr lang="en-US" sz="2000" i="1" dirty="0"/>
              <a:t>search and linear graph </a:t>
            </a:r>
            <a:r>
              <a:rPr lang="en-US" sz="2000" i="1" dirty="0" smtClean="0"/>
              <a:t>algorithms</a:t>
            </a:r>
            <a:r>
              <a:rPr lang="en-US" sz="2000" dirty="0" smtClean="0"/>
              <a:t>, </a:t>
            </a:r>
            <a:r>
              <a:rPr lang="en-US" sz="2000" dirty="0"/>
              <a:t>SIAM Journal on Computing 1 (2): 146–160, doi:10.1137/0201010</a:t>
            </a:r>
            <a:endParaRPr lang="cs-CZ" sz="2000" dirty="0" smtClean="0"/>
          </a:p>
          <a:p>
            <a:endParaRPr lang="cs-CZ" dirty="0"/>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Hamiltonian </a:t>
            </a:r>
            <a:r>
              <a:rPr lang="cs-CZ" dirty="0" err="1" smtClean="0"/>
              <a:t>Cycle</a:t>
            </a:r>
            <a:endParaRPr lang="cs-CZ" dirty="0"/>
          </a:p>
        </p:txBody>
      </p:sp>
      <p:sp>
        <p:nvSpPr>
          <p:cNvPr id="3" name="Zástupný symbol pro obsah 2"/>
          <p:cNvSpPr>
            <a:spLocks noGrp="1"/>
          </p:cNvSpPr>
          <p:nvPr>
            <p:ph idx="1"/>
          </p:nvPr>
        </p:nvSpPr>
        <p:spPr/>
        <p:txBody>
          <a:bodyPr/>
          <a:lstStyle/>
          <a:p>
            <a:r>
              <a:rPr lang="cs-CZ" dirty="0" err="1" smtClean="0"/>
              <a:t>Hamiltonian</a:t>
            </a:r>
            <a:r>
              <a:rPr lang="cs-CZ" dirty="0" smtClean="0"/>
              <a:t> </a:t>
            </a:r>
            <a:r>
              <a:rPr lang="cs-CZ" dirty="0" err="1" smtClean="0"/>
              <a:t>Cycle</a:t>
            </a:r>
            <a:r>
              <a:rPr lang="cs-CZ" dirty="0"/>
              <a:t> </a:t>
            </a:r>
            <a:r>
              <a:rPr lang="cs-CZ" dirty="0" err="1" smtClean="0"/>
              <a:t>Problem</a:t>
            </a:r>
            <a:r>
              <a:rPr lang="cs-CZ" dirty="0" smtClean="0"/>
              <a:t>: </a:t>
            </a:r>
            <a:r>
              <a:rPr lang="en-US" dirty="0" smtClean="0"/>
              <a:t>Given </a:t>
            </a:r>
            <a:r>
              <a:rPr lang="en-US" dirty="0"/>
              <a:t>a directed graph G, is there a cycle that visits every </a:t>
            </a:r>
            <a:r>
              <a:rPr lang="en-US" dirty="0" smtClean="0"/>
              <a:t>vertex</a:t>
            </a:r>
            <a:r>
              <a:rPr lang="cs-CZ" dirty="0" smtClean="0"/>
              <a:t> </a:t>
            </a:r>
            <a:r>
              <a:rPr lang="cs-CZ" dirty="0" err="1" smtClean="0"/>
              <a:t>exactly</a:t>
            </a:r>
            <a:r>
              <a:rPr lang="cs-CZ" dirty="0" smtClean="0"/>
              <a:t> </a:t>
            </a:r>
            <a:r>
              <a:rPr lang="cs-CZ" dirty="0" err="1"/>
              <a:t>once</a:t>
            </a:r>
            <a:r>
              <a:rPr lang="cs-CZ" dirty="0"/>
              <a:t>?</a:t>
            </a:r>
          </a:p>
        </p:txBody>
      </p:sp>
    </p:spTree>
    <p:extLst>
      <p:ext uri="{BB962C8B-B14F-4D97-AF65-F5344CB8AC3E}">
        <p14:creationId xmlns:p14="http://schemas.microsoft.com/office/powerpoint/2010/main" val="12891400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rstenec 30"/>
          <p:cNvSpPr>
            <a:spLocks noChangeAspect="1"/>
          </p:cNvSpPr>
          <p:nvPr/>
        </p:nvSpPr>
        <p:spPr bwMode="auto">
          <a:xfrm>
            <a:off x="4887569"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spTree>
    <p:extLst>
      <p:ext uri="{BB962C8B-B14F-4D97-AF65-F5344CB8AC3E}">
        <p14:creationId xmlns:p14="http://schemas.microsoft.com/office/powerpoint/2010/main" val="132207138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4887569"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10578930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6652416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3447409"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662358816"/>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8677917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344740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11861519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8857489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5113"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82918230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5348630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5113"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983742170"/>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7624026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344740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214398711"/>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456305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4886799" y="227977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02180085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9578975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632618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408017597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713014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Connected component</a:t>
            </a:r>
            <a:endParaRPr lang="cs-CZ" dirty="0"/>
          </a:p>
        </p:txBody>
      </p:sp>
      <p:sp>
        <p:nvSpPr>
          <p:cNvPr id="3" name="Zástupný symbol pro obsah 2"/>
          <p:cNvSpPr>
            <a:spLocks noGrp="1"/>
          </p:cNvSpPr>
          <p:nvPr>
            <p:ph idx="1"/>
          </p:nvPr>
        </p:nvSpPr>
        <p:spPr>
          <a:xfrm>
            <a:off x="385763" y="1196975"/>
            <a:ext cx="8218487" cy="2660653"/>
          </a:xfrm>
        </p:spPr>
        <p:txBody>
          <a:bodyPr/>
          <a:lstStyle/>
          <a:p>
            <a:r>
              <a:rPr lang="en-US" dirty="0" smtClean="0"/>
              <a:t>A connected component of graph</a:t>
            </a:r>
            <a:r>
              <a:rPr lang="cs-CZ" dirty="0" smtClean="0">
                <a:solidFill>
                  <a:schemeClr val="tx1"/>
                </a:solidFill>
                <a:latin typeface="+mn-lt"/>
                <a:ea typeface="+mn-ea"/>
                <a:cs typeface="+mn-cs"/>
              </a:rPr>
              <a:t> </a:t>
            </a:r>
            <a:r>
              <a:rPr lang="cs-CZ" dirty="0" smtClean="0">
                <a:solidFill>
                  <a:schemeClr val="tx1"/>
                </a:solidFill>
                <a:latin typeface="Cambria Math" pitchFamily="18" charset="0"/>
                <a:ea typeface="Cambria Math" pitchFamily="18" charset="0"/>
              </a:rPr>
              <a:t>G =(</a:t>
            </a:r>
            <a:r>
              <a:rPr lang="cs-CZ" i="1" dirty="0" smtClean="0">
                <a:solidFill>
                  <a:schemeClr val="tx1"/>
                </a:solidFill>
                <a:latin typeface="Cambria Math" pitchFamily="18" charset="0"/>
                <a:ea typeface="Cambria Math" pitchFamily="18" charset="0"/>
              </a:rPr>
              <a:t>V</a:t>
            </a:r>
            <a:r>
              <a:rPr lang="cs-CZ" dirty="0" smtClean="0">
                <a:solidFill>
                  <a:schemeClr val="tx1"/>
                </a:solidFill>
                <a:latin typeface="Cambria Math" pitchFamily="18" charset="0"/>
                <a:ea typeface="Cambria Math" pitchFamily="18" charset="0"/>
              </a:rPr>
              <a:t>,</a:t>
            </a:r>
            <a:r>
              <a:rPr lang="cs-CZ" i="1" dirty="0" smtClean="0">
                <a:solidFill>
                  <a:schemeClr val="tx1"/>
                </a:solidFill>
                <a:latin typeface="Cambria Math" pitchFamily="18" charset="0"/>
                <a:ea typeface="Cambria Math" pitchFamily="18" charset="0"/>
              </a:rPr>
              <a:t>E </a:t>
            </a:r>
            <a:r>
              <a:rPr lang="cs-CZ" dirty="0" smtClean="0">
                <a:solidFill>
                  <a:schemeClr val="tx1"/>
                </a:solidFill>
                <a:latin typeface="Cambria Math" pitchFamily="18" charset="0"/>
                <a:ea typeface="Cambria Math" pitchFamily="18" charset="0"/>
              </a:rPr>
              <a:t>) </a:t>
            </a:r>
            <a:r>
              <a:rPr lang="en-US" dirty="0" smtClean="0"/>
              <a:t>with regard to vertex </a:t>
            </a:r>
            <a:r>
              <a:rPr lang="cs-CZ" i="1" dirty="0" smtClean="0">
                <a:solidFill>
                  <a:schemeClr val="tx1"/>
                </a:solidFill>
                <a:latin typeface="Cambria Math" pitchFamily="18" charset="0"/>
                <a:ea typeface="Cambria Math" pitchFamily="18" charset="0"/>
              </a:rPr>
              <a:t>v</a:t>
            </a:r>
            <a:r>
              <a:rPr lang="cs-CZ" dirty="0" smtClean="0">
                <a:solidFill>
                  <a:schemeClr val="tx1"/>
                </a:solidFill>
                <a:latin typeface="+mn-lt"/>
                <a:ea typeface="+mn-ea"/>
                <a:cs typeface="+mn-cs"/>
              </a:rPr>
              <a:t>  </a:t>
            </a:r>
            <a:r>
              <a:rPr lang="en-US" dirty="0" smtClean="0">
                <a:solidFill>
                  <a:schemeClr val="tx1"/>
                </a:solidFill>
                <a:latin typeface="+mn-lt"/>
                <a:ea typeface="+mn-ea"/>
                <a:cs typeface="+mn-cs"/>
              </a:rPr>
              <a:t>is a set</a:t>
            </a:r>
            <a:endParaRPr lang="cs-CZ" dirty="0" smtClean="0">
              <a:solidFill>
                <a:schemeClr val="tx1"/>
              </a:solidFill>
              <a:latin typeface="+mn-lt"/>
              <a:ea typeface="+mn-ea"/>
              <a:cs typeface="+mn-cs"/>
            </a:endParaRPr>
          </a:p>
          <a:p>
            <a:pPr>
              <a:buNone/>
            </a:pPr>
            <a:r>
              <a:rPr lang="cs-CZ" dirty="0" smtClean="0"/>
              <a:t>	</a:t>
            </a:r>
            <a:r>
              <a:rPr lang="cs-CZ" i="1" dirty="0" smtClean="0">
                <a:solidFill>
                  <a:schemeClr val="tx1"/>
                </a:solidFill>
                <a:latin typeface="Cambria Math" pitchFamily="18" charset="0"/>
                <a:ea typeface="Cambria Math" pitchFamily="18" charset="0"/>
              </a:rPr>
              <a:t>C</a:t>
            </a:r>
            <a:r>
              <a:rPr lang="cs-CZ" dirty="0" smtClean="0">
                <a:solidFill>
                  <a:schemeClr val="tx1"/>
                </a:solidFill>
                <a:latin typeface="Cambria Math" pitchFamily="18" charset="0"/>
                <a:ea typeface="Cambria Math" pitchFamily="18" charset="0"/>
              </a:rPr>
              <a:t>(</a:t>
            </a:r>
            <a:r>
              <a:rPr lang="cs-CZ" i="1" dirty="0" smtClean="0">
                <a:solidFill>
                  <a:schemeClr val="tx1"/>
                </a:solidFill>
                <a:latin typeface="Cambria Math" pitchFamily="18" charset="0"/>
                <a:ea typeface="Cambria Math" pitchFamily="18" charset="0"/>
              </a:rPr>
              <a:t>v </a:t>
            </a:r>
            <a:r>
              <a:rPr lang="cs-CZ" dirty="0" smtClean="0">
                <a:latin typeface="Cambria Math" pitchFamily="18" charset="0"/>
                <a:ea typeface="Cambria Math" pitchFamily="18" charset="0"/>
              </a:rPr>
              <a:t>)</a:t>
            </a:r>
            <a:r>
              <a:rPr lang="cs-CZ" dirty="0" smtClean="0">
                <a:solidFill>
                  <a:schemeClr val="tx1"/>
                </a:solidFill>
                <a:latin typeface="Cambria Math" pitchFamily="18" charset="0"/>
                <a:ea typeface="Cambria Math" pitchFamily="18" charset="0"/>
              </a:rPr>
              <a:t> = {</a:t>
            </a:r>
            <a:r>
              <a:rPr lang="cs-CZ" i="1" dirty="0" smtClean="0">
                <a:solidFill>
                  <a:schemeClr val="tx1"/>
                </a:solidFill>
                <a:latin typeface="Cambria Math" pitchFamily="18" charset="0"/>
                <a:ea typeface="Cambria Math" pitchFamily="18" charset="0"/>
              </a:rPr>
              <a:t>u</a:t>
            </a:r>
            <a:r>
              <a:rPr lang="cs-CZ" dirty="0" smtClean="0">
                <a:solidFill>
                  <a:schemeClr val="tx1"/>
                </a:solidFill>
                <a:latin typeface="Cambria Math" pitchFamily="18" charset="0"/>
                <a:ea typeface="Cambria Math" pitchFamily="18" charset="0"/>
              </a:rPr>
              <a:t> </a:t>
            </a:r>
            <a:r>
              <a:rPr lang="cs-CZ" dirty="0" smtClean="0">
                <a:solidFill>
                  <a:schemeClr val="tx1"/>
                </a:solidFill>
                <a:latin typeface="Cambria Math"/>
                <a:ea typeface="Cambria Math"/>
              </a:rPr>
              <a:t>∈</a:t>
            </a:r>
            <a:r>
              <a:rPr lang="cs-CZ" dirty="0" smtClean="0">
                <a:solidFill>
                  <a:schemeClr val="tx1"/>
                </a:solidFill>
                <a:latin typeface="Cambria Math" pitchFamily="18" charset="0"/>
                <a:ea typeface="Cambria Math" pitchFamily="18" charset="0"/>
              </a:rPr>
              <a:t> </a:t>
            </a:r>
            <a:r>
              <a:rPr lang="cs-CZ" i="1" dirty="0" smtClean="0">
                <a:solidFill>
                  <a:schemeClr val="tx1"/>
                </a:solidFill>
                <a:latin typeface="Cambria Math" pitchFamily="18" charset="0"/>
                <a:ea typeface="Cambria Math" pitchFamily="18" charset="0"/>
              </a:rPr>
              <a:t>V</a:t>
            </a:r>
            <a:r>
              <a:rPr lang="cs-CZ" dirty="0" smtClean="0">
                <a:solidFill>
                  <a:schemeClr val="tx1"/>
                </a:solidFill>
                <a:latin typeface="Cambria Math" pitchFamily="18" charset="0"/>
                <a:ea typeface="Cambria Math" pitchFamily="18" charset="0"/>
              </a:rPr>
              <a:t> | </a:t>
            </a:r>
            <a:r>
              <a:rPr lang="en-US" dirty="0" smtClean="0">
                <a:solidFill>
                  <a:schemeClr val="tx1"/>
                </a:solidFill>
                <a:latin typeface="Cambria Math" pitchFamily="18" charset="0"/>
                <a:ea typeface="Cambria Math" pitchFamily="18" charset="0"/>
              </a:rPr>
              <a:t>there exists </a:t>
            </a:r>
            <a:r>
              <a:rPr lang="en-US" dirty="0" smtClean="0">
                <a:latin typeface="Cambria Math" pitchFamily="18" charset="0"/>
                <a:ea typeface="Cambria Math" pitchFamily="18" charset="0"/>
              </a:rPr>
              <a:t>a path</a:t>
            </a:r>
            <a:r>
              <a:rPr lang="cs-CZ" dirty="0" smtClean="0">
                <a:solidFill>
                  <a:schemeClr val="tx1"/>
                </a:solidFill>
                <a:latin typeface="Cambria Math" pitchFamily="18" charset="0"/>
                <a:ea typeface="Cambria Math" pitchFamily="18" charset="0"/>
              </a:rPr>
              <a:t> </a:t>
            </a:r>
            <a:r>
              <a:rPr lang="en-US" dirty="0" smtClean="0">
                <a:latin typeface="Cambria Math" pitchFamily="18" charset="0"/>
                <a:ea typeface="Cambria Math" pitchFamily="18" charset="0"/>
              </a:rPr>
              <a:t>in</a:t>
            </a:r>
            <a:r>
              <a:rPr lang="cs-CZ" dirty="0" smtClean="0">
                <a:solidFill>
                  <a:schemeClr val="tx1"/>
                </a:solidFill>
                <a:latin typeface="Cambria Math" pitchFamily="18" charset="0"/>
                <a:ea typeface="Cambria Math" pitchFamily="18" charset="0"/>
              </a:rPr>
              <a:t> G </a:t>
            </a:r>
            <a:r>
              <a:rPr lang="en-US" dirty="0" smtClean="0">
                <a:solidFill>
                  <a:schemeClr val="tx1"/>
                </a:solidFill>
                <a:latin typeface="Cambria Math" pitchFamily="18" charset="0"/>
                <a:ea typeface="Cambria Math" pitchFamily="18" charset="0"/>
              </a:rPr>
              <a:t>from</a:t>
            </a:r>
            <a:r>
              <a:rPr lang="cs-CZ" dirty="0" smtClean="0">
                <a:solidFill>
                  <a:schemeClr val="tx1"/>
                </a:solidFill>
                <a:latin typeface="Cambria Math" pitchFamily="18" charset="0"/>
                <a:ea typeface="Cambria Math" pitchFamily="18" charset="0"/>
              </a:rPr>
              <a:t> </a:t>
            </a:r>
            <a:r>
              <a:rPr lang="cs-CZ" i="1" dirty="0" smtClean="0">
                <a:solidFill>
                  <a:schemeClr val="tx1"/>
                </a:solidFill>
                <a:latin typeface="Cambria Math" pitchFamily="18" charset="0"/>
                <a:ea typeface="Cambria Math" pitchFamily="18" charset="0"/>
              </a:rPr>
              <a:t>u</a:t>
            </a:r>
            <a:r>
              <a:rPr lang="cs-CZ" dirty="0" smtClean="0">
                <a:solidFill>
                  <a:schemeClr val="tx1"/>
                </a:solidFill>
                <a:latin typeface="Cambria Math" pitchFamily="18" charset="0"/>
                <a:ea typeface="Cambria Math" pitchFamily="18" charset="0"/>
              </a:rPr>
              <a:t>  </a:t>
            </a:r>
            <a:r>
              <a:rPr lang="en-US" dirty="0" smtClean="0">
                <a:latin typeface="Cambria Math" pitchFamily="18" charset="0"/>
                <a:ea typeface="Cambria Math" pitchFamily="18" charset="0"/>
              </a:rPr>
              <a:t>to</a:t>
            </a:r>
            <a:r>
              <a:rPr lang="cs-CZ" dirty="0" smtClean="0">
                <a:solidFill>
                  <a:schemeClr val="tx1"/>
                </a:solidFill>
                <a:latin typeface="Cambria Math" pitchFamily="18" charset="0"/>
                <a:ea typeface="Cambria Math" pitchFamily="18" charset="0"/>
              </a:rPr>
              <a:t> </a:t>
            </a:r>
            <a:r>
              <a:rPr lang="cs-CZ" i="1" dirty="0" smtClean="0">
                <a:solidFill>
                  <a:schemeClr val="tx1"/>
                </a:solidFill>
                <a:latin typeface="Cambria Math" pitchFamily="18" charset="0"/>
                <a:ea typeface="Cambria Math" pitchFamily="18" charset="0"/>
              </a:rPr>
              <a:t>v </a:t>
            </a:r>
            <a:r>
              <a:rPr lang="cs-CZ" dirty="0" smtClean="0">
                <a:solidFill>
                  <a:schemeClr val="tx1"/>
                </a:solidFill>
                <a:latin typeface="Cambria Math" pitchFamily="18" charset="0"/>
                <a:ea typeface="Cambria Math" pitchFamily="18" charset="0"/>
              </a:rPr>
              <a:t>}.</a:t>
            </a:r>
          </a:p>
          <a:p>
            <a:r>
              <a:rPr lang="en-US" dirty="0" smtClean="0"/>
              <a:t>In other words</a:t>
            </a:r>
            <a:r>
              <a:rPr lang="cs-CZ" dirty="0" smtClean="0">
                <a:solidFill>
                  <a:schemeClr val="tx1"/>
                </a:solidFill>
                <a:latin typeface="+mn-lt"/>
                <a:ea typeface="+mn-ea"/>
                <a:cs typeface="+mn-cs"/>
              </a:rPr>
              <a:t>: </a:t>
            </a:r>
            <a:r>
              <a:rPr lang="en-US" dirty="0" smtClean="0">
                <a:solidFill>
                  <a:schemeClr val="tx1"/>
                </a:solidFill>
                <a:latin typeface="+mn-lt"/>
                <a:ea typeface="+mn-ea"/>
                <a:cs typeface="+mn-cs"/>
              </a:rPr>
              <a:t>If a graph is disconnected, then parts from which is composed from and that are themselves connected, are called </a:t>
            </a:r>
            <a:r>
              <a:rPr lang="en-US" i="1" dirty="0" smtClean="0"/>
              <a:t>connected components</a:t>
            </a:r>
            <a:r>
              <a:rPr lang="cs-CZ" i="1" dirty="0" smtClean="0">
                <a:solidFill>
                  <a:schemeClr val="tx1"/>
                </a:solidFill>
                <a:latin typeface="+mn-lt"/>
                <a:ea typeface="+mn-ea"/>
                <a:cs typeface="+mn-cs"/>
              </a:rPr>
              <a:t>.</a:t>
            </a:r>
          </a:p>
          <a:p>
            <a:pPr>
              <a:buNone/>
            </a:pPr>
            <a:r>
              <a:rPr lang="cs-CZ" dirty="0" smtClean="0"/>
              <a:t>	</a:t>
            </a:r>
            <a:endParaRPr lang="cs-CZ" dirty="0" smtClean="0">
              <a:solidFill>
                <a:schemeClr val="tx1"/>
              </a:solidFill>
              <a:latin typeface="+mn-lt"/>
              <a:ea typeface="+mn-ea"/>
              <a:cs typeface="+mn-cs"/>
            </a:endParaRPr>
          </a:p>
        </p:txBody>
      </p:sp>
      <p:grpSp>
        <p:nvGrpSpPr>
          <p:cNvPr id="63" name="Skupina 62"/>
          <p:cNvGrpSpPr/>
          <p:nvPr/>
        </p:nvGrpSpPr>
        <p:grpSpPr>
          <a:xfrm>
            <a:off x="714348" y="3714752"/>
            <a:ext cx="5303606" cy="2369596"/>
            <a:chOff x="714348" y="3714752"/>
            <a:chExt cx="5303606" cy="2369596"/>
          </a:xfrm>
        </p:grpSpPr>
        <p:cxnSp>
          <p:nvCxnSpPr>
            <p:cNvPr id="7" name="Přímá spojovací čára 6"/>
            <p:cNvCxnSpPr/>
            <p:nvPr/>
          </p:nvCxnSpPr>
          <p:spPr bwMode="auto">
            <a:xfrm rot="5400000">
              <a:off x="485834" y="5208680"/>
              <a:ext cx="1171411"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7"/>
            <p:cNvCxnSpPr/>
            <p:nvPr/>
          </p:nvCxnSpPr>
          <p:spPr bwMode="auto">
            <a:xfrm>
              <a:off x="1071539" y="4622974"/>
              <a:ext cx="1428760" cy="1171411"/>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9"/>
            <p:cNvCxnSpPr/>
            <p:nvPr/>
          </p:nvCxnSpPr>
          <p:spPr bwMode="auto">
            <a:xfrm>
              <a:off x="1071539" y="5794385"/>
              <a:ext cx="1428760"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1"/>
            <p:cNvCxnSpPr/>
            <p:nvPr/>
          </p:nvCxnSpPr>
          <p:spPr bwMode="auto">
            <a:xfrm rot="10800000">
              <a:off x="1763836" y="3929066"/>
              <a:ext cx="736463" cy="693908"/>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14"/>
            <p:cNvCxnSpPr/>
            <p:nvPr/>
          </p:nvCxnSpPr>
          <p:spPr bwMode="auto">
            <a:xfrm rot="5400000">
              <a:off x="485834" y="5208680"/>
              <a:ext cx="1171411"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15"/>
            <p:cNvCxnSpPr/>
            <p:nvPr/>
          </p:nvCxnSpPr>
          <p:spPr bwMode="auto">
            <a:xfrm>
              <a:off x="1071539" y="4622974"/>
              <a:ext cx="1428760" cy="1171411"/>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17"/>
            <p:cNvCxnSpPr/>
            <p:nvPr/>
          </p:nvCxnSpPr>
          <p:spPr bwMode="auto">
            <a:xfrm>
              <a:off x="1071539" y="5794385"/>
              <a:ext cx="1428760"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0" name="Přímá spojovací čára 19"/>
            <p:cNvCxnSpPr/>
            <p:nvPr/>
          </p:nvCxnSpPr>
          <p:spPr bwMode="auto">
            <a:xfrm rot="10800000">
              <a:off x="1763836" y="3929066"/>
              <a:ext cx="736463" cy="693908"/>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1" name="TextovéPole 20"/>
            <p:cNvSpPr txBox="1"/>
            <p:nvPr/>
          </p:nvSpPr>
          <p:spPr>
            <a:xfrm>
              <a:off x="2500298" y="4572008"/>
              <a:ext cx="312906" cy="369332"/>
            </a:xfrm>
            <a:prstGeom prst="rect">
              <a:avLst/>
            </a:prstGeom>
            <a:noFill/>
          </p:spPr>
          <p:txBody>
            <a:bodyPr wrap="none" rtlCol="0">
              <a:spAutoFit/>
            </a:bodyPr>
            <a:lstStyle/>
            <a:p>
              <a:r>
                <a:rPr lang="cs-CZ" dirty="0" smtClean="0"/>
                <a:t>a</a:t>
              </a:r>
              <a:endParaRPr lang="cs-CZ" dirty="0"/>
            </a:p>
          </p:txBody>
        </p:sp>
        <p:sp>
          <p:nvSpPr>
            <p:cNvPr id="22" name="TextovéPole 21"/>
            <p:cNvSpPr txBox="1"/>
            <p:nvPr/>
          </p:nvSpPr>
          <p:spPr>
            <a:xfrm>
              <a:off x="1428728" y="3714752"/>
              <a:ext cx="312906" cy="369332"/>
            </a:xfrm>
            <a:prstGeom prst="rect">
              <a:avLst/>
            </a:prstGeom>
            <a:noFill/>
          </p:spPr>
          <p:txBody>
            <a:bodyPr wrap="none" rtlCol="0">
              <a:spAutoFit/>
            </a:bodyPr>
            <a:lstStyle/>
            <a:p>
              <a:r>
                <a:rPr lang="cs-CZ" dirty="0" smtClean="0"/>
                <a:t>b</a:t>
              </a:r>
              <a:endParaRPr lang="cs-CZ" dirty="0"/>
            </a:p>
          </p:txBody>
        </p:sp>
        <p:sp>
          <p:nvSpPr>
            <p:cNvPr id="57" name="TextovéPole 56"/>
            <p:cNvSpPr txBox="1"/>
            <p:nvPr/>
          </p:nvSpPr>
          <p:spPr>
            <a:xfrm>
              <a:off x="2571736" y="5643578"/>
              <a:ext cx="312906" cy="369332"/>
            </a:xfrm>
            <a:prstGeom prst="rect">
              <a:avLst/>
            </a:prstGeom>
            <a:noFill/>
          </p:spPr>
          <p:txBody>
            <a:bodyPr wrap="none" rtlCol="0">
              <a:spAutoFit/>
            </a:bodyPr>
            <a:lstStyle/>
            <a:p>
              <a:r>
                <a:rPr lang="cs-CZ" dirty="0"/>
                <a:t>d</a:t>
              </a:r>
            </a:p>
          </p:txBody>
        </p:sp>
        <p:sp>
          <p:nvSpPr>
            <p:cNvPr id="58" name="TextovéPole 57"/>
            <p:cNvSpPr txBox="1"/>
            <p:nvPr/>
          </p:nvSpPr>
          <p:spPr>
            <a:xfrm>
              <a:off x="785786" y="4214818"/>
              <a:ext cx="300082" cy="369332"/>
            </a:xfrm>
            <a:prstGeom prst="rect">
              <a:avLst/>
            </a:prstGeom>
            <a:noFill/>
          </p:spPr>
          <p:txBody>
            <a:bodyPr wrap="none" rtlCol="0">
              <a:spAutoFit/>
            </a:bodyPr>
            <a:lstStyle/>
            <a:p>
              <a:r>
                <a:rPr lang="cs-CZ" dirty="0"/>
                <a:t>c</a:t>
              </a:r>
            </a:p>
          </p:txBody>
        </p:sp>
        <p:sp>
          <p:nvSpPr>
            <p:cNvPr id="59" name="TextovéPole 58"/>
            <p:cNvSpPr txBox="1"/>
            <p:nvPr/>
          </p:nvSpPr>
          <p:spPr>
            <a:xfrm>
              <a:off x="714348" y="5715016"/>
              <a:ext cx="312906" cy="369332"/>
            </a:xfrm>
            <a:prstGeom prst="rect">
              <a:avLst/>
            </a:prstGeom>
            <a:noFill/>
          </p:spPr>
          <p:txBody>
            <a:bodyPr wrap="none" rtlCol="0">
              <a:spAutoFit/>
            </a:bodyPr>
            <a:lstStyle/>
            <a:p>
              <a:r>
                <a:rPr lang="cs-CZ" dirty="0"/>
                <a:t>e</a:t>
              </a:r>
            </a:p>
          </p:txBody>
        </p:sp>
        <p:sp>
          <p:nvSpPr>
            <p:cNvPr id="61" name="TextovéPole 60"/>
            <p:cNvSpPr txBox="1"/>
            <p:nvPr/>
          </p:nvSpPr>
          <p:spPr>
            <a:xfrm>
              <a:off x="3214678" y="4000504"/>
              <a:ext cx="1880643" cy="369332"/>
            </a:xfrm>
            <a:prstGeom prst="rect">
              <a:avLst/>
            </a:prstGeom>
            <a:noFill/>
          </p:spPr>
          <p:txBody>
            <a:bodyPr wrap="none" rtlCol="0">
              <a:spAutoFit/>
            </a:bodyPr>
            <a:lstStyle/>
            <a:p>
              <a:r>
                <a:rPr lang="cs-CZ" i="1" dirty="0" smtClean="0">
                  <a:solidFill>
                    <a:schemeClr val="tx1"/>
                  </a:solidFill>
                  <a:latin typeface="Cambria Math" pitchFamily="18" charset="0"/>
                  <a:ea typeface="Cambria Math" pitchFamily="18" charset="0"/>
                </a:rPr>
                <a:t>C</a:t>
              </a:r>
              <a:r>
                <a:rPr lang="cs-CZ" dirty="0" smtClean="0">
                  <a:solidFill>
                    <a:schemeClr val="tx1"/>
                  </a:solidFill>
                  <a:latin typeface="Cambria Math" pitchFamily="18" charset="0"/>
                  <a:ea typeface="Cambria Math" pitchFamily="18" charset="0"/>
                </a:rPr>
                <a:t>(</a:t>
              </a:r>
              <a:r>
                <a:rPr lang="cs-CZ" dirty="0">
                  <a:latin typeface="Cambria Math" pitchFamily="18" charset="0"/>
                  <a:ea typeface="Cambria Math" pitchFamily="18" charset="0"/>
                </a:rPr>
                <a:t>a</a:t>
              </a:r>
              <a:r>
                <a:rPr lang="cs-CZ" dirty="0" smtClean="0">
                  <a:latin typeface="Cambria Math" pitchFamily="18" charset="0"/>
                  <a:ea typeface="Cambria Math" pitchFamily="18" charset="0"/>
                </a:rPr>
                <a:t>)=</a:t>
              </a:r>
              <a:r>
                <a:rPr lang="cs-CZ" i="1" dirty="0" smtClean="0">
                  <a:solidFill>
                    <a:schemeClr val="tx1"/>
                  </a:solidFill>
                  <a:latin typeface="Cambria Math" pitchFamily="18" charset="0"/>
                  <a:ea typeface="Cambria Math" pitchFamily="18" charset="0"/>
                </a:rPr>
                <a:t>C</a:t>
              </a:r>
              <a:r>
                <a:rPr lang="cs-CZ" dirty="0" smtClean="0">
                  <a:solidFill>
                    <a:schemeClr val="tx1"/>
                  </a:solidFill>
                  <a:latin typeface="Cambria Math" pitchFamily="18" charset="0"/>
                  <a:ea typeface="Cambria Math" pitchFamily="18" charset="0"/>
                </a:rPr>
                <a:t>(</a:t>
              </a:r>
              <a:r>
                <a:rPr lang="en-US" dirty="0" smtClean="0">
                  <a:latin typeface="Cambria Math" pitchFamily="18" charset="0"/>
                  <a:ea typeface="Cambria Math" pitchFamily="18" charset="0"/>
                </a:rPr>
                <a:t>b</a:t>
              </a:r>
              <a:r>
                <a:rPr lang="cs-CZ" dirty="0" smtClean="0">
                  <a:latin typeface="Cambria Math" pitchFamily="18" charset="0"/>
                  <a:ea typeface="Cambria Math" pitchFamily="18" charset="0"/>
                </a:rPr>
                <a:t>)=</a:t>
              </a:r>
              <a:r>
                <a:rPr lang="en-US" dirty="0" smtClean="0">
                  <a:latin typeface="Cambria Math" pitchFamily="18" charset="0"/>
                  <a:ea typeface="Cambria Math" pitchFamily="18" charset="0"/>
                </a:rPr>
                <a:t>{</a:t>
              </a:r>
              <a:r>
                <a:rPr lang="en-US" dirty="0" err="1" smtClean="0">
                  <a:latin typeface="Cambria Math" pitchFamily="18" charset="0"/>
                  <a:ea typeface="Cambria Math" pitchFamily="18" charset="0"/>
                </a:rPr>
                <a:t>a,b</a:t>
              </a:r>
              <a:r>
                <a:rPr lang="en-US" dirty="0" smtClean="0">
                  <a:latin typeface="Cambria Math" pitchFamily="18" charset="0"/>
                  <a:ea typeface="Cambria Math" pitchFamily="18" charset="0"/>
                </a:rPr>
                <a:t>}</a:t>
              </a:r>
              <a:endParaRPr lang="cs-CZ" dirty="0"/>
            </a:p>
          </p:txBody>
        </p:sp>
        <p:sp>
          <p:nvSpPr>
            <p:cNvPr id="62" name="TextovéPole 61"/>
            <p:cNvSpPr txBox="1"/>
            <p:nvPr/>
          </p:nvSpPr>
          <p:spPr>
            <a:xfrm>
              <a:off x="3286116" y="5429264"/>
              <a:ext cx="2731838" cy="369332"/>
            </a:xfrm>
            <a:prstGeom prst="rect">
              <a:avLst/>
            </a:prstGeom>
            <a:noFill/>
          </p:spPr>
          <p:txBody>
            <a:bodyPr wrap="none" rtlCol="0">
              <a:spAutoFit/>
            </a:bodyPr>
            <a:lstStyle/>
            <a:p>
              <a:r>
                <a:rPr lang="cs-CZ" i="1" dirty="0" smtClean="0">
                  <a:solidFill>
                    <a:schemeClr val="tx1"/>
                  </a:solidFill>
                  <a:latin typeface="Cambria Math" pitchFamily="18" charset="0"/>
                  <a:ea typeface="Cambria Math" pitchFamily="18" charset="0"/>
                </a:rPr>
                <a:t>C</a:t>
              </a:r>
              <a:r>
                <a:rPr lang="cs-CZ" dirty="0" smtClean="0">
                  <a:solidFill>
                    <a:schemeClr val="tx1"/>
                  </a:solidFill>
                  <a:latin typeface="Cambria Math" pitchFamily="18" charset="0"/>
                  <a:ea typeface="Cambria Math" pitchFamily="18" charset="0"/>
                </a:rPr>
                <a:t>(</a:t>
              </a:r>
              <a:r>
                <a:rPr lang="en-US" dirty="0" smtClean="0">
                  <a:latin typeface="Cambria Math" pitchFamily="18" charset="0"/>
                  <a:ea typeface="Cambria Math" pitchFamily="18" charset="0"/>
                </a:rPr>
                <a:t>c</a:t>
              </a:r>
              <a:r>
                <a:rPr lang="cs-CZ" dirty="0" smtClean="0">
                  <a:latin typeface="Cambria Math" pitchFamily="18" charset="0"/>
                  <a:ea typeface="Cambria Math" pitchFamily="18" charset="0"/>
                </a:rPr>
                <a:t>) =</a:t>
              </a:r>
              <a:r>
                <a:rPr lang="cs-CZ" i="1" dirty="0" smtClean="0">
                  <a:solidFill>
                    <a:schemeClr val="tx1"/>
                  </a:solidFill>
                  <a:latin typeface="Cambria Math" pitchFamily="18" charset="0"/>
                  <a:ea typeface="Cambria Math" pitchFamily="18" charset="0"/>
                </a:rPr>
                <a:t>C</a:t>
              </a:r>
              <a:r>
                <a:rPr lang="cs-CZ" dirty="0" smtClean="0">
                  <a:solidFill>
                    <a:schemeClr val="tx1"/>
                  </a:solidFill>
                  <a:latin typeface="Cambria Math" pitchFamily="18" charset="0"/>
                  <a:ea typeface="Cambria Math" pitchFamily="18" charset="0"/>
                </a:rPr>
                <a:t>(</a:t>
              </a:r>
              <a:r>
                <a:rPr lang="en-US" dirty="0" smtClean="0">
                  <a:latin typeface="Cambria Math" pitchFamily="18" charset="0"/>
                  <a:ea typeface="Cambria Math" pitchFamily="18" charset="0"/>
                </a:rPr>
                <a:t>d</a:t>
              </a:r>
              <a:r>
                <a:rPr lang="cs-CZ" dirty="0" smtClean="0">
                  <a:latin typeface="Cambria Math" pitchFamily="18" charset="0"/>
                  <a:ea typeface="Cambria Math" pitchFamily="18" charset="0"/>
                </a:rPr>
                <a:t>) =</a:t>
              </a:r>
              <a:r>
                <a:rPr lang="cs-CZ" i="1" dirty="0" smtClean="0">
                  <a:solidFill>
                    <a:schemeClr val="tx1"/>
                  </a:solidFill>
                  <a:latin typeface="Cambria Math" pitchFamily="18" charset="0"/>
                  <a:ea typeface="Cambria Math" pitchFamily="18" charset="0"/>
                </a:rPr>
                <a:t>C</a:t>
              </a:r>
              <a:r>
                <a:rPr lang="cs-CZ" dirty="0" smtClean="0">
                  <a:solidFill>
                    <a:schemeClr val="tx1"/>
                  </a:solidFill>
                  <a:latin typeface="Cambria Math" pitchFamily="18" charset="0"/>
                  <a:ea typeface="Cambria Math" pitchFamily="18" charset="0"/>
                </a:rPr>
                <a:t>(</a:t>
              </a:r>
              <a:r>
                <a:rPr lang="en-US" dirty="0">
                  <a:latin typeface="Cambria Math" pitchFamily="18" charset="0"/>
                  <a:ea typeface="Cambria Math" pitchFamily="18" charset="0"/>
                </a:rPr>
                <a:t>e</a:t>
              </a:r>
              <a:r>
                <a:rPr lang="cs-CZ" dirty="0" smtClean="0">
                  <a:latin typeface="Cambria Math" pitchFamily="18" charset="0"/>
                  <a:ea typeface="Cambria Math" pitchFamily="18" charset="0"/>
                </a:rPr>
                <a:t>)=</a:t>
              </a:r>
              <a:r>
                <a:rPr lang="en-US" dirty="0" smtClean="0">
                  <a:latin typeface="Cambria Math" pitchFamily="18" charset="0"/>
                  <a:ea typeface="Cambria Math" pitchFamily="18" charset="0"/>
                </a:rPr>
                <a:t>{</a:t>
              </a:r>
              <a:r>
                <a:rPr lang="en-US" dirty="0" err="1" smtClean="0">
                  <a:latin typeface="Cambria Math" pitchFamily="18" charset="0"/>
                  <a:ea typeface="Cambria Math" pitchFamily="18" charset="0"/>
                </a:rPr>
                <a:t>c,d,e</a:t>
              </a:r>
              <a:r>
                <a:rPr lang="en-US" dirty="0" smtClean="0">
                  <a:latin typeface="Cambria Math" pitchFamily="18" charset="0"/>
                  <a:ea typeface="Cambria Math" pitchFamily="18" charset="0"/>
                </a:rPr>
                <a:t>}</a:t>
              </a:r>
              <a:endParaRPr lang="cs-CZ" dirty="0"/>
            </a:p>
          </p:txBody>
        </p:sp>
      </p:grpSp>
    </p:spTree>
    <p:extLst>
      <p:ext uri="{BB962C8B-B14F-4D97-AF65-F5344CB8AC3E}">
        <p14:creationId xmlns:p14="http://schemas.microsoft.com/office/powerpoint/2010/main" val="160598180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6326189" y="3725499"/>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923985167"/>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3206670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6326189" y="3725499"/>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647281677"/>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6952044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632618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548831162"/>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4971659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4886799" y="227977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41987637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571396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344740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45932435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8547451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47694361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r>
                        <a:rPr lang="en-US" sz="2800" dirty="0" smtClean="0">
                          <a:latin typeface="Arial" pitchFamily="34" charset="0"/>
                          <a:cs typeface="Arial" pitchFamily="34" charset="0"/>
                        </a:rPr>
                        <a:t>a</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212632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804398731"/>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r>
                        <a:rPr lang="en-US" sz="2800" dirty="0" smtClean="0">
                          <a:latin typeface="Arial" pitchFamily="34" charset="0"/>
                          <a:cs typeface="Arial" pitchFamily="34" charset="0"/>
                        </a:rPr>
                        <a:t>a</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2038693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644941070"/>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r>
                        <a:rPr lang="en-US" sz="2800" dirty="0" smtClean="0">
                          <a:latin typeface="Arial" pitchFamily="34" charset="0"/>
                          <a:cs typeface="Arial" pitchFamily="34" charset="0"/>
                        </a:rPr>
                        <a:t>a</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3600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493474727"/>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563951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8019"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582110080"/>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7503097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112"/>
            <a:ext cx="8207375" cy="720725"/>
          </a:xfrm>
        </p:spPr>
        <p:txBody>
          <a:bodyPr/>
          <a:lstStyle/>
          <a:p>
            <a:r>
              <a:rPr lang="en-US" dirty="0" smtClean="0"/>
              <a:t>Strongly Connected Components</a:t>
            </a:r>
            <a:r>
              <a:rPr lang="cs-CZ" smtClean="0"/>
              <a:t/>
            </a:r>
            <a:br>
              <a:rPr lang="cs-CZ" smtClean="0"/>
            </a:br>
            <a:endParaRPr lang="cs-CZ" sz="2400" dirty="0"/>
          </a:p>
        </p:txBody>
      </p:sp>
      <p:sp>
        <p:nvSpPr>
          <p:cNvPr id="3" name="Zástupný symbol pro obsah 2"/>
          <p:cNvSpPr>
            <a:spLocks noGrp="1"/>
          </p:cNvSpPr>
          <p:nvPr>
            <p:ph idx="1"/>
          </p:nvPr>
        </p:nvSpPr>
        <p:spPr>
          <a:xfrm>
            <a:off x="467544" y="620688"/>
            <a:ext cx="8136903" cy="2952105"/>
          </a:xfrm>
        </p:spPr>
        <p:txBody>
          <a:bodyPr/>
          <a:lstStyle/>
          <a:p>
            <a:r>
              <a:rPr lang="en-US" dirty="0"/>
              <a:t>A directed </a:t>
            </a:r>
            <a:r>
              <a:rPr lang="en-US" dirty="0" smtClean="0"/>
              <a:t>graph </a:t>
            </a:r>
            <a:r>
              <a:rPr lang="cs-CZ" dirty="0">
                <a:latin typeface="Cambria Math" pitchFamily="18" charset="0"/>
                <a:ea typeface="Cambria Math" pitchFamily="18" charset="0"/>
              </a:rPr>
              <a:t>G =(</a:t>
            </a:r>
            <a:r>
              <a:rPr lang="cs-CZ" i="1" dirty="0">
                <a:latin typeface="Cambria Math" pitchFamily="18" charset="0"/>
                <a:ea typeface="Cambria Math" pitchFamily="18" charset="0"/>
              </a:rPr>
              <a:t>V</a:t>
            </a:r>
            <a:r>
              <a:rPr lang="cs-CZ" dirty="0">
                <a:latin typeface="Cambria Math" pitchFamily="18" charset="0"/>
                <a:ea typeface="Cambria Math" pitchFamily="18" charset="0"/>
              </a:rPr>
              <a:t>,</a:t>
            </a:r>
            <a:r>
              <a:rPr lang="cs-CZ" i="1" dirty="0">
                <a:latin typeface="Cambria Math" pitchFamily="18" charset="0"/>
                <a:ea typeface="Cambria Math" pitchFamily="18" charset="0"/>
              </a:rPr>
              <a:t>E </a:t>
            </a:r>
            <a:r>
              <a:rPr lang="cs-CZ" dirty="0">
                <a:latin typeface="Cambria Math" pitchFamily="18" charset="0"/>
                <a:ea typeface="Cambria Math" pitchFamily="18" charset="0"/>
              </a:rPr>
              <a:t>)</a:t>
            </a:r>
            <a:r>
              <a:rPr lang="en-US" dirty="0" smtClean="0"/>
              <a:t> </a:t>
            </a:r>
            <a:r>
              <a:rPr lang="en-US" dirty="0"/>
              <a:t>is called </a:t>
            </a:r>
            <a:r>
              <a:rPr lang="en-US" b="1" dirty="0"/>
              <a:t>strongly connected </a:t>
            </a:r>
            <a:r>
              <a:rPr lang="en-US" dirty="0"/>
              <a:t>if there is a path </a:t>
            </a:r>
            <a:r>
              <a:rPr lang="en-US" dirty="0" smtClean="0"/>
              <a:t>in each direction between every couple of vertices </a:t>
            </a:r>
            <a:r>
              <a:rPr lang="en-US" dirty="0"/>
              <a:t>in the </a:t>
            </a:r>
            <a:r>
              <a:rPr lang="en-US" dirty="0" smtClean="0"/>
              <a:t>graph.</a:t>
            </a:r>
          </a:p>
          <a:p>
            <a:r>
              <a:rPr lang="en-US" dirty="0" smtClean="0"/>
              <a:t>The </a:t>
            </a:r>
            <a:r>
              <a:rPr lang="en-US" b="1" dirty="0"/>
              <a:t>strongly connected </a:t>
            </a:r>
            <a:r>
              <a:rPr lang="en-US" b="1"/>
              <a:t>components </a:t>
            </a:r>
            <a:r>
              <a:rPr lang="en-US" smtClean="0"/>
              <a:t>of </a:t>
            </a:r>
            <a:r>
              <a:rPr lang="en-US" dirty="0"/>
              <a:t>a directed graph G are its maximal strongly connected </a:t>
            </a:r>
            <a:r>
              <a:rPr lang="en-US" dirty="0" err="1"/>
              <a:t>subgraphs</a:t>
            </a:r>
            <a:r>
              <a:rPr lang="en-US"/>
              <a:t>. </a:t>
            </a:r>
            <a:r>
              <a:rPr lang="en-US" smtClean="0"/>
              <a:t>Also, each single node which is not part of any cycle is a  strongly connected component. </a:t>
            </a:r>
            <a:endParaRPr lang="en-US" dirty="0" smtClean="0"/>
          </a:p>
          <a:p>
            <a:pPr marL="0" indent="0" algn="ctr">
              <a:buNone/>
            </a:pPr>
            <a:r>
              <a:rPr lang="en-US" i="1" dirty="0">
                <a:latin typeface="Cambria Math" pitchFamily="18" charset="0"/>
                <a:ea typeface="Cambria Math" pitchFamily="18" charset="0"/>
              </a:rPr>
              <a:t>SCC</a:t>
            </a:r>
            <a:r>
              <a:rPr lang="cs-CZ" dirty="0">
                <a:latin typeface="Cambria Math" pitchFamily="18" charset="0"/>
                <a:ea typeface="Cambria Math" pitchFamily="18" charset="0"/>
              </a:rPr>
              <a:t>(</a:t>
            </a:r>
            <a:r>
              <a:rPr lang="cs-CZ" i="1" dirty="0">
                <a:latin typeface="Cambria Math" pitchFamily="18" charset="0"/>
                <a:ea typeface="Cambria Math" pitchFamily="18" charset="0"/>
              </a:rPr>
              <a:t>v </a:t>
            </a:r>
            <a:r>
              <a:rPr lang="cs-CZ" dirty="0">
                <a:latin typeface="Cambria Math" pitchFamily="18" charset="0"/>
                <a:ea typeface="Cambria Math" pitchFamily="18" charset="0"/>
              </a:rPr>
              <a:t>) = {</a:t>
            </a:r>
            <a:r>
              <a:rPr lang="cs-CZ" i="1" dirty="0">
                <a:latin typeface="Cambria Math" pitchFamily="18" charset="0"/>
                <a:ea typeface="Cambria Math" pitchFamily="18" charset="0"/>
              </a:rPr>
              <a:t>u</a:t>
            </a:r>
            <a:r>
              <a:rPr lang="cs-CZ" dirty="0">
                <a:latin typeface="Cambria Math" pitchFamily="18" charset="0"/>
                <a:ea typeface="Cambria Math" pitchFamily="18" charset="0"/>
              </a:rPr>
              <a:t> </a:t>
            </a:r>
            <a:r>
              <a:rPr lang="cs-CZ" dirty="0">
                <a:latin typeface="Cambria Math"/>
                <a:ea typeface="Cambria Math"/>
              </a:rPr>
              <a:t>∈</a:t>
            </a:r>
            <a:r>
              <a:rPr lang="cs-CZ" dirty="0">
                <a:latin typeface="Cambria Math" pitchFamily="18" charset="0"/>
                <a:ea typeface="Cambria Math" pitchFamily="18" charset="0"/>
              </a:rPr>
              <a:t> </a:t>
            </a:r>
            <a:r>
              <a:rPr lang="cs-CZ" i="1" dirty="0">
                <a:latin typeface="Cambria Math" pitchFamily="18" charset="0"/>
                <a:ea typeface="Cambria Math" pitchFamily="18" charset="0"/>
              </a:rPr>
              <a:t>V</a:t>
            </a:r>
            <a:r>
              <a:rPr lang="cs-CZ" dirty="0">
                <a:latin typeface="Cambria Math" pitchFamily="18" charset="0"/>
                <a:ea typeface="Cambria Math" pitchFamily="18" charset="0"/>
              </a:rPr>
              <a:t> | </a:t>
            </a:r>
            <a:r>
              <a:rPr lang="en-US" dirty="0">
                <a:latin typeface="Cambria Math" pitchFamily="18" charset="0"/>
                <a:ea typeface="Cambria Math" pitchFamily="18" charset="0"/>
              </a:rPr>
              <a:t>there exists a path</a:t>
            </a:r>
            <a:r>
              <a:rPr lang="cs-CZ" dirty="0">
                <a:latin typeface="Cambria Math" pitchFamily="18" charset="0"/>
                <a:ea typeface="Cambria Math" pitchFamily="18" charset="0"/>
              </a:rPr>
              <a:t> </a:t>
            </a:r>
            <a:r>
              <a:rPr lang="en-US" dirty="0">
                <a:latin typeface="Cambria Math" pitchFamily="18" charset="0"/>
                <a:ea typeface="Cambria Math" pitchFamily="18" charset="0"/>
              </a:rPr>
              <a:t>in</a:t>
            </a:r>
            <a:r>
              <a:rPr lang="cs-CZ" dirty="0">
                <a:latin typeface="Cambria Math" pitchFamily="18" charset="0"/>
                <a:ea typeface="Cambria Math" pitchFamily="18" charset="0"/>
              </a:rPr>
              <a:t> G </a:t>
            </a:r>
            <a:r>
              <a:rPr lang="en-US" dirty="0">
                <a:latin typeface="Cambria Math" pitchFamily="18" charset="0"/>
                <a:ea typeface="Cambria Math" pitchFamily="18" charset="0"/>
              </a:rPr>
              <a:t>from</a:t>
            </a:r>
            <a:r>
              <a:rPr lang="cs-CZ" dirty="0">
                <a:latin typeface="Cambria Math" pitchFamily="18" charset="0"/>
                <a:ea typeface="Cambria Math" pitchFamily="18" charset="0"/>
              </a:rPr>
              <a:t> </a:t>
            </a:r>
            <a:r>
              <a:rPr lang="cs-CZ" i="1" dirty="0">
                <a:latin typeface="Cambria Math" pitchFamily="18" charset="0"/>
                <a:ea typeface="Cambria Math" pitchFamily="18" charset="0"/>
              </a:rPr>
              <a:t>u</a:t>
            </a:r>
            <a:r>
              <a:rPr lang="cs-CZ" dirty="0">
                <a:latin typeface="Cambria Math" pitchFamily="18" charset="0"/>
                <a:ea typeface="Cambria Math" pitchFamily="18" charset="0"/>
              </a:rPr>
              <a:t>  </a:t>
            </a:r>
            <a:r>
              <a:rPr lang="en-US" dirty="0">
                <a:latin typeface="Cambria Math" pitchFamily="18" charset="0"/>
                <a:ea typeface="Cambria Math" pitchFamily="18" charset="0"/>
              </a:rPr>
              <a:t>to</a:t>
            </a:r>
            <a:r>
              <a:rPr lang="cs-CZ" dirty="0">
                <a:latin typeface="Cambria Math" pitchFamily="18" charset="0"/>
                <a:ea typeface="Cambria Math" pitchFamily="18" charset="0"/>
              </a:rPr>
              <a:t> </a:t>
            </a:r>
            <a:r>
              <a:rPr lang="cs-CZ" i="1" dirty="0">
                <a:latin typeface="Cambria Math" pitchFamily="18" charset="0"/>
                <a:ea typeface="Cambria Math" pitchFamily="18" charset="0"/>
              </a:rPr>
              <a:t>v </a:t>
            </a:r>
            <a:r>
              <a:rPr lang="en-US" dirty="0">
                <a:latin typeface="Cambria Math" pitchFamily="18" charset="0"/>
                <a:ea typeface="Cambria Math" pitchFamily="18" charset="0"/>
              </a:rPr>
              <a:t> and </a:t>
            </a:r>
            <a:r>
              <a:rPr lang="en-US" dirty="0" smtClean="0">
                <a:latin typeface="Cambria Math" pitchFamily="18" charset="0"/>
                <a:ea typeface="Cambria Math" pitchFamily="18" charset="0"/>
              </a:rPr>
              <a:t>          a </a:t>
            </a:r>
            <a:r>
              <a:rPr lang="en-US" dirty="0">
                <a:latin typeface="Cambria Math" pitchFamily="18" charset="0"/>
                <a:ea typeface="Cambria Math" pitchFamily="18" charset="0"/>
              </a:rPr>
              <a:t>path</a:t>
            </a:r>
            <a:r>
              <a:rPr lang="cs-CZ" dirty="0">
                <a:latin typeface="Cambria Math" pitchFamily="18" charset="0"/>
                <a:ea typeface="Cambria Math" pitchFamily="18" charset="0"/>
              </a:rPr>
              <a:t> </a:t>
            </a:r>
            <a:r>
              <a:rPr lang="en-US" dirty="0">
                <a:latin typeface="Cambria Math" pitchFamily="18" charset="0"/>
                <a:ea typeface="Cambria Math" pitchFamily="18" charset="0"/>
              </a:rPr>
              <a:t>in</a:t>
            </a:r>
            <a:r>
              <a:rPr lang="cs-CZ" dirty="0">
                <a:latin typeface="Cambria Math" pitchFamily="18" charset="0"/>
                <a:ea typeface="Cambria Math" pitchFamily="18" charset="0"/>
              </a:rPr>
              <a:t> G </a:t>
            </a:r>
            <a:r>
              <a:rPr lang="en-US" dirty="0">
                <a:latin typeface="Cambria Math" pitchFamily="18" charset="0"/>
                <a:ea typeface="Cambria Math" pitchFamily="18" charset="0"/>
              </a:rPr>
              <a:t>from</a:t>
            </a:r>
            <a:r>
              <a:rPr lang="cs-CZ" dirty="0">
                <a:latin typeface="Cambria Math" pitchFamily="18" charset="0"/>
                <a:ea typeface="Cambria Math" pitchFamily="18" charset="0"/>
              </a:rPr>
              <a:t> </a:t>
            </a:r>
            <a:r>
              <a:rPr lang="en-US" i="1" dirty="0">
                <a:latin typeface="Cambria Math" pitchFamily="18" charset="0"/>
                <a:ea typeface="Cambria Math" pitchFamily="18" charset="0"/>
              </a:rPr>
              <a:t>v</a:t>
            </a:r>
            <a:r>
              <a:rPr lang="cs-CZ" dirty="0">
                <a:latin typeface="Cambria Math" pitchFamily="18" charset="0"/>
                <a:ea typeface="Cambria Math" pitchFamily="18" charset="0"/>
              </a:rPr>
              <a:t>  </a:t>
            </a:r>
            <a:r>
              <a:rPr lang="en-US" dirty="0">
                <a:latin typeface="Cambria Math" pitchFamily="18" charset="0"/>
                <a:ea typeface="Cambria Math" pitchFamily="18" charset="0"/>
              </a:rPr>
              <a:t>to</a:t>
            </a:r>
            <a:r>
              <a:rPr lang="cs-CZ" dirty="0">
                <a:latin typeface="Cambria Math" pitchFamily="18" charset="0"/>
                <a:ea typeface="Cambria Math" pitchFamily="18" charset="0"/>
              </a:rPr>
              <a:t> </a:t>
            </a:r>
            <a:r>
              <a:rPr lang="en-US" i="1">
                <a:latin typeface="Cambria Math" pitchFamily="18" charset="0"/>
                <a:ea typeface="Cambria Math" pitchFamily="18" charset="0"/>
              </a:rPr>
              <a:t>u</a:t>
            </a:r>
            <a:r>
              <a:rPr lang="cs-CZ" smtClean="0">
                <a:latin typeface="Cambria Math" pitchFamily="18" charset="0"/>
                <a:ea typeface="Cambria Math" pitchFamily="18" charset="0"/>
              </a:rPr>
              <a:t>}</a:t>
            </a:r>
            <a:r>
              <a:rPr lang="en-US" smtClean="0">
                <a:latin typeface="Cambria Math" pitchFamily="18" charset="0"/>
                <a:ea typeface="Cambria Math" pitchFamily="18" charset="0"/>
              </a:rPr>
              <a:t>       </a:t>
            </a:r>
            <a:endParaRPr lang="en-US" dirty="0"/>
          </a:p>
          <a:p>
            <a:endParaRPr lang="cs-CZ" dirty="0"/>
          </a:p>
        </p:txBody>
      </p:sp>
      <p:grpSp>
        <p:nvGrpSpPr>
          <p:cNvPr id="152" name="Skupina 151"/>
          <p:cNvGrpSpPr>
            <a:grpSpLocks noChangeAspect="1"/>
          </p:cNvGrpSpPr>
          <p:nvPr/>
        </p:nvGrpSpPr>
        <p:grpSpPr>
          <a:xfrm>
            <a:off x="395536" y="2415204"/>
            <a:ext cx="7992888" cy="3838666"/>
            <a:chOff x="-684585" y="1268760"/>
            <a:chExt cx="10225137" cy="4910727"/>
          </a:xfrm>
        </p:grpSpPr>
        <p:sp>
          <p:nvSpPr>
            <p:cNvPr id="147" name="Ovál 146"/>
            <p:cNvSpPr/>
            <p:nvPr/>
          </p:nvSpPr>
          <p:spPr bwMode="auto">
            <a:xfrm>
              <a:off x="3327481" y="5215018"/>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50" name="Výseč 149"/>
            <p:cNvSpPr/>
            <p:nvPr/>
          </p:nvSpPr>
          <p:spPr bwMode="auto">
            <a:xfrm>
              <a:off x="4644008" y="1340768"/>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51" name="Výseč 150"/>
            <p:cNvSpPr/>
            <p:nvPr/>
          </p:nvSpPr>
          <p:spPr bwMode="auto">
            <a:xfrm rot="16200000">
              <a:off x="-720589" y="1304764"/>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grpSp>
          <p:nvGrpSpPr>
            <p:cNvPr id="146" name="Skupina 145"/>
            <p:cNvGrpSpPr/>
            <p:nvPr/>
          </p:nvGrpSpPr>
          <p:grpSpPr>
            <a:xfrm>
              <a:off x="1979712" y="4005064"/>
              <a:ext cx="4824536" cy="1944216"/>
              <a:chOff x="1979712" y="4005064"/>
              <a:chExt cx="4824536" cy="1944216"/>
            </a:xfrm>
          </p:grpSpPr>
          <p:sp>
            <p:nvSpPr>
              <p:cNvPr id="63" name="Ovál 62"/>
              <p:cNvSpPr/>
              <p:nvPr/>
            </p:nvSpPr>
            <p:spPr bwMode="auto">
              <a:xfrm>
                <a:off x="197971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64" name="Ovál 63"/>
              <p:cNvSpPr/>
              <p:nvPr/>
            </p:nvSpPr>
            <p:spPr bwMode="auto">
              <a:xfrm>
                <a:off x="341987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65" name="Ovál 64"/>
              <p:cNvSpPr/>
              <p:nvPr/>
            </p:nvSpPr>
            <p:spPr bwMode="auto">
              <a:xfrm>
                <a:off x="486003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66" name="Ovál 65"/>
              <p:cNvSpPr/>
              <p:nvPr/>
            </p:nvSpPr>
            <p:spPr bwMode="auto">
              <a:xfrm>
                <a:off x="630019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67" name="Ovál 66"/>
              <p:cNvSpPr/>
              <p:nvPr/>
            </p:nvSpPr>
            <p:spPr bwMode="auto">
              <a:xfrm>
                <a:off x="197971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68" name="Ovál 67"/>
              <p:cNvSpPr/>
              <p:nvPr/>
            </p:nvSpPr>
            <p:spPr bwMode="auto">
              <a:xfrm>
                <a:off x="341987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69" name="Ovál 68"/>
              <p:cNvSpPr/>
              <p:nvPr/>
            </p:nvSpPr>
            <p:spPr bwMode="auto">
              <a:xfrm>
                <a:off x="486003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70" name="Ovál 69"/>
              <p:cNvSpPr/>
              <p:nvPr/>
            </p:nvSpPr>
            <p:spPr bwMode="auto">
              <a:xfrm>
                <a:off x="630019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72" name="Přímá spojnice se šipkou 71"/>
              <p:cNvCxnSpPr>
                <a:stCxn id="67" idx="0"/>
                <a:endCxn id="63" idx="4"/>
              </p:cNvCxnSpPr>
              <p:nvPr/>
            </p:nvCxnSpPr>
            <p:spPr bwMode="auto">
              <a:xfrm flipV="1">
                <a:off x="2231740" y="4509120"/>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73" name="Přímá spojnice se šipkou 72"/>
              <p:cNvCxnSpPr>
                <a:stCxn id="64" idx="4"/>
                <a:endCxn id="68" idx="0"/>
              </p:cNvCxnSpPr>
              <p:nvPr/>
            </p:nvCxnSpPr>
            <p:spPr bwMode="auto">
              <a:xfrm>
                <a:off x="3671900" y="4509120"/>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76" name="Přímá spojnice se šipkou 75"/>
              <p:cNvCxnSpPr>
                <a:stCxn id="65" idx="4"/>
                <a:endCxn id="69" idx="0"/>
              </p:cNvCxnSpPr>
              <p:nvPr/>
            </p:nvCxnSpPr>
            <p:spPr bwMode="auto">
              <a:xfrm>
                <a:off x="5112060" y="4509120"/>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79" name="Přímá spojnice se šipkou 78"/>
              <p:cNvCxnSpPr>
                <a:stCxn id="63" idx="6"/>
                <a:endCxn id="64" idx="2"/>
              </p:cNvCxnSpPr>
              <p:nvPr/>
            </p:nvCxnSpPr>
            <p:spPr bwMode="auto">
              <a:xfrm>
                <a:off x="2483768" y="425709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82" name="Přímá spojnice se šipkou 81"/>
              <p:cNvCxnSpPr/>
              <p:nvPr/>
            </p:nvCxnSpPr>
            <p:spPr bwMode="auto">
              <a:xfrm>
                <a:off x="3923928" y="425709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83" name="Přímá spojnice se šipkou 82"/>
              <p:cNvCxnSpPr>
                <a:stCxn id="67" idx="6"/>
                <a:endCxn id="68" idx="2"/>
              </p:cNvCxnSpPr>
              <p:nvPr/>
            </p:nvCxnSpPr>
            <p:spPr bwMode="auto">
              <a:xfrm>
                <a:off x="2483768" y="569725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86" name="Přímá spojnice se šipkou 85"/>
              <p:cNvCxnSpPr>
                <a:stCxn id="70" idx="2"/>
                <a:endCxn id="69" idx="6"/>
              </p:cNvCxnSpPr>
              <p:nvPr/>
            </p:nvCxnSpPr>
            <p:spPr bwMode="auto">
              <a:xfrm flipH="1">
                <a:off x="5364088" y="569725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89" name="Přímá spojnice se šipkou 88"/>
              <p:cNvCxnSpPr>
                <a:stCxn id="64" idx="3"/>
                <a:endCxn id="67" idx="7"/>
              </p:cNvCxnSpPr>
              <p:nvPr/>
            </p:nvCxnSpPr>
            <p:spPr bwMode="auto">
              <a:xfrm flipH="1">
                <a:off x="2409951" y="4435303"/>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93" name="Zakřivená spojnice 92"/>
              <p:cNvCxnSpPr>
                <a:stCxn id="65" idx="7"/>
                <a:endCxn id="66" idx="1"/>
              </p:cNvCxnSpPr>
              <p:nvPr/>
            </p:nvCxnSpPr>
            <p:spPr bwMode="auto">
              <a:xfrm rot="5400000" flipH="1" flipV="1">
                <a:off x="5832140" y="3537012"/>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97" name="Zakřivená spojnice 96"/>
              <p:cNvCxnSpPr>
                <a:stCxn id="66" idx="2"/>
                <a:endCxn id="65" idx="6"/>
              </p:cNvCxnSpPr>
              <p:nvPr/>
            </p:nvCxnSpPr>
            <p:spPr bwMode="auto">
              <a:xfrm rot="10800000">
                <a:off x="5364088" y="4257092"/>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105" name="Zakřivená spojnice 104"/>
              <p:cNvCxnSpPr>
                <a:stCxn id="68" idx="7"/>
                <a:endCxn id="69" idx="1"/>
              </p:cNvCxnSpPr>
              <p:nvPr/>
            </p:nvCxnSpPr>
            <p:spPr bwMode="auto">
              <a:xfrm rot="5400000" flipH="1" flipV="1">
                <a:off x="4391980" y="4977172"/>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106" name="Zakřivená spojnice 105"/>
              <p:cNvCxnSpPr>
                <a:stCxn id="69" idx="3"/>
                <a:endCxn id="68" idx="5"/>
              </p:cNvCxnSpPr>
              <p:nvPr/>
            </p:nvCxnSpPr>
            <p:spPr bwMode="auto">
              <a:xfrm rot="5400000">
                <a:off x="4391980" y="5333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141" name="Zakřivená spojnice 140"/>
              <p:cNvCxnSpPr/>
              <p:nvPr/>
            </p:nvCxnSpPr>
            <p:spPr bwMode="auto">
              <a:xfrm rot="10800000" flipH="1" flipV="1">
                <a:off x="6722097" y="442895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142" name="Zakřivená spojnice 141"/>
              <p:cNvCxnSpPr/>
              <p:nvPr/>
            </p:nvCxnSpPr>
            <p:spPr bwMode="auto">
              <a:xfrm rot="10800000">
                <a:off x="6365675" y="4428953"/>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grpSp>
      </p:grpSp>
    </p:spTree>
    <p:extLst>
      <p:ext uri="{BB962C8B-B14F-4D97-AF65-F5344CB8AC3E}">
        <p14:creationId xmlns:p14="http://schemas.microsoft.com/office/powerpoint/2010/main" val="1251012734"/>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344740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14673717"/>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664052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344740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466097891"/>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8589663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8019"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210370120"/>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5579581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Prstenec 57"/>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62749242"/>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6353656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877128813"/>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r>
                        <a:rPr lang="en-US" sz="2800" dirty="0" smtClean="0">
                          <a:latin typeface="Arial" pitchFamily="34" charset="0"/>
                          <a:cs typeface="Arial" pitchFamily="34" charset="0"/>
                        </a:rPr>
                        <a:t>b</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6278374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4015082698"/>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c</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6106971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4886799" y="227977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861449293"/>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9587739"/>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632618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123221523"/>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5637509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6326189" y="3725499"/>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2959853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13356972"/>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6326189" y="3725499"/>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19927334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0509526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Kosaraju-Sharir</a:t>
            </a:r>
            <a:r>
              <a:rPr lang="cs-CZ" dirty="0"/>
              <a:t> </a:t>
            </a:r>
            <a:r>
              <a:rPr lang="en-US" dirty="0" err="1" smtClean="0"/>
              <a:t>A</a:t>
            </a:r>
            <a:r>
              <a:rPr lang="cs-CZ" dirty="0" err="1" smtClean="0"/>
              <a:t>lgorithm</a:t>
            </a:r>
            <a:endParaRPr lang="cs-CZ" dirty="0"/>
          </a:p>
        </p:txBody>
      </p:sp>
      <p:sp>
        <p:nvSpPr>
          <p:cNvPr id="3" name="Zástupný symbol pro obsah 2"/>
          <p:cNvSpPr>
            <a:spLocks noGrp="1"/>
          </p:cNvSpPr>
          <p:nvPr>
            <p:ph idx="1"/>
          </p:nvPr>
        </p:nvSpPr>
        <p:spPr>
          <a:xfrm>
            <a:off x="179512" y="1268760"/>
            <a:ext cx="8784976" cy="4896544"/>
          </a:xfrm>
        </p:spPr>
        <p:txBody>
          <a:bodyPr/>
          <a:lstStyle/>
          <a:p>
            <a:pPr marL="400050" lvl="1" indent="0">
              <a:buNone/>
            </a:pPr>
            <a:r>
              <a:rPr lang="en-US" sz="2000" b="1" dirty="0" smtClean="0">
                <a:latin typeface="Cambria Math" pitchFamily="18" charset="0"/>
                <a:ea typeface="Cambria Math" pitchFamily="18" charset="0"/>
              </a:rPr>
              <a:t>input</a:t>
            </a:r>
            <a:r>
              <a:rPr lang="en-US" sz="2000" b="1" dirty="0">
                <a:latin typeface="Cambria Math" pitchFamily="18" charset="0"/>
                <a:ea typeface="Cambria Math" pitchFamily="18" charset="0"/>
              </a:rPr>
              <a: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smtClean="0">
                <a:latin typeface="Cambria Math" pitchFamily="18" charset="0"/>
                <a:ea typeface="Cambria Math" pitchFamily="18" charset="0"/>
                <a:cs typeface="Arial" pitchFamily="34" charset="0"/>
              </a:rPr>
              <a:t>E </a:t>
            </a:r>
            <a:r>
              <a:rPr lang="en-US" sz="2000" dirty="0" smtClean="0">
                <a:latin typeface="Cambria Math" pitchFamily="18" charset="0"/>
                <a:ea typeface="Cambria Math" pitchFamily="18" charset="0"/>
                <a:cs typeface="Arial" pitchFamily="34" charset="0"/>
              </a:rPr>
              <a:t>)</a:t>
            </a:r>
          </a:p>
          <a:p>
            <a:pPr marL="400050" lvl="1" indent="0">
              <a:buNone/>
            </a:pPr>
            <a:r>
              <a:rPr lang="en-US" sz="2000" b="1" dirty="0" smtClean="0">
                <a:latin typeface="Cambria Math" pitchFamily="18" charset="0"/>
                <a:ea typeface="Cambria Math" pitchFamily="18" charset="0"/>
              </a:rPr>
              <a:t>output</a:t>
            </a:r>
            <a:r>
              <a:rPr lang="en-US" sz="2000" b="1" dirty="0">
                <a:latin typeface="Cambria Math" pitchFamily="18" charset="0"/>
                <a:ea typeface="Cambria Math" pitchFamily="18" charset="0"/>
              </a:rPr>
              <a:t>:</a:t>
            </a:r>
            <a:r>
              <a:rPr lang="en-US" sz="2000" dirty="0">
                <a:latin typeface="Cambria Math" pitchFamily="18" charset="0"/>
                <a:ea typeface="Cambria Math" pitchFamily="18" charset="0"/>
              </a:rPr>
              <a:t> set of strongly connected components (sets of vertices) </a:t>
            </a:r>
          </a:p>
          <a:p>
            <a:pPr marL="457200" indent="-457200">
              <a:buFont typeface="+mj-lt"/>
              <a:buAutoNum type="arabicPeriod"/>
            </a:pPr>
            <a:r>
              <a:rPr lang="en-US" sz="2000" dirty="0" smtClean="0">
                <a:latin typeface="Cambria Math" pitchFamily="18" charset="0"/>
                <a:ea typeface="Cambria Math" pitchFamily="18" charset="0"/>
              </a:rPr>
              <a:t>S = </a:t>
            </a:r>
            <a:r>
              <a:rPr lang="en-US" sz="2000" dirty="0">
                <a:latin typeface="Cambria Math" pitchFamily="18" charset="0"/>
                <a:ea typeface="Cambria Math" pitchFamily="18" charset="0"/>
              </a:rPr>
              <a:t>empty </a:t>
            </a:r>
            <a:r>
              <a:rPr lang="en-US" sz="2000" dirty="0" smtClean="0">
                <a:latin typeface="Cambria Math" pitchFamily="18" charset="0"/>
                <a:ea typeface="Cambria Math" pitchFamily="18" charset="0"/>
              </a:rPr>
              <a:t>stack;</a:t>
            </a:r>
            <a:endParaRPr lang="en-US" sz="2000" dirty="0">
              <a:latin typeface="Cambria Math" pitchFamily="18" charset="0"/>
              <a:ea typeface="Cambria Math" pitchFamily="18" charset="0"/>
            </a:endParaRPr>
          </a:p>
          <a:p>
            <a:pPr marL="457200" indent="-457200">
              <a:buFont typeface="+mj-lt"/>
              <a:buAutoNum type="arabicPeriod"/>
            </a:pPr>
            <a:r>
              <a:rPr lang="en-US" sz="2000" b="1" dirty="0" smtClean="0">
                <a:latin typeface="Cambria Math" pitchFamily="18" charset="0"/>
                <a:ea typeface="Cambria Math" pitchFamily="18" charset="0"/>
              </a:rPr>
              <a:t>while</a:t>
            </a:r>
            <a:r>
              <a:rPr lang="en-US" sz="2000" dirty="0" smtClean="0">
                <a:latin typeface="Cambria Math" pitchFamily="18" charset="0"/>
                <a:ea typeface="Cambria Math" pitchFamily="18" charset="0"/>
              </a:rPr>
              <a:t> </a:t>
            </a:r>
            <a:r>
              <a:rPr lang="en-US" sz="2000" dirty="0">
                <a:latin typeface="Cambria Math" pitchFamily="18" charset="0"/>
                <a:ea typeface="Cambria Math" pitchFamily="18" charset="0"/>
              </a:rPr>
              <a:t>S does not contain all </a:t>
            </a:r>
            <a:r>
              <a:rPr lang="en-US" sz="2000" dirty="0" smtClean="0">
                <a:latin typeface="Cambria Math" pitchFamily="18" charset="0"/>
                <a:ea typeface="Cambria Math" pitchFamily="18" charset="0"/>
              </a:rPr>
              <a:t>vertices </a:t>
            </a:r>
            <a:r>
              <a:rPr lang="en-US" sz="2000" b="1" dirty="0" smtClean="0">
                <a:latin typeface="Cambria Math" pitchFamily="18" charset="0"/>
                <a:ea typeface="Cambria Math" pitchFamily="18" charset="0"/>
              </a:rPr>
              <a:t>do</a:t>
            </a:r>
            <a:endParaRPr lang="en-US" sz="2000" b="1" dirty="0">
              <a:latin typeface="Cambria Math" pitchFamily="18" charset="0"/>
              <a:ea typeface="Cambria Math" pitchFamily="18" charset="0"/>
            </a:endParaRPr>
          </a:p>
          <a:p>
            <a:pPr marL="857250" lvl="2" indent="0">
              <a:buNone/>
            </a:pPr>
            <a:r>
              <a:rPr lang="en-US" sz="1700" dirty="0">
                <a:latin typeface="Cambria Math" pitchFamily="18" charset="0"/>
                <a:ea typeface="Cambria Math" pitchFamily="18" charset="0"/>
              </a:rPr>
              <a:t>Choose an arbitrary vertex </a:t>
            </a:r>
            <a:r>
              <a:rPr lang="en-US" sz="1700" i="1" dirty="0">
                <a:latin typeface="Cambria Math" pitchFamily="18" charset="0"/>
                <a:ea typeface="Cambria Math" pitchFamily="18" charset="0"/>
              </a:rPr>
              <a:t>v</a:t>
            </a:r>
            <a:r>
              <a:rPr lang="en-US" sz="1700" dirty="0">
                <a:latin typeface="Cambria Math" pitchFamily="18" charset="0"/>
                <a:ea typeface="Cambria Math" pitchFamily="18" charset="0"/>
              </a:rPr>
              <a:t> </a:t>
            </a:r>
            <a:r>
              <a:rPr lang="en-US" sz="1700" dirty="0" smtClean="0">
                <a:latin typeface="Cambria Math" pitchFamily="18" charset="0"/>
                <a:ea typeface="Cambria Math" pitchFamily="18" charset="0"/>
              </a:rPr>
              <a:t> not </a:t>
            </a:r>
            <a:r>
              <a:rPr lang="en-US" sz="1700" dirty="0">
                <a:latin typeface="Cambria Math" pitchFamily="18" charset="0"/>
                <a:ea typeface="Cambria Math" pitchFamily="18" charset="0"/>
              </a:rPr>
              <a:t>in </a:t>
            </a:r>
            <a:r>
              <a:rPr lang="en-US" sz="1700" dirty="0" smtClean="0">
                <a:latin typeface="Cambria Math" pitchFamily="18" charset="0"/>
                <a:ea typeface="Cambria Math" pitchFamily="18" charset="0"/>
              </a:rPr>
              <a:t>S; </a:t>
            </a:r>
          </a:p>
          <a:p>
            <a:pPr marL="857250" lvl="2" indent="0">
              <a:buNone/>
            </a:pPr>
            <a:r>
              <a:rPr lang="en-US" sz="1700" dirty="0" smtClean="0">
                <a:latin typeface="Cambria Math" pitchFamily="18" charset="0"/>
                <a:ea typeface="Cambria Math" pitchFamily="18" charset="0"/>
              </a:rPr>
              <a:t>DFS-Walk’(</a:t>
            </a:r>
            <a:r>
              <a:rPr lang="en-US" sz="1700" i="1" dirty="0" smtClean="0">
                <a:latin typeface="Cambria Math" pitchFamily="18" charset="0"/>
                <a:ea typeface="Cambria Math" pitchFamily="18" charset="0"/>
              </a:rPr>
              <a:t>v </a:t>
            </a:r>
            <a:r>
              <a:rPr lang="en-US" sz="1700" dirty="0" smtClean="0">
                <a:latin typeface="Cambria Math" pitchFamily="18" charset="0"/>
                <a:ea typeface="Cambria Math" pitchFamily="18" charset="0"/>
              </a:rPr>
              <a:t>) and each </a:t>
            </a:r>
            <a:r>
              <a:rPr lang="en-US" sz="1700" dirty="0">
                <a:latin typeface="Cambria Math" pitchFamily="18" charset="0"/>
                <a:ea typeface="Cambria Math" pitchFamily="18" charset="0"/>
              </a:rPr>
              <a:t>time that </a:t>
            </a:r>
            <a:r>
              <a:rPr lang="en-US" sz="1700" dirty="0" smtClean="0">
                <a:latin typeface="Cambria Math" pitchFamily="18" charset="0"/>
                <a:ea typeface="Cambria Math" pitchFamily="18" charset="0"/>
              </a:rPr>
              <a:t>DFS </a:t>
            </a:r>
            <a:r>
              <a:rPr lang="en-US" sz="1700" dirty="0">
                <a:latin typeface="Cambria Math" pitchFamily="18" charset="0"/>
                <a:ea typeface="Cambria Math" pitchFamily="18" charset="0"/>
              </a:rPr>
              <a:t>finishes expanding a vertex </a:t>
            </a:r>
            <a:r>
              <a:rPr lang="en-US" sz="1700" i="1" dirty="0">
                <a:latin typeface="Cambria Math" pitchFamily="18" charset="0"/>
                <a:ea typeface="Cambria Math" pitchFamily="18" charset="0"/>
              </a:rPr>
              <a:t>u</a:t>
            </a:r>
            <a:r>
              <a:rPr lang="en-US" sz="1700" dirty="0">
                <a:latin typeface="Cambria Math" pitchFamily="18" charset="0"/>
                <a:ea typeface="Cambria Math" pitchFamily="18" charset="0"/>
              </a:rPr>
              <a:t>, push </a:t>
            </a:r>
            <a:r>
              <a:rPr lang="en-US" sz="1700" i="1" dirty="0">
                <a:latin typeface="Cambria Math" pitchFamily="18" charset="0"/>
                <a:ea typeface="Cambria Math" pitchFamily="18" charset="0"/>
              </a:rPr>
              <a:t>u</a:t>
            </a:r>
            <a:r>
              <a:rPr lang="en-US" sz="1700" dirty="0">
                <a:latin typeface="Cambria Math" pitchFamily="18" charset="0"/>
                <a:ea typeface="Cambria Math" pitchFamily="18" charset="0"/>
              </a:rPr>
              <a:t> onto </a:t>
            </a:r>
            <a:r>
              <a:rPr lang="en-US" sz="1700" dirty="0" smtClean="0">
                <a:latin typeface="Cambria Math" pitchFamily="18" charset="0"/>
                <a:ea typeface="Cambria Math" pitchFamily="18" charset="0"/>
              </a:rPr>
              <a:t>S;</a:t>
            </a:r>
          </a:p>
          <a:p>
            <a:pPr marL="457200" indent="-457200">
              <a:buFont typeface="+mj-lt"/>
              <a:buAutoNum type="arabicPeriod"/>
            </a:pPr>
            <a:r>
              <a:rPr lang="en-US" sz="2000" dirty="0" smtClean="0">
                <a:latin typeface="Cambria Math" pitchFamily="18" charset="0"/>
                <a:ea typeface="Cambria Math" pitchFamily="18" charset="0"/>
              </a:rPr>
              <a:t>Reverse </a:t>
            </a:r>
            <a:r>
              <a:rPr lang="en-US" sz="2000" dirty="0">
                <a:latin typeface="Cambria Math" pitchFamily="18" charset="0"/>
                <a:ea typeface="Cambria Math" pitchFamily="18" charset="0"/>
              </a:rPr>
              <a:t>the directions of all arcs to obtain the transpose </a:t>
            </a:r>
            <a:r>
              <a:rPr lang="en-US" sz="2000" dirty="0" smtClean="0">
                <a:latin typeface="Cambria Math" pitchFamily="18" charset="0"/>
                <a:ea typeface="Cambria Math" pitchFamily="18" charset="0"/>
              </a:rPr>
              <a:t>graph;</a:t>
            </a:r>
            <a:endParaRPr lang="en-US" sz="2000" dirty="0">
              <a:latin typeface="Cambria Math" pitchFamily="18" charset="0"/>
              <a:ea typeface="Cambria Math" pitchFamily="18" charset="0"/>
            </a:endParaRPr>
          </a:p>
          <a:p>
            <a:pPr marL="457200" indent="-457200">
              <a:buFont typeface="+mj-lt"/>
              <a:buAutoNum type="arabicPeriod"/>
            </a:pPr>
            <a:r>
              <a:rPr lang="en-US" sz="2000" b="1" dirty="0" smtClean="0">
                <a:latin typeface="Cambria Math" pitchFamily="18" charset="0"/>
                <a:ea typeface="Cambria Math" pitchFamily="18" charset="0"/>
              </a:rPr>
              <a:t>while</a:t>
            </a:r>
            <a:r>
              <a:rPr lang="en-US" sz="2000" dirty="0" smtClean="0">
                <a:latin typeface="Cambria Math" pitchFamily="18" charset="0"/>
                <a:ea typeface="Cambria Math" pitchFamily="18" charset="0"/>
              </a:rPr>
              <a:t> </a:t>
            </a:r>
            <a:r>
              <a:rPr lang="en-US" sz="2000" dirty="0">
                <a:latin typeface="Cambria Math" pitchFamily="18" charset="0"/>
                <a:ea typeface="Cambria Math" pitchFamily="18" charset="0"/>
              </a:rPr>
              <a:t>S is </a:t>
            </a:r>
            <a:r>
              <a:rPr lang="en-US" sz="2000" dirty="0" smtClean="0">
                <a:latin typeface="Cambria Math" pitchFamily="18" charset="0"/>
                <a:ea typeface="Cambria Math" pitchFamily="18" charset="0"/>
              </a:rPr>
              <a:t>nonempty </a:t>
            </a:r>
            <a:r>
              <a:rPr lang="en-US" sz="2000" b="1" dirty="0" smtClean="0">
                <a:latin typeface="Cambria Math" pitchFamily="18" charset="0"/>
                <a:ea typeface="Cambria Math" pitchFamily="18" charset="0"/>
              </a:rPr>
              <a:t>do</a:t>
            </a:r>
            <a:endParaRPr lang="en-US" sz="2000" b="1" dirty="0">
              <a:latin typeface="Cambria Math" pitchFamily="18" charset="0"/>
              <a:ea typeface="Cambria Math" pitchFamily="18" charset="0"/>
            </a:endParaRPr>
          </a:p>
          <a:p>
            <a:pPr marL="857250" lvl="2" indent="0">
              <a:buNone/>
            </a:pPr>
            <a:r>
              <a:rPr lang="en-US" sz="1700" i="1" dirty="0">
                <a:latin typeface="Cambria Math" pitchFamily="18" charset="0"/>
                <a:ea typeface="Cambria Math" pitchFamily="18" charset="0"/>
              </a:rPr>
              <a:t>v</a:t>
            </a:r>
            <a:r>
              <a:rPr lang="en-US" sz="1700" dirty="0" smtClean="0">
                <a:latin typeface="Cambria Math" pitchFamily="18" charset="0"/>
                <a:ea typeface="Cambria Math" pitchFamily="18" charset="0"/>
              </a:rPr>
              <a:t>  = pop(S);</a:t>
            </a:r>
          </a:p>
          <a:p>
            <a:pPr marL="857250" lvl="2" indent="0">
              <a:buNone/>
            </a:pPr>
            <a:r>
              <a:rPr lang="en-US" sz="1700" b="1" dirty="0" smtClean="0">
                <a:latin typeface="Cambria Math" pitchFamily="18" charset="0"/>
                <a:ea typeface="Cambria Math" pitchFamily="18" charset="0"/>
              </a:rPr>
              <a:t>if</a:t>
            </a:r>
            <a:r>
              <a:rPr lang="en-US" sz="1700" dirty="0" smtClean="0">
                <a:latin typeface="Cambria Math" pitchFamily="18" charset="0"/>
                <a:ea typeface="Cambria Math" pitchFamily="18" charset="0"/>
              </a:rPr>
              <a:t>  </a:t>
            </a:r>
            <a:r>
              <a:rPr lang="en-US" sz="1700" i="1" dirty="0" smtClean="0">
                <a:latin typeface="Cambria Math" pitchFamily="18" charset="0"/>
                <a:ea typeface="Cambria Math" pitchFamily="18" charset="0"/>
              </a:rPr>
              <a:t>v</a:t>
            </a:r>
            <a:r>
              <a:rPr lang="en-US" sz="1700" dirty="0" smtClean="0">
                <a:latin typeface="Cambria Math" pitchFamily="18" charset="0"/>
                <a:ea typeface="Cambria Math" pitchFamily="18" charset="0"/>
              </a:rPr>
              <a:t>  is UNVISITED  </a:t>
            </a:r>
            <a:r>
              <a:rPr lang="en-US" sz="1700" b="1" dirty="0" smtClean="0">
                <a:latin typeface="Cambria Math" pitchFamily="18" charset="0"/>
                <a:ea typeface="Cambria Math" pitchFamily="18" charset="0"/>
              </a:rPr>
              <a:t>then</a:t>
            </a:r>
            <a:r>
              <a:rPr lang="en-US" sz="1700" dirty="0" smtClean="0">
                <a:latin typeface="Cambria Math" pitchFamily="18" charset="0"/>
                <a:ea typeface="Cambria Math" pitchFamily="18" charset="0"/>
              </a:rPr>
              <a:t>  DFS-Walk(</a:t>
            </a:r>
            <a:r>
              <a:rPr lang="en-US" sz="1700" i="1" dirty="0" smtClean="0">
                <a:latin typeface="Cambria Math" pitchFamily="18" charset="0"/>
                <a:ea typeface="Cambria Math" pitchFamily="18" charset="0"/>
              </a:rPr>
              <a:t>v </a:t>
            </a:r>
            <a:r>
              <a:rPr lang="en-US" sz="1700" dirty="0" smtClean="0">
                <a:latin typeface="Cambria Math" pitchFamily="18" charset="0"/>
                <a:ea typeface="Cambria Math" pitchFamily="18" charset="0"/>
              </a:rPr>
              <a:t>); </a:t>
            </a:r>
          </a:p>
          <a:p>
            <a:pPr marL="857250" lvl="2" indent="0">
              <a:buNone/>
            </a:pPr>
            <a:r>
              <a:rPr lang="en-US" sz="1700" dirty="0" smtClean="0">
                <a:latin typeface="Cambria Math" pitchFamily="18" charset="0"/>
                <a:ea typeface="Cambria Math" pitchFamily="18" charset="0"/>
              </a:rPr>
              <a:t>The </a:t>
            </a:r>
            <a:r>
              <a:rPr lang="en-US" sz="1700" dirty="0">
                <a:latin typeface="Cambria Math" pitchFamily="18" charset="0"/>
                <a:ea typeface="Cambria Math" pitchFamily="18" charset="0"/>
              </a:rPr>
              <a:t>set of visited vertices will give the strongly connected component containing </a:t>
            </a:r>
            <a:r>
              <a:rPr lang="en-US" sz="1700" i="1" dirty="0">
                <a:latin typeface="Cambria Math" pitchFamily="18" charset="0"/>
                <a:ea typeface="Cambria Math" pitchFamily="18" charset="0"/>
              </a:rPr>
              <a:t>v</a:t>
            </a:r>
            <a:r>
              <a:rPr lang="en-US" sz="1700" dirty="0">
                <a:latin typeface="Cambria Math" pitchFamily="18" charset="0"/>
                <a:ea typeface="Cambria Math" pitchFamily="18" charset="0"/>
              </a:rPr>
              <a:t>; </a:t>
            </a:r>
            <a:endParaRPr lang="en-US" sz="1700" dirty="0" smtClean="0">
              <a:latin typeface="Cambria Math" pitchFamily="18" charset="0"/>
              <a:ea typeface="Cambria Math" pitchFamily="18" charset="0"/>
            </a:endParaRPr>
          </a:p>
          <a:p>
            <a:endParaRPr lang="cs-CZ" dirty="0"/>
          </a:p>
        </p:txBody>
      </p:sp>
    </p:spTree>
    <p:extLst>
      <p:ext uri="{BB962C8B-B14F-4D97-AF65-F5344CB8AC3E}">
        <p14:creationId xmlns:p14="http://schemas.microsoft.com/office/powerpoint/2010/main" val="164941442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6326189" y="228824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99815691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36956646"/>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rstenec 58"/>
          <p:cNvSpPr>
            <a:spLocks noChangeAspect="1"/>
          </p:cNvSpPr>
          <p:nvPr/>
        </p:nvSpPr>
        <p:spPr bwMode="auto">
          <a:xfrm>
            <a:off x="4886799" y="227977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73130704"/>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0721845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795013546"/>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d</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747809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934960980"/>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h</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5160430"/>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199524107"/>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e</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79542889"/>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81861160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f</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8589316"/>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Prstenec 59"/>
          <p:cNvSpPr>
            <a:spLocks noChangeAspect="1"/>
          </p:cNvSpPr>
          <p:nvPr/>
        </p:nvSpPr>
        <p:spPr bwMode="auto">
          <a:xfrm>
            <a:off x="3447409"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47996952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0737730"/>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Prstenec 59"/>
          <p:cNvSpPr>
            <a:spLocks noChangeAspect="1"/>
          </p:cNvSpPr>
          <p:nvPr/>
        </p:nvSpPr>
        <p:spPr bwMode="auto">
          <a:xfrm>
            <a:off x="4886799"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112173941"/>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5262750"/>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Prstenec 59"/>
          <p:cNvSpPr>
            <a:spLocks noChangeAspect="1"/>
          </p:cNvSpPr>
          <p:nvPr/>
        </p:nvSpPr>
        <p:spPr bwMode="auto">
          <a:xfrm>
            <a:off x="4886799"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64FF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4101800196"/>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4606498"/>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Prstenec 59"/>
          <p:cNvSpPr>
            <a:spLocks noChangeAspect="1"/>
          </p:cNvSpPr>
          <p:nvPr/>
        </p:nvSpPr>
        <p:spPr bwMode="auto">
          <a:xfrm>
            <a:off x="3447409" y="3719168"/>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964416515"/>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695409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bwMode="auto">
          <a:xfrm>
            <a:off x="4746995" y="4606307"/>
            <a:ext cx="1058838" cy="342565"/>
          </a:xfrm>
          <a:prstGeom prst="rect">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 name="Zástupný symbol pro obsah 2"/>
          <p:cNvSpPr>
            <a:spLocks noGrp="1"/>
          </p:cNvSpPr>
          <p:nvPr>
            <p:ph idx="1"/>
          </p:nvPr>
        </p:nvSpPr>
        <p:spPr>
          <a:xfrm>
            <a:off x="395536" y="980728"/>
            <a:ext cx="8218487" cy="5018107"/>
          </a:xfrm>
        </p:spPr>
        <p:txBody>
          <a:bodyPr/>
          <a:lstStyle/>
          <a:p>
            <a:r>
              <a:rPr lang="en-US" b="1" dirty="0" smtClean="0">
                <a:latin typeface="Cambria Math" pitchFamily="18" charset="0"/>
                <a:ea typeface="Cambria Math" pitchFamily="18" charset="0"/>
              </a:rPr>
              <a:t>input</a:t>
            </a:r>
            <a:r>
              <a:rPr lang="cs-CZ" b="1" dirty="0" smtClean="0">
                <a:latin typeface="Cambria Math" pitchFamily="18" charset="0"/>
                <a:ea typeface="Cambria Math" pitchFamily="18" charset="0"/>
              </a:rPr>
              <a:t>:</a:t>
            </a:r>
            <a:r>
              <a:rPr lang="cs-CZ" dirty="0" smtClean="0">
                <a:latin typeface="Cambria Math" pitchFamily="18" charset="0"/>
                <a:ea typeface="Cambria Math" pitchFamily="18" charset="0"/>
              </a:rPr>
              <a:t> 	</a:t>
            </a:r>
            <a:r>
              <a:rPr lang="en-US" dirty="0" smtClean="0">
                <a:latin typeface="Cambria Math" pitchFamily="18" charset="0"/>
                <a:ea typeface="Cambria Math" pitchFamily="18" charset="0"/>
              </a:rPr>
              <a:t>Graph </a:t>
            </a:r>
            <a:r>
              <a:rPr lang="cs-CZ" dirty="0" smtClean="0">
                <a:latin typeface="Cambria Math" pitchFamily="18" charset="0"/>
                <a:ea typeface="Cambria Math" pitchFamily="18" charset="0"/>
              </a:rPr>
              <a:t>G</a:t>
            </a:r>
            <a:r>
              <a:rPr lang="cs-CZ" dirty="0" smtClean="0">
                <a:latin typeface="Cambria Math"/>
                <a:ea typeface="Cambria Math"/>
              </a:rPr>
              <a:t>.</a:t>
            </a:r>
            <a:endParaRPr lang="cs-CZ" sz="1600" dirty="0" smtClean="0">
              <a:sym typeface="Symbol"/>
            </a:endParaRPr>
          </a:p>
          <a:p>
            <a:pPr marL="857250" lvl="1" indent="-457200">
              <a:buFont typeface="+mj-lt"/>
              <a:buAutoNum type="arabicParenR"/>
            </a:pPr>
            <a:r>
              <a:rPr lang="nl-NL" sz="1600" b="1" dirty="0">
                <a:latin typeface="Cambria Math" pitchFamily="18" charset="0"/>
                <a:ea typeface="Cambria Math" pitchFamily="18" charset="0"/>
                <a:sym typeface="Symbol"/>
              </a:rPr>
              <a:t>procedure</a:t>
            </a:r>
            <a:r>
              <a:rPr lang="nl-NL" sz="1600" dirty="0">
                <a:latin typeface="Cambria Math" pitchFamily="18" charset="0"/>
                <a:ea typeface="Cambria Math" pitchFamily="18" charset="0"/>
                <a:sym typeface="Symbol"/>
              </a:rPr>
              <a:t> DFS-Walk(</a:t>
            </a:r>
            <a:r>
              <a:rPr lang="en-US" sz="1600" dirty="0">
                <a:latin typeface="Cambria Math" pitchFamily="18" charset="0"/>
                <a:ea typeface="Cambria Math" pitchFamily="18" charset="0"/>
                <a:sym typeface="Symbol"/>
              </a:rPr>
              <a:t>Vertex </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a:t>
            </a:r>
          </a:p>
          <a:p>
            <a:pPr marL="857250" lvl="1" indent="-457200">
              <a:buFont typeface="+mj-lt"/>
              <a:buAutoNum type="arabicParenR"/>
            </a:pPr>
            <a:r>
              <a:rPr lang="nl-NL" sz="1600" dirty="0">
                <a:latin typeface="Cambria Math" pitchFamily="18" charset="0"/>
                <a:ea typeface="Cambria Math" pitchFamily="18" charset="0"/>
                <a:sym typeface="Symbol"/>
              </a:rPr>
              <a:t>      state[</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 OPEN; </a:t>
            </a:r>
            <a:r>
              <a:rPr lang="nl-NL" sz="1600" dirty="0">
                <a:solidFill>
                  <a:srgbClr val="FF0000"/>
                </a:solidFill>
                <a:latin typeface="Cambria Math" pitchFamily="18" charset="0"/>
                <a:ea typeface="Cambria Math" pitchFamily="18" charset="0"/>
                <a:sym typeface="Symbol"/>
              </a:rPr>
              <a:t>d</a:t>
            </a:r>
            <a:r>
              <a:rPr lang="nl-NL" sz="1600" dirty="0">
                <a:latin typeface="Cambria Math" pitchFamily="18" charset="0"/>
                <a:ea typeface="Cambria Math" pitchFamily="18" charset="0"/>
                <a:sym typeface="Symbol"/>
              </a:rPr>
              <a:t>[</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time</a:t>
            </a:r>
            <a:r>
              <a:rPr lang="nl-NL" sz="1600" dirty="0">
                <a:latin typeface="Cambria Math" pitchFamily="18" charset="0"/>
                <a:ea typeface="Cambria Math" pitchFamily="18" charset="0"/>
                <a:sym typeface="Symbol"/>
              </a:rPr>
              <a:t>;</a:t>
            </a:r>
          </a:p>
          <a:p>
            <a:pPr marL="857250" lvl="1" indent="-457200">
              <a:buFont typeface="+mj-lt"/>
              <a:buAutoNum type="arabicParenR"/>
            </a:pP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for each </a:t>
            </a:r>
            <a:r>
              <a:rPr lang="en-US" sz="1600" dirty="0">
                <a:latin typeface="Cambria Math" pitchFamily="18" charset="0"/>
                <a:ea typeface="Cambria Math" pitchFamily="18" charset="0"/>
                <a:sym typeface="Symbol"/>
              </a:rPr>
              <a:t>Vertex</a:t>
            </a:r>
            <a:r>
              <a:rPr lang="nl-NL" sz="1600" dirty="0">
                <a:latin typeface="Cambria Math" pitchFamily="18" charset="0"/>
                <a:ea typeface="Cambria Math" pitchFamily="18" charset="0"/>
                <a:sym typeface="Symbol"/>
              </a:rPr>
              <a:t> </a:t>
            </a:r>
            <a:r>
              <a:rPr lang="nl-NL" sz="1600" i="1" dirty="0">
                <a:latin typeface="Cambria Math" pitchFamily="18" charset="0"/>
                <a:ea typeface="Cambria Math" pitchFamily="18" charset="0"/>
                <a:sym typeface="Symbol"/>
              </a:rPr>
              <a:t>v</a:t>
            </a: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in</a:t>
            </a:r>
            <a:r>
              <a:rPr lang="nl-NL" sz="1600" dirty="0">
                <a:latin typeface="Cambria Math" pitchFamily="18" charset="0"/>
                <a:ea typeface="Cambria Math" pitchFamily="18" charset="0"/>
                <a:sym typeface="Symbol"/>
              </a:rPr>
              <a:t>  succ(</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a:t>
            </a:r>
          </a:p>
          <a:p>
            <a:pPr marL="857250" lvl="1" indent="-457200">
              <a:buFont typeface="+mj-lt"/>
              <a:buAutoNum type="arabicParenR"/>
            </a:pP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if</a:t>
            </a:r>
            <a:r>
              <a:rPr lang="nl-NL" sz="1600" dirty="0">
                <a:latin typeface="Cambria Math" pitchFamily="18" charset="0"/>
                <a:ea typeface="Cambria Math" pitchFamily="18" charset="0"/>
                <a:sym typeface="Symbol"/>
              </a:rPr>
              <a:t> (state[</a:t>
            </a:r>
            <a:r>
              <a:rPr lang="nl-NL" sz="1600" i="1" dirty="0">
                <a:latin typeface="Cambria Math" pitchFamily="18" charset="0"/>
                <a:ea typeface="Cambria Math" pitchFamily="18" charset="0"/>
                <a:sym typeface="Symbol"/>
              </a:rPr>
              <a:t>v </a:t>
            </a:r>
            <a:r>
              <a:rPr lang="nl-NL" sz="1600" dirty="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UNVISITED</a:t>
            </a: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then</a:t>
            </a:r>
            <a:r>
              <a:rPr lang="nl-NL" sz="1600" dirty="0">
                <a:latin typeface="Cambria Math" pitchFamily="18" charset="0"/>
                <a:ea typeface="Cambria Math" pitchFamily="18" charset="0"/>
                <a:sym typeface="Symbol"/>
              </a:rPr>
              <a:t>  </a:t>
            </a:r>
            <a:r>
              <a:rPr lang="cs-CZ"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a:t>
            </a:r>
            <a:r>
              <a:rPr lang="nl-NL" sz="1600" dirty="0">
                <a:solidFill>
                  <a:schemeClr val="accent1">
                    <a:lumMod val="50000"/>
                  </a:schemeClr>
                </a:solidFill>
                <a:latin typeface="Cambria Math" pitchFamily="18" charset="0"/>
                <a:ea typeface="Cambria Math" pitchFamily="18" charset="0"/>
                <a:sym typeface="Symbol"/>
              </a:rPr>
              <a:t>p</a:t>
            </a:r>
            <a:r>
              <a:rPr lang="nl-NL" sz="1600" dirty="0">
                <a:latin typeface="Cambria Math" pitchFamily="18" charset="0"/>
                <a:ea typeface="Cambria Math" pitchFamily="18" charset="0"/>
                <a:sym typeface="Symbol"/>
              </a:rPr>
              <a:t>[</a:t>
            </a:r>
            <a:r>
              <a:rPr lang="nl-NL" sz="1600" i="1" dirty="0">
                <a:latin typeface="Cambria Math" pitchFamily="18" charset="0"/>
                <a:ea typeface="Cambria Math" pitchFamily="18" charset="0"/>
                <a:sym typeface="Symbol"/>
              </a:rPr>
              <a:t>v </a:t>
            </a:r>
            <a:r>
              <a:rPr lang="nl-NL" sz="1600" dirty="0">
                <a:latin typeface="Cambria Math" pitchFamily="18" charset="0"/>
                <a:ea typeface="Cambria Math" pitchFamily="18" charset="0"/>
                <a:sym typeface="Symbol"/>
              </a:rPr>
              <a:t>] = u;  DFS-Walk(</a:t>
            </a:r>
            <a:r>
              <a:rPr lang="nl-NL" sz="1600" i="1" dirty="0">
                <a:latin typeface="Cambria Math" pitchFamily="18" charset="0"/>
                <a:ea typeface="Cambria Math" pitchFamily="18" charset="0"/>
                <a:sym typeface="Symbol"/>
              </a:rPr>
              <a:t>v </a:t>
            </a: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a:t>
            </a:r>
          </a:p>
          <a:p>
            <a:pPr marL="857250" lvl="1" indent="-457200">
              <a:buFont typeface="+mj-lt"/>
              <a:buAutoNum type="arabicParenR"/>
            </a:pPr>
            <a:r>
              <a:rPr lang="nl-NL" sz="1600" dirty="0">
                <a:latin typeface="Cambria Math" pitchFamily="18" charset="0"/>
                <a:ea typeface="Cambria Math" pitchFamily="18" charset="0"/>
                <a:sym typeface="Symbol"/>
              </a:rPr>
              <a:t>      state[</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CLOSED</a:t>
            </a:r>
            <a:r>
              <a:rPr lang="nl-NL" sz="1600" dirty="0">
                <a:latin typeface="Cambria Math" pitchFamily="18" charset="0"/>
                <a:ea typeface="Cambria Math" pitchFamily="18" charset="0"/>
                <a:sym typeface="Symbol"/>
              </a:rPr>
              <a:t>; </a:t>
            </a:r>
            <a:r>
              <a:rPr lang="nl-NL" sz="1600" dirty="0">
                <a:solidFill>
                  <a:srgbClr val="009900"/>
                </a:solidFill>
                <a:latin typeface="Cambria Math" pitchFamily="18" charset="0"/>
                <a:ea typeface="Cambria Math" pitchFamily="18" charset="0"/>
                <a:sym typeface="Symbol"/>
              </a:rPr>
              <a:t>f</a:t>
            </a:r>
            <a:r>
              <a:rPr lang="nl-NL" sz="1600" dirty="0">
                <a:latin typeface="Cambria Math" pitchFamily="18" charset="0"/>
                <a:ea typeface="Cambria Math" pitchFamily="18" charset="0"/>
                <a:sym typeface="Symbol"/>
              </a:rPr>
              <a:t>[</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time</a:t>
            </a:r>
            <a:r>
              <a:rPr lang="nl-NL" sz="1600" dirty="0">
                <a:latin typeface="Cambria Math" pitchFamily="18" charset="0"/>
                <a:ea typeface="Cambria Math" pitchFamily="18" charset="0"/>
                <a:sym typeface="Symbol"/>
              </a:rPr>
              <a:t>;</a:t>
            </a:r>
          </a:p>
          <a:p>
            <a:pPr marL="857250" lvl="1" indent="-457200">
              <a:buFont typeface="+mj-lt"/>
              <a:buAutoNum type="arabicParenR"/>
            </a:pPr>
            <a:r>
              <a:rPr lang="nl-NL" sz="1600" b="1" dirty="0">
                <a:latin typeface="Cambria Math" pitchFamily="18" charset="0"/>
                <a:ea typeface="Cambria Math" pitchFamily="18" charset="0"/>
                <a:sym typeface="Symbol"/>
              </a:rPr>
              <a:t>}</a:t>
            </a:r>
          </a:p>
          <a:p>
            <a:pPr marL="857250" lvl="1" indent="-457200">
              <a:buFont typeface="+mj-lt"/>
              <a:buAutoNum type="arabicParenR"/>
            </a:pPr>
            <a:endParaRPr lang="nl-NL" sz="1600" b="1" dirty="0" smtClean="0">
              <a:latin typeface="Cambria Math" pitchFamily="18" charset="0"/>
              <a:ea typeface="Cambria Math" pitchFamily="18" charset="0"/>
              <a:sym typeface="Symbol"/>
            </a:endParaRPr>
          </a:p>
          <a:p>
            <a:pPr marL="857250" lvl="1" indent="-457200">
              <a:buFont typeface="+mj-lt"/>
              <a:buAutoNum type="arabicParenR"/>
            </a:pPr>
            <a:r>
              <a:rPr lang="nl-NL" sz="1600" b="1" dirty="0" smtClean="0">
                <a:latin typeface="Cambria Math" pitchFamily="18" charset="0"/>
                <a:ea typeface="Cambria Math" pitchFamily="18" charset="0"/>
                <a:sym typeface="Symbol"/>
              </a:rPr>
              <a:t>procedure</a:t>
            </a:r>
            <a:r>
              <a:rPr lang="nl-NL" sz="1600" dirty="0" smtClean="0">
                <a:latin typeface="Cambria Math" pitchFamily="18" charset="0"/>
                <a:ea typeface="Cambria Math" pitchFamily="18" charset="0"/>
                <a:sym typeface="Symbol"/>
              </a:rPr>
              <a:t> DFS-Walk’(</a:t>
            </a:r>
            <a:r>
              <a:rPr lang="en-US" sz="1600" dirty="0" smtClean="0">
                <a:latin typeface="Cambria Math" pitchFamily="18" charset="0"/>
                <a:ea typeface="Cambria Math" pitchFamily="18" charset="0"/>
                <a:sym typeface="Symbol"/>
              </a:rPr>
              <a:t>Vertex </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a:t>
            </a:r>
          </a:p>
          <a:p>
            <a:pPr marL="857250" lvl="1" indent="-457200">
              <a:buFont typeface="+mj-lt"/>
              <a:buAutoNum type="arabicParenR"/>
            </a:pPr>
            <a:r>
              <a:rPr lang="nl-NL" sz="1600" dirty="0" smtClean="0">
                <a:latin typeface="Cambria Math" pitchFamily="18" charset="0"/>
                <a:ea typeface="Cambria Math" pitchFamily="18" charset="0"/>
                <a:sym typeface="Symbol"/>
              </a:rPr>
              <a:t>      state[</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 OPEN; </a:t>
            </a:r>
            <a:r>
              <a:rPr lang="nl-NL" sz="1600" dirty="0" smtClean="0">
                <a:solidFill>
                  <a:srgbClr val="FF0000"/>
                </a:solidFill>
                <a:latin typeface="Cambria Math" pitchFamily="18" charset="0"/>
                <a:ea typeface="Cambria Math" pitchFamily="18" charset="0"/>
                <a:sym typeface="Symbol"/>
              </a:rPr>
              <a:t>d</a:t>
            </a:r>
            <a:r>
              <a:rPr lang="nl-NL" sz="1600" dirty="0" smtClean="0">
                <a:latin typeface="Cambria Math" pitchFamily="18" charset="0"/>
                <a:ea typeface="Cambria Math" pitchFamily="18" charset="0"/>
                <a:sym typeface="Symbol"/>
              </a:rPr>
              <a:t>[</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 ++</a:t>
            </a:r>
            <a:r>
              <a:rPr lang="en-US" sz="1600" dirty="0" smtClean="0">
                <a:latin typeface="Cambria Math" pitchFamily="18" charset="0"/>
                <a:ea typeface="Cambria Math" pitchFamily="18" charset="0"/>
                <a:sym typeface="Symbol"/>
              </a:rPr>
              <a:t>time</a:t>
            </a:r>
            <a:r>
              <a:rPr lang="nl-NL" sz="1600" dirty="0" smtClean="0">
                <a:latin typeface="Cambria Math" pitchFamily="18" charset="0"/>
                <a:ea typeface="Cambria Math" pitchFamily="18" charset="0"/>
                <a:sym typeface="Symbol"/>
              </a:rPr>
              <a:t>;</a:t>
            </a:r>
          </a:p>
          <a:p>
            <a:pPr marL="857250" lvl="1" indent="-457200">
              <a:buFont typeface="+mj-lt"/>
              <a:buAutoNum type="arabicParenR"/>
            </a:pP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for each </a:t>
            </a:r>
            <a:r>
              <a:rPr lang="en-US" sz="1600" dirty="0" smtClean="0">
                <a:latin typeface="Cambria Math" pitchFamily="18" charset="0"/>
                <a:ea typeface="Cambria Math" pitchFamily="18" charset="0"/>
                <a:sym typeface="Symbol"/>
              </a:rPr>
              <a:t>Vertex</a:t>
            </a:r>
            <a:r>
              <a:rPr lang="nl-NL" sz="1600" dirty="0" smtClean="0">
                <a:latin typeface="Cambria Math" pitchFamily="18" charset="0"/>
                <a:ea typeface="Cambria Math" pitchFamily="18" charset="0"/>
                <a:sym typeface="Symbol"/>
              </a:rPr>
              <a:t> </a:t>
            </a:r>
            <a:r>
              <a:rPr lang="nl-NL" sz="1600" i="1" dirty="0" smtClean="0">
                <a:latin typeface="Cambria Math" pitchFamily="18" charset="0"/>
                <a:ea typeface="Cambria Math" pitchFamily="18" charset="0"/>
                <a:sym typeface="Symbol"/>
              </a:rPr>
              <a:t>v</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in</a:t>
            </a:r>
            <a:r>
              <a:rPr lang="nl-NL" sz="1600" dirty="0" smtClean="0">
                <a:latin typeface="Cambria Math" pitchFamily="18" charset="0"/>
                <a:ea typeface="Cambria Math" pitchFamily="18" charset="0"/>
                <a:sym typeface="Symbol"/>
              </a:rPr>
              <a:t>  succ(</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a:t>
            </a:r>
          </a:p>
          <a:p>
            <a:pPr marL="857250" lvl="1" indent="-457200">
              <a:buFont typeface="+mj-lt"/>
              <a:buAutoNum type="arabicParenR"/>
            </a:pP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if</a:t>
            </a:r>
            <a:r>
              <a:rPr lang="nl-NL" sz="1600" dirty="0" smtClean="0">
                <a:latin typeface="Cambria Math" pitchFamily="18" charset="0"/>
                <a:ea typeface="Cambria Math" pitchFamily="18" charset="0"/>
                <a:sym typeface="Symbol"/>
              </a:rPr>
              <a:t> (state[</a:t>
            </a:r>
            <a:r>
              <a:rPr lang="nl-NL" sz="1600" i="1" dirty="0" smtClean="0">
                <a:latin typeface="Cambria Math" pitchFamily="18" charset="0"/>
                <a:ea typeface="Cambria Math" pitchFamily="18" charset="0"/>
                <a:sym typeface="Symbol"/>
              </a:rPr>
              <a:t>v </a:t>
            </a:r>
            <a:r>
              <a:rPr lang="nl-NL" sz="1600" dirty="0" smtClean="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UNVISITED</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then</a:t>
            </a:r>
            <a:r>
              <a:rPr lang="nl-NL" sz="1600" dirty="0" smtClean="0">
                <a:latin typeface="Cambria Math" pitchFamily="18" charset="0"/>
                <a:ea typeface="Cambria Math" pitchFamily="18" charset="0"/>
                <a:sym typeface="Symbol"/>
              </a:rPr>
              <a:t>  </a:t>
            </a:r>
            <a:r>
              <a:rPr lang="cs-CZ"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a:t>
            </a:r>
            <a:r>
              <a:rPr lang="nl-NL" sz="1600" dirty="0" smtClean="0">
                <a:solidFill>
                  <a:schemeClr val="accent1">
                    <a:lumMod val="50000"/>
                  </a:schemeClr>
                </a:solidFill>
                <a:latin typeface="Cambria Math" pitchFamily="18" charset="0"/>
                <a:ea typeface="Cambria Math" pitchFamily="18" charset="0"/>
                <a:sym typeface="Symbol"/>
              </a:rPr>
              <a:t>p</a:t>
            </a:r>
            <a:r>
              <a:rPr lang="nl-NL" sz="1600" dirty="0" smtClean="0">
                <a:latin typeface="Cambria Math" pitchFamily="18" charset="0"/>
                <a:ea typeface="Cambria Math" pitchFamily="18" charset="0"/>
                <a:sym typeface="Symbol"/>
              </a:rPr>
              <a:t>[</a:t>
            </a:r>
            <a:r>
              <a:rPr lang="nl-NL" sz="1600" i="1" dirty="0" smtClean="0">
                <a:latin typeface="Cambria Math" pitchFamily="18" charset="0"/>
                <a:ea typeface="Cambria Math" pitchFamily="18" charset="0"/>
                <a:sym typeface="Symbol"/>
              </a:rPr>
              <a:t>v </a:t>
            </a:r>
            <a:r>
              <a:rPr lang="nl-NL" sz="1600" dirty="0" smtClean="0">
                <a:latin typeface="Cambria Math" pitchFamily="18" charset="0"/>
                <a:ea typeface="Cambria Math" pitchFamily="18" charset="0"/>
                <a:sym typeface="Symbol"/>
              </a:rPr>
              <a:t>] = u;  DFS-Walk’(</a:t>
            </a:r>
            <a:r>
              <a:rPr lang="nl-NL" sz="1600" i="1" dirty="0" smtClean="0">
                <a:latin typeface="Cambria Math" pitchFamily="18" charset="0"/>
                <a:ea typeface="Cambria Math" pitchFamily="18" charset="0"/>
                <a:sym typeface="Symbol"/>
              </a:rPr>
              <a:t>v </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a:t>
            </a:r>
          </a:p>
          <a:p>
            <a:pPr marL="857250" lvl="1" indent="-457200">
              <a:buFont typeface="+mj-lt"/>
              <a:buAutoNum type="arabicParenR"/>
            </a:pPr>
            <a:r>
              <a:rPr lang="nl-NL" sz="1600" dirty="0" smtClean="0">
                <a:latin typeface="Cambria Math" pitchFamily="18" charset="0"/>
                <a:ea typeface="Cambria Math" pitchFamily="18" charset="0"/>
                <a:sym typeface="Symbol"/>
              </a:rPr>
              <a:t>      state[</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 </a:t>
            </a:r>
            <a:r>
              <a:rPr lang="en-US" sz="1600" dirty="0" smtClean="0">
                <a:latin typeface="Cambria Math" pitchFamily="18" charset="0"/>
                <a:ea typeface="Cambria Math" pitchFamily="18" charset="0"/>
                <a:sym typeface="Symbol"/>
              </a:rPr>
              <a:t>CLOSED</a:t>
            </a:r>
            <a:r>
              <a:rPr lang="nl-NL" sz="1600" dirty="0" smtClean="0">
                <a:latin typeface="Cambria Math" pitchFamily="18" charset="0"/>
                <a:ea typeface="Cambria Math" pitchFamily="18" charset="0"/>
                <a:sym typeface="Symbol"/>
              </a:rPr>
              <a:t>; </a:t>
            </a:r>
            <a:r>
              <a:rPr lang="nl-NL" sz="1600" dirty="0" smtClean="0">
                <a:solidFill>
                  <a:srgbClr val="009900"/>
                </a:solidFill>
                <a:latin typeface="Cambria Math" pitchFamily="18" charset="0"/>
                <a:ea typeface="Cambria Math" pitchFamily="18" charset="0"/>
                <a:sym typeface="Symbol"/>
              </a:rPr>
              <a:t>f</a:t>
            </a:r>
            <a:r>
              <a:rPr lang="nl-NL" sz="1600" dirty="0" smtClean="0">
                <a:latin typeface="Cambria Math" pitchFamily="18" charset="0"/>
                <a:ea typeface="Cambria Math" pitchFamily="18" charset="0"/>
                <a:sym typeface="Symbol"/>
              </a:rPr>
              <a:t>[</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 ++</a:t>
            </a:r>
            <a:r>
              <a:rPr lang="en-US" sz="1600" dirty="0" smtClean="0">
                <a:latin typeface="Cambria Math" pitchFamily="18" charset="0"/>
                <a:ea typeface="Cambria Math" pitchFamily="18" charset="0"/>
                <a:sym typeface="Symbol"/>
              </a:rPr>
              <a:t>time</a:t>
            </a:r>
            <a:r>
              <a:rPr lang="nl-NL" sz="1600" dirty="0" smtClean="0">
                <a:latin typeface="Cambria Math" pitchFamily="18" charset="0"/>
                <a:ea typeface="Cambria Math" pitchFamily="18" charset="0"/>
                <a:sym typeface="Symbol"/>
              </a:rPr>
              <a:t>; push u to S;</a:t>
            </a:r>
          </a:p>
          <a:p>
            <a:pPr marL="857250" lvl="1" indent="-457200">
              <a:buFont typeface="+mj-lt"/>
              <a:buAutoNum type="arabicParenR"/>
            </a:pPr>
            <a:r>
              <a:rPr lang="nl-NL" sz="1600" b="1" dirty="0" smtClean="0">
                <a:latin typeface="Cambria Math" pitchFamily="18" charset="0"/>
                <a:ea typeface="Cambria Math" pitchFamily="18" charset="0"/>
                <a:sym typeface="Symbol"/>
              </a:rPr>
              <a:t>}</a:t>
            </a:r>
          </a:p>
          <a:p>
            <a:pPr marL="457200" indent="-457200"/>
            <a:r>
              <a:rPr lang="en-US" sz="2200" b="1" dirty="0" smtClean="0">
                <a:latin typeface="Cambria Math" pitchFamily="18" charset="0"/>
                <a:ea typeface="Cambria Math" pitchFamily="18" charset="0"/>
                <a:sym typeface="Symbol"/>
              </a:rPr>
              <a:t>output</a:t>
            </a:r>
            <a:r>
              <a:rPr lang="cs-CZ" sz="2200" b="1" dirty="0" smtClean="0">
                <a:latin typeface="Cambria Math" pitchFamily="18" charset="0"/>
                <a:ea typeface="Cambria Math" pitchFamily="18" charset="0"/>
                <a:sym typeface="Symbol"/>
              </a:rPr>
              <a:t>: </a:t>
            </a:r>
            <a:r>
              <a:rPr lang="en-US" sz="2200" dirty="0" smtClean="0">
                <a:latin typeface="Cambria Math" pitchFamily="18" charset="0"/>
                <a:ea typeface="Cambria Math" pitchFamily="18" charset="0"/>
                <a:sym typeface="Symbol"/>
              </a:rPr>
              <a:t> </a:t>
            </a:r>
            <a:r>
              <a:rPr lang="cs-CZ" sz="2200" dirty="0" smtClean="0">
                <a:latin typeface="Cambria Math" pitchFamily="18" charset="0"/>
                <a:ea typeface="Cambria Math" pitchFamily="18" charset="0"/>
                <a:sym typeface="Symbol"/>
              </a:rPr>
              <a:t>	</a:t>
            </a:r>
            <a:r>
              <a:rPr lang="en-US" sz="2200" dirty="0" smtClean="0">
                <a:latin typeface="Cambria Math" pitchFamily="18" charset="0"/>
                <a:ea typeface="Cambria Math" pitchFamily="18" charset="0"/>
                <a:sym typeface="Symbol"/>
              </a:rPr>
              <a:t>array</a:t>
            </a:r>
            <a:r>
              <a:rPr lang="cs-CZ" sz="2200" dirty="0" smtClean="0">
                <a:latin typeface="Cambria Math" pitchFamily="18" charset="0"/>
                <a:ea typeface="Cambria Math" pitchFamily="18" charset="0"/>
                <a:sym typeface="Symbol"/>
              </a:rPr>
              <a:t> </a:t>
            </a:r>
            <a:r>
              <a:rPr lang="cs-CZ" sz="2200" dirty="0" smtClean="0">
                <a:solidFill>
                  <a:schemeClr val="accent1">
                    <a:lumMod val="50000"/>
                  </a:schemeClr>
                </a:solidFill>
                <a:latin typeface="Cambria Math" pitchFamily="18" charset="0"/>
                <a:ea typeface="Cambria Math" pitchFamily="18" charset="0"/>
                <a:sym typeface="Symbol"/>
              </a:rPr>
              <a:t>p</a:t>
            </a:r>
            <a:r>
              <a:rPr lang="cs-CZ" sz="2200" dirty="0" smtClean="0">
                <a:latin typeface="Cambria Math" pitchFamily="18" charset="0"/>
                <a:ea typeface="Cambria Math" pitchFamily="18" charset="0"/>
                <a:sym typeface="Symbol"/>
              </a:rPr>
              <a:t> </a:t>
            </a:r>
            <a:r>
              <a:rPr lang="en-US" sz="2200" dirty="0" smtClean="0">
                <a:latin typeface="Cambria Math" pitchFamily="18" charset="0"/>
                <a:ea typeface="Cambria Math" pitchFamily="18" charset="0"/>
                <a:sym typeface="Symbol"/>
              </a:rPr>
              <a:t>pointing to predecessor vertex</a:t>
            </a:r>
            <a:r>
              <a:rPr lang="cs-CZ" sz="2200" dirty="0" smtClean="0">
                <a:latin typeface="Cambria Math" pitchFamily="18" charset="0"/>
                <a:ea typeface="Cambria Math" pitchFamily="18" charset="0"/>
                <a:sym typeface="Symbol"/>
              </a:rPr>
              <a:t>, </a:t>
            </a:r>
            <a:r>
              <a:rPr lang="en-US" sz="2200" dirty="0" smtClean="0">
                <a:latin typeface="Cambria Math" pitchFamily="18" charset="0"/>
                <a:ea typeface="Cambria Math" pitchFamily="18" charset="0"/>
                <a:sym typeface="Symbol"/>
              </a:rPr>
              <a:t>array </a:t>
            </a:r>
            <a:r>
              <a:rPr lang="en-US" sz="2200" dirty="0" smtClean="0">
                <a:solidFill>
                  <a:srgbClr val="FF0000"/>
                </a:solidFill>
                <a:latin typeface="Cambria Math" pitchFamily="18" charset="0"/>
                <a:ea typeface="Cambria Math" pitchFamily="18" charset="0"/>
                <a:sym typeface="Symbol"/>
              </a:rPr>
              <a:t>d</a:t>
            </a:r>
            <a:r>
              <a:rPr lang="cs-CZ" sz="2200" dirty="0" smtClean="0">
                <a:latin typeface="Cambria Math" pitchFamily="18" charset="0"/>
                <a:ea typeface="Cambria Math" pitchFamily="18" charset="0"/>
                <a:sym typeface="Symbol"/>
              </a:rPr>
              <a:t> </a:t>
            </a:r>
            <a:r>
              <a:rPr lang="en-US" sz="2200" dirty="0" smtClean="0">
                <a:latin typeface="Cambria Math" pitchFamily="18" charset="0"/>
                <a:ea typeface="Cambria Math" pitchFamily="18" charset="0"/>
                <a:sym typeface="Symbol"/>
              </a:rPr>
              <a:t>with times of vertex opening and array </a:t>
            </a:r>
            <a:r>
              <a:rPr lang="cs-CZ" sz="2200" dirty="0" smtClean="0">
                <a:latin typeface="Cambria Math" pitchFamily="18" charset="0"/>
                <a:ea typeface="Cambria Math" pitchFamily="18" charset="0"/>
                <a:sym typeface="Symbol"/>
              </a:rPr>
              <a:t> </a:t>
            </a:r>
            <a:r>
              <a:rPr lang="cs-CZ" sz="2200" dirty="0" smtClean="0">
                <a:solidFill>
                  <a:srgbClr val="009900"/>
                </a:solidFill>
                <a:latin typeface="Cambria Math" pitchFamily="18" charset="0"/>
                <a:ea typeface="Cambria Math" pitchFamily="18" charset="0"/>
                <a:sym typeface="Symbol"/>
              </a:rPr>
              <a:t>f</a:t>
            </a:r>
            <a:r>
              <a:rPr lang="cs-CZ" sz="2200" dirty="0" smtClean="0">
                <a:latin typeface="Cambria Math" pitchFamily="18" charset="0"/>
                <a:ea typeface="Cambria Math" pitchFamily="18" charset="0"/>
                <a:sym typeface="Symbol"/>
              </a:rPr>
              <a:t> </a:t>
            </a:r>
            <a:r>
              <a:rPr lang="en-US" sz="2200" dirty="0" smtClean="0">
                <a:latin typeface="Cambria Math" pitchFamily="18" charset="0"/>
                <a:ea typeface="Cambria Math" pitchFamily="18" charset="0"/>
                <a:sym typeface="Symbol"/>
              </a:rPr>
              <a:t>with time of vertex closing.</a:t>
            </a:r>
            <a:endParaRPr lang="cs-CZ" sz="2800" dirty="0" smtClean="0">
              <a:latin typeface="Cambria Math" pitchFamily="18" charset="0"/>
              <a:ea typeface="Cambria Math" pitchFamily="18" charset="0"/>
              <a:sym typeface="Symbol"/>
            </a:endParaRPr>
          </a:p>
        </p:txBody>
      </p:sp>
      <p:sp>
        <p:nvSpPr>
          <p:cNvPr id="2" name="Nadpis 1"/>
          <p:cNvSpPr>
            <a:spLocks noGrp="1"/>
          </p:cNvSpPr>
          <p:nvPr>
            <p:ph type="title"/>
          </p:nvPr>
        </p:nvSpPr>
        <p:spPr/>
        <p:txBody>
          <a:bodyPr/>
          <a:lstStyle/>
          <a:p>
            <a:r>
              <a:rPr lang="cs-CZ" dirty="0" smtClean="0"/>
              <a:t>DFS</a:t>
            </a:r>
            <a:r>
              <a:rPr lang="en-US" dirty="0" smtClean="0"/>
              <a:t>-Walk</a:t>
            </a:r>
            <a:endParaRPr lang="cs-CZ" dirty="0"/>
          </a:p>
        </p:txBody>
      </p:sp>
    </p:spTree>
    <p:extLst>
      <p:ext uri="{BB962C8B-B14F-4D97-AF65-F5344CB8AC3E}">
        <p14:creationId xmlns:p14="http://schemas.microsoft.com/office/powerpoint/2010/main" val="2917914637"/>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ál 59"/>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192277983"/>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r>
                        <a:rPr lang="en-US" sz="2800" dirty="0" smtClean="0">
                          <a:latin typeface="Arial" pitchFamily="34" charset="0"/>
                          <a:cs typeface="Arial" pitchFamily="34" charset="0"/>
                        </a:rPr>
                        <a:t>g</a:t>
                      </a: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5124531"/>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ál 59"/>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Výseč 5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8" name="Výseč 57"/>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FF6450"/>
          </a:solidFill>
          <a:ln w="25400" cap="flat" cmpd="sng" algn="ctr">
            <a:solidFill>
              <a:schemeClr val="tx1"/>
            </a:solidFill>
            <a:prstDash val="solid"/>
            <a:miter lim="800000"/>
            <a:headEnd type="triangle" w="lg" len="lg"/>
            <a:tailEnd type="none" w="lg" len="lg"/>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triangle" w="lg" len="lg"/>
            <a:tailEnd type="non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triangle" w="lg" len="lg"/>
            <a:tailEnd type="non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95186636"/>
              </p:ext>
            </p:extLst>
          </p:nvPr>
        </p:nvGraphicFramePr>
        <p:xfrm>
          <a:off x="7884368" y="1412776"/>
          <a:ext cx="630880" cy="4145280"/>
        </p:xfrm>
        <a:graphic>
          <a:graphicData uri="http://schemas.openxmlformats.org/drawingml/2006/table">
            <a:tbl>
              <a:tblPr bandRow="1">
                <a:tableStyleId>{5C22544A-7EE6-4342-B048-85BDC9FD1C3A}</a:tableStyleId>
              </a:tblPr>
              <a:tblGrid>
                <a:gridCol w="630880"/>
              </a:tblGrid>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432048">
                <a:tc>
                  <a:txBody>
                    <a:bodyPr/>
                    <a:lstStyle/>
                    <a:p>
                      <a:pPr algn="ctr"/>
                      <a:endParaRPr lang="cs-CZ" sz="2800" dirty="0">
                        <a:latin typeface="Arial" pitchFamily="34" charset="0"/>
                        <a:cs typeface="Arial"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21931321"/>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28" name="Ovál 2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9" name="Výseč 28"/>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Výseč 29"/>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grpSp>
        <p:nvGrpSpPr>
          <p:cNvPr id="31" name="Skupina 30"/>
          <p:cNvGrpSpPr/>
          <p:nvPr/>
        </p:nvGrpSpPr>
        <p:grpSpPr>
          <a:xfrm>
            <a:off x="2123730" y="2406705"/>
            <a:ext cx="4824536" cy="1944216"/>
            <a:chOff x="1979712" y="4005064"/>
            <a:chExt cx="4824536" cy="1944216"/>
          </a:xfrm>
        </p:grpSpPr>
        <p:sp>
          <p:nvSpPr>
            <p:cNvPr id="32" name="Ovál 31"/>
            <p:cNvSpPr/>
            <p:nvPr/>
          </p:nvSpPr>
          <p:spPr bwMode="auto">
            <a:xfrm>
              <a:off x="197971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41987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486003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300192" y="400506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197971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41987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486003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300192" y="5445224"/>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231740" y="4509120"/>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671900" y="4509120"/>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112060" y="4509120"/>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483768" y="425709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3923928" y="425709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483768" y="569725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364088" y="5697252"/>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409951" y="4435303"/>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832140" y="3537012"/>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364088" y="4257092"/>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391980" y="4977172"/>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391980" y="5333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722097" y="442895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365675" y="4428953"/>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grp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58" name="Obdélník 57"/>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spTree>
    <p:extLst>
      <p:ext uri="{BB962C8B-B14F-4D97-AF65-F5344CB8AC3E}">
        <p14:creationId xmlns:p14="http://schemas.microsoft.com/office/powerpoint/2010/main" val="2821172405"/>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 name="Zástupný symbol pro obsah 2"/>
          <p:cNvSpPr>
            <a:spLocks noGrp="1"/>
          </p:cNvSpPr>
          <p:nvPr>
            <p:ph idx="1"/>
          </p:nvPr>
        </p:nvSpPr>
        <p:spPr>
          <a:xfrm>
            <a:off x="385763" y="1196975"/>
            <a:ext cx="8362701" cy="4895850"/>
          </a:xfrm>
        </p:spPr>
        <p:txBody>
          <a:bodyPr/>
          <a:lstStyle/>
          <a:p>
            <a:r>
              <a:rPr lang="en-US" b="1" dirty="0" smtClean="0"/>
              <a:t>Complexity:</a:t>
            </a:r>
          </a:p>
          <a:p>
            <a:endParaRPr lang="en-US" b="1" dirty="0" smtClean="0"/>
          </a:p>
          <a:p>
            <a:pPr lvl="1" indent="-342900"/>
            <a:r>
              <a:rPr lang="en-US" sz="2400" dirty="0" smtClean="0"/>
              <a:t>The </a:t>
            </a:r>
            <a:r>
              <a:rPr lang="cs-CZ" sz="2400" dirty="0" err="1" smtClean="0"/>
              <a:t>Kosaraju-Sharir</a:t>
            </a:r>
            <a:r>
              <a:rPr lang="en-US" sz="2400" dirty="0" smtClean="0"/>
              <a:t> </a:t>
            </a:r>
            <a:r>
              <a:rPr lang="en-US" sz="2400" dirty="0"/>
              <a:t>algorithm performs two complete traversals of the </a:t>
            </a:r>
            <a:r>
              <a:rPr lang="en-US" sz="2400" dirty="0" smtClean="0"/>
              <a:t>graph.</a:t>
            </a:r>
          </a:p>
          <a:p>
            <a:pPr lvl="1" indent="-342900"/>
            <a:endParaRPr lang="en-US" sz="2400" dirty="0" smtClean="0"/>
          </a:p>
          <a:p>
            <a:pPr lvl="1" indent="-342900"/>
            <a:r>
              <a:rPr lang="en-US" sz="2400" dirty="0" smtClean="0"/>
              <a:t>If </a:t>
            </a:r>
            <a:r>
              <a:rPr lang="en-US" sz="2400" dirty="0"/>
              <a:t>the graph is </a:t>
            </a:r>
            <a:r>
              <a:rPr lang="en-US" sz="2400" dirty="0" smtClean="0"/>
              <a:t>represented as </a:t>
            </a:r>
            <a:r>
              <a:rPr lang="en-US" sz="2400" dirty="0"/>
              <a:t>an </a:t>
            </a:r>
            <a:r>
              <a:rPr lang="en-US" sz="2400" i="1" dirty="0"/>
              <a:t>adjacency </a:t>
            </a:r>
            <a:r>
              <a:rPr lang="en-US" sz="2400" i="1" dirty="0" smtClean="0"/>
              <a:t>list </a:t>
            </a:r>
            <a:r>
              <a:rPr lang="en-US" sz="2400" dirty="0" smtClean="0"/>
              <a:t>then the </a:t>
            </a:r>
            <a:r>
              <a:rPr lang="en-US" sz="2400" dirty="0"/>
              <a:t>algorithm </a:t>
            </a:r>
            <a:r>
              <a:rPr lang="en-US" sz="2400" dirty="0" smtClean="0"/>
              <a:t>runs in </a:t>
            </a:r>
            <a:r>
              <a:rPr lang="en-US" sz="2400" b="1" dirty="0" smtClean="0"/>
              <a:t>Θ(|V|+|E|) </a:t>
            </a:r>
            <a:r>
              <a:rPr lang="en-US" sz="2400" dirty="0" smtClean="0"/>
              <a:t>time (linear time).</a:t>
            </a:r>
          </a:p>
          <a:p>
            <a:pPr marL="400050" lvl="1" indent="0">
              <a:buNone/>
            </a:pPr>
            <a:r>
              <a:rPr lang="en-US" sz="2400" dirty="0" smtClean="0"/>
              <a:t> </a:t>
            </a:r>
          </a:p>
          <a:p>
            <a:pPr lvl="1" indent="-342900"/>
            <a:r>
              <a:rPr lang="en-US" sz="2400" dirty="0"/>
              <a:t>If the graph is represented </a:t>
            </a:r>
            <a:r>
              <a:rPr lang="en-US" sz="2400" dirty="0" smtClean="0"/>
              <a:t>as </a:t>
            </a:r>
            <a:r>
              <a:rPr lang="en-US" sz="2400" dirty="0"/>
              <a:t>an </a:t>
            </a:r>
            <a:r>
              <a:rPr lang="en-US" sz="2400" i="1" dirty="0"/>
              <a:t>adjacency </a:t>
            </a:r>
            <a:r>
              <a:rPr lang="en-US" sz="2400" i="1" dirty="0" smtClean="0"/>
              <a:t>matrix </a:t>
            </a:r>
            <a:r>
              <a:rPr lang="en-US" sz="2400" dirty="0"/>
              <a:t>then the algorithm runs in </a:t>
            </a:r>
            <a:r>
              <a:rPr lang="en-US" sz="2400" b="1" dirty="0" smtClean="0"/>
              <a:t>O(|V|</a:t>
            </a:r>
            <a:r>
              <a:rPr lang="en-US" sz="2400" b="1" baseline="40000" dirty="0" smtClean="0"/>
              <a:t>2</a:t>
            </a:r>
            <a:r>
              <a:rPr lang="en-US" sz="2400" b="1" dirty="0" smtClean="0"/>
              <a:t>) </a:t>
            </a:r>
            <a:r>
              <a:rPr lang="en-US" sz="2400" dirty="0" smtClean="0"/>
              <a:t>time. </a:t>
            </a:r>
            <a:endParaRPr lang="cs-CZ" sz="2400" dirty="0"/>
          </a:p>
          <a:p>
            <a:pPr lvl="1" indent="-342900"/>
            <a:endParaRPr lang="cs-CZ" sz="2400" dirty="0"/>
          </a:p>
        </p:txBody>
      </p:sp>
    </p:spTree>
    <p:extLst>
      <p:ext uri="{BB962C8B-B14F-4D97-AF65-F5344CB8AC3E}">
        <p14:creationId xmlns:p14="http://schemas.microsoft.com/office/powerpoint/2010/main" val="1239073474"/>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sp>
        <p:nvSpPr>
          <p:cNvPr id="8" name="TextovéPole 7"/>
          <p:cNvSpPr txBox="1"/>
          <p:nvPr/>
        </p:nvSpPr>
        <p:spPr>
          <a:xfrm>
            <a:off x="4067944" y="894656"/>
            <a:ext cx="5004048" cy="6075509"/>
          </a:xfrm>
          <a:prstGeom prst="rect">
            <a:avLst/>
          </a:prstGeom>
          <a:noFill/>
        </p:spPr>
        <p:txBody>
          <a:bodyPr wrap="square" rtlCol="0">
            <a:spAutoFit/>
          </a:bodyPr>
          <a:lstStyle/>
          <a:p>
            <a:pPr>
              <a:lnSpc>
                <a:spcPts val="1200"/>
              </a:lnSpc>
              <a:spcBef>
                <a:spcPct val="20000"/>
              </a:spcBef>
            </a:pPr>
            <a:r>
              <a:rPr lang="en-US" sz="1200" b="1" dirty="0" smtClean="0">
                <a:latin typeface="Courier New" pitchFamily="49" charset="0"/>
              </a:rPr>
              <a:t>procedure</a:t>
            </a:r>
            <a:r>
              <a:rPr lang="en-US" sz="1200" dirty="0" smtClean="0">
                <a:latin typeface="Courier New" pitchFamily="49" charset="0"/>
              </a:rPr>
              <a:t> </a:t>
            </a:r>
            <a:r>
              <a:rPr lang="en-US" sz="1200" dirty="0" err="1" smtClean="0">
                <a:latin typeface="Courier New" pitchFamily="49" charset="0"/>
              </a:rPr>
              <a:t>find_scc</a:t>
            </a:r>
            <a:r>
              <a:rPr lang="en-US" sz="1200" dirty="0">
                <a:latin typeface="Courier New" pitchFamily="49" charset="0"/>
              </a:rPr>
              <a:t>( v )</a:t>
            </a:r>
          </a:p>
          <a:p>
            <a:pPr>
              <a:lnSpc>
                <a:spcPts val="1200"/>
              </a:lnSpc>
              <a:spcBef>
                <a:spcPct val="20000"/>
              </a:spcBef>
            </a:pPr>
            <a:r>
              <a:rPr lang="en-US" sz="1200" dirty="0">
                <a:latin typeface="Courier New" pitchFamily="49" charset="0"/>
              </a:rPr>
              <a:t>  </a:t>
            </a:r>
            <a:r>
              <a:rPr lang="en-US" sz="1200" dirty="0" err="1" smtClean="0">
                <a:latin typeface="Courier New" pitchFamily="49" charset="0"/>
              </a:rPr>
              <a:t>v.index</a:t>
            </a:r>
            <a:r>
              <a:rPr lang="en-US" sz="1200" dirty="0" smtClean="0">
                <a:latin typeface="Courier New" pitchFamily="49" charset="0"/>
              </a:rPr>
              <a:t> </a:t>
            </a:r>
            <a:r>
              <a:rPr lang="en-US" sz="1200" dirty="0">
                <a:latin typeface="Courier New" pitchFamily="49" charset="0"/>
              </a:rPr>
              <a:t>= </a:t>
            </a:r>
            <a:r>
              <a:rPr lang="en-US" sz="1200" dirty="0" err="1">
                <a:latin typeface="Courier New" pitchFamily="49" charset="0"/>
              </a:rPr>
              <a:t>v.lowlink</a:t>
            </a:r>
            <a:r>
              <a:rPr lang="en-US" sz="1200" dirty="0">
                <a:latin typeface="Courier New" pitchFamily="49" charset="0"/>
              </a:rPr>
              <a:t> = </a:t>
            </a:r>
            <a:r>
              <a:rPr lang="en-US" sz="1200" dirty="0" smtClean="0">
                <a:latin typeface="Courier New" pitchFamily="49" charset="0"/>
              </a:rPr>
              <a:t>++index;</a:t>
            </a:r>
            <a:endParaRPr lang="en-US" sz="1200" dirty="0">
              <a:latin typeface="Courier New" pitchFamily="49" charset="0"/>
            </a:endParaRPr>
          </a:p>
          <a:p>
            <a:pPr>
              <a:lnSpc>
                <a:spcPts val="1200"/>
              </a:lnSpc>
              <a:spcBef>
                <a:spcPct val="20000"/>
              </a:spcBef>
            </a:pPr>
            <a:r>
              <a:rPr lang="en-US" sz="1200" dirty="0">
                <a:latin typeface="Courier New" pitchFamily="49" charset="0"/>
              </a:rPr>
              <a:t>  </a:t>
            </a:r>
            <a:r>
              <a:rPr lang="en-US" sz="1200" dirty="0" smtClean="0">
                <a:latin typeface="Courier New" pitchFamily="49" charset="0"/>
              </a:rPr>
              <a:t>push</a:t>
            </a:r>
            <a:r>
              <a:rPr lang="en-US" sz="1200" dirty="0">
                <a:latin typeface="Courier New" pitchFamily="49" charset="0"/>
              </a:rPr>
              <a:t>( v </a:t>
            </a:r>
            <a:r>
              <a:rPr lang="en-US" sz="1200" dirty="0" smtClean="0">
                <a:latin typeface="Courier New" pitchFamily="49" charset="0"/>
              </a:rPr>
              <a:t>);</a:t>
            </a:r>
            <a:endParaRPr lang="en-US" sz="1200" dirty="0">
              <a:latin typeface="Courier New" pitchFamily="49" charset="0"/>
            </a:endParaRPr>
          </a:p>
          <a:p>
            <a:pPr>
              <a:lnSpc>
                <a:spcPts val="1200"/>
              </a:lnSpc>
              <a:spcBef>
                <a:spcPct val="20000"/>
              </a:spcBef>
            </a:pPr>
            <a:r>
              <a:rPr lang="en-US" sz="1200" dirty="0">
                <a:latin typeface="Courier New" pitchFamily="49" charset="0"/>
              </a:rPr>
              <a:t>  </a:t>
            </a:r>
            <a:r>
              <a:rPr lang="en-US" sz="1200" b="1" dirty="0" err="1" smtClean="0">
                <a:latin typeface="Courier New" pitchFamily="49" charset="0"/>
              </a:rPr>
              <a:t>foreach</a:t>
            </a:r>
            <a:r>
              <a:rPr lang="en-US" sz="1200" b="1" dirty="0" smtClean="0">
                <a:latin typeface="Courier New" pitchFamily="49" charset="0"/>
              </a:rPr>
              <a:t> </a:t>
            </a:r>
            <a:r>
              <a:rPr lang="en-US" sz="1200" dirty="0" smtClean="0">
                <a:latin typeface="Courier New" pitchFamily="49" charset="0"/>
              </a:rPr>
              <a:t>node </a:t>
            </a:r>
            <a:r>
              <a:rPr lang="en-US" sz="1200" dirty="0">
                <a:latin typeface="Courier New" pitchFamily="49" charset="0"/>
              </a:rPr>
              <a:t>w </a:t>
            </a:r>
            <a:r>
              <a:rPr lang="en-US" sz="1200" b="1" dirty="0">
                <a:latin typeface="Courier New" pitchFamily="49" charset="0"/>
              </a:rPr>
              <a:t>in</a:t>
            </a:r>
            <a:r>
              <a:rPr lang="en-US" sz="1200" dirty="0">
                <a:latin typeface="Courier New" pitchFamily="49" charset="0"/>
              </a:rPr>
              <a:t> </a:t>
            </a:r>
            <a:r>
              <a:rPr lang="en-US" sz="1200" dirty="0" err="1">
                <a:latin typeface="Courier New" pitchFamily="49" charset="0"/>
              </a:rPr>
              <a:t>succ</a:t>
            </a:r>
            <a:r>
              <a:rPr lang="en-US" sz="1200" dirty="0">
                <a:latin typeface="Courier New" pitchFamily="49" charset="0"/>
              </a:rPr>
              <a:t>( v ) </a:t>
            </a:r>
            <a:r>
              <a:rPr lang="en-US" sz="1200" b="1" dirty="0">
                <a:latin typeface="Courier New" pitchFamily="49" charset="0"/>
              </a:rPr>
              <a:t>do</a:t>
            </a:r>
          </a:p>
          <a:p>
            <a:pPr>
              <a:lnSpc>
                <a:spcPts val="1200"/>
              </a:lnSpc>
              <a:spcBef>
                <a:spcPct val="20000"/>
              </a:spcBef>
            </a:pPr>
            <a:r>
              <a:rPr lang="en-US" sz="1200" dirty="0">
                <a:latin typeface="Courier New" pitchFamily="49" charset="0"/>
              </a:rPr>
              <a:t>    </a:t>
            </a:r>
            <a:r>
              <a:rPr lang="en-US" sz="1200" b="1" dirty="0">
                <a:latin typeface="Courier New" pitchFamily="49" charset="0"/>
              </a:rPr>
              <a:t>if</a:t>
            </a:r>
            <a:r>
              <a:rPr lang="en-US" sz="1200" dirty="0">
                <a:latin typeface="Courier New" pitchFamily="49" charset="0"/>
              </a:rPr>
              <a:t> </a:t>
            </a:r>
            <a:r>
              <a:rPr lang="en-US" sz="1200" dirty="0" err="1" smtClean="0">
                <a:latin typeface="Courier New" pitchFamily="49" charset="0"/>
              </a:rPr>
              <a:t>w.index</a:t>
            </a:r>
            <a:r>
              <a:rPr lang="en-US" sz="1200" dirty="0" smtClean="0">
                <a:latin typeface="Courier New" pitchFamily="49" charset="0"/>
              </a:rPr>
              <a:t> </a:t>
            </a:r>
            <a:r>
              <a:rPr lang="en-US" sz="1200" dirty="0">
                <a:latin typeface="Courier New" pitchFamily="49" charset="0"/>
              </a:rPr>
              <a:t>= 0 </a:t>
            </a:r>
            <a:r>
              <a:rPr lang="en-US" sz="1200" b="1" dirty="0">
                <a:latin typeface="Courier New" pitchFamily="49" charset="0"/>
              </a:rPr>
              <a:t>then</a:t>
            </a:r>
            <a:r>
              <a:rPr lang="en-US" sz="1200" dirty="0">
                <a:latin typeface="Courier New" pitchFamily="49" charset="0"/>
              </a:rPr>
              <a:t> </a:t>
            </a:r>
            <a:r>
              <a:rPr lang="en-US" sz="1200" dirty="0">
                <a:solidFill>
                  <a:schemeClr val="accent6">
                    <a:lumMod val="50000"/>
                  </a:schemeClr>
                </a:solidFill>
                <a:latin typeface="Courier New" pitchFamily="49" charset="0"/>
              </a:rPr>
              <a:t>// not yet visited</a:t>
            </a:r>
          </a:p>
          <a:p>
            <a:pPr>
              <a:lnSpc>
                <a:spcPts val="1200"/>
              </a:lnSpc>
              <a:spcBef>
                <a:spcPct val="20000"/>
              </a:spcBef>
            </a:pPr>
            <a:r>
              <a:rPr lang="en-US" sz="1200" dirty="0">
                <a:latin typeface="Courier New" pitchFamily="49" charset="0"/>
              </a:rPr>
              <a:t>      </a:t>
            </a:r>
            <a:r>
              <a:rPr lang="en-US" sz="1200" dirty="0" err="1">
                <a:latin typeface="Courier New" pitchFamily="49" charset="0"/>
              </a:rPr>
              <a:t>find_scc</a:t>
            </a:r>
            <a:r>
              <a:rPr lang="en-US" sz="1200" dirty="0">
                <a:latin typeface="Courier New" pitchFamily="49" charset="0"/>
              </a:rPr>
              <a:t>( w </a:t>
            </a:r>
            <a:r>
              <a:rPr lang="en-US" sz="1200" dirty="0" smtClean="0">
                <a:latin typeface="Courier New" pitchFamily="49" charset="0"/>
              </a:rPr>
              <a:t>);</a:t>
            </a:r>
            <a:endParaRPr lang="en-US" sz="1200" dirty="0">
              <a:latin typeface="Courier New" pitchFamily="49" charset="0"/>
            </a:endParaRPr>
          </a:p>
          <a:p>
            <a:pPr>
              <a:lnSpc>
                <a:spcPts val="1200"/>
              </a:lnSpc>
              <a:spcBef>
                <a:spcPct val="20000"/>
              </a:spcBef>
            </a:pPr>
            <a:r>
              <a:rPr lang="en-US" sz="1200" dirty="0">
                <a:latin typeface="Courier New" pitchFamily="49" charset="0"/>
              </a:rPr>
              <a:t>      </a:t>
            </a:r>
            <a:r>
              <a:rPr lang="en-US" sz="1200" dirty="0" err="1">
                <a:latin typeface="Courier New" pitchFamily="49" charset="0"/>
              </a:rPr>
              <a:t>v.lowlink</a:t>
            </a:r>
            <a:r>
              <a:rPr lang="en-US" sz="1200" dirty="0">
                <a:latin typeface="Courier New" pitchFamily="49" charset="0"/>
              </a:rPr>
              <a:t> = </a:t>
            </a:r>
            <a:r>
              <a:rPr lang="en-US" sz="1200" dirty="0" smtClean="0">
                <a:latin typeface="Courier New" pitchFamily="49" charset="0"/>
              </a:rPr>
              <a:t>min( </a:t>
            </a:r>
            <a:r>
              <a:rPr lang="en-US" sz="1200" dirty="0" err="1">
                <a:latin typeface="Courier New" pitchFamily="49" charset="0"/>
              </a:rPr>
              <a:t>v.lowlink</a:t>
            </a:r>
            <a:r>
              <a:rPr lang="en-US" sz="1200" dirty="0">
                <a:latin typeface="Courier New" pitchFamily="49" charset="0"/>
              </a:rPr>
              <a:t>, </a:t>
            </a:r>
            <a:r>
              <a:rPr lang="en-US" sz="1200" dirty="0" err="1">
                <a:latin typeface="Courier New" pitchFamily="49" charset="0"/>
              </a:rPr>
              <a:t>w.lowlink</a:t>
            </a:r>
            <a:r>
              <a:rPr lang="en-US" sz="1200" dirty="0">
                <a:latin typeface="Courier New" pitchFamily="49" charset="0"/>
              </a:rPr>
              <a:t> </a:t>
            </a:r>
            <a:r>
              <a:rPr lang="en-US" sz="1200" dirty="0" smtClean="0">
                <a:latin typeface="Courier New" pitchFamily="49" charset="0"/>
              </a:rPr>
              <a:t>);</a:t>
            </a:r>
            <a:endParaRPr lang="en-US" sz="1200" dirty="0">
              <a:latin typeface="Courier New" pitchFamily="49" charset="0"/>
            </a:endParaRPr>
          </a:p>
          <a:p>
            <a:pPr>
              <a:lnSpc>
                <a:spcPts val="1200"/>
              </a:lnSpc>
              <a:spcBef>
                <a:spcPct val="20000"/>
              </a:spcBef>
            </a:pPr>
            <a:r>
              <a:rPr lang="en-US" sz="1200" dirty="0">
                <a:latin typeface="Courier New" pitchFamily="49" charset="0"/>
              </a:rPr>
              <a:t>    </a:t>
            </a:r>
            <a:r>
              <a:rPr lang="en-US" sz="1200" b="1" dirty="0" err="1">
                <a:latin typeface="Courier New" pitchFamily="49" charset="0"/>
              </a:rPr>
              <a:t>elsif</a:t>
            </a:r>
            <a:r>
              <a:rPr lang="en-US" sz="1200" dirty="0">
                <a:latin typeface="Courier New" pitchFamily="49" charset="0"/>
              </a:rPr>
              <a:t> </a:t>
            </a:r>
            <a:r>
              <a:rPr lang="en-US" sz="1200" dirty="0" err="1">
                <a:latin typeface="Courier New" pitchFamily="49" charset="0"/>
              </a:rPr>
              <a:t>w.instack</a:t>
            </a:r>
            <a:r>
              <a:rPr lang="en-US" sz="1200" dirty="0">
                <a:latin typeface="Courier New" pitchFamily="49" charset="0"/>
              </a:rPr>
              <a:t> </a:t>
            </a:r>
            <a:r>
              <a:rPr lang="en-US" sz="1200" b="1" dirty="0">
                <a:latin typeface="Courier New" pitchFamily="49" charset="0"/>
              </a:rPr>
              <a:t>then</a:t>
            </a:r>
          </a:p>
          <a:p>
            <a:pPr>
              <a:lnSpc>
                <a:spcPts val="1200"/>
              </a:lnSpc>
              <a:spcBef>
                <a:spcPct val="20000"/>
              </a:spcBef>
            </a:pPr>
            <a:r>
              <a:rPr lang="en-US" sz="1200" dirty="0">
                <a:latin typeface="Courier New" pitchFamily="49" charset="0"/>
              </a:rPr>
              <a:t>      </a:t>
            </a:r>
            <a:r>
              <a:rPr lang="en-US" sz="1200" dirty="0" err="1">
                <a:latin typeface="Courier New" pitchFamily="49" charset="0"/>
              </a:rPr>
              <a:t>v.lowlink</a:t>
            </a:r>
            <a:r>
              <a:rPr lang="en-US" sz="1200" dirty="0">
                <a:latin typeface="Courier New" pitchFamily="49" charset="0"/>
              </a:rPr>
              <a:t> = min( </a:t>
            </a:r>
            <a:r>
              <a:rPr lang="en-US" sz="1200" dirty="0" err="1">
                <a:latin typeface="Courier New" pitchFamily="49" charset="0"/>
              </a:rPr>
              <a:t>v.lowlink</a:t>
            </a:r>
            <a:r>
              <a:rPr lang="en-US" sz="1200" dirty="0">
                <a:latin typeface="Courier New" pitchFamily="49" charset="0"/>
              </a:rPr>
              <a:t>, </a:t>
            </a:r>
            <a:r>
              <a:rPr lang="en-US" sz="1200" dirty="0" err="1" smtClean="0">
                <a:latin typeface="Courier New" pitchFamily="49" charset="0"/>
              </a:rPr>
              <a:t>w.index</a:t>
            </a:r>
            <a:r>
              <a:rPr lang="en-US" sz="1200" dirty="0" smtClean="0">
                <a:latin typeface="Courier New" pitchFamily="49" charset="0"/>
              </a:rPr>
              <a:t> );</a:t>
            </a:r>
            <a:endParaRPr lang="en-US" sz="1200" dirty="0">
              <a:latin typeface="Courier New" pitchFamily="49" charset="0"/>
            </a:endParaRPr>
          </a:p>
          <a:p>
            <a:pPr>
              <a:lnSpc>
                <a:spcPts val="1200"/>
              </a:lnSpc>
              <a:spcBef>
                <a:spcPct val="20000"/>
              </a:spcBef>
            </a:pPr>
            <a:r>
              <a:rPr lang="en-US" sz="1200" dirty="0">
                <a:latin typeface="Courier New" pitchFamily="49" charset="0"/>
              </a:rPr>
              <a:t>    </a:t>
            </a:r>
            <a:r>
              <a:rPr lang="en-US" sz="1200" b="1" dirty="0">
                <a:latin typeface="Courier New" pitchFamily="49" charset="0"/>
              </a:rPr>
              <a:t>end</a:t>
            </a:r>
            <a:r>
              <a:rPr lang="en-US" sz="1200" dirty="0">
                <a:latin typeface="Courier New" pitchFamily="49" charset="0"/>
              </a:rPr>
              <a:t> </a:t>
            </a:r>
            <a:r>
              <a:rPr lang="en-US" sz="1200" b="1" dirty="0" smtClean="0">
                <a:latin typeface="Courier New" pitchFamily="49" charset="0"/>
              </a:rPr>
              <a:t>if;</a:t>
            </a:r>
            <a:endParaRPr lang="en-US" sz="1200" b="1" dirty="0">
              <a:latin typeface="Courier New" pitchFamily="49" charset="0"/>
            </a:endParaRPr>
          </a:p>
          <a:p>
            <a:pPr>
              <a:lnSpc>
                <a:spcPts val="1200"/>
              </a:lnSpc>
              <a:spcBef>
                <a:spcPct val="20000"/>
              </a:spcBef>
            </a:pPr>
            <a:r>
              <a:rPr lang="en-US" sz="1200" dirty="0">
                <a:latin typeface="Courier New" pitchFamily="49" charset="0"/>
              </a:rPr>
              <a:t>  </a:t>
            </a:r>
            <a:r>
              <a:rPr lang="en-US" sz="1200" b="1" dirty="0">
                <a:latin typeface="Courier New" pitchFamily="49" charset="0"/>
              </a:rPr>
              <a:t>end</a:t>
            </a:r>
            <a:r>
              <a:rPr lang="en-US" sz="1200" dirty="0">
                <a:latin typeface="Courier New" pitchFamily="49" charset="0"/>
              </a:rPr>
              <a:t> </a:t>
            </a:r>
            <a:r>
              <a:rPr lang="en-US" sz="1200" b="1" dirty="0" err="1" smtClean="0">
                <a:latin typeface="Courier New" pitchFamily="49" charset="0"/>
              </a:rPr>
              <a:t>foreach</a:t>
            </a:r>
            <a:r>
              <a:rPr lang="en-US" sz="1200" b="1" dirty="0" smtClean="0">
                <a:latin typeface="Courier New" pitchFamily="49" charset="0"/>
              </a:rPr>
              <a:t>;</a:t>
            </a:r>
            <a:endParaRPr lang="en-US" sz="1200" b="1" dirty="0">
              <a:latin typeface="Courier New" pitchFamily="49" charset="0"/>
            </a:endParaRPr>
          </a:p>
          <a:p>
            <a:pPr>
              <a:lnSpc>
                <a:spcPts val="1200"/>
              </a:lnSpc>
              <a:spcBef>
                <a:spcPct val="20000"/>
              </a:spcBef>
            </a:pPr>
            <a:endParaRPr lang="en-US" sz="1200" dirty="0">
              <a:latin typeface="Courier New" pitchFamily="49" charset="0"/>
            </a:endParaRPr>
          </a:p>
          <a:p>
            <a:pPr>
              <a:lnSpc>
                <a:spcPts val="1200"/>
              </a:lnSpc>
              <a:spcBef>
                <a:spcPct val="20000"/>
              </a:spcBef>
            </a:pPr>
            <a:r>
              <a:rPr lang="en-US" sz="1200" dirty="0">
                <a:latin typeface="Courier New" pitchFamily="49" charset="0"/>
              </a:rPr>
              <a:t>  </a:t>
            </a:r>
            <a:r>
              <a:rPr lang="en-US" sz="1200" b="1" dirty="0">
                <a:latin typeface="Courier New" pitchFamily="49" charset="0"/>
              </a:rPr>
              <a:t>if</a:t>
            </a:r>
            <a:r>
              <a:rPr lang="en-US" sz="1200" dirty="0">
                <a:latin typeface="Courier New" pitchFamily="49" charset="0"/>
              </a:rPr>
              <a:t> </a:t>
            </a:r>
            <a:r>
              <a:rPr lang="en-US" sz="1200" dirty="0" err="1">
                <a:latin typeface="Courier New" pitchFamily="49" charset="0"/>
              </a:rPr>
              <a:t>v.lowlink</a:t>
            </a:r>
            <a:r>
              <a:rPr lang="en-US" sz="1200" dirty="0">
                <a:latin typeface="Courier New" pitchFamily="49" charset="0"/>
              </a:rPr>
              <a:t> = </a:t>
            </a:r>
            <a:r>
              <a:rPr lang="en-US" sz="1200" dirty="0" err="1" smtClean="0">
                <a:latin typeface="Courier New" pitchFamily="49" charset="0"/>
              </a:rPr>
              <a:t>v.index</a:t>
            </a:r>
            <a:r>
              <a:rPr lang="en-US" sz="1200" dirty="0" smtClean="0">
                <a:latin typeface="Courier New" pitchFamily="49" charset="0"/>
              </a:rPr>
              <a:t> </a:t>
            </a:r>
            <a:r>
              <a:rPr lang="en-US" sz="1200" b="1" dirty="0">
                <a:latin typeface="Courier New" pitchFamily="49" charset="0"/>
              </a:rPr>
              <a:t>then</a:t>
            </a:r>
            <a:r>
              <a:rPr lang="en-US" sz="1200" dirty="0">
                <a:latin typeface="Courier New" pitchFamily="49" charset="0"/>
              </a:rPr>
              <a:t> // v: head of SCC</a:t>
            </a:r>
          </a:p>
          <a:p>
            <a:pPr>
              <a:lnSpc>
                <a:spcPts val="1200"/>
              </a:lnSpc>
              <a:spcBef>
                <a:spcPct val="20000"/>
              </a:spcBef>
            </a:pPr>
            <a:r>
              <a:rPr lang="en-US" sz="1200" dirty="0">
                <a:latin typeface="Courier New" pitchFamily="49" charset="0"/>
              </a:rPr>
              <a:t>    SCC</a:t>
            </a:r>
            <a:r>
              <a:rPr lang="en-US" sz="1200" dirty="0" smtClean="0">
                <a:latin typeface="Courier New" pitchFamily="49" charset="0"/>
              </a:rPr>
              <a:t>++</a:t>
            </a:r>
            <a:r>
              <a:rPr lang="en-US" sz="1200" dirty="0">
                <a:latin typeface="Courier New" pitchFamily="49" charset="0"/>
              </a:rPr>
              <a:t>;</a:t>
            </a:r>
            <a:r>
              <a:rPr lang="en-US" sz="1200" dirty="0" smtClean="0">
                <a:latin typeface="Courier New" pitchFamily="49" charset="0"/>
              </a:rPr>
              <a:t> </a:t>
            </a:r>
            <a:r>
              <a:rPr lang="en-US" sz="1200" dirty="0">
                <a:solidFill>
                  <a:schemeClr val="accent6">
                    <a:lumMod val="50000"/>
                  </a:schemeClr>
                </a:solidFill>
                <a:latin typeface="Courier New" pitchFamily="49" charset="0"/>
              </a:rPr>
              <a:t>// track how many SCCs found</a:t>
            </a:r>
          </a:p>
          <a:p>
            <a:pPr>
              <a:lnSpc>
                <a:spcPts val="1200"/>
              </a:lnSpc>
              <a:spcBef>
                <a:spcPct val="20000"/>
              </a:spcBef>
            </a:pPr>
            <a:r>
              <a:rPr lang="en-US" sz="1200" b="1" dirty="0" smtClean="0">
                <a:latin typeface="Courier New" pitchFamily="49" charset="0"/>
              </a:rPr>
              <a:t>    repeat</a:t>
            </a:r>
            <a:endParaRPr lang="en-US" sz="1200" b="1" dirty="0">
              <a:latin typeface="Courier New" pitchFamily="49" charset="0"/>
            </a:endParaRPr>
          </a:p>
          <a:p>
            <a:pPr>
              <a:lnSpc>
                <a:spcPts val="1200"/>
              </a:lnSpc>
              <a:spcBef>
                <a:spcPct val="20000"/>
              </a:spcBef>
            </a:pPr>
            <a:r>
              <a:rPr lang="en-US" sz="1200" dirty="0">
                <a:latin typeface="Courier New" pitchFamily="49" charset="0"/>
              </a:rPr>
              <a:t>      x = pop( S</a:t>
            </a:r>
            <a:r>
              <a:rPr lang="en-US" sz="1200" dirty="0" smtClean="0">
                <a:latin typeface="Courier New" pitchFamily="49" charset="0"/>
              </a:rPr>
              <a:t> );</a:t>
            </a:r>
            <a:endParaRPr lang="en-US" sz="1200" dirty="0">
              <a:latin typeface="Courier New" pitchFamily="49" charset="0"/>
            </a:endParaRPr>
          </a:p>
          <a:p>
            <a:pPr>
              <a:lnSpc>
                <a:spcPts val="1200"/>
              </a:lnSpc>
              <a:spcBef>
                <a:spcPct val="20000"/>
              </a:spcBef>
            </a:pPr>
            <a:r>
              <a:rPr lang="en-US" sz="1200" dirty="0">
                <a:latin typeface="Courier New" pitchFamily="49" charset="0"/>
              </a:rPr>
              <a:t>      add </a:t>
            </a:r>
            <a:r>
              <a:rPr lang="en-US" sz="1200" dirty="0" smtClean="0">
                <a:latin typeface="Courier New" pitchFamily="49" charset="0"/>
              </a:rPr>
              <a:t>x </a:t>
            </a:r>
            <a:r>
              <a:rPr lang="en-US" sz="1200" dirty="0">
                <a:latin typeface="Courier New" pitchFamily="49" charset="0"/>
              </a:rPr>
              <a:t>to current strongly </a:t>
            </a:r>
            <a:r>
              <a:rPr lang="en-US" sz="1200" dirty="0" smtClean="0">
                <a:latin typeface="Courier New" pitchFamily="49" charset="0"/>
              </a:rPr>
              <a:t>connected component;</a:t>
            </a:r>
          </a:p>
          <a:p>
            <a:pPr>
              <a:lnSpc>
                <a:spcPts val="1200"/>
              </a:lnSpc>
              <a:spcBef>
                <a:spcPct val="20000"/>
              </a:spcBef>
            </a:pPr>
            <a:r>
              <a:rPr lang="en-US" sz="1200" dirty="0" smtClean="0">
                <a:latin typeface="Courier New" pitchFamily="49" charset="0"/>
              </a:rPr>
              <a:t>    </a:t>
            </a:r>
            <a:r>
              <a:rPr lang="en-US" sz="1200" b="1" dirty="0" smtClean="0">
                <a:latin typeface="Courier New" pitchFamily="49" charset="0"/>
              </a:rPr>
              <a:t>until</a:t>
            </a:r>
            <a:r>
              <a:rPr lang="en-US" sz="1200" dirty="0" smtClean="0">
                <a:latin typeface="Courier New" pitchFamily="49" charset="0"/>
              </a:rPr>
              <a:t> x = v;</a:t>
            </a:r>
          </a:p>
          <a:p>
            <a:pPr>
              <a:lnSpc>
                <a:spcPts val="1200"/>
              </a:lnSpc>
              <a:spcBef>
                <a:spcPct val="20000"/>
              </a:spcBef>
            </a:pPr>
            <a:r>
              <a:rPr lang="en-US" sz="1200" dirty="0" smtClean="0">
                <a:latin typeface="Courier New" pitchFamily="49" charset="0"/>
              </a:rPr>
              <a:t>    </a:t>
            </a:r>
            <a:r>
              <a:rPr lang="en-US" sz="1200" dirty="0">
                <a:latin typeface="Courier New" pitchFamily="49" charset="0"/>
                <a:cs typeface="Courier New" pitchFamily="49" charset="0"/>
              </a:rPr>
              <a:t>output the current strongly connected </a:t>
            </a:r>
            <a:r>
              <a:rPr lang="en-US" sz="1200" dirty="0" smtClean="0">
                <a:latin typeface="Courier New" pitchFamily="49" charset="0"/>
                <a:cs typeface="Courier New" pitchFamily="49" charset="0"/>
              </a:rPr>
              <a:t>component;</a:t>
            </a:r>
          </a:p>
          <a:p>
            <a:pPr>
              <a:lnSpc>
                <a:spcPts val="1200"/>
              </a:lnSpc>
              <a:spcBef>
                <a:spcPct val="20000"/>
              </a:spcBef>
            </a:pPr>
            <a:r>
              <a:rPr lang="en-US" sz="1200" dirty="0" smtClean="0">
                <a:latin typeface="Courier New" pitchFamily="49" charset="0"/>
              </a:rPr>
              <a:t>  </a:t>
            </a:r>
            <a:r>
              <a:rPr lang="en-US" sz="1200" b="1" dirty="0">
                <a:latin typeface="Courier New" pitchFamily="49" charset="0"/>
              </a:rPr>
              <a:t>end</a:t>
            </a:r>
            <a:r>
              <a:rPr lang="en-US" sz="1200" dirty="0">
                <a:latin typeface="Courier New" pitchFamily="49" charset="0"/>
              </a:rPr>
              <a:t> </a:t>
            </a:r>
            <a:r>
              <a:rPr lang="en-US" sz="1200" b="1" dirty="0" smtClean="0">
                <a:latin typeface="Courier New" pitchFamily="49" charset="0"/>
              </a:rPr>
              <a:t>if;</a:t>
            </a:r>
            <a:endParaRPr lang="en-US" sz="1200" b="1" dirty="0">
              <a:latin typeface="Courier New" pitchFamily="49" charset="0"/>
            </a:endParaRPr>
          </a:p>
          <a:p>
            <a:pPr>
              <a:lnSpc>
                <a:spcPts val="1200"/>
              </a:lnSpc>
              <a:spcBef>
                <a:spcPct val="20000"/>
              </a:spcBef>
            </a:pPr>
            <a:r>
              <a:rPr lang="en-US" sz="1200" b="1" dirty="0">
                <a:latin typeface="Courier New" pitchFamily="49" charset="0"/>
              </a:rPr>
              <a:t>end</a:t>
            </a:r>
            <a:r>
              <a:rPr lang="en-US" sz="1200" dirty="0">
                <a:latin typeface="Courier New" pitchFamily="49" charset="0"/>
              </a:rPr>
              <a:t> </a:t>
            </a:r>
            <a:r>
              <a:rPr lang="en-US" sz="1200" dirty="0" err="1" smtClean="0">
                <a:latin typeface="Courier New" pitchFamily="49" charset="0"/>
              </a:rPr>
              <a:t>find_scc</a:t>
            </a:r>
            <a:r>
              <a:rPr lang="en-US" sz="1200" dirty="0" smtClean="0">
                <a:latin typeface="Courier New" pitchFamily="49" charset="0"/>
              </a:rPr>
              <a:t>;</a:t>
            </a:r>
          </a:p>
          <a:p>
            <a:pPr>
              <a:lnSpc>
                <a:spcPts val="1200"/>
              </a:lnSpc>
              <a:spcBef>
                <a:spcPct val="20000"/>
              </a:spcBef>
            </a:pPr>
            <a:endParaRPr lang="en-US" sz="1200" dirty="0" smtClean="0">
              <a:latin typeface="Courier New" pitchFamily="49" charset="0"/>
            </a:endParaRPr>
          </a:p>
          <a:p>
            <a:pPr marL="0" indent="0">
              <a:buFontTx/>
              <a:buNone/>
            </a:pPr>
            <a:r>
              <a:rPr lang="en-US" sz="1200" dirty="0">
                <a:latin typeface="Courier New" pitchFamily="49" charset="0"/>
              </a:rPr>
              <a:t>index = 0;    </a:t>
            </a:r>
            <a:r>
              <a:rPr lang="en-US" sz="1200" dirty="0">
                <a:solidFill>
                  <a:schemeClr val="accent6">
                    <a:lumMod val="50000"/>
                  </a:schemeClr>
                </a:solidFill>
                <a:latin typeface="Courier New" pitchFamily="49" charset="0"/>
              </a:rPr>
              <a:t>// unique node number &gt; 0</a:t>
            </a:r>
          </a:p>
          <a:p>
            <a:pPr marL="0" indent="0">
              <a:buFontTx/>
              <a:buNone/>
            </a:pPr>
            <a:r>
              <a:rPr lang="en-US" sz="1200" dirty="0">
                <a:latin typeface="Courier New" pitchFamily="49" charset="0"/>
              </a:rPr>
              <a:t>S = </a:t>
            </a:r>
            <a:r>
              <a:rPr lang="en-US" sz="1200" b="1" dirty="0">
                <a:latin typeface="Courier New" pitchFamily="49" charset="0"/>
              </a:rPr>
              <a:t>null</a:t>
            </a:r>
            <a:r>
              <a:rPr lang="en-US" sz="1200" dirty="0">
                <a:latin typeface="Courier New" pitchFamily="49" charset="0"/>
              </a:rPr>
              <a:t>;     </a:t>
            </a:r>
            <a:r>
              <a:rPr lang="en-US" sz="1200" dirty="0">
                <a:solidFill>
                  <a:schemeClr val="accent6">
                    <a:lumMod val="50000"/>
                  </a:schemeClr>
                </a:solidFill>
                <a:latin typeface="Courier New" pitchFamily="49" charset="0"/>
              </a:rPr>
              <a:t>// pointer to node stack</a:t>
            </a:r>
          </a:p>
          <a:p>
            <a:pPr marL="0" indent="0">
              <a:buFontTx/>
              <a:buNone/>
            </a:pPr>
            <a:r>
              <a:rPr lang="en-US" sz="1200" dirty="0">
                <a:latin typeface="Courier New" pitchFamily="49" charset="0"/>
              </a:rPr>
              <a:t>SCC = 0;      </a:t>
            </a:r>
            <a:r>
              <a:rPr lang="en-US" sz="1200" dirty="0">
                <a:solidFill>
                  <a:schemeClr val="accent6">
                    <a:lumMod val="50000"/>
                  </a:schemeClr>
                </a:solidFill>
                <a:latin typeface="Courier New" pitchFamily="49" charset="0"/>
              </a:rPr>
              <a:t>// number of SCCs in </a:t>
            </a:r>
            <a:r>
              <a:rPr lang="en-US" sz="1200" dirty="0" smtClean="0">
                <a:solidFill>
                  <a:schemeClr val="accent6">
                    <a:lumMod val="50000"/>
                  </a:schemeClr>
                </a:solidFill>
                <a:latin typeface="Courier New" pitchFamily="49" charset="0"/>
              </a:rPr>
              <a:t>G</a:t>
            </a:r>
            <a:endParaRPr lang="en-US" sz="1200" dirty="0">
              <a:solidFill>
                <a:schemeClr val="accent6">
                  <a:lumMod val="50000"/>
                </a:schemeClr>
              </a:solidFill>
              <a:latin typeface="Courier New" pitchFamily="49" charset="0"/>
            </a:endParaRPr>
          </a:p>
          <a:p>
            <a:pPr marL="0" indent="0">
              <a:buFontTx/>
              <a:buNone/>
            </a:pPr>
            <a:r>
              <a:rPr lang="en-US" sz="1200" b="1" dirty="0" err="1" smtClean="0">
                <a:latin typeface="Courier New" pitchFamily="49" charset="0"/>
              </a:rPr>
              <a:t>foreach</a:t>
            </a:r>
            <a:r>
              <a:rPr lang="en-US" sz="1200" dirty="0" smtClean="0">
                <a:latin typeface="Courier New" pitchFamily="49" charset="0"/>
              </a:rPr>
              <a:t> node </a:t>
            </a:r>
            <a:r>
              <a:rPr lang="en-US" sz="1200" dirty="0">
                <a:latin typeface="Courier New" pitchFamily="49" charset="0"/>
              </a:rPr>
              <a:t>v </a:t>
            </a:r>
            <a:r>
              <a:rPr lang="en-US" sz="1200" b="1" dirty="0">
                <a:latin typeface="Courier New" pitchFamily="49" charset="0"/>
              </a:rPr>
              <a:t>in</a:t>
            </a:r>
            <a:r>
              <a:rPr lang="en-US" sz="1200" dirty="0">
                <a:latin typeface="Courier New" pitchFamily="49" charset="0"/>
              </a:rPr>
              <a:t> V </a:t>
            </a:r>
            <a:r>
              <a:rPr lang="en-US" sz="1200" b="1" dirty="0">
                <a:latin typeface="Courier New" pitchFamily="49" charset="0"/>
              </a:rPr>
              <a:t>do</a:t>
            </a:r>
          </a:p>
          <a:p>
            <a:pPr marL="0" indent="0">
              <a:buFontTx/>
              <a:buNone/>
            </a:pPr>
            <a:r>
              <a:rPr lang="en-US" sz="1200" dirty="0">
                <a:latin typeface="Courier New" pitchFamily="49" charset="0"/>
              </a:rPr>
              <a:t>  </a:t>
            </a:r>
            <a:r>
              <a:rPr lang="en-US" sz="1200" b="1" dirty="0">
                <a:latin typeface="Courier New" pitchFamily="49" charset="0"/>
              </a:rPr>
              <a:t>if</a:t>
            </a:r>
            <a:r>
              <a:rPr lang="en-US" sz="1200" dirty="0">
                <a:latin typeface="Courier New" pitchFamily="49" charset="0"/>
              </a:rPr>
              <a:t> </a:t>
            </a:r>
            <a:r>
              <a:rPr lang="en-US" sz="1200" dirty="0" err="1" smtClean="0">
                <a:latin typeface="Courier New" pitchFamily="49" charset="0"/>
              </a:rPr>
              <a:t>v.index</a:t>
            </a:r>
            <a:r>
              <a:rPr lang="en-US" sz="1200" dirty="0" smtClean="0">
                <a:latin typeface="Courier New" pitchFamily="49" charset="0"/>
              </a:rPr>
              <a:t> </a:t>
            </a:r>
            <a:r>
              <a:rPr lang="en-US" sz="1200" dirty="0">
                <a:latin typeface="Courier New" pitchFamily="49" charset="0"/>
              </a:rPr>
              <a:t>= 0 </a:t>
            </a:r>
            <a:r>
              <a:rPr lang="en-US" sz="1200" b="1" dirty="0">
                <a:latin typeface="Courier New" pitchFamily="49" charset="0"/>
              </a:rPr>
              <a:t>then</a:t>
            </a:r>
            <a:r>
              <a:rPr lang="en-US" sz="1200" dirty="0">
                <a:latin typeface="Courier New" pitchFamily="49" charset="0"/>
              </a:rPr>
              <a:t> </a:t>
            </a:r>
            <a:r>
              <a:rPr lang="en-US" sz="1200" dirty="0">
                <a:solidFill>
                  <a:schemeClr val="accent6">
                    <a:lumMod val="50000"/>
                  </a:schemeClr>
                </a:solidFill>
                <a:latin typeface="Courier New" pitchFamily="49" charset="0"/>
              </a:rPr>
              <a:t>// yet unvisited</a:t>
            </a:r>
          </a:p>
          <a:p>
            <a:pPr marL="0" indent="0">
              <a:buFontTx/>
              <a:buNone/>
            </a:pPr>
            <a:r>
              <a:rPr lang="en-US" sz="1200" dirty="0">
                <a:latin typeface="Courier New" pitchFamily="49" charset="0"/>
              </a:rPr>
              <a:t>    </a:t>
            </a:r>
            <a:r>
              <a:rPr lang="en-US" sz="1200" dirty="0" err="1">
                <a:latin typeface="Courier New" pitchFamily="49" charset="0"/>
              </a:rPr>
              <a:t>find_scc</a:t>
            </a:r>
            <a:r>
              <a:rPr lang="en-US" sz="1200" dirty="0">
                <a:latin typeface="Courier New" pitchFamily="49" charset="0"/>
              </a:rPr>
              <a:t>( v </a:t>
            </a:r>
            <a:r>
              <a:rPr lang="en-US" sz="1200" dirty="0" smtClean="0">
                <a:latin typeface="Courier New" pitchFamily="49" charset="0"/>
              </a:rPr>
              <a:t>);</a:t>
            </a:r>
            <a:endParaRPr lang="en-US" sz="1200" dirty="0">
              <a:latin typeface="Courier New" pitchFamily="49" charset="0"/>
            </a:endParaRPr>
          </a:p>
          <a:p>
            <a:pPr marL="0" indent="0">
              <a:buFontTx/>
              <a:buNone/>
            </a:pPr>
            <a:r>
              <a:rPr lang="en-US" sz="1200" dirty="0">
                <a:latin typeface="Courier New" pitchFamily="49" charset="0"/>
              </a:rPr>
              <a:t>  </a:t>
            </a:r>
            <a:r>
              <a:rPr lang="en-US" sz="1200" b="1">
                <a:latin typeface="Courier New" pitchFamily="49" charset="0"/>
              </a:rPr>
              <a:t>end</a:t>
            </a:r>
            <a:r>
              <a:rPr lang="en-US" sz="1200">
                <a:latin typeface="Courier New" pitchFamily="49" charset="0"/>
              </a:rPr>
              <a:t> </a:t>
            </a:r>
            <a:r>
              <a:rPr lang="en-US" sz="1200" b="1" smtClean="0">
                <a:latin typeface="Courier New" pitchFamily="49" charset="0"/>
              </a:rPr>
              <a:t>if;</a:t>
            </a:r>
            <a:endParaRPr lang="en-US" sz="1200" b="1" dirty="0">
              <a:latin typeface="Courier New" pitchFamily="49" charset="0"/>
            </a:endParaRPr>
          </a:p>
          <a:p>
            <a:pPr marL="0" indent="0">
              <a:buFontTx/>
              <a:buNone/>
            </a:pPr>
            <a:r>
              <a:rPr lang="en-US" sz="1200" b="1" dirty="0">
                <a:latin typeface="Courier New" pitchFamily="49" charset="0"/>
              </a:rPr>
              <a:t>end</a:t>
            </a:r>
            <a:r>
              <a:rPr lang="en-US" sz="1200" dirty="0">
                <a:latin typeface="Courier New" pitchFamily="49" charset="0"/>
              </a:rPr>
              <a:t> </a:t>
            </a:r>
            <a:r>
              <a:rPr lang="en-US" sz="1200" b="1" dirty="0" err="1" smtClean="0">
                <a:latin typeface="Courier New" pitchFamily="49" charset="0"/>
              </a:rPr>
              <a:t>foreach</a:t>
            </a:r>
            <a:r>
              <a:rPr lang="en-US" sz="1200" b="1" dirty="0" smtClean="0">
                <a:latin typeface="Courier New" pitchFamily="49" charset="0"/>
              </a:rPr>
              <a:t>;</a:t>
            </a:r>
            <a:endParaRPr lang="en-US" sz="1200" b="1" dirty="0">
              <a:latin typeface="Courier New" pitchFamily="49" charset="0"/>
            </a:endParaRPr>
          </a:p>
          <a:p>
            <a:pPr>
              <a:lnSpc>
                <a:spcPts val="1200"/>
              </a:lnSpc>
              <a:spcBef>
                <a:spcPct val="20000"/>
              </a:spcBef>
            </a:pPr>
            <a:endParaRPr lang="en-US" sz="1200" dirty="0">
              <a:latin typeface="Courier New" pitchFamily="49" charset="0"/>
            </a:endParaRPr>
          </a:p>
          <a:p>
            <a:endParaRPr lang="cs-CZ" sz="1000" dirty="0"/>
          </a:p>
        </p:txBody>
      </p:sp>
      <p:sp>
        <p:nvSpPr>
          <p:cNvPr id="9" name="TextovéPole 8"/>
          <p:cNvSpPr txBox="1"/>
          <p:nvPr/>
        </p:nvSpPr>
        <p:spPr>
          <a:xfrm>
            <a:off x="179511" y="894656"/>
            <a:ext cx="3816425" cy="4708981"/>
          </a:xfrm>
          <a:prstGeom prst="rect">
            <a:avLst/>
          </a:prstGeom>
          <a:noFill/>
        </p:spPr>
        <p:txBody>
          <a:bodyPr wrap="square" rtlCol="0">
            <a:spAutoFit/>
          </a:bodyPr>
          <a:lstStyle/>
          <a:p>
            <a:pPr marL="0" indent="0">
              <a:buFontTx/>
              <a:buNone/>
            </a:pPr>
            <a:r>
              <a:rPr lang="en-US" sz="1200" b="1" dirty="0"/>
              <a:t>input</a:t>
            </a:r>
            <a:r>
              <a:rPr lang="en-US" sz="1200" b="1" dirty="0" smtClean="0"/>
              <a:t>:	</a:t>
            </a:r>
            <a:r>
              <a:rPr lang="en-US" sz="1200" dirty="0" smtClean="0"/>
              <a:t>graph </a:t>
            </a:r>
            <a:r>
              <a:rPr lang="en-US" sz="1200" i="1" dirty="0">
                <a:latin typeface="Courier New" pitchFamily="49" charset="0"/>
                <a:cs typeface="Courier New" pitchFamily="49" charset="0"/>
              </a:rPr>
              <a:t>G</a:t>
            </a:r>
            <a:r>
              <a:rPr lang="en-US" sz="1200" dirty="0">
                <a:latin typeface="Courier New" pitchFamily="49" charset="0"/>
                <a:cs typeface="Courier New" pitchFamily="49" charset="0"/>
              </a:rPr>
              <a:t> = (</a:t>
            </a:r>
            <a:r>
              <a:rPr lang="en-US" sz="1200" i="1" dirty="0">
                <a:latin typeface="Courier New" pitchFamily="49" charset="0"/>
                <a:cs typeface="Courier New" pitchFamily="49" charset="0"/>
              </a:rPr>
              <a:t>V</a:t>
            </a:r>
            <a:r>
              <a:rPr lang="en-US" sz="1200" dirty="0">
                <a:latin typeface="Courier New" pitchFamily="49" charset="0"/>
                <a:cs typeface="Courier New" pitchFamily="49" charset="0"/>
              </a:rPr>
              <a:t>, </a:t>
            </a:r>
            <a:r>
              <a:rPr lang="en-US" sz="1200" i="1" dirty="0">
                <a:latin typeface="Courier New" pitchFamily="49" charset="0"/>
                <a:cs typeface="Courier New" pitchFamily="49" charset="0"/>
              </a:rPr>
              <a:t>E</a:t>
            </a:r>
            <a:r>
              <a:rPr lang="en-US" sz="1200" dirty="0">
                <a:latin typeface="Courier New" pitchFamily="49" charset="0"/>
                <a:cs typeface="Courier New" pitchFamily="49" charset="0"/>
              </a:rPr>
              <a:t>) </a:t>
            </a:r>
            <a:endParaRPr lang="en-US" sz="1200" dirty="0" smtClean="0">
              <a:latin typeface="Courier New" pitchFamily="49" charset="0"/>
              <a:cs typeface="Courier New" pitchFamily="49" charset="0"/>
            </a:endParaRPr>
          </a:p>
          <a:p>
            <a:pPr marL="0" indent="0">
              <a:buFontTx/>
              <a:buNone/>
            </a:pPr>
            <a:r>
              <a:rPr lang="en-US" sz="1200" b="1" dirty="0" smtClean="0"/>
              <a:t>output</a:t>
            </a:r>
            <a:r>
              <a:rPr lang="en-US" sz="1200" b="1" dirty="0"/>
              <a:t>:</a:t>
            </a:r>
            <a:r>
              <a:rPr lang="en-US" sz="1200" dirty="0"/>
              <a:t> </a:t>
            </a:r>
            <a:r>
              <a:rPr lang="en-US" sz="1200" dirty="0" smtClean="0"/>
              <a:t>	set </a:t>
            </a:r>
            <a:r>
              <a:rPr lang="en-US" sz="1200" dirty="0"/>
              <a:t>of strongly connected </a:t>
            </a:r>
            <a:r>
              <a:rPr lang="en-US" sz="1200" dirty="0" smtClean="0"/>
              <a:t>components </a:t>
            </a:r>
          </a:p>
          <a:p>
            <a:pPr marL="0" indent="0">
              <a:buFontTx/>
              <a:buNone/>
            </a:pPr>
            <a:endParaRPr lang="en-US" sz="1200" dirty="0">
              <a:latin typeface="Courier New" pitchFamily="49" charset="0"/>
            </a:endParaRPr>
          </a:p>
          <a:p>
            <a:pPr marL="0" indent="0">
              <a:buFontTx/>
              <a:buNone/>
            </a:pPr>
            <a:r>
              <a:rPr lang="en-US" sz="1200" dirty="0" smtClean="0">
                <a:solidFill>
                  <a:schemeClr val="accent6">
                    <a:lumMod val="50000"/>
                  </a:schemeClr>
                </a:solidFill>
                <a:latin typeface="Courier New" pitchFamily="49" charset="0"/>
              </a:rPr>
              <a:t>// every node has </a:t>
            </a:r>
            <a:r>
              <a:rPr lang="en-US" sz="1200" dirty="0">
                <a:solidFill>
                  <a:schemeClr val="accent6">
                    <a:lumMod val="50000"/>
                  </a:schemeClr>
                </a:solidFill>
                <a:latin typeface="Courier New" pitchFamily="49" charset="0"/>
              </a:rPr>
              <a:t>following fields:</a:t>
            </a:r>
          </a:p>
          <a:p>
            <a:pPr marL="0" indent="0">
              <a:buFontTx/>
              <a:buNone/>
            </a:pPr>
            <a:r>
              <a:rPr lang="en-US" sz="1200" dirty="0">
                <a:solidFill>
                  <a:schemeClr val="accent6">
                    <a:lumMod val="50000"/>
                  </a:schemeClr>
                </a:solidFill>
                <a:latin typeface="Courier New" pitchFamily="49" charset="0"/>
              </a:rPr>
              <a:t>// </a:t>
            </a:r>
            <a:r>
              <a:rPr lang="en-US" sz="1200" dirty="0" smtClean="0">
                <a:solidFill>
                  <a:schemeClr val="accent6">
                    <a:lumMod val="50000"/>
                  </a:schemeClr>
                </a:solidFill>
                <a:latin typeface="Courier New" pitchFamily="49" charset="0"/>
              </a:rPr>
              <a:t>index: </a:t>
            </a:r>
            <a:r>
              <a:rPr lang="en-US" sz="1200" dirty="0">
                <a:solidFill>
                  <a:schemeClr val="accent6">
                    <a:lumMod val="50000"/>
                  </a:schemeClr>
                </a:solidFill>
                <a:latin typeface="Courier New" pitchFamily="49" charset="0"/>
              </a:rPr>
              <a:t>a unique number to ID node</a:t>
            </a:r>
          </a:p>
          <a:p>
            <a:pPr marL="0" indent="0">
              <a:buFontTx/>
              <a:buNone/>
            </a:pPr>
            <a:r>
              <a:rPr lang="en-US" sz="1200" dirty="0">
                <a:solidFill>
                  <a:schemeClr val="accent6">
                    <a:lumMod val="50000"/>
                  </a:schemeClr>
                </a:solidFill>
                <a:latin typeface="Courier New" pitchFamily="49" charset="0"/>
              </a:rPr>
              <a:t>// </a:t>
            </a:r>
            <a:r>
              <a:rPr lang="en-US" sz="1200" dirty="0" err="1">
                <a:solidFill>
                  <a:schemeClr val="accent6">
                    <a:lumMod val="50000"/>
                  </a:schemeClr>
                </a:solidFill>
                <a:latin typeface="Courier New" pitchFamily="49" charset="0"/>
              </a:rPr>
              <a:t>lowlink</a:t>
            </a:r>
            <a:r>
              <a:rPr lang="en-US" sz="1200" dirty="0">
                <a:solidFill>
                  <a:schemeClr val="accent6">
                    <a:lumMod val="50000"/>
                  </a:schemeClr>
                </a:solidFill>
                <a:latin typeface="Courier New" pitchFamily="49" charset="0"/>
              </a:rPr>
              <a:t>: ties node to others in SCC</a:t>
            </a:r>
          </a:p>
          <a:p>
            <a:pPr marL="0" indent="0">
              <a:buFontTx/>
              <a:buNone/>
            </a:pPr>
            <a:r>
              <a:rPr lang="en-US" sz="1200" dirty="0">
                <a:solidFill>
                  <a:schemeClr val="accent6">
                    <a:lumMod val="50000"/>
                  </a:schemeClr>
                </a:solidFill>
                <a:latin typeface="Courier New" pitchFamily="49" charset="0"/>
              </a:rPr>
              <a:t>// </a:t>
            </a:r>
            <a:r>
              <a:rPr lang="en-US" sz="1200" dirty="0" err="1">
                <a:solidFill>
                  <a:schemeClr val="accent6">
                    <a:lumMod val="50000"/>
                  </a:schemeClr>
                </a:solidFill>
                <a:latin typeface="Courier New" pitchFamily="49" charset="0"/>
              </a:rPr>
              <a:t>pred</a:t>
            </a:r>
            <a:r>
              <a:rPr lang="en-US" sz="1200" dirty="0">
                <a:solidFill>
                  <a:schemeClr val="accent6">
                    <a:lumMod val="50000"/>
                  </a:schemeClr>
                </a:solidFill>
                <a:latin typeface="Courier New" pitchFamily="49" charset="0"/>
              </a:rPr>
              <a:t>: </a:t>
            </a:r>
            <a:r>
              <a:rPr lang="en-US" sz="1200" dirty="0" smtClean="0">
                <a:solidFill>
                  <a:schemeClr val="accent6">
                    <a:lumMod val="50000"/>
                  </a:schemeClr>
                </a:solidFill>
                <a:latin typeface="Courier New" pitchFamily="49" charset="0"/>
              </a:rPr>
              <a:t>pointer </a:t>
            </a:r>
            <a:r>
              <a:rPr lang="en-US" sz="1200" dirty="0">
                <a:solidFill>
                  <a:schemeClr val="accent6">
                    <a:lumMod val="50000"/>
                  </a:schemeClr>
                </a:solidFill>
                <a:latin typeface="Courier New" pitchFamily="49" charset="0"/>
              </a:rPr>
              <a:t>to stack predecessor</a:t>
            </a:r>
          </a:p>
          <a:p>
            <a:pPr marL="0" indent="0">
              <a:buFontTx/>
              <a:buNone/>
            </a:pPr>
            <a:r>
              <a:rPr lang="en-US" sz="1200" dirty="0">
                <a:solidFill>
                  <a:schemeClr val="accent6">
                    <a:lumMod val="50000"/>
                  </a:schemeClr>
                </a:solidFill>
                <a:latin typeface="Courier New" pitchFamily="49" charset="0"/>
              </a:rPr>
              <a:t>// </a:t>
            </a:r>
            <a:r>
              <a:rPr lang="en-US" sz="1200" dirty="0" err="1">
                <a:solidFill>
                  <a:schemeClr val="accent6">
                    <a:lumMod val="50000"/>
                  </a:schemeClr>
                </a:solidFill>
                <a:latin typeface="Courier New" pitchFamily="49" charset="0"/>
              </a:rPr>
              <a:t>instack</a:t>
            </a:r>
            <a:r>
              <a:rPr lang="en-US" sz="1200" dirty="0">
                <a:solidFill>
                  <a:schemeClr val="accent6">
                    <a:lumMod val="50000"/>
                  </a:schemeClr>
                </a:solidFill>
                <a:latin typeface="Courier New" pitchFamily="49" charset="0"/>
              </a:rPr>
              <a:t>: true if node is in stack</a:t>
            </a:r>
          </a:p>
          <a:p>
            <a:endParaRPr lang="en-US" sz="1200" dirty="0">
              <a:latin typeface="Courier New" pitchFamily="49" charset="0"/>
            </a:endParaRPr>
          </a:p>
          <a:p>
            <a:pPr marL="0" indent="0">
              <a:buFontTx/>
              <a:buNone/>
            </a:pPr>
            <a:r>
              <a:rPr lang="en-US" sz="1200" b="1" dirty="0" smtClean="0">
                <a:latin typeface="Courier New" pitchFamily="49" charset="0"/>
              </a:rPr>
              <a:t>procedure </a:t>
            </a:r>
            <a:r>
              <a:rPr lang="en-US" sz="1200" dirty="0" smtClean="0">
                <a:latin typeface="Courier New" pitchFamily="49" charset="0"/>
              </a:rPr>
              <a:t>push</a:t>
            </a:r>
            <a:r>
              <a:rPr lang="en-US" sz="1200" dirty="0">
                <a:latin typeface="Courier New" pitchFamily="49" charset="0"/>
              </a:rPr>
              <a:t>( v ) </a:t>
            </a:r>
            <a:endParaRPr lang="en-US" sz="1200" dirty="0" smtClean="0">
              <a:latin typeface="Courier New" pitchFamily="49" charset="0"/>
            </a:endParaRPr>
          </a:p>
          <a:p>
            <a:pPr marL="0" indent="0">
              <a:buFontTx/>
              <a:buNone/>
            </a:pPr>
            <a:r>
              <a:rPr lang="en-US" sz="1200" dirty="0" smtClean="0">
                <a:solidFill>
                  <a:schemeClr val="accent6">
                    <a:lumMod val="50000"/>
                  </a:schemeClr>
                </a:solidFill>
                <a:latin typeface="Courier New" pitchFamily="49" charset="0"/>
              </a:rPr>
              <a:t>// </a:t>
            </a:r>
            <a:r>
              <a:rPr lang="en-US" sz="1200" dirty="0">
                <a:solidFill>
                  <a:schemeClr val="accent6">
                    <a:lumMod val="50000"/>
                  </a:schemeClr>
                </a:solidFill>
                <a:latin typeface="Courier New" pitchFamily="49" charset="0"/>
              </a:rPr>
              <a:t>stack may be null</a:t>
            </a:r>
          </a:p>
          <a:p>
            <a:pPr marL="0" indent="0">
              <a:buFontTx/>
              <a:buNone/>
            </a:pPr>
            <a:r>
              <a:rPr lang="en-US" sz="1200" dirty="0">
                <a:latin typeface="Courier New" pitchFamily="49" charset="0"/>
              </a:rPr>
              <a:t>  </a:t>
            </a:r>
            <a:r>
              <a:rPr lang="en-US" sz="1200" dirty="0" err="1">
                <a:latin typeface="Courier New" pitchFamily="49" charset="0"/>
              </a:rPr>
              <a:t>v.pred</a:t>
            </a:r>
            <a:r>
              <a:rPr lang="en-US" sz="1200" dirty="0">
                <a:latin typeface="Courier New" pitchFamily="49" charset="0"/>
              </a:rPr>
              <a:t>    = S</a:t>
            </a:r>
            <a:r>
              <a:rPr lang="en-US" sz="1200" dirty="0" smtClean="0">
                <a:latin typeface="Courier New" pitchFamily="49" charset="0"/>
              </a:rPr>
              <a:t>;</a:t>
            </a:r>
            <a:endParaRPr lang="en-US" sz="1200" dirty="0">
              <a:latin typeface="Courier New" pitchFamily="49" charset="0"/>
            </a:endParaRPr>
          </a:p>
          <a:p>
            <a:pPr marL="0" indent="0">
              <a:buFontTx/>
              <a:buNone/>
            </a:pPr>
            <a:r>
              <a:rPr lang="en-US" sz="1200" dirty="0">
                <a:latin typeface="Courier New" pitchFamily="49" charset="0"/>
              </a:rPr>
              <a:t>  </a:t>
            </a:r>
            <a:r>
              <a:rPr lang="en-US" sz="1200" dirty="0" err="1">
                <a:latin typeface="Courier New" pitchFamily="49" charset="0"/>
              </a:rPr>
              <a:t>v.instack</a:t>
            </a:r>
            <a:r>
              <a:rPr lang="en-US" sz="1200" dirty="0">
                <a:latin typeface="Courier New" pitchFamily="49" charset="0"/>
              </a:rPr>
              <a:t> = </a:t>
            </a:r>
            <a:r>
              <a:rPr lang="en-US" sz="1200" b="1" dirty="0" smtClean="0">
                <a:latin typeface="Courier New" pitchFamily="49" charset="0"/>
              </a:rPr>
              <a:t>true</a:t>
            </a:r>
            <a:r>
              <a:rPr lang="en-US" sz="1200" dirty="0" smtClean="0">
                <a:latin typeface="Courier New" pitchFamily="49" charset="0"/>
              </a:rPr>
              <a:t>;</a:t>
            </a:r>
            <a:endParaRPr lang="en-US" sz="1200" dirty="0">
              <a:latin typeface="Courier New" pitchFamily="49" charset="0"/>
            </a:endParaRPr>
          </a:p>
          <a:p>
            <a:pPr marL="0" indent="0">
              <a:buFontTx/>
              <a:buNone/>
            </a:pPr>
            <a:r>
              <a:rPr lang="en-US" sz="1200" dirty="0">
                <a:latin typeface="Courier New" pitchFamily="49" charset="0"/>
              </a:rPr>
              <a:t>  S</a:t>
            </a:r>
            <a:r>
              <a:rPr lang="en-US" sz="1200" dirty="0" smtClean="0">
                <a:latin typeface="Courier New" pitchFamily="49" charset="0"/>
              </a:rPr>
              <a:t>         = v;</a:t>
            </a:r>
            <a:endParaRPr lang="en-US" sz="1200" dirty="0">
              <a:latin typeface="Courier New" pitchFamily="49" charset="0"/>
            </a:endParaRPr>
          </a:p>
          <a:p>
            <a:pPr marL="0" indent="0">
              <a:buFontTx/>
              <a:buNone/>
            </a:pPr>
            <a:r>
              <a:rPr lang="en-US" sz="1200" b="1" dirty="0">
                <a:latin typeface="Courier New" pitchFamily="49" charset="0"/>
              </a:rPr>
              <a:t>end</a:t>
            </a:r>
            <a:r>
              <a:rPr lang="en-US" sz="1200" dirty="0">
                <a:latin typeface="Courier New" pitchFamily="49" charset="0"/>
              </a:rPr>
              <a:t> </a:t>
            </a:r>
            <a:r>
              <a:rPr lang="en-US" sz="1200" dirty="0" smtClean="0">
                <a:latin typeface="Courier New" pitchFamily="49" charset="0"/>
              </a:rPr>
              <a:t>push;</a:t>
            </a:r>
          </a:p>
          <a:p>
            <a:pPr marL="0" indent="0">
              <a:buFontTx/>
              <a:buNone/>
            </a:pPr>
            <a:endParaRPr lang="en-US" sz="1200" dirty="0">
              <a:latin typeface="Courier New" pitchFamily="49" charset="0"/>
            </a:endParaRPr>
          </a:p>
          <a:p>
            <a:endParaRPr lang="en-US" sz="1200" dirty="0">
              <a:latin typeface="Courier New" pitchFamily="49" charset="0"/>
            </a:endParaRPr>
          </a:p>
          <a:p>
            <a:pPr marL="0" indent="0">
              <a:buFontTx/>
              <a:buNone/>
            </a:pPr>
            <a:r>
              <a:rPr lang="en-US" sz="1200" b="1" dirty="0">
                <a:latin typeface="Courier New" pitchFamily="49" charset="0"/>
              </a:rPr>
              <a:t>f</a:t>
            </a:r>
            <a:r>
              <a:rPr lang="en-US" sz="1200" b="1" dirty="0" smtClean="0">
                <a:latin typeface="Courier New" pitchFamily="49" charset="0"/>
              </a:rPr>
              <a:t>unction</a:t>
            </a:r>
            <a:r>
              <a:rPr lang="en-US" sz="1200" dirty="0" smtClean="0">
                <a:latin typeface="Courier New" pitchFamily="49" charset="0"/>
              </a:rPr>
              <a:t> pop</a:t>
            </a:r>
            <a:r>
              <a:rPr lang="en-US" sz="1200" dirty="0">
                <a:latin typeface="Courier New" pitchFamily="49" charset="0"/>
              </a:rPr>
              <a:t>( v ) </a:t>
            </a:r>
            <a:endParaRPr lang="en-US" sz="1200" dirty="0" smtClean="0">
              <a:latin typeface="Courier New" pitchFamily="49" charset="0"/>
            </a:endParaRPr>
          </a:p>
          <a:p>
            <a:pPr marL="0" indent="0">
              <a:buFontTx/>
              <a:buNone/>
            </a:pPr>
            <a:r>
              <a:rPr lang="en-US" sz="1200" dirty="0" smtClean="0">
                <a:solidFill>
                  <a:schemeClr val="accent6">
                    <a:lumMod val="50000"/>
                  </a:schemeClr>
                </a:solidFill>
                <a:latin typeface="Courier New" pitchFamily="49" charset="0"/>
              </a:rPr>
              <a:t>// </a:t>
            </a:r>
            <a:r>
              <a:rPr lang="en-US" sz="1200" dirty="0" err="1">
                <a:solidFill>
                  <a:schemeClr val="accent6">
                    <a:lumMod val="50000"/>
                  </a:schemeClr>
                </a:solidFill>
                <a:latin typeface="Courier New" pitchFamily="49" charset="0"/>
              </a:rPr>
              <a:t>val</a:t>
            </a:r>
            <a:r>
              <a:rPr lang="en-US" sz="1200" dirty="0">
                <a:solidFill>
                  <a:schemeClr val="accent6">
                    <a:lumMod val="50000"/>
                  </a:schemeClr>
                </a:solidFill>
                <a:latin typeface="Courier New" pitchFamily="49" charset="0"/>
              </a:rPr>
              <a:t> </a:t>
            </a:r>
            <a:r>
              <a:rPr lang="en-US" sz="1200" dirty="0" err="1">
                <a:solidFill>
                  <a:schemeClr val="accent6">
                    <a:lumMod val="50000"/>
                  </a:schemeClr>
                </a:solidFill>
                <a:latin typeface="Courier New" pitchFamily="49" charset="0"/>
              </a:rPr>
              <a:t>param</a:t>
            </a:r>
            <a:r>
              <a:rPr lang="en-US" sz="1200" dirty="0">
                <a:solidFill>
                  <a:schemeClr val="accent6">
                    <a:lumMod val="50000"/>
                  </a:schemeClr>
                </a:solidFill>
                <a:latin typeface="Courier New" pitchFamily="49" charset="0"/>
              </a:rPr>
              <a:t> v is stack copy</a:t>
            </a:r>
          </a:p>
          <a:p>
            <a:pPr marL="0" indent="0">
              <a:buFontTx/>
              <a:buNone/>
            </a:pPr>
            <a:r>
              <a:rPr lang="en-US" sz="1200" dirty="0">
                <a:latin typeface="Courier New" pitchFamily="49" charset="0"/>
              </a:rPr>
              <a:t>  S</a:t>
            </a:r>
            <a:r>
              <a:rPr lang="en-US" sz="1200" dirty="0" smtClean="0">
                <a:latin typeface="Courier New" pitchFamily="49" charset="0"/>
              </a:rPr>
              <a:t>         </a:t>
            </a:r>
            <a:r>
              <a:rPr lang="en-US" sz="1200" dirty="0">
                <a:latin typeface="Courier New" pitchFamily="49" charset="0"/>
              </a:rPr>
              <a:t>= </a:t>
            </a:r>
            <a:r>
              <a:rPr lang="en-US" sz="1200" dirty="0" err="1" smtClean="0">
                <a:latin typeface="Courier New" pitchFamily="49" charset="0"/>
              </a:rPr>
              <a:t>v.pred</a:t>
            </a:r>
            <a:r>
              <a:rPr lang="en-US" sz="1200" dirty="0" smtClean="0">
                <a:latin typeface="Courier New" pitchFamily="49" charset="0"/>
              </a:rPr>
              <a:t>;</a:t>
            </a:r>
            <a:endParaRPr lang="en-US" sz="1200" dirty="0">
              <a:latin typeface="Courier New" pitchFamily="49" charset="0"/>
            </a:endParaRPr>
          </a:p>
          <a:p>
            <a:pPr marL="0" indent="0">
              <a:buFontTx/>
              <a:buNone/>
            </a:pPr>
            <a:r>
              <a:rPr lang="en-US" sz="1200" dirty="0">
                <a:latin typeface="Courier New" pitchFamily="49" charset="0"/>
              </a:rPr>
              <a:t>  </a:t>
            </a:r>
            <a:r>
              <a:rPr lang="en-US" sz="1200" dirty="0" err="1">
                <a:latin typeface="Courier New" pitchFamily="49" charset="0"/>
              </a:rPr>
              <a:t>v.pred</a:t>
            </a:r>
            <a:r>
              <a:rPr lang="en-US" sz="1200" dirty="0">
                <a:latin typeface="Courier New" pitchFamily="49" charset="0"/>
              </a:rPr>
              <a:t>    = </a:t>
            </a:r>
            <a:r>
              <a:rPr lang="en-US" sz="1200" b="1" dirty="0" smtClean="0">
                <a:latin typeface="Courier New" pitchFamily="49" charset="0"/>
              </a:rPr>
              <a:t>null</a:t>
            </a:r>
            <a:r>
              <a:rPr lang="en-US" sz="1200" dirty="0" smtClean="0">
                <a:latin typeface="Courier New" pitchFamily="49" charset="0"/>
              </a:rPr>
              <a:t>;</a:t>
            </a:r>
            <a:endParaRPr lang="en-US" sz="1200" dirty="0">
              <a:latin typeface="Courier New" pitchFamily="49" charset="0"/>
            </a:endParaRPr>
          </a:p>
          <a:p>
            <a:pPr marL="0" indent="0">
              <a:buFontTx/>
              <a:buNone/>
            </a:pPr>
            <a:r>
              <a:rPr lang="en-US" sz="1200" dirty="0">
                <a:latin typeface="Courier New" pitchFamily="49" charset="0"/>
              </a:rPr>
              <a:t>  </a:t>
            </a:r>
            <a:r>
              <a:rPr lang="en-US" sz="1200" dirty="0" err="1">
                <a:latin typeface="Courier New" pitchFamily="49" charset="0"/>
              </a:rPr>
              <a:t>v.instack</a:t>
            </a:r>
            <a:r>
              <a:rPr lang="en-US" sz="1200" dirty="0">
                <a:latin typeface="Courier New" pitchFamily="49" charset="0"/>
              </a:rPr>
              <a:t> = </a:t>
            </a:r>
            <a:r>
              <a:rPr lang="en-US" sz="1200" b="1" dirty="0" smtClean="0">
                <a:latin typeface="Courier New" pitchFamily="49" charset="0"/>
              </a:rPr>
              <a:t>false</a:t>
            </a:r>
            <a:r>
              <a:rPr lang="en-US" sz="1200" dirty="0" smtClean="0">
                <a:latin typeface="Courier New" pitchFamily="49" charset="0"/>
              </a:rPr>
              <a:t>;</a:t>
            </a:r>
          </a:p>
          <a:p>
            <a:pPr marL="0" indent="0">
              <a:buFontTx/>
              <a:buNone/>
            </a:pPr>
            <a:r>
              <a:rPr lang="en-US" sz="1200" dirty="0">
                <a:latin typeface="Courier New" pitchFamily="49" charset="0"/>
              </a:rPr>
              <a:t> </a:t>
            </a:r>
            <a:r>
              <a:rPr lang="en-US" sz="1200" dirty="0" smtClean="0">
                <a:latin typeface="Courier New" pitchFamily="49" charset="0"/>
              </a:rPr>
              <a:t> </a:t>
            </a:r>
            <a:r>
              <a:rPr lang="en-US" sz="1200" b="1" dirty="0" smtClean="0">
                <a:latin typeface="Courier New" pitchFamily="49" charset="0"/>
              </a:rPr>
              <a:t>return</a:t>
            </a:r>
            <a:r>
              <a:rPr lang="en-US" sz="1200" dirty="0" smtClean="0">
                <a:latin typeface="Courier New" pitchFamily="49" charset="0"/>
              </a:rPr>
              <a:t> v;</a:t>
            </a:r>
            <a:endParaRPr lang="en-US" sz="1200" dirty="0">
              <a:latin typeface="Courier New" pitchFamily="49" charset="0"/>
            </a:endParaRPr>
          </a:p>
          <a:p>
            <a:pPr marL="0" indent="0">
              <a:buFontTx/>
              <a:buNone/>
            </a:pPr>
            <a:r>
              <a:rPr lang="en-US" sz="1200" b="1" dirty="0">
                <a:latin typeface="Courier New" pitchFamily="49" charset="0"/>
              </a:rPr>
              <a:t>end</a:t>
            </a:r>
            <a:r>
              <a:rPr lang="en-US" sz="1200" dirty="0">
                <a:latin typeface="Courier New" pitchFamily="49" charset="0"/>
              </a:rPr>
              <a:t> </a:t>
            </a:r>
            <a:r>
              <a:rPr lang="en-US" sz="1200" dirty="0" smtClean="0">
                <a:latin typeface="Courier New" pitchFamily="49" charset="0"/>
              </a:rPr>
              <a:t>pop;</a:t>
            </a:r>
            <a:endParaRPr lang="en-US" sz="1200" dirty="0">
              <a:latin typeface="Courier New" pitchFamily="49" charset="0"/>
            </a:endParaRPr>
          </a:p>
          <a:p>
            <a:endParaRPr lang="cs-CZ" sz="1200" dirty="0"/>
          </a:p>
        </p:txBody>
      </p:sp>
    </p:spTree>
    <p:extLst>
      <p:ext uri="{BB962C8B-B14F-4D97-AF65-F5344CB8AC3E}">
        <p14:creationId xmlns:p14="http://schemas.microsoft.com/office/powerpoint/2010/main" val="3322027893"/>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Zakřivená spojnice 14"/>
          <p:cNvCxnSpPr>
            <a:stCxn id="60" idx="4"/>
            <a:endCxn id="62" idx="0"/>
          </p:cNvCxnSpPr>
          <p:nvPr/>
        </p:nvCxnSpPr>
        <p:spPr bwMode="auto">
          <a:xfrm rot="5400000">
            <a:off x="8063234" y="1909904"/>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grpSp>
        <p:nvGrpSpPr>
          <p:cNvPr id="13" name="Skupina 12"/>
          <p:cNvGrpSpPr/>
          <p:nvPr/>
        </p:nvGrpSpPr>
        <p:grpSpPr>
          <a:xfrm>
            <a:off x="8002983" y="1955221"/>
            <a:ext cx="556456" cy="675917"/>
            <a:chOff x="8103431" y="2406705"/>
            <a:chExt cx="556456" cy="675917"/>
          </a:xfrm>
        </p:grpSpPr>
        <p:sp>
          <p:nvSpPr>
            <p:cNvPr id="12" name="TextovéPole 11"/>
            <p:cNvSpPr txBox="1"/>
            <p:nvPr/>
          </p:nvSpPr>
          <p:spPr>
            <a:xfrm>
              <a:off x="8280412" y="2406705"/>
              <a:ext cx="184731" cy="369332"/>
            </a:xfrm>
            <a:prstGeom prst="rect">
              <a:avLst/>
            </a:prstGeom>
            <a:noFill/>
          </p:spPr>
          <p:txBody>
            <a:bodyPr wrap="none" rtlCol="0">
              <a:spAutoFit/>
            </a:bodyPr>
            <a:lstStyle/>
            <a:p>
              <a:endParaRPr lang="cs-CZ" dirty="0"/>
            </a:p>
          </p:txBody>
        </p:sp>
        <p:sp>
          <p:nvSpPr>
            <p:cNvPr id="62" name="Ovál 61"/>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1026"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kumimoji="0" lang="cs-CZ" sz="1200" b="0" i="0" u="none" strike="noStrike" cap="none" normalizeH="0" baseline="3000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250777864"/>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rstenec 29"/>
          <p:cNvSpPr>
            <a:spLocks noChangeAspect="1"/>
          </p:cNvSpPr>
          <p:nvPr/>
        </p:nvSpPr>
        <p:spPr bwMode="auto">
          <a:xfrm>
            <a:off x="200511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1"/>
            <a:endCxn id="32" idx="0"/>
          </p:cNvCxnSpPr>
          <p:nvPr/>
        </p:nvCxnSpPr>
        <p:spPr bwMode="auto">
          <a:xfrm rot="16200000" flipH="1" flipV="1">
            <a:off x="4670912" y="-1024585"/>
            <a:ext cx="1136136" cy="5726443"/>
          </a:xfrm>
          <a:prstGeom prst="curvedConnector3">
            <a:avLst>
              <a:gd name="adj1" fmla="val -2661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36303092"/>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Prstenec 69"/>
          <p:cNvSpPr>
            <a:spLocks noChangeAspect="1"/>
          </p:cNvSpPr>
          <p:nvPr/>
        </p:nvSpPr>
        <p:spPr bwMode="auto">
          <a:xfrm>
            <a:off x="344450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1"/>
            <a:endCxn id="62" idx="0"/>
          </p:cNvCxnSpPr>
          <p:nvPr/>
        </p:nvCxnSpPr>
        <p:spPr bwMode="auto">
          <a:xfrm rot="16200000" flipH="1" flipV="1">
            <a:off x="5390992" y="-304505"/>
            <a:ext cx="1136136" cy="4286283"/>
          </a:xfrm>
          <a:prstGeom prst="curvedConnector3">
            <a:avLst>
              <a:gd name="adj1" fmla="val -2661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307604993"/>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rstenec 71"/>
          <p:cNvSpPr>
            <a:spLocks noChangeAspect="1"/>
          </p:cNvSpPr>
          <p:nvPr/>
        </p:nvSpPr>
        <p:spPr bwMode="auto">
          <a:xfrm>
            <a:off x="488389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1"/>
            <a:endCxn id="34" idx="0"/>
          </p:cNvCxnSpPr>
          <p:nvPr/>
        </p:nvCxnSpPr>
        <p:spPr bwMode="auto">
          <a:xfrm rot="16200000" flipH="1" flipV="1">
            <a:off x="6111072" y="415575"/>
            <a:ext cx="1136136" cy="2846123"/>
          </a:xfrm>
          <a:prstGeom prst="curvedConnector3">
            <a:avLst>
              <a:gd name="adj1" fmla="val -2661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Tree>
    <p:extLst>
      <p:ext uri="{BB962C8B-B14F-4D97-AF65-F5344CB8AC3E}">
        <p14:creationId xmlns:p14="http://schemas.microsoft.com/office/powerpoint/2010/main" val="1156714615"/>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Prstenec 73"/>
          <p:cNvSpPr>
            <a:spLocks noChangeAspect="1"/>
          </p:cNvSpPr>
          <p:nvPr/>
        </p:nvSpPr>
        <p:spPr bwMode="auto">
          <a:xfrm>
            <a:off x="632328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1"/>
            <a:endCxn id="35" idx="6"/>
          </p:cNvCxnSpPr>
          <p:nvPr/>
        </p:nvCxnSpPr>
        <p:spPr bwMode="auto">
          <a:xfrm rot="16200000" flipH="1" flipV="1">
            <a:off x="6831152" y="1387683"/>
            <a:ext cx="1388164" cy="1153935"/>
          </a:xfrm>
          <a:prstGeom prst="curvedConnector4">
            <a:avLst>
              <a:gd name="adj1" fmla="val -16468"/>
              <a:gd name="adj2" fmla="val 5319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Tree>
    <p:extLst>
      <p:ext uri="{BB962C8B-B14F-4D97-AF65-F5344CB8AC3E}">
        <p14:creationId xmlns:p14="http://schemas.microsoft.com/office/powerpoint/2010/main" val="72810303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bwMode="auto">
          <a:xfrm>
            <a:off x="3369146" y="4606307"/>
            <a:ext cx="1058838" cy="342565"/>
          </a:xfrm>
          <a:prstGeom prst="rect">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 name="Zástupný symbol pro obsah 2"/>
          <p:cNvSpPr>
            <a:spLocks noGrp="1"/>
          </p:cNvSpPr>
          <p:nvPr>
            <p:ph idx="1"/>
          </p:nvPr>
        </p:nvSpPr>
        <p:spPr>
          <a:xfrm>
            <a:off x="395536" y="980728"/>
            <a:ext cx="8218487" cy="5018107"/>
          </a:xfrm>
        </p:spPr>
        <p:txBody>
          <a:bodyPr/>
          <a:lstStyle/>
          <a:p>
            <a:r>
              <a:rPr lang="en-US" b="1" dirty="0" smtClean="0">
                <a:latin typeface="Cambria Math" pitchFamily="18" charset="0"/>
                <a:ea typeface="Cambria Math" pitchFamily="18" charset="0"/>
              </a:rPr>
              <a:t>input</a:t>
            </a:r>
            <a:r>
              <a:rPr lang="cs-CZ" b="1" dirty="0" smtClean="0">
                <a:latin typeface="Cambria Math" pitchFamily="18" charset="0"/>
                <a:ea typeface="Cambria Math" pitchFamily="18" charset="0"/>
              </a:rPr>
              <a:t>:</a:t>
            </a:r>
            <a:r>
              <a:rPr lang="cs-CZ" dirty="0" smtClean="0">
                <a:latin typeface="Cambria Math" pitchFamily="18" charset="0"/>
                <a:ea typeface="Cambria Math" pitchFamily="18" charset="0"/>
              </a:rPr>
              <a:t> 	</a:t>
            </a:r>
            <a:r>
              <a:rPr lang="en-US" dirty="0" smtClean="0">
                <a:latin typeface="Cambria Math" pitchFamily="18" charset="0"/>
                <a:ea typeface="Cambria Math" pitchFamily="18" charset="0"/>
              </a:rPr>
              <a:t>Graph </a:t>
            </a:r>
            <a:r>
              <a:rPr lang="cs-CZ" dirty="0" smtClean="0">
                <a:latin typeface="Cambria Math" pitchFamily="18" charset="0"/>
                <a:ea typeface="Cambria Math" pitchFamily="18" charset="0"/>
              </a:rPr>
              <a:t>G</a:t>
            </a:r>
            <a:r>
              <a:rPr lang="cs-CZ" dirty="0" smtClean="0">
                <a:latin typeface="Cambria Math"/>
                <a:ea typeface="Cambria Math"/>
              </a:rPr>
              <a:t>.</a:t>
            </a:r>
            <a:endParaRPr lang="cs-CZ" sz="1600" dirty="0" smtClean="0">
              <a:sym typeface="Symbol"/>
            </a:endParaRPr>
          </a:p>
          <a:p>
            <a:pPr marL="857250" lvl="1" indent="-457200">
              <a:buFont typeface="+mj-lt"/>
              <a:buAutoNum type="arabicParenR"/>
            </a:pPr>
            <a:r>
              <a:rPr lang="nl-NL" sz="1600" b="1" dirty="0">
                <a:latin typeface="Cambria Math" pitchFamily="18" charset="0"/>
                <a:ea typeface="Cambria Math" pitchFamily="18" charset="0"/>
                <a:sym typeface="Symbol"/>
              </a:rPr>
              <a:t>procedure</a:t>
            </a:r>
            <a:r>
              <a:rPr lang="nl-NL" sz="1600" dirty="0">
                <a:latin typeface="Cambria Math" pitchFamily="18" charset="0"/>
                <a:ea typeface="Cambria Math" pitchFamily="18" charset="0"/>
                <a:sym typeface="Symbol"/>
              </a:rPr>
              <a:t> DFS-Walk(</a:t>
            </a:r>
            <a:r>
              <a:rPr lang="en-US" sz="1600" dirty="0">
                <a:latin typeface="Cambria Math" pitchFamily="18" charset="0"/>
                <a:ea typeface="Cambria Math" pitchFamily="18" charset="0"/>
                <a:sym typeface="Symbol"/>
              </a:rPr>
              <a:t>Vertex </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a:t>
            </a:r>
          </a:p>
          <a:p>
            <a:pPr marL="857250" lvl="1" indent="-457200">
              <a:buFont typeface="+mj-lt"/>
              <a:buAutoNum type="arabicParenR"/>
            </a:pPr>
            <a:r>
              <a:rPr lang="nl-NL" sz="1600" dirty="0">
                <a:latin typeface="Cambria Math" pitchFamily="18" charset="0"/>
                <a:ea typeface="Cambria Math" pitchFamily="18" charset="0"/>
                <a:sym typeface="Symbol"/>
              </a:rPr>
              <a:t>      state[</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 OPEN; </a:t>
            </a:r>
            <a:endParaRPr lang="nl-NL" sz="1600" dirty="0" smtClean="0">
              <a:latin typeface="Cambria Math" pitchFamily="18" charset="0"/>
              <a:ea typeface="Cambria Math" pitchFamily="18" charset="0"/>
              <a:sym typeface="Symbol"/>
            </a:endParaRPr>
          </a:p>
          <a:p>
            <a:pPr marL="857250" lvl="1" indent="-457200">
              <a:buFont typeface="+mj-lt"/>
              <a:buAutoNum type="arabicParenR"/>
            </a:pP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for each </a:t>
            </a:r>
            <a:r>
              <a:rPr lang="en-US" sz="1600" dirty="0" smtClean="0">
                <a:latin typeface="Cambria Math" pitchFamily="18" charset="0"/>
                <a:ea typeface="Cambria Math" pitchFamily="18" charset="0"/>
                <a:sym typeface="Symbol"/>
              </a:rPr>
              <a:t>Vertex</a:t>
            </a:r>
            <a:r>
              <a:rPr lang="nl-NL" sz="1600" dirty="0" smtClean="0">
                <a:latin typeface="Cambria Math" pitchFamily="18" charset="0"/>
                <a:ea typeface="Cambria Math" pitchFamily="18" charset="0"/>
                <a:sym typeface="Symbol"/>
              </a:rPr>
              <a:t> </a:t>
            </a:r>
            <a:r>
              <a:rPr lang="nl-NL" sz="1600" i="1" dirty="0" smtClean="0">
                <a:latin typeface="Cambria Math" pitchFamily="18" charset="0"/>
                <a:ea typeface="Cambria Math" pitchFamily="18" charset="0"/>
                <a:sym typeface="Symbol"/>
              </a:rPr>
              <a:t>v</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in</a:t>
            </a:r>
            <a:r>
              <a:rPr lang="nl-NL" sz="1600" dirty="0" smtClean="0">
                <a:latin typeface="Cambria Math" pitchFamily="18" charset="0"/>
                <a:ea typeface="Cambria Math" pitchFamily="18" charset="0"/>
                <a:sym typeface="Symbol"/>
              </a:rPr>
              <a:t>  succ(</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a:t>
            </a:r>
          </a:p>
          <a:p>
            <a:pPr marL="857250" lvl="1" indent="-457200">
              <a:buFont typeface="+mj-lt"/>
              <a:buAutoNum type="arabicParenR"/>
            </a:pPr>
            <a:r>
              <a:rPr lang="nl-NL" sz="1600" dirty="0" smtClean="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if</a:t>
            </a:r>
            <a:r>
              <a:rPr lang="nl-NL" sz="1600" dirty="0">
                <a:latin typeface="Cambria Math" pitchFamily="18" charset="0"/>
                <a:ea typeface="Cambria Math" pitchFamily="18" charset="0"/>
                <a:sym typeface="Symbol"/>
              </a:rPr>
              <a:t> (state[</a:t>
            </a:r>
            <a:r>
              <a:rPr lang="nl-NL" sz="1600" i="1" dirty="0">
                <a:latin typeface="Cambria Math" pitchFamily="18" charset="0"/>
                <a:ea typeface="Cambria Math" pitchFamily="18" charset="0"/>
                <a:sym typeface="Symbol"/>
              </a:rPr>
              <a:t>v </a:t>
            </a:r>
            <a:r>
              <a:rPr lang="nl-NL" sz="1600" dirty="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UNVISITED</a:t>
            </a:r>
            <a:r>
              <a:rPr lang="nl-NL" sz="1600" dirty="0">
                <a:latin typeface="Cambria Math" pitchFamily="18" charset="0"/>
                <a:ea typeface="Cambria Math" pitchFamily="18" charset="0"/>
                <a:sym typeface="Symbol"/>
              </a:rPr>
              <a:t>) </a:t>
            </a:r>
            <a:r>
              <a:rPr lang="nl-NL" sz="1600" b="1" dirty="0">
                <a:latin typeface="Cambria Math" pitchFamily="18" charset="0"/>
                <a:ea typeface="Cambria Math" pitchFamily="18" charset="0"/>
                <a:sym typeface="Symbol"/>
              </a:rPr>
              <a:t>then</a:t>
            </a:r>
            <a:r>
              <a:rPr lang="nl-NL" sz="1600" dirty="0">
                <a:latin typeface="Cambria Math" pitchFamily="18" charset="0"/>
                <a:ea typeface="Cambria Math" pitchFamily="18" charset="0"/>
                <a:sym typeface="Symbol"/>
              </a:rPr>
              <a:t>  </a:t>
            </a:r>
            <a:r>
              <a:rPr lang="cs-CZ" sz="1600" dirty="0">
                <a:latin typeface="Cambria Math" pitchFamily="18" charset="0"/>
                <a:ea typeface="Cambria Math" pitchFamily="18" charset="0"/>
                <a:sym typeface="Symbol"/>
              </a:rPr>
              <a:t> </a:t>
            </a:r>
            <a:r>
              <a:rPr lang="nl-NL" sz="1600" dirty="0" smtClean="0">
                <a:latin typeface="Cambria Math" pitchFamily="18" charset="0"/>
                <a:ea typeface="Cambria Math" pitchFamily="18" charset="0"/>
                <a:sym typeface="Symbol"/>
              </a:rPr>
              <a:t> </a:t>
            </a:r>
            <a:r>
              <a:rPr lang="nl-NL" sz="1600" dirty="0">
                <a:latin typeface="Cambria Math" pitchFamily="18" charset="0"/>
                <a:ea typeface="Cambria Math" pitchFamily="18" charset="0"/>
                <a:sym typeface="Symbol"/>
              </a:rPr>
              <a:t>DFS-Walk(</a:t>
            </a:r>
            <a:r>
              <a:rPr lang="nl-NL" sz="1600" i="1" dirty="0">
                <a:latin typeface="Cambria Math" pitchFamily="18" charset="0"/>
                <a:ea typeface="Cambria Math" pitchFamily="18" charset="0"/>
                <a:sym typeface="Symbol"/>
              </a:rPr>
              <a:t>v </a:t>
            </a:r>
            <a:r>
              <a:rPr lang="nl-NL" sz="1600" dirty="0">
                <a:latin typeface="Cambria Math" pitchFamily="18" charset="0"/>
                <a:ea typeface="Cambria Math" pitchFamily="18" charset="0"/>
                <a:sym typeface="Symbol"/>
              </a:rPr>
              <a:t>); </a:t>
            </a:r>
            <a:endParaRPr lang="nl-NL" sz="1600" b="1" dirty="0">
              <a:latin typeface="Cambria Math" pitchFamily="18" charset="0"/>
              <a:ea typeface="Cambria Math" pitchFamily="18" charset="0"/>
              <a:sym typeface="Symbol"/>
            </a:endParaRPr>
          </a:p>
          <a:p>
            <a:pPr marL="857250" lvl="1" indent="-457200">
              <a:buFont typeface="+mj-lt"/>
              <a:buAutoNum type="arabicParenR"/>
            </a:pPr>
            <a:r>
              <a:rPr lang="nl-NL" sz="1600" dirty="0">
                <a:latin typeface="Cambria Math" pitchFamily="18" charset="0"/>
                <a:ea typeface="Cambria Math" pitchFamily="18" charset="0"/>
                <a:sym typeface="Symbol"/>
              </a:rPr>
              <a:t>      state[</a:t>
            </a:r>
            <a:r>
              <a:rPr lang="nl-NL" sz="1600" i="1" dirty="0">
                <a:latin typeface="Cambria Math" pitchFamily="18" charset="0"/>
                <a:ea typeface="Cambria Math" pitchFamily="18" charset="0"/>
                <a:sym typeface="Symbol"/>
              </a:rPr>
              <a:t>u </a:t>
            </a:r>
            <a:r>
              <a:rPr lang="nl-NL" sz="1600" dirty="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CLOSED</a:t>
            </a:r>
            <a:r>
              <a:rPr lang="nl-NL" sz="1600" dirty="0">
                <a:latin typeface="Cambria Math" pitchFamily="18" charset="0"/>
                <a:ea typeface="Cambria Math" pitchFamily="18" charset="0"/>
                <a:sym typeface="Symbol"/>
              </a:rPr>
              <a:t>; </a:t>
            </a:r>
          </a:p>
          <a:p>
            <a:pPr marL="857250" lvl="1" indent="-457200">
              <a:buFont typeface="+mj-lt"/>
              <a:buAutoNum type="arabicParenR"/>
            </a:pPr>
            <a:r>
              <a:rPr lang="nl-NL" sz="1600" b="1" dirty="0">
                <a:latin typeface="Cambria Math" pitchFamily="18" charset="0"/>
                <a:ea typeface="Cambria Math" pitchFamily="18" charset="0"/>
                <a:sym typeface="Symbol"/>
              </a:rPr>
              <a:t>}</a:t>
            </a:r>
          </a:p>
          <a:p>
            <a:pPr marL="857250" lvl="1" indent="-457200">
              <a:buFont typeface="+mj-lt"/>
              <a:buAutoNum type="arabicParenR"/>
            </a:pPr>
            <a:endParaRPr lang="nl-NL" sz="1600" b="1" dirty="0" smtClean="0">
              <a:latin typeface="Cambria Math" pitchFamily="18" charset="0"/>
              <a:ea typeface="Cambria Math" pitchFamily="18" charset="0"/>
              <a:sym typeface="Symbol"/>
            </a:endParaRPr>
          </a:p>
          <a:p>
            <a:pPr marL="857250" lvl="1" indent="-457200">
              <a:buFont typeface="+mj-lt"/>
              <a:buAutoNum type="arabicParenR"/>
            </a:pPr>
            <a:r>
              <a:rPr lang="nl-NL" sz="1600" b="1" dirty="0" smtClean="0">
                <a:latin typeface="Cambria Math" pitchFamily="18" charset="0"/>
                <a:ea typeface="Cambria Math" pitchFamily="18" charset="0"/>
                <a:sym typeface="Symbol"/>
              </a:rPr>
              <a:t>procedure</a:t>
            </a:r>
            <a:r>
              <a:rPr lang="nl-NL" sz="1600" dirty="0" smtClean="0">
                <a:latin typeface="Cambria Math" pitchFamily="18" charset="0"/>
                <a:ea typeface="Cambria Math" pitchFamily="18" charset="0"/>
                <a:sym typeface="Symbol"/>
              </a:rPr>
              <a:t> DFS-Walk’(</a:t>
            </a:r>
            <a:r>
              <a:rPr lang="en-US" sz="1600" dirty="0" smtClean="0">
                <a:latin typeface="Cambria Math" pitchFamily="18" charset="0"/>
                <a:ea typeface="Cambria Math" pitchFamily="18" charset="0"/>
                <a:sym typeface="Symbol"/>
              </a:rPr>
              <a:t>Vertex </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a:t>
            </a:r>
          </a:p>
          <a:p>
            <a:pPr marL="857250" lvl="1" indent="-457200">
              <a:buFont typeface="+mj-lt"/>
              <a:buAutoNum type="arabicParenR"/>
            </a:pPr>
            <a:r>
              <a:rPr lang="nl-NL" sz="1600" dirty="0" smtClean="0">
                <a:latin typeface="Cambria Math" pitchFamily="18" charset="0"/>
                <a:ea typeface="Cambria Math" pitchFamily="18" charset="0"/>
                <a:sym typeface="Symbol"/>
              </a:rPr>
              <a:t>      state[</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 OPEN; </a:t>
            </a:r>
          </a:p>
          <a:p>
            <a:pPr marL="857250" lvl="1" indent="-457200">
              <a:buFont typeface="+mj-lt"/>
              <a:buAutoNum type="arabicParenR"/>
            </a:pP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for each </a:t>
            </a:r>
            <a:r>
              <a:rPr lang="en-US" sz="1600" dirty="0" smtClean="0">
                <a:latin typeface="Cambria Math" pitchFamily="18" charset="0"/>
                <a:ea typeface="Cambria Math" pitchFamily="18" charset="0"/>
                <a:sym typeface="Symbol"/>
              </a:rPr>
              <a:t>Vertex</a:t>
            </a:r>
            <a:r>
              <a:rPr lang="nl-NL" sz="1600" dirty="0" smtClean="0">
                <a:latin typeface="Cambria Math" pitchFamily="18" charset="0"/>
                <a:ea typeface="Cambria Math" pitchFamily="18" charset="0"/>
                <a:sym typeface="Symbol"/>
              </a:rPr>
              <a:t> </a:t>
            </a:r>
            <a:r>
              <a:rPr lang="nl-NL" sz="1600" i="1" dirty="0" smtClean="0">
                <a:latin typeface="Cambria Math" pitchFamily="18" charset="0"/>
                <a:ea typeface="Cambria Math" pitchFamily="18" charset="0"/>
                <a:sym typeface="Symbol"/>
              </a:rPr>
              <a:t>v</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in</a:t>
            </a:r>
            <a:r>
              <a:rPr lang="nl-NL" sz="1600" dirty="0" smtClean="0">
                <a:latin typeface="Cambria Math" pitchFamily="18" charset="0"/>
                <a:ea typeface="Cambria Math" pitchFamily="18" charset="0"/>
                <a:sym typeface="Symbol"/>
              </a:rPr>
              <a:t>  succ(</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a:t>
            </a:r>
          </a:p>
          <a:p>
            <a:pPr marL="857250" lvl="1" indent="-457200">
              <a:buFont typeface="+mj-lt"/>
              <a:buAutoNum type="arabicParenR"/>
            </a:pP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if</a:t>
            </a:r>
            <a:r>
              <a:rPr lang="nl-NL" sz="1600" dirty="0" smtClean="0">
                <a:latin typeface="Cambria Math" pitchFamily="18" charset="0"/>
                <a:ea typeface="Cambria Math" pitchFamily="18" charset="0"/>
                <a:sym typeface="Symbol"/>
              </a:rPr>
              <a:t> (state[</a:t>
            </a:r>
            <a:r>
              <a:rPr lang="nl-NL" sz="1600" i="1" dirty="0" smtClean="0">
                <a:latin typeface="Cambria Math" pitchFamily="18" charset="0"/>
                <a:ea typeface="Cambria Math" pitchFamily="18" charset="0"/>
                <a:sym typeface="Symbol"/>
              </a:rPr>
              <a:t>v </a:t>
            </a:r>
            <a:r>
              <a:rPr lang="nl-NL" sz="1600" dirty="0" smtClean="0">
                <a:latin typeface="Cambria Math" pitchFamily="18" charset="0"/>
                <a:ea typeface="Cambria Math" pitchFamily="18" charset="0"/>
                <a:sym typeface="Symbol"/>
              </a:rPr>
              <a:t>] == </a:t>
            </a:r>
            <a:r>
              <a:rPr lang="en-US" sz="1600" dirty="0">
                <a:latin typeface="Cambria Math" pitchFamily="18" charset="0"/>
                <a:ea typeface="Cambria Math" pitchFamily="18" charset="0"/>
                <a:sym typeface="Symbol"/>
              </a:rPr>
              <a:t>UNVISITED</a:t>
            </a:r>
            <a:r>
              <a:rPr lang="nl-NL" sz="1600" dirty="0" smtClean="0">
                <a:latin typeface="Cambria Math" pitchFamily="18" charset="0"/>
                <a:ea typeface="Cambria Math" pitchFamily="18" charset="0"/>
                <a:sym typeface="Symbol"/>
              </a:rPr>
              <a:t>) </a:t>
            </a:r>
            <a:r>
              <a:rPr lang="nl-NL" sz="1600" b="1" dirty="0" smtClean="0">
                <a:latin typeface="Cambria Math" pitchFamily="18" charset="0"/>
                <a:ea typeface="Cambria Math" pitchFamily="18" charset="0"/>
                <a:sym typeface="Symbol"/>
              </a:rPr>
              <a:t>then</a:t>
            </a:r>
            <a:r>
              <a:rPr lang="nl-NL" sz="1600" dirty="0" smtClean="0">
                <a:latin typeface="Cambria Math" pitchFamily="18" charset="0"/>
                <a:ea typeface="Cambria Math" pitchFamily="18" charset="0"/>
                <a:sym typeface="Symbol"/>
              </a:rPr>
              <a:t>  </a:t>
            </a:r>
            <a:r>
              <a:rPr lang="cs-CZ" sz="1600" dirty="0" smtClean="0">
                <a:latin typeface="Cambria Math" pitchFamily="18" charset="0"/>
                <a:ea typeface="Cambria Math" pitchFamily="18" charset="0"/>
                <a:sym typeface="Symbol"/>
              </a:rPr>
              <a:t> </a:t>
            </a:r>
            <a:r>
              <a:rPr lang="nl-NL" sz="1600" dirty="0" smtClean="0">
                <a:latin typeface="Cambria Math" pitchFamily="18" charset="0"/>
                <a:ea typeface="Cambria Math" pitchFamily="18" charset="0"/>
                <a:sym typeface="Symbol"/>
              </a:rPr>
              <a:t>DFS-Walk’(</a:t>
            </a:r>
            <a:r>
              <a:rPr lang="nl-NL" sz="1600" i="1" dirty="0" smtClean="0">
                <a:latin typeface="Cambria Math" pitchFamily="18" charset="0"/>
                <a:ea typeface="Cambria Math" pitchFamily="18" charset="0"/>
                <a:sym typeface="Symbol"/>
              </a:rPr>
              <a:t>v </a:t>
            </a:r>
            <a:r>
              <a:rPr lang="nl-NL" sz="1600" dirty="0" smtClean="0">
                <a:latin typeface="Cambria Math" pitchFamily="18" charset="0"/>
                <a:ea typeface="Cambria Math" pitchFamily="18" charset="0"/>
                <a:sym typeface="Symbol"/>
              </a:rPr>
              <a:t>); </a:t>
            </a:r>
            <a:endParaRPr lang="nl-NL" sz="1600" b="1" dirty="0" smtClean="0">
              <a:latin typeface="Cambria Math" pitchFamily="18" charset="0"/>
              <a:ea typeface="Cambria Math" pitchFamily="18" charset="0"/>
              <a:sym typeface="Symbol"/>
            </a:endParaRPr>
          </a:p>
          <a:p>
            <a:pPr marL="857250" lvl="1" indent="-457200">
              <a:buFont typeface="+mj-lt"/>
              <a:buAutoNum type="arabicParenR"/>
            </a:pPr>
            <a:r>
              <a:rPr lang="nl-NL" sz="1600" dirty="0" smtClean="0">
                <a:latin typeface="Cambria Math" pitchFamily="18" charset="0"/>
                <a:ea typeface="Cambria Math" pitchFamily="18" charset="0"/>
                <a:sym typeface="Symbol"/>
              </a:rPr>
              <a:t>      state[</a:t>
            </a:r>
            <a:r>
              <a:rPr lang="nl-NL" sz="1600" i="1" dirty="0" smtClean="0">
                <a:latin typeface="Cambria Math" pitchFamily="18" charset="0"/>
                <a:ea typeface="Cambria Math" pitchFamily="18" charset="0"/>
                <a:sym typeface="Symbol"/>
              </a:rPr>
              <a:t>u </a:t>
            </a:r>
            <a:r>
              <a:rPr lang="nl-NL" sz="1600" dirty="0" smtClean="0">
                <a:latin typeface="Cambria Math" pitchFamily="18" charset="0"/>
                <a:ea typeface="Cambria Math" pitchFamily="18" charset="0"/>
                <a:sym typeface="Symbol"/>
              </a:rPr>
              <a:t>] = </a:t>
            </a:r>
            <a:r>
              <a:rPr lang="en-US" sz="1600" dirty="0" smtClean="0">
                <a:latin typeface="Cambria Math" pitchFamily="18" charset="0"/>
                <a:ea typeface="Cambria Math" pitchFamily="18" charset="0"/>
                <a:sym typeface="Symbol"/>
              </a:rPr>
              <a:t>CLOSED</a:t>
            </a:r>
            <a:r>
              <a:rPr lang="nl-NL" sz="1600" dirty="0" smtClean="0">
                <a:latin typeface="Cambria Math" pitchFamily="18" charset="0"/>
                <a:ea typeface="Cambria Math" pitchFamily="18" charset="0"/>
                <a:sym typeface="Symbol"/>
              </a:rPr>
              <a:t>; push u to S;</a:t>
            </a:r>
          </a:p>
          <a:p>
            <a:pPr marL="857250" lvl="1" indent="-457200">
              <a:buFont typeface="+mj-lt"/>
              <a:buAutoNum type="arabicParenR"/>
            </a:pPr>
            <a:r>
              <a:rPr lang="nl-NL" sz="1600" b="1" dirty="0" smtClean="0">
                <a:latin typeface="Cambria Math" pitchFamily="18" charset="0"/>
                <a:ea typeface="Cambria Math" pitchFamily="18" charset="0"/>
                <a:sym typeface="Symbol"/>
              </a:rPr>
              <a:t>}</a:t>
            </a:r>
          </a:p>
        </p:txBody>
      </p:sp>
      <p:sp>
        <p:nvSpPr>
          <p:cNvPr id="2" name="Nadpis 1"/>
          <p:cNvSpPr>
            <a:spLocks noGrp="1"/>
          </p:cNvSpPr>
          <p:nvPr>
            <p:ph type="title"/>
          </p:nvPr>
        </p:nvSpPr>
        <p:spPr/>
        <p:txBody>
          <a:bodyPr/>
          <a:lstStyle/>
          <a:p>
            <a:r>
              <a:rPr lang="cs-CZ" dirty="0" smtClean="0"/>
              <a:t>DFS</a:t>
            </a:r>
            <a:r>
              <a:rPr lang="en-US" dirty="0" smtClean="0"/>
              <a:t>-Walk - optimized</a:t>
            </a:r>
            <a:endParaRPr lang="cs-CZ" dirty="0"/>
          </a:p>
        </p:txBody>
      </p:sp>
    </p:spTree>
    <p:extLst>
      <p:ext uri="{BB962C8B-B14F-4D97-AF65-F5344CB8AC3E}">
        <p14:creationId xmlns:p14="http://schemas.microsoft.com/office/powerpoint/2010/main" val="1945377757"/>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Prstenec 75"/>
          <p:cNvSpPr>
            <a:spLocks noChangeAspect="1"/>
          </p:cNvSpPr>
          <p:nvPr/>
        </p:nvSpPr>
        <p:spPr bwMode="auto">
          <a:xfrm>
            <a:off x="632328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9" idx="5"/>
          </p:cNvCxnSpPr>
          <p:nvPr/>
        </p:nvCxnSpPr>
        <p:spPr bwMode="auto">
          <a:xfrm rot="5400000">
            <a:off x="6289283" y="2285975"/>
            <a:ext cx="2576296" cy="1405963"/>
          </a:xfrm>
          <a:prstGeom prst="curvedConnector3">
            <a:avLst>
              <a:gd name="adj1" fmla="val 11995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spTree>
    <p:extLst>
      <p:ext uri="{BB962C8B-B14F-4D97-AF65-F5344CB8AC3E}">
        <p14:creationId xmlns:p14="http://schemas.microsoft.com/office/powerpoint/2010/main" val="959810266"/>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Prstenec 77"/>
          <p:cNvSpPr>
            <a:spLocks noChangeAspect="1"/>
          </p:cNvSpPr>
          <p:nvPr/>
        </p:nvSpPr>
        <p:spPr bwMode="auto">
          <a:xfrm>
            <a:off x="488389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8" idx="4"/>
          </p:cNvCxnSpPr>
          <p:nvPr/>
        </p:nvCxnSpPr>
        <p:spPr bwMode="auto">
          <a:xfrm rot="5400000">
            <a:off x="5443189" y="1513697"/>
            <a:ext cx="2650113" cy="3024334"/>
          </a:xfrm>
          <a:prstGeom prst="curvedConnector3">
            <a:avLst>
              <a:gd name="adj1" fmla="val 13610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6</a:t>
            </a:r>
            <a:endParaRPr kumimoji="0" lang="cs-CZ"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cxnSp>
        <p:nvCxnSpPr>
          <p:cNvPr id="76" name="Zakřivená spojnice 75"/>
          <p:cNvCxnSpPr>
            <a:stCxn id="38" idx="5"/>
            <a:endCxn id="39" idx="3"/>
          </p:cNvCxnSpPr>
          <p:nvPr/>
        </p:nvCxnSpPr>
        <p:spPr bwMode="auto">
          <a:xfrm rot="16200000" flipH="1">
            <a:off x="5976158" y="3735235"/>
            <a:ext cx="12700" cy="1083738"/>
          </a:xfrm>
          <a:prstGeom prst="curvedConnector3">
            <a:avLst>
              <a:gd name="adj1" fmla="val 4114575"/>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3103474601"/>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344450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7" idx="3"/>
          </p:cNvCxnSpPr>
          <p:nvPr/>
        </p:nvCxnSpPr>
        <p:spPr bwMode="auto">
          <a:xfrm rot="5400000">
            <a:off x="4670912" y="667604"/>
            <a:ext cx="2576296" cy="4642705"/>
          </a:xfrm>
          <a:prstGeom prst="curvedConnector3">
            <a:avLst>
              <a:gd name="adj1" fmla="val 15117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6</a:t>
            </a:r>
            <a:endParaRPr kumimoji="0" lang="cs-CZ"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cxnSp>
        <p:nvCxnSpPr>
          <p:cNvPr id="76" name="Zakřivená spojnice 75"/>
          <p:cNvCxnSpPr>
            <a:stCxn id="38" idx="5"/>
            <a:endCxn id="39" idx="3"/>
          </p:cNvCxnSpPr>
          <p:nvPr/>
        </p:nvCxnSpPr>
        <p:spPr bwMode="auto">
          <a:xfrm rot="16200000" flipH="1">
            <a:off x="5976158" y="3735235"/>
            <a:ext cx="12700" cy="1083738"/>
          </a:xfrm>
          <a:prstGeom prst="curvedConnector3">
            <a:avLst>
              <a:gd name="adj1" fmla="val 4114575"/>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cxnSp>
        <p:nvCxnSpPr>
          <p:cNvPr id="78" name="Zakřivená spojnice 77"/>
          <p:cNvCxnSpPr>
            <a:stCxn id="37" idx="4"/>
            <a:endCxn id="38" idx="4"/>
          </p:cNvCxnSpPr>
          <p:nvPr/>
        </p:nvCxnSpPr>
        <p:spPr bwMode="auto">
          <a:xfrm rot="16200000" flipH="1">
            <a:off x="4535998" y="3630841"/>
            <a:ext cx="12700" cy="1440160"/>
          </a:xfrm>
          <a:prstGeom prst="curvedConnector3">
            <a:avLst>
              <a:gd name="adj1" fmla="val 373333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7</a:t>
            </a:r>
            <a:endParaRPr lang="cs-CZ" b="1" dirty="0">
              <a:solidFill>
                <a:schemeClr val="bg1"/>
              </a:solidFill>
            </a:endParaRPr>
          </a:p>
        </p:txBody>
      </p:sp>
    </p:spTree>
    <p:extLst>
      <p:ext uri="{BB962C8B-B14F-4D97-AF65-F5344CB8AC3E}">
        <p14:creationId xmlns:p14="http://schemas.microsoft.com/office/powerpoint/2010/main" val="2624788948"/>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344450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7" idx="3"/>
          </p:cNvCxnSpPr>
          <p:nvPr/>
        </p:nvCxnSpPr>
        <p:spPr bwMode="auto">
          <a:xfrm rot="5400000">
            <a:off x="4670912" y="667604"/>
            <a:ext cx="2576296" cy="4642705"/>
          </a:xfrm>
          <a:prstGeom prst="curvedConnector3">
            <a:avLst>
              <a:gd name="adj1" fmla="val 15117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6</a:t>
            </a:r>
            <a:endParaRPr kumimoji="0" lang="cs-CZ"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cxnSp>
        <p:nvCxnSpPr>
          <p:cNvPr id="76" name="Zakřivená spojnice 75"/>
          <p:cNvCxnSpPr>
            <a:stCxn id="38" idx="5"/>
            <a:endCxn id="39" idx="3"/>
          </p:cNvCxnSpPr>
          <p:nvPr/>
        </p:nvCxnSpPr>
        <p:spPr bwMode="auto">
          <a:xfrm rot="16200000" flipH="1">
            <a:off x="5976158" y="3735235"/>
            <a:ext cx="12700" cy="1083738"/>
          </a:xfrm>
          <a:prstGeom prst="curvedConnector3">
            <a:avLst>
              <a:gd name="adj1" fmla="val 4114575"/>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cxnSp>
        <p:nvCxnSpPr>
          <p:cNvPr id="78" name="Zakřivená spojnice 77"/>
          <p:cNvCxnSpPr>
            <a:stCxn id="37" idx="4"/>
            <a:endCxn id="38" idx="4"/>
          </p:cNvCxnSpPr>
          <p:nvPr/>
        </p:nvCxnSpPr>
        <p:spPr bwMode="auto">
          <a:xfrm rot="16200000" flipH="1">
            <a:off x="4535998" y="3630841"/>
            <a:ext cx="12700" cy="1440160"/>
          </a:xfrm>
          <a:prstGeom prst="curvedConnector3">
            <a:avLst>
              <a:gd name="adj1" fmla="val 373333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1883173780"/>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488389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7" idx="3"/>
          </p:cNvCxnSpPr>
          <p:nvPr/>
        </p:nvCxnSpPr>
        <p:spPr bwMode="auto">
          <a:xfrm rot="5400000">
            <a:off x="4670912" y="667604"/>
            <a:ext cx="2576296" cy="4642705"/>
          </a:xfrm>
          <a:prstGeom prst="curvedConnector3">
            <a:avLst>
              <a:gd name="adj1" fmla="val 15117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6</a:t>
            </a:r>
            <a:endParaRPr kumimoji="0" lang="cs-CZ"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cxnSp>
        <p:nvCxnSpPr>
          <p:cNvPr id="76" name="Zakřivená spojnice 75"/>
          <p:cNvCxnSpPr>
            <a:stCxn id="38" idx="5"/>
            <a:endCxn id="39" idx="3"/>
          </p:cNvCxnSpPr>
          <p:nvPr/>
        </p:nvCxnSpPr>
        <p:spPr bwMode="auto">
          <a:xfrm rot="16200000" flipH="1">
            <a:off x="5976158" y="3735235"/>
            <a:ext cx="12700" cy="1083738"/>
          </a:xfrm>
          <a:prstGeom prst="curvedConnector3">
            <a:avLst>
              <a:gd name="adj1" fmla="val 4114575"/>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cxnSp>
        <p:nvCxnSpPr>
          <p:cNvPr id="78" name="Zakřivená spojnice 77"/>
          <p:cNvCxnSpPr>
            <a:stCxn id="37" idx="4"/>
            <a:endCxn id="38" idx="4"/>
          </p:cNvCxnSpPr>
          <p:nvPr/>
        </p:nvCxnSpPr>
        <p:spPr bwMode="auto">
          <a:xfrm rot="16200000" flipH="1">
            <a:off x="4535998" y="3630841"/>
            <a:ext cx="12700" cy="1440160"/>
          </a:xfrm>
          <a:prstGeom prst="curvedConnector3">
            <a:avLst>
              <a:gd name="adj1" fmla="val 373333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503524952"/>
      </p:ext>
    </p:ext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Prstenec 80"/>
          <p:cNvSpPr>
            <a:spLocks noChangeAspect="1"/>
          </p:cNvSpPr>
          <p:nvPr/>
        </p:nvSpPr>
        <p:spPr bwMode="auto">
          <a:xfrm>
            <a:off x="488389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80" name="Ovál 79"/>
          <p:cNvSpPr/>
          <p:nvPr/>
        </p:nvSpPr>
        <p:spPr bwMode="auto">
          <a:xfrm>
            <a:off x="3471499" y="3616659"/>
            <a:ext cx="668453"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8" idx="4"/>
          </p:cNvCxnSpPr>
          <p:nvPr/>
        </p:nvCxnSpPr>
        <p:spPr bwMode="auto">
          <a:xfrm rot="5400000">
            <a:off x="5443189" y="1513697"/>
            <a:ext cx="2650113" cy="3024334"/>
          </a:xfrm>
          <a:prstGeom prst="curvedConnector3">
            <a:avLst>
              <a:gd name="adj1" fmla="val 138977"/>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C000"/>
                </a:solidFill>
                <a:effectLst/>
                <a:latin typeface="Arial" pitchFamily="34" charset="0"/>
              </a:rPr>
              <a:t>6</a:t>
            </a:r>
            <a:endParaRPr kumimoji="0" lang="cs-CZ" b="0" i="0" u="none" strike="noStrike" cap="none" normalizeH="0" baseline="0" dirty="0" smtClean="0">
              <a:ln>
                <a:noFill/>
              </a:ln>
              <a:solidFill>
                <a:srgbClr val="FFC000"/>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cxnSp>
        <p:nvCxnSpPr>
          <p:cNvPr id="76" name="Zakřivená spojnice 75"/>
          <p:cNvCxnSpPr>
            <a:stCxn id="38" idx="5"/>
            <a:endCxn id="39" idx="3"/>
          </p:cNvCxnSpPr>
          <p:nvPr/>
        </p:nvCxnSpPr>
        <p:spPr bwMode="auto">
          <a:xfrm rot="16200000" flipH="1">
            <a:off x="5976158" y="3735235"/>
            <a:ext cx="12700" cy="1083738"/>
          </a:xfrm>
          <a:prstGeom prst="curvedConnector3">
            <a:avLst>
              <a:gd name="adj1" fmla="val 4114575"/>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2266391837"/>
      </p:ext>
    </p:ext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Prstenec 80"/>
          <p:cNvSpPr>
            <a:spLocks noChangeAspect="1"/>
          </p:cNvSpPr>
          <p:nvPr/>
        </p:nvSpPr>
        <p:spPr bwMode="auto">
          <a:xfrm>
            <a:off x="632328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9" idx="4"/>
          </p:cNvCxnSpPr>
          <p:nvPr/>
        </p:nvCxnSpPr>
        <p:spPr bwMode="auto">
          <a:xfrm rot="5400000">
            <a:off x="6163269" y="2233777"/>
            <a:ext cx="2650113" cy="1584174"/>
          </a:xfrm>
          <a:prstGeom prst="curvedConnector3">
            <a:avLst>
              <a:gd name="adj1" fmla="val 12619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5</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4238767360"/>
      </p:ext>
    </p:extLst>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Prstenec 75"/>
          <p:cNvSpPr>
            <a:spLocks noChangeAspect="1"/>
          </p:cNvSpPr>
          <p:nvPr/>
        </p:nvSpPr>
        <p:spPr bwMode="auto">
          <a:xfrm>
            <a:off x="6323283" y="372686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9" idx="4"/>
          </p:cNvCxnSpPr>
          <p:nvPr/>
        </p:nvCxnSpPr>
        <p:spPr bwMode="auto">
          <a:xfrm rot="5400000">
            <a:off x="6163269" y="2233777"/>
            <a:ext cx="2650113" cy="1584174"/>
          </a:xfrm>
          <a:prstGeom prst="curvedConnector3">
            <a:avLst>
              <a:gd name="adj1" fmla="val 12619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1913081445"/>
      </p:ext>
    </p:extLst>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Prstenec 75"/>
          <p:cNvSpPr>
            <a:spLocks noChangeAspect="1"/>
          </p:cNvSpPr>
          <p:nvPr/>
        </p:nvSpPr>
        <p:spPr bwMode="auto">
          <a:xfrm>
            <a:off x="632328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9" idx="4"/>
          </p:cNvCxnSpPr>
          <p:nvPr/>
        </p:nvCxnSpPr>
        <p:spPr bwMode="auto">
          <a:xfrm rot="5400000">
            <a:off x="6163269" y="2233777"/>
            <a:ext cx="2650113" cy="1584174"/>
          </a:xfrm>
          <a:prstGeom prst="curvedConnector3">
            <a:avLst>
              <a:gd name="adj1" fmla="val 12619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1697507127"/>
      </p:ext>
    </p:extLst>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Prstenec 75"/>
          <p:cNvSpPr>
            <a:spLocks noChangeAspect="1"/>
          </p:cNvSpPr>
          <p:nvPr/>
        </p:nvSpPr>
        <p:spPr bwMode="auto">
          <a:xfrm>
            <a:off x="488389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9" idx="4"/>
          </p:cNvCxnSpPr>
          <p:nvPr/>
        </p:nvCxnSpPr>
        <p:spPr bwMode="auto">
          <a:xfrm rot="5400000">
            <a:off x="6163269" y="2233777"/>
            <a:ext cx="2650113" cy="1584174"/>
          </a:xfrm>
          <a:prstGeom prst="curvedConnector3">
            <a:avLst>
              <a:gd name="adj1" fmla="val 126198"/>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4" name="Zakřivená spojnice 73"/>
          <p:cNvCxnSpPr>
            <a:stCxn id="39" idx="6"/>
            <a:endCxn id="35" idx="6"/>
          </p:cNvCxnSpPr>
          <p:nvPr/>
        </p:nvCxnSpPr>
        <p:spPr bwMode="auto">
          <a:xfrm flipV="1">
            <a:off x="6948266" y="2658733"/>
            <a:ext cx="12700" cy="1440160"/>
          </a:xfrm>
          <a:prstGeom prst="curvedConnector3">
            <a:avLst>
              <a:gd name="adj1" fmla="val 446666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12611897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58" name="Obdélník 57"/>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spTree>
    <p:extLst>
      <p:ext uri="{BB962C8B-B14F-4D97-AF65-F5344CB8AC3E}">
        <p14:creationId xmlns:p14="http://schemas.microsoft.com/office/powerpoint/2010/main" val="2333920694"/>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488389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6" name="Ovál 75"/>
          <p:cNvSpPr/>
          <p:nvPr/>
        </p:nvSpPr>
        <p:spPr bwMode="auto">
          <a:xfrm>
            <a:off x="6196092" y="3616659"/>
            <a:ext cx="985130"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5" idx="6"/>
          </p:cNvCxnSpPr>
          <p:nvPr/>
        </p:nvCxnSpPr>
        <p:spPr bwMode="auto">
          <a:xfrm rot="5400000">
            <a:off x="7135377" y="1513697"/>
            <a:ext cx="957925" cy="1332146"/>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solidFill>
                  <a:srgbClr val="FFC000"/>
                </a:solidFill>
              </a:rPr>
              <a:t>3</a:t>
            </a:r>
            <a:endParaRPr lang="cs-CZ" dirty="0">
              <a:solidFill>
                <a:srgbClr val="FFC000"/>
              </a:solidFill>
            </a:endParaRPr>
          </a:p>
        </p:txBody>
      </p:sp>
      <p:sp>
        <p:nvSpPr>
          <p:cNvPr id="35" name="Ovál 34"/>
          <p:cNvSpPr/>
          <p:nvPr/>
        </p:nvSpPr>
        <p:spPr bwMode="auto">
          <a:xfrm>
            <a:off x="644421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cxnSp>
        <p:nvCxnSpPr>
          <p:cNvPr id="72" name="Zakřivená spojnice 71"/>
          <p:cNvCxnSpPr>
            <a:stCxn id="35" idx="0"/>
            <a:endCxn id="34" idx="0"/>
          </p:cNvCxnSpPr>
          <p:nvPr/>
        </p:nvCxnSpPr>
        <p:spPr bwMode="auto">
          <a:xfrm rot="16200000" flipV="1">
            <a:off x="5976158" y="1686625"/>
            <a:ext cx="12700" cy="1440160"/>
          </a:xfrm>
          <a:prstGeom prst="curvedConnector3">
            <a:avLst>
              <a:gd name="adj1" fmla="val 4266661"/>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2798476818"/>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Prstenec 73"/>
          <p:cNvSpPr>
            <a:spLocks noChangeAspect="1"/>
          </p:cNvSpPr>
          <p:nvPr/>
        </p:nvSpPr>
        <p:spPr bwMode="auto">
          <a:xfrm>
            <a:off x="488389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6" name="Ovál 75"/>
          <p:cNvSpPr/>
          <p:nvPr/>
        </p:nvSpPr>
        <p:spPr bwMode="auto">
          <a:xfrm>
            <a:off x="6196092" y="2204863"/>
            <a:ext cx="985130" cy="2376265"/>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4"/>
            <a:endCxn id="34" idx="0"/>
          </p:cNvCxnSpPr>
          <p:nvPr/>
        </p:nvCxnSpPr>
        <p:spPr bwMode="auto">
          <a:xfrm rot="5400000">
            <a:off x="6415297" y="541589"/>
            <a:ext cx="705897" cy="3024334"/>
          </a:xfrm>
          <a:prstGeom prst="curvedConnector3">
            <a:avLst>
              <a:gd name="adj1" fmla="val -2775"/>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solidFill>
                  <a:srgbClr val="FFC000"/>
                </a:solidFill>
              </a:rPr>
              <a:t>3</a:t>
            </a:r>
            <a:endParaRPr lang="cs-CZ" dirty="0">
              <a:solidFill>
                <a:srgbClr val="FFC000"/>
              </a:solidFill>
            </a:endParaRPr>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0" name="Zakřivená spojnice 69"/>
          <p:cNvCxnSpPr>
            <a:stCxn id="34" idx="1"/>
            <a:endCxn id="68" idx="0"/>
          </p:cNvCxnSpPr>
          <p:nvPr/>
        </p:nvCxnSpPr>
        <p:spPr bwMode="auto">
          <a:xfrm rot="16200000" flipV="1">
            <a:off x="4462204" y="1864858"/>
            <a:ext cx="79379" cy="1151949"/>
          </a:xfrm>
          <a:prstGeom prst="curvedConnector3">
            <a:avLst>
              <a:gd name="adj1" fmla="val 697304"/>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3839274182"/>
      </p:ext>
    </p:extLst>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Prstenec 73"/>
          <p:cNvSpPr>
            <a:spLocks noChangeAspect="1"/>
          </p:cNvSpPr>
          <p:nvPr/>
        </p:nvSpPr>
        <p:spPr bwMode="auto">
          <a:xfrm>
            <a:off x="3444503"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2"/>
            <a:endCxn id="62" idx="0"/>
          </p:cNvCxnSpPr>
          <p:nvPr/>
        </p:nvCxnSpPr>
        <p:spPr bwMode="auto">
          <a:xfrm rot="10800000" flipV="1">
            <a:off x="3815918" y="1448779"/>
            <a:ext cx="4212466" cy="957925"/>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Tree>
    <p:extLst>
      <p:ext uri="{BB962C8B-B14F-4D97-AF65-F5344CB8AC3E}">
        <p14:creationId xmlns:p14="http://schemas.microsoft.com/office/powerpoint/2010/main" val="3908085796"/>
      </p:ext>
    </p:ext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Prstenec 75"/>
          <p:cNvSpPr>
            <a:spLocks noChangeAspect="1"/>
          </p:cNvSpPr>
          <p:nvPr/>
        </p:nvSpPr>
        <p:spPr bwMode="auto">
          <a:xfrm>
            <a:off x="2005113" y="3723363"/>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Zakřivená spojnice 14"/>
          <p:cNvCxnSpPr>
            <a:stCxn id="60" idx="2"/>
            <a:endCxn id="36" idx="4"/>
          </p:cNvCxnSpPr>
          <p:nvPr/>
        </p:nvCxnSpPr>
        <p:spPr bwMode="auto">
          <a:xfrm rot="10800000" flipV="1">
            <a:off x="2375758" y="1448779"/>
            <a:ext cx="5652626" cy="2902141"/>
          </a:xfrm>
          <a:prstGeom prst="curvedConnector4">
            <a:avLst>
              <a:gd name="adj1" fmla="val -160"/>
              <a:gd name="adj2" fmla="val 134133"/>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8</a:t>
            </a:r>
            <a:endParaRPr lang="cs-CZ" b="1" dirty="0">
              <a:solidFill>
                <a:schemeClr val="bg1"/>
              </a:solidFill>
            </a:endParaRPr>
          </a:p>
        </p:txBody>
      </p:sp>
      <p:cxnSp>
        <p:nvCxnSpPr>
          <p:cNvPr id="74" name="Zakřivená spojnice 73"/>
          <p:cNvCxnSpPr>
            <a:stCxn id="70" idx="3"/>
            <a:endCxn id="62" idx="5"/>
          </p:cNvCxnSpPr>
          <p:nvPr/>
        </p:nvCxnSpPr>
        <p:spPr bwMode="auto">
          <a:xfrm flipV="1">
            <a:off x="2623804" y="2836944"/>
            <a:ext cx="1370325" cy="1177993"/>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2297978172"/>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2005113" y="3723363"/>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2</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74" name="Zakřivená spojnice 73"/>
          <p:cNvCxnSpPr/>
          <p:nvPr/>
        </p:nvCxnSpPr>
        <p:spPr bwMode="auto">
          <a:xfrm rot="10800000" flipV="1">
            <a:off x="2375758" y="1448779"/>
            <a:ext cx="5652626" cy="2902141"/>
          </a:xfrm>
          <a:prstGeom prst="curvedConnector4">
            <a:avLst>
              <a:gd name="adj1" fmla="val -160"/>
              <a:gd name="adj2" fmla="val 134133"/>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6" name="Zakřivená spojnice 75"/>
          <p:cNvCxnSpPr/>
          <p:nvPr/>
        </p:nvCxnSpPr>
        <p:spPr bwMode="auto">
          <a:xfrm flipV="1">
            <a:off x="2623804" y="2836944"/>
            <a:ext cx="1370325" cy="1177993"/>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4261058518"/>
      </p:ext>
    </p:extLst>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344740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74" name="Zakřivená spojnice 73"/>
          <p:cNvCxnSpPr/>
          <p:nvPr/>
        </p:nvCxnSpPr>
        <p:spPr bwMode="auto">
          <a:xfrm rot="10800000" flipV="1">
            <a:off x="2375758" y="1448779"/>
            <a:ext cx="5652626" cy="2902141"/>
          </a:xfrm>
          <a:prstGeom prst="curvedConnector4">
            <a:avLst>
              <a:gd name="adj1" fmla="val -160"/>
              <a:gd name="adj2" fmla="val 134133"/>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6" name="Zakřivená spojnice 75"/>
          <p:cNvCxnSpPr/>
          <p:nvPr/>
        </p:nvCxnSpPr>
        <p:spPr bwMode="auto">
          <a:xfrm flipV="1">
            <a:off x="2623804" y="2836944"/>
            <a:ext cx="1370325" cy="1177993"/>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3643237619"/>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rstenec 79"/>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74" name="Zakřivená spojnice 73"/>
          <p:cNvCxnSpPr/>
          <p:nvPr/>
        </p:nvCxnSpPr>
        <p:spPr bwMode="auto">
          <a:xfrm rot="10800000" flipV="1">
            <a:off x="2375758" y="1448779"/>
            <a:ext cx="5652626" cy="2902141"/>
          </a:xfrm>
          <a:prstGeom prst="curvedConnector4">
            <a:avLst>
              <a:gd name="adj1" fmla="val -160"/>
              <a:gd name="adj2" fmla="val 134133"/>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cxnSp>
        <p:nvCxnSpPr>
          <p:cNvPr id="76" name="Zakřivená spojnice 75"/>
          <p:cNvCxnSpPr/>
          <p:nvPr/>
        </p:nvCxnSpPr>
        <p:spPr bwMode="auto">
          <a:xfrm flipV="1">
            <a:off x="2623804" y="2836944"/>
            <a:ext cx="1370325" cy="1177993"/>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827956843"/>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Prstenec 80"/>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80" name="Ovál 79"/>
          <p:cNvSpPr/>
          <p:nvPr/>
        </p:nvSpPr>
        <p:spPr bwMode="auto">
          <a:xfrm>
            <a:off x="1892546" y="3616659"/>
            <a:ext cx="985130"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rgbClr val="FFC000"/>
                </a:solidFill>
                <a:effectLst/>
                <a:latin typeface="Arial" pitchFamily="34" charset="0"/>
              </a:rPr>
              <a:t>1</a:t>
            </a:r>
            <a:endParaRPr kumimoji="0" lang="cs-CZ" sz="1200" b="0" i="0" u="none" strike="noStrike" cap="none" normalizeH="0" baseline="30000" dirty="0" smtClean="0">
              <a:ln>
                <a:noFill/>
              </a:ln>
              <a:solidFill>
                <a:srgbClr val="FFC000"/>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9" name="Zakřivená spojnice 68"/>
          <p:cNvCxnSpPr>
            <a:stCxn id="62" idx="1"/>
            <a:endCxn id="32" idx="0"/>
          </p:cNvCxnSpPr>
          <p:nvPr/>
        </p:nvCxnSpPr>
        <p:spPr bwMode="auto">
          <a:xfrm rot="16200000" flipV="1">
            <a:off x="2969825" y="1812639"/>
            <a:ext cx="73817" cy="1261949"/>
          </a:xfrm>
          <a:prstGeom prst="curvedConnector3">
            <a:avLst>
              <a:gd name="adj1" fmla="val 753779"/>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74" name="Zakřivená spojnice 73"/>
          <p:cNvCxnSpPr>
            <a:endCxn id="62" idx="0"/>
          </p:cNvCxnSpPr>
          <p:nvPr/>
        </p:nvCxnSpPr>
        <p:spPr bwMode="auto">
          <a:xfrm rot="10800000" flipV="1">
            <a:off x="3815918" y="1448779"/>
            <a:ext cx="4212466" cy="957926"/>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590660919"/>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Prstenec 80"/>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6" name="Ovál 75"/>
          <p:cNvSpPr/>
          <p:nvPr/>
        </p:nvSpPr>
        <p:spPr bwMode="auto">
          <a:xfrm rot="2710888">
            <a:off x="2603273" y="1989500"/>
            <a:ext cx="985130" cy="2765925"/>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rgbClr val="FFC000"/>
                </a:solidFill>
                <a:effectLst/>
                <a:latin typeface="Arial" pitchFamily="34" charset="0"/>
              </a:rPr>
              <a:t>1</a:t>
            </a:r>
            <a:endParaRPr kumimoji="0" lang="cs-CZ" sz="1200" b="0" i="0" u="none" strike="noStrike" cap="none" normalizeH="0" baseline="30000" dirty="0" smtClean="0">
              <a:ln>
                <a:noFill/>
              </a:ln>
              <a:solidFill>
                <a:srgbClr val="FFC000"/>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61" name="Zakřivená spojnice 60"/>
          <p:cNvCxnSpPr>
            <a:stCxn id="67" idx="3"/>
            <a:endCxn id="32" idx="1"/>
          </p:cNvCxnSpPr>
          <p:nvPr/>
        </p:nvCxnSpPr>
        <p:spPr bwMode="auto">
          <a:xfrm>
            <a:off x="1259632" y="2373087"/>
            <a:ext cx="937915" cy="107435"/>
          </a:xfrm>
          <a:prstGeom prst="curvedConnector2">
            <a:avLst/>
          </a:prstGeom>
          <a:solidFill>
            <a:schemeClr val="accent1"/>
          </a:solidFill>
          <a:ln w="25400" cap="flat" cmpd="sng" algn="ctr">
            <a:solidFill>
              <a:schemeClr val="accent5">
                <a:lumMod val="50000"/>
              </a:schemeClr>
            </a:solidFill>
            <a:prstDash val="sysDot"/>
            <a:miter lim="800000"/>
            <a:headEnd type="arrow" w="med" len="med"/>
            <a:tailEnd type="none"/>
          </a:ln>
          <a:effectLst/>
        </p:spPr>
      </p:cxn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74" name="Zakřivená spojnice 73"/>
          <p:cNvCxnSpPr>
            <a:endCxn id="32" idx="0"/>
          </p:cNvCxnSpPr>
          <p:nvPr/>
        </p:nvCxnSpPr>
        <p:spPr bwMode="auto">
          <a:xfrm rot="10800000" flipV="1">
            <a:off x="2375758" y="1448779"/>
            <a:ext cx="5652626" cy="957926"/>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1216575723"/>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Výseč 68"/>
          <p:cNvSpPr/>
          <p:nvPr/>
        </p:nvSpPr>
        <p:spPr bwMode="auto">
          <a:xfrm rot="16200000">
            <a:off x="-576571" y="-293595"/>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2" name="Výseč 71"/>
          <p:cNvSpPr/>
          <p:nvPr/>
        </p:nvSpPr>
        <p:spPr bwMode="auto">
          <a:xfrm>
            <a:off x="4788026" y="-257591"/>
            <a:ext cx="4896544" cy="4824536"/>
          </a:xfrm>
          <a:prstGeom prst="pie">
            <a:avLst>
              <a:gd name="adj1" fmla="val 5421335"/>
              <a:gd name="adj2" fmla="val 10798566"/>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78" name="Ovál 77"/>
          <p:cNvSpPr/>
          <p:nvPr/>
        </p:nvSpPr>
        <p:spPr bwMode="auto">
          <a:xfrm>
            <a:off x="3471499" y="3616659"/>
            <a:ext cx="2111714" cy="964469"/>
          </a:xfrm>
          <a:prstGeom prst="ellipse">
            <a:avLst/>
          </a:prstGeom>
          <a:solidFill>
            <a:srgbClr val="FF66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646331" cy="369332"/>
          </a:xfrm>
          <a:prstGeom prst="rect">
            <a:avLst/>
          </a:prstGeom>
          <a:noFill/>
        </p:spPr>
        <p:txBody>
          <a:bodyPr wrap="none" rtlCol="0">
            <a:spAutoFit/>
          </a:bodyPr>
          <a:lstStyle/>
          <a:p>
            <a:r>
              <a:rPr lang="en-US" dirty="0" err="1" smtClean="0"/>
              <a:t>pred</a:t>
            </a:r>
            <a:endParaRPr lang="cs-CZ" dirty="0"/>
          </a:p>
        </p:txBody>
      </p:sp>
      <p:sp>
        <p:nvSpPr>
          <p:cNvPr id="56" name="Obdélník 55"/>
          <p:cNvSpPr/>
          <p:nvPr/>
        </p:nvSpPr>
        <p:spPr bwMode="auto">
          <a:xfrm>
            <a:off x="2987824" y="5805264"/>
            <a:ext cx="792088" cy="432048"/>
          </a:xfrm>
          <a:prstGeom prst="rect">
            <a:avLst/>
          </a:prstGeom>
          <a:solidFill>
            <a:srgbClr val="21950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853904" y="5867980"/>
            <a:ext cx="1563248" cy="369332"/>
          </a:xfrm>
          <a:prstGeom prst="rect">
            <a:avLst/>
          </a:prstGeom>
          <a:noFill/>
        </p:spPr>
        <p:txBody>
          <a:bodyPr wrap="none" rtlCol="0">
            <a:spAutoFit/>
          </a:bodyPr>
          <a:lstStyle/>
          <a:p>
            <a:r>
              <a:rPr lang="en-US" dirty="0" err="1"/>
              <a:t>instack</a:t>
            </a:r>
            <a:r>
              <a:rPr lang="en-US" dirty="0"/>
              <a:t> = </a:t>
            </a:r>
            <a:r>
              <a:rPr lang="en-US" dirty="0" smtClean="0"/>
              <a:t>true</a:t>
            </a:r>
            <a:endParaRPr lang="cs-CZ" dirty="0"/>
          </a:p>
        </p:txBody>
      </p:sp>
      <p:sp>
        <p:nvSpPr>
          <p:cNvPr id="58" name="Obdélník 57"/>
          <p:cNvSpPr/>
          <p:nvPr/>
        </p:nvSpPr>
        <p:spPr bwMode="auto">
          <a:xfrm>
            <a:off x="5941335"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9" name="TextovéPole 58"/>
          <p:cNvSpPr txBox="1"/>
          <p:nvPr/>
        </p:nvSpPr>
        <p:spPr>
          <a:xfrm>
            <a:off x="6807415" y="5867980"/>
            <a:ext cx="1653017" cy="369332"/>
          </a:xfrm>
          <a:prstGeom prst="rect">
            <a:avLst/>
          </a:prstGeom>
          <a:noFill/>
        </p:spPr>
        <p:txBody>
          <a:bodyPr wrap="none" rtlCol="0">
            <a:spAutoFit/>
          </a:bodyPr>
          <a:lstStyle/>
          <a:p>
            <a:r>
              <a:rPr lang="en-US" dirty="0" err="1"/>
              <a:t>i</a:t>
            </a:r>
            <a:r>
              <a:rPr lang="en-US" dirty="0" err="1" smtClean="0"/>
              <a:t>nstack</a:t>
            </a:r>
            <a:r>
              <a:rPr lang="en-US" dirty="0" smtClean="0"/>
              <a:t> = false</a:t>
            </a:r>
            <a:endParaRPr lang="cs-CZ" dirty="0"/>
          </a:p>
        </p:txBody>
      </p:sp>
      <p:sp>
        <p:nvSpPr>
          <p:cNvPr id="60" name="Ovál 59"/>
          <p:cNvSpPr/>
          <p:nvPr/>
        </p:nvSpPr>
        <p:spPr bwMode="auto">
          <a:xfrm>
            <a:off x="8028384" y="1196752"/>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S</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63" name="Zakřivená spojnice 62"/>
          <p:cNvCxnSpPr/>
          <p:nvPr/>
        </p:nvCxnSpPr>
        <p:spPr bwMode="auto">
          <a:xfrm>
            <a:off x="720410" y="6029755"/>
            <a:ext cx="426274" cy="8083"/>
          </a:xfrm>
          <a:prstGeom prst="curvedConnector3">
            <a:avLst>
              <a:gd name="adj1" fmla="val -164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
        <p:nvSpPr>
          <p:cNvPr id="32" name="Ovál 31"/>
          <p:cNvSpPr/>
          <p:nvPr/>
        </p:nvSpPr>
        <p:spPr bwMode="auto">
          <a:xfrm>
            <a:off x="212373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kumimoji="0" lang="en-US" b="0" i="0" u="none" strike="noStrike" cap="none" normalizeH="0" baseline="0" dirty="0" smtClean="0">
                <a:ln>
                  <a:noFill/>
                </a:ln>
                <a:solidFill>
                  <a:schemeClr val="tx1"/>
                </a:solidFill>
                <a:effectLst/>
                <a:latin typeface="Arial" pitchFamily="34" charset="0"/>
              </a:rPr>
              <a:t>1</a:t>
            </a:r>
            <a:endParaRPr kumimoji="0" lang="cs-CZ" sz="1200" b="0" i="0" u="none" strike="noStrike" cap="none" normalizeH="0" baseline="3000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dirty="0" smtClean="0"/>
              <a:t>3</a:t>
            </a:r>
            <a:endParaRPr lang="cs-CZ" dirty="0"/>
          </a:p>
        </p:txBody>
      </p:sp>
      <p:sp>
        <p:nvSpPr>
          <p:cNvPr id="35" name="Ovál 34"/>
          <p:cNvSpPr/>
          <p:nvPr/>
        </p:nvSpPr>
        <p:spPr bwMode="auto">
          <a:xfrm>
            <a:off x="644421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4</a:t>
            </a:r>
            <a:endParaRPr kumimoji="0" lang="cs-CZ"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8</a:t>
            </a:r>
            <a:endParaRPr kumimoji="0" lang="cs-CZ" b="0" i="0" u="none" strike="noStrike" cap="none" normalizeH="0" baseline="0" dirty="0" smtClean="0">
              <a:ln>
                <a:noFill/>
              </a:ln>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7</a:t>
            </a:r>
            <a:endParaRPr kumimoji="0" lang="cs-CZ"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Arial" pitchFamily="34" charset="0"/>
              </a:rPr>
              <a:t>6</a:t>
            </a:r>
            <a:endParaRPr kumimoji="0" lang="cs-CZ" b="0" i="0" u="none" strike="noStrike" cap="none" normalizeH="0" baseline="0" dirty="0" smtClean="0">
              <a:ln>
                <a:noFill/>
              </a:ln>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5</a:t>
            </a:r>
            <a:endParaRPr kumimoji="0" lang="cs-CZ" b="0" i="0" u="none" strike="noStrike" cap="none" normalizeH="0" baseline="0" dirty="0" smtClean="0">
              <a:ln>
                <a:noFill/>
              </a:ln>
              <a:solidFill>
                <a:schemeClr val="tx1"/>
              </a:solidFill>
              <a:effectLst/>
              <a:latin typeface="Arial" pitchFamily="34" charset="0"/>
            </a:endParaRPr>
          </a:p>
        </p:txBody>
      </p:sp>
      <p:sp>
        <p:nvSpPr>
          <p:cNvPr id="22" name="TextovéPole 21"/>
          <p:cNvSpPr txBox="1"/>
          <p:nvPr/>
        </p:nvSpPr>
        <p:spPr>
          <a:xfrm>
            <a:off x="2343734" y="2406705"/>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grpSp>
        <p:nvGrpSpPr>
          <p:cNvPr id="64" name="Skupina 63"/>
          <p:cNvGrpSpPr/>
          <p:nvPr/>
        </p:nvGrpSpPr>
        <p:grpSpPr>
          <a:xfrm>
            <a:off x="703176" y="1955221"/>
            <a:ext cx="556456" cy="675917"/>
            <a:chOff x="8103431" y="2406705"/>
            <a:chExt cx="556456" cy="675917"/>
          </a:xfrm>
        </p:grpSpPr>
        <p:sp>
          <p:nvSpPr>
            <p:cNvPr id="65" name="TextovéPole 64"/>
            <p:cNvSpPr txBox="1"/>
            <p:nvPr/>
          </p:nvSpPr>
          <p:spPr>
            <a:xfrm>
              <a:off x="8280412" y="2406705"/>
              <a:ext cx="184731" cy="369332"/>
            </a:xfrm>
            <a:prstGeom prst="rect">
              <a:avLst/>
            </a:prstGeom>
            <a:noFill/>
          </p:spPr>
          <p:txBody>
            <a:bodyPr wrap="none" rtlCol="0">
              <a:spAutoFit/>
            </a:bodyPr>
            <a:lstStyle/>
            <a:p>
              <a:endParaRPr lang="cs-CZ" dirty="0"/>
            </a:p>
          </p:txBody>
        </p:sp>
        <p:sp>
          <p:nvSpPr>
            <p:cNvPr id="66" name="Ovál 65"/>
            <p:cNvSpPr/>
            <p:nvPr/>
          </p:nvSpPr>
          <p:spPr bwMode="auto">
            <a:xfrm>
              <a:off x="8120749" y="2578566"/>
              <a:ext cx="504056" cy="504056"/>
            </a:xfrm>
            <a:prstGeom prst="ellipse">
              <a:avLst/>
            </a:prstGeom>
            <a:solidFill>
              <a:schemeClr val="bg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endParaRPr>
            </a:p>
          </p:txBody>
        </p:sp>
        <p:pic>
          <p:nvPicPr>
            <p:cNvPr id="67" name="Picture 2" descr="image of Unicode Character 'EARTH GROUND' (U+23DA)"/>
            <p:cNvPicPr>
              <a:picLocks noChangeAspect="1" noChangeArrowheads="1"/>
            </p:cNvPicPr>
            <p:nvPr/>
          </p:nvPicPr>
          <p:blipFill rotWithShape="1">
            <a:blip r:embed="rId2">
              <a:extLst>
                <a:ext uri="{28A0092B-C50C-407E-A947-70E740481C1C}">
                  <a14:useLocalDpi xmlns:a14="http://schemas.microsoft.com/office/drawing/2010/main" val="0"/>
                </a:ext>
              </a:extLst>
            </a:blip>
            <a:srcRect b="32438"/>
            <a:stretch/>
          </p:blipFill>
          <p:spPr bwMode="auto">
            <a:xfrm>
              <a:off x="8103431" y="2582710"/>
              <a:ext cx="556456" cy="483722"/>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Ovál 61"/>
          <p:cNvSpPr/>
          <p:nvPr/>
        </p:nvSpPr>
        <p:spPr bwMode="auto">
          <a:xfrm>
            <a:off x="3563890" y="2406705"/>
            <a:ext cx="504056" cy="504056"/>
          </a:xfrm>
          <a:prstGeom prst="ellipse">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rPr>
              <a:t>2</a:t>
            </a:r>
            <a:endParaRPr kumimoji="0" lang="cs-CZ" b="0" i="0" u="none" strike="noStrike" cap="none" normalizeH="0" baseline="0" dirty="0" smtClean="0">
              <a:ln>
                <a:noFill/>
              </a:ln>
              <a:solidFill>
                <a:schemeClr val="tx1"/>
              </a:solidFill>
              <a:effectLst/>
              <a:latin typeface="Arial" pitchFamily="34" charset="0"/>
            </a:endParaRPr>
          </a:p>
        </p:txBody>
      </p:sp>
      <p:sp>
        <p:nvSpPr>
          <p:cNvPr id="68" name="TextovéPole 67"/>
          <p:cNvSpPr txBox="1"/>
          <p:nvPr/>
        </p:nvSpPr>
        <p:spPr>
          <a:xfrm>
            <a:off x="3783892" y="2401143"/>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sp>
        <p:nvSpPr>
          <p:cNvPr id="71" name="TextovéPole 70"/>
          <p:cNvSpPr txBox="1"/>
          <p:nvPr/>
        </p:nvSpPr>
        <p:spPr>
          <a:xfrm>
            <a:off x="5220072" y="2412421"/>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3" name="TextovéPole 72"/>
          <p:cNvSpPr txBox="1"/>
          <p:nvPr/>
        </p:nvSpPr>
        <p:spPr>
          <a:xfrm>
            <a:off x="6685633" y="2420888"/>
            <a:ext cx="284052" cy="307777"/>
          </a:xfrm>
          <a:prstGeom prst="rect">
            <a:avLst/>
          </a:prstGeom>
          <a:noFill/>
        </p:spPr>
        <p:txBody>
          <a:bodyPr wrap="none" rtlCol="0">
            <a:spAutoFit/>
          </a:bodyPr>
          <a:lstStyle/>
          <a:p>
            <a:r>
              <a:rPr lang="en-US" sz="1400" b="1" dirty="0" smtClean="0">
                <a:solidFill>
                  <a:schemeClr val="bg1"/>
                </a:solidFill>
              </a:rPr>
              <a:t>3</a:t>
            </a:r>
            <a:endParaRPr lang="cs-CZ" b="1" dirty="0">
              <a:solidFill>
                <a:schemeClr val="bg1"/>
              </a:solidFill>
            </a:endParaRPr>
          </a:p>
        </p:txBody>
      </p:sp>
      <p:sp>
        <p:nvSpPr>
          <p:cNvPr id="75" name="TextovéPole 74"/>
          <p:cNvSpPr txBox="1"/>
          <p:nvPr/>
        </p:nvSpPr>
        <p:spPr>
          <a:xfrm>
            <a:off x="6685633" y="3861048"/>
            <a:ext cx="284052" cy="307777"/>
          </a:xfrm>
          <a:prstGeom prst="rect">
            <a:avLst/>
          </a:prstGeom>
          <a:noFill/>
        </p:spPr>
        <p:txBody>
          <a:bodyPr wrap="none" rtlCol="0">
            <a:spAutoFit/>
          </a:bodyPr>
          <a:lstStyle/>
          <a:p>
            <a:r>
              <a:rPr lang="en-US" sz="1400" b="1" dirty="0" smtClean="0">
                <a:solidFill>
                  <a:schemeClr val="bg1"/>
                </a:solidFill>
              </a:rPr>
              <a:t>4</a:t>
            </a:r>
            <a:endParaRPr lang="cs-CZ" b="1" dirty="0">
              <a:solidFill>
                <a:schemeClr val="bg1"/>
              </a:solidFill>
            </a:endParaRPr>
          </a:p>
        </p:txBody>
      </p:sp>
      <p:sp>
        <p:nvSpPr>
          <p:cNvPr id="77" name="TextovéPole 76"/>
          <p:cNvSpPr txBox="1"/>
          <p:nvPr/>
        </p:nvSpPr>
        <p:spPr>
          <a:xfrm>
            <a:off x="5220072"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9" name="TextovéPole 78"/>
          <p:cNvSpPr txBox="1"/>
          <p:nvPr/>
        </p:nvSpPr>
        <p:spPr>
          <a:xfrm>
            <a:off x="3788379" y="3861048"/>
            <a:ext cx="284052" cy="307777"/>
          </a:xfrm>
          <a:prstGeom prst="rect">
            <a:avLst/>
          </a:prstGeom>
          <a:noFill/>
        </p:spPr>
        <p:txBody>
          <a:bodyPr wrap="none" rtlCol="0">
            <a:spAutoFit/>
          </a:bodyPr>
          <a:lstStyle/>
          <a:p>
            <a:r>
              <a:rPr lang="en-US" sz="1400" b="1" dirty="0" smtClean="0">
                <a:solidFill>
                  <a:schemeClr val="bg1"/>
                </a:solidFill>
              </a:rPr>
              <a:t>6</a:t>
            </a:r>
            <a:endParaRPr lang="cs-CZ" b="1" dirty="0">
              <a:solidFill>
                <a:schemeClr val="bg1"/>
              </a:solidFill>
            </a:endParaRPr>
          </a:p>
        </p:txBody>
      </p:sp>
      <p:sp>
        <p:nvSpPr>
          <p:cNvPr id="70" name="TextovéPole 69"/>
          <p:cNvSpPr txBox="1"/>
          <p:nvPr/>
        </p:nvSpPr>
        <p:spPr>
          <a:xfrm>
            <a:off x="2339752" y="3861048"/>
            <a:ext cx="284052" cy="307777"/>
          </a:xfrm>
          <a:prstGeom prst="rect">
            <a:avLst/>
          </a:prstGeom>
          <a:noFill/>
        </p:spPr>
        <p:txBody>
          <a:bodyPr wrap="none" rtlCol="0">
            <a:spAutoFit/>
          </a:bodyPr>
          <a:lstStyle/>
          <a:p>
            <a:r>
              <a:rPr lang="en-US" sz="1400" b="1" dirty="0" smtClean="0">
                <a:solidFill>
                  <a:schemeClr val="bg1"/>
                </a:solidFill>
              </a:rPr>
              <a:t>1</a:t>
            </a:r>
            <a:endParaRPr lang="cs-CZ" b="1" dirty="0">
              <a:solidFill>
                <a:schemeClr val="bg1"/>
              </a:solidFill>
            </a:endParaRPr>
          </a:p>
        </p:txBody>
      </p:sp>
      <p:cxnSp>
        <p:nvCxnSpPr>
          <p:cNvPr id="74" name="Zakřivená spojnice 73"/>
          <p:cNvCxnSpPr>
            <a:endCxn id="66" idx="0"/>
          </p:cNvCxnSpPr>
          <p:nvPr/>
        </p:nvCxnSpPr>
        <p:spPr bwMode="auto">
          <a:xfrm rot="10800000" flipV="1">
            <a:off x="972522" y="1448778"/>
            <a:ext cx="7055862" cy="678303"/>
          </a:xfrm>
          <a:prstGeom prst="curvedConnector2">
            <a:avLst/>
          </a:prstGeom>
          <a:solidFill>
            <a:schemeClr val="accent1"/>
          </a:solidFill>
          <a:ln w="25400" cap="flat" cmpd="sng" algn="ctr">
            <a:solidFill>
              <a:schemeClr val="accent5">
                <a:lumMod val="50000"/>
              </a:schemeClr>
            </a:solidFill>
            <a:prstDash val="sysDot"/>
            <a:miter lim="800000"/>
            <a:headEnd type="none" w="med" len="med"/>
            <a:tailEnd type="arrow"/>
          </a:ln>
          <a:effectLst/>
        </p:spPr>
      </p:cxnSp>
    </p:spTree>
    <p:extLst>
      <p:ext uri="{BB962C8B-B14F-4D97-AF65-F5344CB8AC3E}">
        <p14:creationId xmlns:p14="http://schemas.microsoft.com/office/powerpoint/2010/main" val="25832699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rstenec 30"/>
          <p:cNvSpPr>
            <a:spLocks noChangeAspect="1"/>
          </p:cNvSpPr>
          <p:nvPr/>
        </p:nvSpPr>
        <p:spPr bwMode="auto">
          <a:xfrm>
            <a:off x="2008019"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spTree>
    <p:extLst>
      <p:ext uri="{BB962C8B-B14F-4D97-AF65-F5344CB8AC3E}">
        <p14:creationId xmlns:p14="http://schemas.microsoft.com/office/powerpoint/2010/main" val="1119904980"/>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Tarjan's</a:t>
            </a:r>
            <a:r>
              <a:rPr lang="cs-CZ" dirty="0"/>
              <a:t> </a:t>
            </a:r>
            <a:r>
              <a:rPr lang="cs-CZ" dirty="0" err="1"/>
              <a:t>Algorithm</a:t>
            </a:r>
            <a:r>
              <a:rPr lang="cs-CZ" dirty="0"/>
              <a:t> </a:t>
            </a:r>
          </a:p>
        </p:txBody>
      </p:sp>
      <p:sp>
        <p:nvSpPr>
          <p:cNvPr id="3" name="Zástupný symbol pro obsah 2"/>
          <p:cNvSpPr>
            <a:spLocks noGrp="1"/>
          </p:cNvSpPr>
          <p:nvPr>
            <p:ph idx="1"/>
          </p:nvPr>
        </p:nvSpPr>
        <p:spPr>
          <a:xfrm>
            <a:off x="395536" y="764704"/>
            <a:ext cx="8362701" cy="5616624"/>
          </a:xfrm>
        </p:spPr>
        <p:txBody>
          <a:bodyPr/>
          <a:lstStyle/>
          <a:p>
            <a:r>
              <a:rPr lang="en-US" b="1" dirty="0" smtClean="0"/>
              <a:t>Complexity:</a:t>
            </a:r>
          </a:p>
          <a:p>
            <a:endParaRPr lang="en-US" b="1" dirty="0" smtClean="0"/>
          </a:p>
          <a:p>
            <a:pPr lvl="1" indent="-342900"/>
            <a:r>
              <a:rPr lang="en-US" sz="2400" dirty="0" smtClean="0"/>
              <a:t>The </a:t>
            </a:r>
            <a:r>
              <a:rPr lang="cs-CZ" sz="2400" dirty="0" err="1" smtClean="0"/>
              <a:t>Tarjan's</a:t>
            </a:r>
            <a:r>
              <a:rPr lang="cs-CZ" sz="2400" dirty="0" smtClean="0"/>
              <a:t> </a:t>
            </a:r>
            <a:r>
              <a:rPr lang="en-US" sz="2400" dirty="0" smtClean="0"/>
              <a:t>algorithm </a:t>
            </a:r>
            <a:r>
              <a:rPr lang="en-US" sz="2400" dirty="0"/>
              <a:t>performs </a:t>
            </a:r>
            <a:r>
              <a:rPr lang="en-US" sz="2400" dirty="0" smtClean="0"/>
              <a:t>only one </a:t>
            </a:r>
            <a:r>
              <a:rPr lang="en-US" sz="2400" dirty="0"/>
              <a:t>complete </a:t>
            </a:r>
            <a:r>
              <a:rPr lang="en-US" sz="2400" dirty="0" smtClean="0"/>
              <a:t>traversal </a:t>
            </a:r>
            <a:r>
              <a:rPr lang="en-US" sz="2400" dirty="0"/>
              <a:t>of the </a:t>
            </a:r>
            <a:r>
              <a:rPr lang="en-US" sz="2400" dirty="0" smtClean="0"/>
              <a:t>graph.</a:t>
            </a:r>
          </a:p>
          <a:p>
            <a:pPr lvl="1" indent="-342900"/>
            <a:endParaRPr lang="en-US" sz="2400" dirty="0" smtClean="0"/>
          </a:p>
          <a:p>
            <a:pPr lvl="1" indent="-342900"/>
            <a:r>
              <a:rPr lang="en-US" sz="2400" dirty="0" smtClean="0"/>
              <a:t>If </a:t>
            </a:r>
            <a:r>
              <a:rPr lang="en-US" sz="2400" dirty="0"/>
              <a:t>the graph is </a:t>
            </a:r>
            <a:r>
              <a:rPr lang="en-US" sz="2400" dirty="0" smtClean="0"/>
              <a:t>represented as </a:t>
            </a:r>
            <a:r>
              <a:rPr lang="en-US" sz="2400" dirty="0"/>
              <a:t>an </a:t>
            </a:r>
            <a:r>
              <a:rPr lang="en-US" sz="2400" i="1" dirty="0"/>
              <a:t>adjacency </a:t>
            </a:r>
            <a:r>
              <a:rPr lang="en-US" sz="2400" i="1" dirty="0" smtClean="0"/>
              <a:t>list </a:t>
            </a:r>
            <a:r>
              <a:rPr lang="en-US" sz="2400" dirty="0" smtClean="0"/>
              <a:t>then the </a:t>
            </a:r>
            <a:r>
              <a:rPr lang="en-US" sz="2400" dirty="0"/>
              <a:t>algorithm </a:t>
            </a:r>
            <a:r>
              <a:rPr lang="en-US" sz="2400" dirty="0" smtClean="0"/>
              <a:t>runs in </a:t>
            </a:r>
            <a:r>
              <a:rPr lang="en-US" sz="2400" b="1" dirty="0" smtClean="0"/>
              <a:t>Θ(|V|+|E|) </a:t>
            </a:r>
            <a:r>
              <a:rPr lang="en-US" sz="2400" dirty="0" smtClean="0"/>
              <a:t>time (linear time).</a:t>
            </a:r>
          </a:p>
          <a:p>
            <a:pPr marL="400050" lvl="1" indent="0">
              <a:buNone/>
            </a:pPr>
            <a:r>
              <a:rPr lang="en-US" sz="2400" dirty="0" smtClean="0"/>
              <a:t> </a:t>
            </a:r>
          </a:p>
          <a:p>
            <a:pPr lvl="1" indent="-342900"/>
            <a:r>
              <a:rPr lang="en-US" sz="2400" dirty="0"/>
              <a:t>If the graph is represented </a:t>
            </a:r>
            <a:r>
              <a:rPr lang="en-US" sz="2400" dirty="0" smtClean="0"/>
              <a:t>as </a:t>
            </a:r>
            <a:r>
              <a:rPr lang="en-US" sz="2400" dirty="0"/>
              <a:t>an </a:t>
            </a:r>
            <a:r>
              <a:rPr lang="en-US" sz="2400" i="1" dirty="0"/>
              <a:t>adjacency </a:t>
            </a:r>
            <a:r>
              <a:rPr lang="en-US" sz="2400" i="1" dirty="0" smtClean="0"/>
              <a:t>matrix </a:t>
            </a:r>
            <a:r>
              <a:rPr lang="en-US" sz="2400" dirty="0"/>
              <a:t>then the algorithm runs in </a:t>
            </a:r>
            <a:r>
              <a:rPr lang="en-US" sz="2400" b="1" dirty="0" smtClean="0"/>
              <a:t>O(|V|</a:t>
            </a:r>
            <a:r>
              <a:rPr lang="en-US" sz="2400" b="1" baseline="40000" dirty="0" smtClean="0"/>
              <a:t>2</a:t>
            </a:r>
            <a:r>
              <a:rPr lang="en-US" sz="2400" b="1" dirty="0" smtClean="0"/>
              <a:t>) </a:t>
            </a:r>
            <a:r>
              <a:rPr lang="en-US" sz="2400" dirty="0" smtClean="0"/>
              <a:t>time.</a:t>
            </a:r>
          </a:p>
          <a:p>
            <a:pPr lvl="1" indent="-342900"/>
            <a:endParaRPr lang="en-US" sz="2400" dirty="0" smtClean="0"/>
          </a:p>
          <a:p>
            <a:pPr lvl="1" indent="-342900"/>
            <a:r>
              <a:rPr lang="en-US" sz="2400" dirty="0" smtClean="0"/>
              <a:t>The </a:t>
            </a:r>
            <a:r>
              <a:rPr lang="cs-CZ" sz="2400" dirty="0" err="1" smtClean="0"/>
              <a:t>Tarjan's</a:t>
            </a:r>
            <a:r>
              <a:rPr lang="cs-CZ" sz="2400" dirty="0" smtClean="0"/>
              <a:t> </a:t>
            </a:r>
            <a:r>
              <a:rPr lang="en-US" sz="2400" dirty="0" smtClean="0"/>
              <a:t>algorithm runs faster than the </a:t>
            </a:r>
            <a:r>
              <a:rPr lang="cs-CZ" sz="2400" dirty="0" err="1" smtClean="0"/>
              <a:t>Kosaraju-Sharir</a:t>
            </a:r>
            <a:r>
              <a:rPr lang="cs-CZ" sz="2400" dirty="0" smtClean="0"/>
              <a:t> </a:t>
            </a:r>
            <a:r>
              <a:rPr lang="en-US" sz="2400" dirty="0" smtClean="0"/>
              <a:t>a</a:t>
            </a:r>
            <a:r>
              <a:rPr lang="cs-CZ" sz="2400" dirty="0" err="1" smtClean="0"/>
              <a:t>lgorithm</a:t>
            </a:r>
            <a:r>
              <a:rPr lang="en-US" sz="2400" dirty="0" smtClean="0"/>
              <a:t>.</a:t>
            </a:r>
            <a:endParaRPr lang="cs-CZ" sz="2400" dirty="0"/>
          </a:p>
          <a:p>
            <a:pPr lvl="1" indent="-342900"/>
            <a:endParaRPr lang="cs-CZ" sz="2400" dirty="0"/>
          </a:p>
        </p:txBody>
      </p:sp>
    </p:spTree>
    <p:extLst>
      <p:ext uri="{BB962C8B-B14F-4D97-AF65-F5344CB8AC3E}">
        <p14:creationId xmlns:p14="http://schemas.microsoft.com/office/powerpoint/2010/main" val="1853575948"/>
      </p:ext>
    </p:extLst>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Euler </a:t>
            </a:r>
            <a:r>
              <a:rPr lang="en-US" dirty="0" smtClean="0"/>
              <a:t>Trail</a:t>
            </a:r>
            <a:r>
              <a:rPr lang="en-US" sz="4800" dirty="0"/>
              <a:t> </a:t>
            </a:r>
            <a:r>
              <a:rPr lang="en-US" sz="2400" dirty="0" smtClean="0"/>
              <a:t>[</a:t>
            </a:r>
            <a:r>
              <a:rPr lang="cs-CZ" sz="2400" dirty="0" smtClean="0"/>
              <a:t>eulerovský tah</a:t>
            </a:r>
            <a:r>
              <a:rPr lang="en-US" sz="2400" dirty="0" smtClean="0"/>
              <a:t>]</a:t>
            </a:r>
            <a:endParaRPr lang="cs-CZ" sz="2400" dirty="0"/>
          </a:p>
        </p:txBody>
      </p:sp>
      <p:sp>
        <p:nvSpPr>
          <p:cNvPr id="4" name="Zástupný symbol pro obsah 2"/>
          <p:cNvSpPr>
            <a:spLocks noGrp="1"/>
          </p:cNvSpPr>
          <p:nvPr>
            <p:ph idx="1"/>
          </p:nvPr>
        </p:nvSpPr>
        <p:spPr>
          <a:xfrm>
            <a:off x="395536" y="692696"/>
            <a:ext cx="8218487" cy="1799977"/>
          </a:xfrm>
        </p:spPr>
        <p:txBody>
          <a:bodyPr/>
          <a:lstStyle/>
          <a:p>
            <a:r>
              <a:rPr lang="en-US" b="1" dirty="0" smtClean="0"/>
              <a:t>Euler Trail Problem</a:t>
            </a:r>
            <a:r>
              <a:rPr lang="en-US" dirty="0" smtClean="0"/>
              <a:t>: </a:t>
            </a:r>
          </a:p>
          <a:p>
            <a:pPr marL="0" indent="0">
              <a:buNone/>
            </a:pPr>
            <a:r>
              <a:rPr lang="en-US" dirty="0" smtClean="0"/>
              <a:t>Does a (directed or undirected) graph G contain a trail (trail is similar to path but vertices can repeat and edges cannot repeat) that visits every edge exactly once?</a:t>
            </a:r>
          </a:p>
        </p:txBody>
      </p:sp>
      <p:cxnSp>
        <p:nvCxnSpPr>
          <p:cNvPr id="6" name="Přímá spojovací čára 4"/>
          <p:cNvCxnSpPr/>
          <p:nvPr/>
        </p:nvCxnSpPr>
        <p:spPr bwMode="auto">
          <a:xfrm>
            <a:off x="3233137" y="384008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7" name="Přímá spojovací čára 5"/>
          <p:cNvCxnSpPr/>
          <p:nvPr/>
        </p:nvCxnSpPr>
        <p:spPr bwMode="auto">
          <a:xfrm rot="5400000">
            <a:off x="4859941" y="4977198"/>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6"/>
          <p:cNvCxnSpPr/>
          <p:nvPr/>
        </p:nvCxnSpPr>
        <p:spPr bwMode="auto">
          <a:xfrm rot="5400000">
            <a:off x="2096022" y="4977198"/>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7"/>
          <p:cNvCxnSpPr/>
          <p:nvPr/>
        </p:nvCxnSpPr>
        <p:spPr bwMode="auto">
          <a:xfrm>
            <a:off x="3233137" y="3840081"/>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8"/>
          <p:cNvCxnSpPr/>
          <p:nvPr/>
        </p:nvCxnSpPr>
        <p:spPr bwMode="auto">
          <a:xfrm rot="10800000" flipV="1">
            <a:off x="3233137" y="3840081"/>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9"/>
          <p:cNvCxnSpPr/>
          <p:nvPr/>
        </p:nvCxnSpPr>
        <p:spPr bwMode="auto">
          <a:xfrm>
            <a:off x="3233137" y="6114313"/>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0"/>
          <p:cNvCxnSpPr/>
          <p:nvPr/>
        </p:nvCxnSpPr>
        <p:spPr bwMode="auto">
          <a:xfrm rot="5400000" flipH="1" flipV="1">
            <a:off x="3229163" y="2496869"/>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1"/>
          <p:cNvCxnSpPr/>
          <p:nvPr/>
        </p:nvCxnSpPr>
        <p:spPr bwMode="auto">
          <a:xfrm rot="10800000">
            <a:off x="4572377" y="2492896"/>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4" name="Přímá spojovací čára 17"/>
          <p:cNvCxnSpPr/>
          <p:nvPr/>
        </p:nvCxnSpPr>
        <p:spPr bwMode="auto">
          <a:xfrm>
            <a:off x="3233137" y="384008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18"/>
          <p:cNvCxnSpPr/>
          <p:nvPr/>
        </p:nvCxnSpPr>
        <p:spPr bwMode="auto">
          <a:xfrm rot="5400000">
            <a:off x="4859941" y="4977198"/>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19"/>
          <p:cNvCxnSpPr/>
          <p:nvPr/>
        </p:nvCxnSpPr>
        <p:spPr bwMode="auto">
          <a:xfrm rot="5400000">
            <a:off x="2096022" y="4977198"/>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0"/>
          <p:cNvCxnSpPr/>
          <p:nvPr/>
        </p:nvCxnSpPr>
        <p:spPr bwMode="auto">
          <a:xfrm>
            <a:off x="3233137" y="3840081"/>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1"/>
          <p:cNvCxnSpPr/>
          <p:nvPr/>
        </p:nvCxnSpPr>
        <p:spPr bwMode="auto">
          <a:xfrm rot="10800000" flipV="1">
            <a:off x="3233137" y="3840081"/>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2"/>
          <p:cNvCxnSpPr/>
          <p:nvPr/>
        </p:nvCxnSpPr>
        <p:spPr bwMode="auto">
          <a:xfrm>
            <a:off x="3233137" y="6114313"/>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0" name="Přímá spojovací čára 23"/>
          <p:cNvCxnSpPr/>
          <p:nvPr/>
        </p:nvCxnSpPr>
        <p:spPr bwMode="auto">
          <a:xfrm rot="5400000" flipH="1" flipV="1">
            <a:off x="3229163" y="2496869"/>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1" name="Přímá spojovací čára 24"/>
          <p:cNvCxnSpPr/>
          <p:nvPr/>
        </p:nvCxnSpPr>
        <p:spPr bwMode="auto">
          <a:xfrm rot="10800000">
            <a:off x="4572377" y="2492896"/>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2" name="Přímá spojovací čára 19"/>
          <p:cNvCxnSpPr/>
          <p:nvPr/>
        </p:nvCxnSpPr>
        <p:spPr bwMode="auto">
          <a:xfrm>
            <a:off x="3232423" y="3894041"/>
            <a:ext cx="715" cy="2094255"/>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24" name="Přímá spojovací čára 19"/>
          <p:cNvCxnSpPr/>
          <p:nvPr/>
        </p:nvCxnSpPr>
        <p:spPr bwMode="auto">
          <a:xfrm flipH="1">
            <a:off x="3301761" y="2574207"/>
            <a:ext cx="1191972" cy="1205306"/>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30" name="Přímá spojovací čára 19"/>
          <p:cNvCxnSpPr/>
          <p:nvPr/>
        </p:nvCxnSpPr>
        <p:spPr bwMode="auto">
          <a:xfrm flipH="1" flipV="1">
            <a:off x="4680971" y="2582448"/>
            <a:ext cx="1235235" cy="1175285"/>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33" name="Přímá spojovací čára 19"/>
          <p:cNvCxnSpPr/>
          <p:nvPr/>
        </p:nvCxnSpPr>
        <p:spPr bwMode="auto">
          <a:xfrm flipV="1">
            <a:off x="5997058" y="3975608"/>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37" name="Přímá spojovací čára 19"/>
          <p:cNvCxnSpPr/>
          <p:nvPr/>
        </p:nvCxnSpPr>
        <p:spPr bwMode="auto">
          <a:xfrm>
            <a:off x="3324229" y="3910989"/>
            <a:ext cx="2588559" cy="2146968"/>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40" name="Přímá spojovací čára 19"/>
          <p:cNvCxnSpPr/>
          <p:nvPr/>
        </p:nvCxnSpPr>
        <p:spPr bwMode="auto">
          <a:xfrm flipH="1">
            <a:off x="3333754" y="3840082"/>
            <a:ext cx="2588559" cy="0"/>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43" name="Přímá spojovací čára 19"/>
          <p:cNvCxnSpPr/>
          <p:nvPr/>
        </p:nvCxnSpPr>
        <p:spPr bwMode="auto">
          <a:xfrm flipV="1">
            <a:off x="3303295" y="3891745"/>
            <a:ext cx="2616030" cy="2152648"/>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46" name="Přímá spojovací čára 19"/>
          <p:cNvCxnSpPr/>
          <p:nvPr/>
        </p:nvCxnSpPr>
        <p:spPr bwMode="auto">
          <a:xfrm flipH="1">
            <a:off x="3352804" y="6112346"/>
            <a:ext cx="2588559" cy="0"/>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Tree>
    <p:extLst>
      <p:ext uri="{BB962C8B-B14F-4D97-AF65-F5344CB8AC3E}">
        <p14:creationId xmlns:p14="http://schemas.microsoft.com/office/powerpoint/2010/main" val="16662935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par>
                          <p:cTn id="8" fill="hold">
                            <p:stCondLst>
                              <p:cond delay="500"/>
                            </p:stCondLst>
                            <p:childTnLst>
                              <p:par>
                                <p:cTn id="9" presetID="10" presetClass="entr" presetSubtype="0" fill="hold" nodeType="afterEffect">
                                  <p:stCondLst>
                                    <p:cond delay="25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500"/>
                                        <p:tgtEl>
                                          <p:spTgt spid="24"/>
                                        </p:tgtEl>
                                      </p:cBhvr>
                                    </p:animEffect>
                                  </p:childTnLst>
                                </p:cTn>
                              </p:par>
                            </p:childTnLst>
                          </p:cTn>
                        </p:par>
                        <p:par>
                          <p:cTn id="12" fill="hold">
                            <p:stCondLst>
                              <p:cond delay="1250"/>
                            </p:stCondLst>
                            <p:childTnLst>
                              <p:par>
                                <p:cTn id="13" presetID="10" presetClass="entr" presetSubtype="0" fill="hold" nodeType="afterEffect">
                                  <p:stCondLst>
                                    <p:cond delay="25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par>
                          <p:cTn id="16" fill="hold">
                            <p:stCondLst>
                              <p:cond delay="2000"/>
                            </p:stCondLst>
                            <p:childTnLst>
                              <p:par>
                                <p:cTn id="17" presetID="10" presetClass="entr" presetSubtype="0" fill="hold" nodeType="afterEffect">
                                  <p:stCondLst>
                                    <p:cond delay="25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par>
                          <p:cTn id="20" fill="hold">
                            <p:stCondLst>
                              <p:cond delay="2750"/>
                            </p:stCondLst>
                            <p:childTnLst>
                              <p:par>
                                <p:cTn id="21" presetID="10" presetClass="entr" presetSubtype="0" fill="hold" nodeType="afterEffect">
                                  <p:stCondLst>
                                    <p:cond delay="25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childTnLst>
                          </p:cTn>
                        </p:par>
                        <p:par>
                          <p:cTn id="24" fill="hold">
                            <p:stCondLst>
                              <p:cond delay="3500"/>
                            </p:stCondLst>
                            <p:childTnLst>
                              <p:par>
                                <p:cTn id="25" presetID="10" presetClass="entr" presetSubtype="0" fill="hold" nodeType="afterEffect">
                                  <p:stCondLst>
                                    <p:cond delay="25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childTnLst>
                          </p:cTn>
                        </p:par>
                        <p:par>
                          <p:cTn id="28" fill="hold">
                            <p:stCondLst>
                              <p:cond delay="4250"/>
                            </p:stCondLst>
                            <p:childTnLst>
                              <p:par>
                                <p:cTn id="29" presetID="10" presetClass="entr" presetSubtype="0" fill="hold" nodeType="afterEffect">
                                  <p:stCondLst>
                                    <p:cond delay="25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500"/>
                                        <p:tgtEl>
                                          <p:spTgt spid="43"/>
                                        </p:tgtEl>
                                      </p:cBhvr>
                                    </p:animEffect>
                                  </p:childTnLst>
                                </p:cTn>
                              </p:par>
                            </p:childTnLst>
                          </p:cTn>
                        </p:par>
                        <p:par>
                          <p:cTn id="32" fill="hold">
                            <p:stCondLst>
                              <p:cond delay="5000"/>
                            </p:stCondLst>
                            <p:childTnLst>
                              <p:par>
                                <p:cTn id="33" presetID="10" presetClass="entr" presetSubtype="0" fill="hold" nodeType="afterEffect">
                                  <p:stCondLst>
                                    <p:cond delay="25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Euler </a:t>
            </a:r>
            <a:r>
              <a:rPr lang="en-US" dirty="0" smtClean="0"/>
              <a:t>Trail - Properties</a:t>
            </a:r>
            <a:endParaRPr lang="cs-CZ" dirty="0"/>
          </a:p>
        </p:txBody>
      </p:sp>
      <p:sp>
        <p:nvSpPr>
          <p:cNvPr id="4" name="Zástupný symbol pro obsah 2"/>
          <p:cNvSpPr>
            <a:spLocks noGrp="1"/>
          </p:cNvSpPr>
          <p:nvPr>
            <p:ph idx="1"/>
          </p:nvPr>
        </p:nvSpPr>
        <p:spPr>
          <a:xfrm>
            <a:off x="395536" y="1196752"/>
            <a:ext cx="8218487" cy="5040560"/>
          </a:xfrm>
        </p:spPr>
        <p:txBody>
          <a:bodyPr/>
          <a:lstStyle/>
          <a:p>
            <a:r>
              <a:rPr lang="en-US" sz="2400" b="1" dirty="0" smtClean="0"/>
              <a:t>Theorem:</a:t>
            </a:r>
            <a:r>
              <a:rPr lang="en-US" sz="2400" dirty="0" smtClean="0"/>
              <a:t> A </a:t>
            </a:r>
            <a:r>
              <a:rPr lang="en-US" sz="2400" dirty="0"/>
              <a:t>graph G has an Euler trail if and only if it is connected and has 0 or </a:t>
            </a:r>
            <a:r>
              <a:rPr lang="en-US" sz="2400" dirty="0" smtClean="0"/>
              <a:t>2 vertices </a:t>
            </a:r>
            <a:r>
              <a:rPr lang="en-US" sz="2400" dirty="0"/>
              <a:t>of odd degree. </a:t>
            </a:r>
            <a:endParaRPr lang="en-US" sz="2400" dirty="0" smtClean="0"/>
          </a:p>
          <a:p>
            <a:r>
              <a:rPr lang="en-US" sz="2400" dirty="0" smtClean="0"/>
              <a:t>We can distinguish two cases:</a:t>
            </a:r>
          </a:p>
          <a:p>
            <a:pPr marL="514350" indent="-457200">
              <a:buFont typeface="+mj-lt"/>
              <a:buAutoNum type="arabicPeriod"/>
            </a:pPr>
            <a:r>
              <a:rPr lang="en-US" sz="2400" dirty="0" smtClean="0"/>
              <a:t>Euler trail starts and ends in the same vertex.   (</a:t>
            </a:r>
            <a:r>
              <a:rPr lang="en-US" sz="2400" dirty="0" err="1" smtClean="0"/>
              <a:t>Eulerian</a:t>
            </a:r>
            <a:r>
              <a:rPr lang="en-US" sz="2400" dirty="0" smtClean="0"/>
              <a:t> Tour)</a:t>
            </a:r>
          </a:p>
          <a:p>
            <a:pPr lvl="1">
              <a:buSzPct val="120000"/>
              <a:buFont typeface="Arial" pitchFamily="34" charset="0"/>
              <a:buChar char="→"/>
            </a:pPr>
            <a:r>
              <a:rPr lang="en-US" sz="2000" dirty="0" smtClean="0"/>
              <a:t>Every vertex must have even degree.</a:t>
            </a:r>
          </a:p>
          <a:p>
            <a:pPr marL="514350" indent="-457200">
              <a:buFont typeface="+mj-lt"/>
              <a:buAutoNum type="arabicPeriod"/>
            </a:pPr>
            <a:r>
              <a:rPr lang="en-US" sz="2400" dirty="0" smtClean="0"/>
              <a:t>Euler trail starts and ends in the different vertices.</a:t>
            </a:r>
          </a:p>
          <a:p>
            <a:pPr lvl="1">
              <a:buSzPct val="120000"/>
              <a:buFont typeface="Arial" pitchFamily="34" charset="0"/>
              <a:buChar char="→"/>
            </a:pPr>
            <a:r>
              <a:rPr lang="en-US" sz="2000" dirty="0" smtClean="0"/>
              <a:t>The starting and ending vertex must have odd degree and the others have even degree.</a:t>
            </a:r>
          </a:p>
        </p:txBody>
      </p:sp>
    </p:spTree>
    <p:extLst>
      <p:ext uri="{BB962C8B-B14F-4D97-AF65-F5344CB8AC3E}">
        <p14:creationId xmlns:p14="http://schemas.microsoft.com/office/powerpoint/2010/main" val="3164317740"/>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6" name="Přímá spojovací čára 6"/>
          <p:cNvCxnSpPr/>
          <p:nvPr/>
        </p:nvCxnSpPr>
        <p:spPr bwMode="auto">
          <a:xfrm rot="5400000">
            <a:off x="4155679"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7" name="Přímá spojovací čára 7"/>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9"/>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4" name="Přímá spojovací čára 19"/>
          <p:cNvCxnSpPr/>
          <p:nvPr/>
        </p:nvCxnSpPr>
        <p:spPr bwMode="auto">
          <a:xfrm rot="5400000">
            <a:off x="4155679"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20"/>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2"/>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8" name="Ovál 27"/>
          <p:cNvSpPr>
            <a:spLocks noChangeAspect="1"/>
          </p:cNvSpPr>
          <p:nvPr/>
        </p:nvSpPr>
        <p:spPr bwMode="auto">
          <a:xfrm>
            <a:off x="5195472" y="4978234"/>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945827454"/>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7" name="Přímá spojovací čára 7"/>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9"/>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20"/>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2"/>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8" name="Ovál 27"/>
          <p:cNvSpPr>
            <a:spLocks noChangeAspect="1"/>
          </p:cNvSpPr>
          <p:nvPr/>
        </p:nvSpPr>
        <p:spPr bwMode="auto">
          <a:xfrm>
            <a:off x="5195472" y="2717634"/>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839088764"/>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9"/>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2"/>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8" name="Ovál 27"/>
          <p:cNvSpPr>
            <a:spLocks noChangeAspect="1"/>
          </p:cNvSpPr>
          <p:nvPr/>
        </p:nvSpPr>
        <p:spPr bwMode="auto">
          <a:xfrm>
            <a:off x="7920400" y="497720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036714518"/>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8" name="Ovál 27"/>
          <p:cNvSpPr>
            <a:spLocks noChangeAspect="1"/>
          </p:cNvSpPr>
          <p:nvPr/>
        </p:nvSpPr>
        <p:spPr bwMode="auto">
          <a:xfrm>
            <a:off x="5148064" y="497720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512214813"/>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8" name="Ovál 27"/>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5" name="Ovál 14"/>
          <p:cNvSpPr>
            <a:spLocks noChangeAspect="1"/>
          </p:cNvSpPr>
          <p:nvPr/>
        </p:nvSpPr>
        <p:spPr bwMode="auto">
          <a:xfrm>
            <a:off x="7933788" y="2703058"/>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240818404"/>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sp>
        <p:nvSpPr>
          <p:cNvPr id="28" name="Ovál 27"/>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5" name="Ovál 14"/>
          <p:cNvSpPr>
            <a:spLocks noChangeAspect="1"/>
          </p:cNvSpPr>
          <p:nvPr/>
        </p:nvSpPr>
        <p:spPr bwMode="auto">
          <a:xfrm>
            <a:off x="7933788" y="5013176"/>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923328494"/>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0" name="Ovál 29"/>
          <p:cNvSpPr>
            <a:spLocks noChangeAspect="1"/>
          </p:cNvSpPr>
          <p:nvPr/>
        </p:nvSpPr>
        <p:spPr bwMode="auto">
          <a:xfrm>
            <a:off x="7950116" y="2713112"/>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62358079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Prstenec 30"/>
          <p:cNvSpPr>
            <a:spLocks noChangeAspect="1"/>
          </p:cNvSpPr>
          <p:nvPr/>
        </p:nvSpPr>
        <p:spPr bwMode="auto">
          <a:xfrm>
            <a:off x="3438942" y="2287475"/>
            <a:ext cx="756084" cy="756084"/>
          </a:xfrm>
          <a:prstGeom prst="donut">
            <a:avLst>
              <a:gd name="adj" fmla="val 16660"/>
            </a:avLst>
          </a:prstGeom>
          <a:solidFill>
            <a:srgbClr val="FFC0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2" name="Nadpis 1"/>
          <p:cNvSpPr>
            <a:spLocks noGrp="1"/>
          </p:cNvSpPr>
          <p:nvPr>
            <p:ph type="title"/>
          </p:nvPr>
        </p:nvSpPr>
        <p:spPr/>
        <p:txBody>
          <a:bodyPr/>
          <a:lstStyle/>
          <a:p>
            <a:r>
              <a:rPr lang="cs-CZ" dirty="0" err="1"/>
              <a:t>Kosaraju-Sharir</a:t>
            </a:r>
            <a:r>
              <a:rPr lang="cs-CZ" dirty="0"/>
              <a:t> </a:t>
            </a:r>
            <a:r>
              <a:rPr lang="en-US" dirty="0"/>
              <a:t>A</a:t>
            </a:r>
            <a:r>
              <a:rPr lang="cs-CZ" dirty="0" err="1"/>
              <a:t>lgorithm</a:t>
            </a:r>
            <a:endParaRPr lang="cs-CZ" dirty="0"/>
          </a:p>
        </p:txBody>
      </p:sp>
      <p:sp>
        <p:nvSpPr>
          <p:cNvPr id="32" name="Ovál 31"/>
          <p:cNvSpPr/>
          <p:nvPr/>
        </p:nvSpPr>
        <p:spPr bwMode="auto">
          <a:xfrm>
            <a:off x="212373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rPr>
              <a:t>a</a:t>
            </a:r>
            <a:endParaRPr kumimoji="0" lang="cs-CZ" sz="1800" b="0" i="0" u="none" strike="noStrike" cap="none" normalizeH="0" baseline="0" dirty="0" smtClean="0">
              <a:ln>
                <a:noFill/>
              </a:ln>
              <a:solidFill>
                <a:schemeClr val="tx1"/>
              </a:solidFill>
              <a:effectLst/>
              <a:latin typeface="Arial" pitchFamily="34" charset="0"/>
            </a:endParaRPr>
          </a:p>
        </p:txBody>
      </p:sp>
      <p:sp>
        <p:nvSpPr>
          <p:cNvPr id="33" name="Ovál 32"/>
          <p:cNvSpPr/>
          <p:nvPr/>
        </p:nvSpPr>
        <p:spPr bwMode="auto">
          <a:xfrm>
            <a:off x="3563890" y="2406705"/>
            <a:ext cx="504056" cy="504056"/>
          </a:xfrm>
          <a:prstGeom prst="ellipse">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b</a:t>
            </a:r>
            <a:endParaRPr kumimoji="0" lang="cs-CZ" sz="1800" b="0" i="0" u="none" strike="noStrike" cap="none" normalizeH="0" baseline="0" dirty="0" smtClean="0">
              <a:ln>
                <a:noFill/>
              </a:ln>
              <a:solidFill>
                <a:schemeClr val="tx1"/>
              </a:solidFill>
              <a:effectLst/>
              <a:latin typeface="Arial" pitchFamily="34" charset="0"/>
            </a:endParaRPr>
          </a:p>
        </p:txBody>
      </p:sp>
      <p:sp>
        <p:nvSpPr>
          <p:cNvPr id="34" name="Ovál 33"/>
          <p:cNvSpPr/>
          <p:nvPr/>
        </p:nvSpPr>
        <p:spPr bwMode="auto">
          <a:xfrm>
            <a:off x="500405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c</a:t>
            </a:r>
            <a:endParaRPr kumimoji="0" lang="cs-CZ" sz="1800" b="0" i="0" u="none" strike="noStrike" cap="none" normalizeH="0" baseline="0" dirty="0" smtClean="0">
              <a:ln>
                <a:noFill/>
              </a:ln>
              <a:solidFill>
                <a:schemeClr val="tx1"/>
              </a:solidFill>
              <a:effectLst/>
              <a:latin typeface="Arial" pitchFamily="34" charset="0"/>
            </a:endParaRPr>
          </a:p>
        </p:txBody>
      </p:sp>
      <p:sp>
        <p:nvSpPr>
          <p:cNvPr id="35" name="Ovál 34"/>
          <p:cNvSpPr/>
          <p:nvPr/>
        </p:nvSpPr>
        <p:spPr bwMode="auto">
          <a:xfrm>
            <a:off x="6444210" y="240670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d</a:t>
            </a:r>
            <a:endParaRPr kumimoji="0" lang="cs-CZ" sz="1800" b="0" i="0" u="none" strike="noStrike" cap="none" normalizeH="0" baseline="0" dirty="0" smtClean="0">
              <a:ln>
                <a:noFill/>
              </a:ln>
              <a:solidFill>
                <a:schemeClr val="tx1"/>
              </a:solidFill>
              <a:effectLst/>
              <a:latin typeface="Arial" pitchFamily="34" charset="0"/>
            </a:endParaRPr>
          </a:p>
        </p:txBody>
      </p:sp>
      <p:sp>
        <p:nvSpPr>
          <p:cNvPr id="36" name="Ovál 35"/>
          <p:cNvSpPr/>
          <p:nvPr/>
        </p:nvSpPr>
        <p:spPr bwMode="auto">
          <a:xfrm>
            <a:off x="212373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e</a:t>
            </a:r>
            <a:endParaRPr kumimoji="0" lang="cs-CZ" sz="1800" b="0" i="0" u="none" strike="noStrike" cap="none" normalizeH="0" baseline="0" dirty="0" smtClean="0">
              <a:ln>
                <a:noFill/>
              </a:ln>
              <a:solidFill>
                <a:schemeClr val="tx1"/>
              </a:solidFill>
              <a:effectLst/>
              <a:latin typeface="Arial" pitchFamily="34" charset="0"/>
            </a:endParaRPr>
          </a:p>
        </p:txBody>
      </p:sp>
      <p:sp>
        <p:nvSpPr>
          <p:cNvPr id="37" name="Ovál 36"/>
          <p:cNvSpPr/>
          <p:nvPr/>
        </p:nvSpPr>
        <p:spPr bwMode="auto">
          <a:xfrm>
            <a:off x="356389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f</a:t>
            </a:r>
            <a:endParaRPr kumimoji="0" lang="cs-CZ" sz="1800" b="0" i="0" u="none" strike="noStrike" cap="none" normalizeH="0" baseline="0" dirty="0" smtClean="0">
              <a:ln>
                <a:noFill/>
              </a:ln>
              <a:solidFill>
                <a:schemeClr val="tx1"/>
              </a:solidFill>
              <a:effectLst/>
              <a:latin typeface="Arial" pitchFamily="34" charset="0"/>
            </a:endParaRPr>
          </a:p>
        </p:txBody>
      </p:sp>
      <p:sp>
        <p:nvSpPr>
          <p:cNvPr id="38" name="Ovál 37"/>
          <p:cNvSpPr/>
          <p:nvPr/>
        </p:nvSpPr>
        <p:spPr bwMode="auto">
          <a:xfrm>
            <a:off x="500405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g</a:t>
            </a:r>
            <a:endParaRPr kumimoji="0" lang="cs-CZ" sz="1800" b="0" i="0" u="none" strike="noStrike" cap="none" normalizeH="0" baseline="0" dirty="0" smtClean="0">
              <a:ln>
                <a:noFill/>
              </a:ln>
              <a:solidFill>
                <a:schemeClr val="tx1"/>
              </a:solidFill>
              <a:effectLst/>
              <a:latin typeface="Arial" pitchFamily="34" charset="0"/>
            </a:endParaRPr>
          </a:p>
        </p:txBody>
      </p:sp>
      <p:sp>
        <p:nvSpPr>
          <p:cNvPr id="39" name="Ovál 38"/>
          <p:cNvSpPr/>
          <p:nvPr/>
        </p:nvSpPr>
        <p:spPr bwMode="auto">
          <a:xfrm>
            <a:off x="6444210" y="3846865"/>
            <a:ext cx="504056" cy="504056"/>
          </a:xfrm>
          <a:prstGeom prst="ellipse">
            <a:avLst/>
          </a:prstGeom>
          <a:solidFill>
            <a:schemeClr val="accent1"/>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a:t>h</a:t>
            </a:r>
            <a:endParaRPr kumimoji="0" lang="cs-CZ" sz="1800" b="0" i="0" u="none" strike="noStrike" cap="none" normalizeH="0" baseline="0" dirty="0" smtClean="0">
              <a:ln>
                <a:noFill/>
              </a:ln>
              <a:solidFill>
                <a:schemeClr val="tx1"/>
              </a:solidFill>
              <a:effectLst/>
              <a:latin typeface="Arial" pitchFamily="34" charset="0"/>
            </a:endParaRPr>
          </a:p>
        </p:txBody>
      </p:sp>
      <p:cxnSp>
        <p:nvCxnSpPr>
          <p:cNvPr id="40" name="Přímá spojnice se šipkou 39"/>
          <p:cNvCxnSpPr>
            <a:stCxn id="36" idx="0"/>
            <a:endCxn id="32" idx="4"/>
          </p:cNvCxnSpPr>
          <p:nvPr/>
        </p:nvCxnSpPr>
        <p:spPr bwMode="auto">
          <a:xfrm flipV="1">
            <a:off x="237575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1" name="Přímá spojnice se šipkou 40"/>
          <p:cNvCxnSpPr>
            <a:stCxn id="33" idx="4"/>
            <a:endCxn id="37" idx="0"/>
          </p:cNvCxnSpPr>
          <p:nvPr/>
        </p:nvCxnSpPr>
        <p:spPr bwMode="auto">
          <a:xfrm>
            <a:off x="381591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2" name="Přímá spojnice se šipkou 41"/>
          <p:cNvCxnSpPr>
            <a:stCxn id="34" idx="4"/>
            <a:endCxn id="38" idx="0"/>
          </p:cNvCxnSpPr>
          <p:nvPr/>
        </p:nvCxnSpPr>
        <p:spPr bwMode="auto">
          <a:xfrm>
            <a:off x="5256078" y="2910761"/>
            <a:ext cx="0" cy="936104"/>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3" name="Přímá spojnice se šipkou 42"/>
          <p:cNvCxnSpPr>
            <a:stCxn id="32" idx="6"/>
            <a:endCxn id="33" idx="2"/>
          </p:cNvCxnSpPr>
          <p:nvPr/>
        </p:nvCxnSpPr>
        <p:spPr bwMode="auto">
          <a:xfrm>
            <a:off x="262778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4" name="Přímá spojnice se šipkou 43"/>
          <p:cNvCxnSpPr/>
          <p:nvPr/>
        </p:nvCxnSpPr>
        <p:spPr bwMode="auto">
          <a:xfrm>
            <a:off x="4067946" y="265873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5" name="Přímá spojnice se šipkou 44"/>
          <p:cNvCxnSpPr>
            <a:stCxn id="36" idx="6"/>
            <a:endCxn id="37" idx="2"/>
          </p:cNvCxnSpPr>
          <p:nvPr/>
        </p:nvCxnSpPr>
        <p:spPr bwMode="auto">
          <a:xfrm>
            <a:off x="262778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6" name="Přímá spojnice se šipkou 45"/>
          <p:cNvCxnSpPr>
            <a:stCxn id="39" idx="2"/>
            <a:endCxn id="38" idx="6"/>
          </p:cNvCxnSpPr>
          <p:nvPr/>
        </p:nvCxnSpPr>
        <p:spPr bwMode="auto">
          <a:xfrm flipH="1">
            <a:off x="5508106" y="4098893"/>
            <a:ext cx="936104" cy="0"/>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7" name="Přímá spojnice se šipkou 46"/>
          <p:cNvCxnSpPr>
            <a:stCxn id="33" idx="3"/>
            <a:endCxn id="36" idx="7"/>
          </p:cNvCxnSpPr>
          <p:nvPr/>
        </p:nvCxnSpPr>
        <p:spPr bwMode="auto">
          <a:xfrm flipH="1">
            <a:off x="2553969" y="2836944"/>
            <a:ext cx="1083738" cy="1083738"/>
          </a:xfrm>
          <a:prstGeom prst="straightConnector1">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8" name="Zakřivená spojnice 47"/>
          <p:cNvCxnSpPr>
            <a:stCxn id="34" idx="7"/>
            <a:endCxn id="35" idx="1"/>
          </p:cNvCxnSpPr>
          <p:nvPr/>
        </p:nvCxnSpPr>
        <p:spPr bwMode="auto">
          <a:xfrm rot="5400000" flipH="1" flipV="1">
            <a:off x="5976158" y="1938653"/>
            <a:ext cx="12700" cy="1083738"/>
          </a:xfrm>
          <a:prstGeom prst="curvedConnector3">
            <a:avLst>
              <a:gd name="adj1" fmla="val 15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49" name="Zakřivená spojnice 48"/>
          <p:cNvCxnSpPr>
            <a:stCxn id="35" idx="2"/>
            <a:endCxn id="34" idx="6"/>
          </p:cNvCxnSpPr>
          <p:nvPr/>
        </p:nvCxnSpPr>
        <p:spPr bwMode="auto">
          <a:xfrm rot="10800000">
            <a:off x="5508106" y="2658733"/>
            <a:ext cx="936104" cy="12700"/>
          </a:xfrm>
          <a:prstGeom prst="curvedConnector3">
            <a:avLst>
              <a:gd name="adj1" fmla="val 50000"/>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0" name="Zakřivená spojnice 49"/>
          <p:cNvCxnSpPr>
            <a:stCxn id="37" idx="7"/>
            <a:endCxn id="38" idx="1"/>
          </p:cNvCxnSpPr>
          <p:nvPr/>
        </p:nvCxnSpPr>
        <p:spPr bwMode="auto">
          <a:xfrm rot="5400000" flipH="1" flipV="1">
            <a:off x="4535998" y="3378813"/>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1" name="Zakřivená spojnice 50"/>
          <p:cNvCxnSpPr>
            <a:stCxn id="38" idx="3"/>
            <a:endCxn id="37" idx="5"/>
          </p:cNvCxnSpPr>
          <p:nvPr/>
        </p:nvCxnSpPr>
        <p:spPr bwMode="auto">
          <a:xfrm rot="5400000">
            <a:off x="4535998" y="3735235"/>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2" name="Zakřivená spojnice 51"/>
          <p:cNvCxnSpPr/>
          <p:nvPr/>
        </p:nvCxnSpPr>
        <p:spPr bwMode="auto">
          <a:xfrm rot="10800000" flipH="1" flipV="1">
            <a:off x="6866115" y="2830594"/>
            <a:ext cx="12700" cy="1083738"/>
          </a:xfrm>
          <a:prstGeom prst="curvedConnector3">
            <a:avLst>
              <a:gd name="adj1" fmla="val 1281236"/>
            </a:avLst>
          </a:prstGeom>
          <a:solidFill>
            <a:schemeClr val="accent1"/>
          </a:solidFill>
          <a:ln w="38100" cap="flat" cmpd="sng" algn="ctr">
            <a:solidFill>
              <a:schemeClr val="tx1"/>
            </a:solidFill>
            <a:prstDash val="solid"/>
            <a:miter lim="800000"/>
            <a:headEnd type="none" w="med" len="med"/>
            <a:tailEnd type="triangle" w="lg" len="lg"/>
          </a:ln>
          <a:effectLst/>
        </p:spPr>
      </p:cxnSp>
      <p:cxnSp>
        <p:nvCxnSpPr>
          <p:cNvPr id="53" name="Zakřivená spojnice 52"/>
          <p:cNvCxnSpPr/>
          <p:nvPr/>
        </p:nvCxnSpPr>
        <p:spPr bwMode="auto">
          <a:xfrm rot="10800000">
            <a:off x="6509693" y="2830594"/>
            <a:ext cx="12700" cy="1083738"/>
          </a:xfrm>
          <a:prstGeom prst="curvedConnector3">
            <a:avLst>
              <a:gd name="adj1" fmla="val 1681236"/>
            </a:avLst>
          </a:prstGeom>
          <a:solidFill>
            <a:schemeClr val="accent1"/>
          </a:solidFill>
          <a:ln w="38100" cap="flat" cmpd="sng" algn="ctr">
            <a:solidFill>
              <a:schemeClr val="tx1"/>
            </a:solidFill>
            <a:prstDash val="solid"/>
            <a:miter lim="800000"/>
            <a:headEnd type="none" w="med" len="med"/>
            <a:tailEnd type="triangle" w="lg" len="lg"/>
          </a:ln>
          <a:effectLst/>
        </p:spPr>
      </p:cxnSp>
      <p:sp>
        <p:nvSpPr>
          <p:cNvPr id="54" name="Obdélník 53"/>
          <p:cNvSpPr/>
          <p:nvPr/>
        </p:nvSpPr>
        <p:spPr bwMode="auto">
          <a:xfrm>
            <a:off x="537568" y="5805264"/>
            <a:ext cx="792088" cy="432048"/>
          </a:xfrm>
          <a:prstGeom prst="rect">
            <a:avLst/>
          </a:prstGeom>
          <a:solidFill>
            <a:srgbClr val="64FF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5" name="TextovéPole 54"/>
          <p:cNvSpPr txBox="1"/>
          <p:nvPr/>
        </p:nvSpPr>
        <p:spPr>
          <a:xfrm>
            <a:off x="1403648" y="5867980"/>
            <a:ext cx="838691" cy="369332"/>
          </a:xfrm>
          <a:prstGeom prst="rect">
            <a:avLst/>
          </a:prstGeom>
          <a:noFill/>
        </p:spPr>
        <p:txBody>
          <a:bodyPr wrap="none" rtlCol="0">
            <a:spAutoFit/>
          </a:bodyPr>
          <a:lstStyle/>
          <a:p>
            <a:r>
              <a:rPr lang="en-US" dirty="0" smtClean="0"/>
              <a:t>OPEN</a:t>
            </a:r>
            <a:endParaRPr lang="cs-CZ" dirty="0"/>
          </a:p>
        </p:txBody>
      </p:sp>
      <p:sp>
        <p:nvSpPr>
          <p:cNvPr id="56" name="Obdélník 55"/>
          <p:cNvSpPr/>
          <p:nvPr/>
        </p:nvSpPr>
        <p:spPr bwMode="auto">
          <a:xfrm>
            <a:off x="2867229" y="5805264"/>
            <a:ext cx="792088" cy="432048"/>
          </a:xfrm>
          <a:prstGeom prst="rect">
            <a:avLst/>
          </a:prstGeom>
          <a:solidFill>
            <a:srgbClr val="FF6450"/>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57" name="TextovéPole 56"/>
          <p:cNvSpPr txBox="1"/>
          <p:nvPr/>
        </p:nvSpPr>
        <p:spPr>
          <a:xfrm>
            <a:off x="3733309" y="5867980"/>
            <a:ext cx="1133644" cy="369332"/>
          </a:xfrm>
          <a:prstGeom prst="rect">
            <a:avLst/>
          </a:prstGeom>
          <a:noFill/>
        </p:spPr>
        <p:txBody>
          <a:bodyPr wrap="none" rtlCol="0">
            <a:spAutoFit/>
          </a:bodyPr>
          <a:lstStyle/>
          <a:p>
            <a:r>
              <a:rPr lang="en-US" dirty="0" smtClean="0"/>
              <a:t>CLOSED</a:t>
            </a:r>
            <a:endParaRPr lang="cs-CZ" dirty="0"/>
          </a:p>
        </p:txBody>
      </p:sp>
      <p:sp>
        <p:nvSpPr>
          <p:cNvPr id="29" name="Obdélník 28"/>
          <p:cNvSpPr/>
          <p:nvPr/>
        </p:nvSpPr>
        <p:spPr bwMode="auto">
          <a:xfrm>
            <a:off x="5364088" y="5805264"/>
            <a:ext cx="792088" cy="432048"/>
          </a:xfrm>
          <a:prstGeom prst="rect">
            <a:avLst/>
          </a:prstGeom>
          <a:solidFill>
            <a:schemeClr val="accent5">
              <a:lumMod val="90000"/>
            </a:schemeClr>
          </a:solidFill>
          <a:ln w="25400" cap="flat" cmpd="sng" algn="ctr">
            <a:solidFill>
              <a:schemeClr val="tx1"/>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0" name="TextovéPole 29"/>
          <p:cNvSpPr txBox="1"/>
          <p:nvPr/>
        </p:nvSpPr>
        <p:spPr>
          <a:xfrm>
            <a:off x="6230168" y="5867980"/>
            <a:ext cx="1415772" cy="369332"/>
          </a:xfrm>
          <a:prstGeom prst="rect">
            <a:avLst/>
          </a:prstGeom>
          <a:noFill/>
        </p:spPr>
        <p:txBody>
          <a:bodyPr wrap="none" rtlCol="0">
            <a:spAutoFit/>
          </a:bodyPr>
          <a:lstStyle/>
          <a:p>
            <a:r>
              <a:rPr lang="en-US" dirty="0" smtClean="0"/>
              <a:t>UNVISITED</a:t>
            </a:r>
            <a:endParaRPr lang="cs-CZ" dirty="0"/>
          </a:p>
        </p:txBody>
      </p:sp>
    </p:spTree>
    <p:extLst>
      <p:ext uri="{BB962C8B-B14F-4D97-AF65-F5344CB8AC3E}">
        <p14:creationId xmlns:p14="http://schemas.microsoft.com/office/powerpoint/2010/main" val="2758435179"/>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2" name="Ovál 31"/>
          <p:cNvSpPr>
            <a:spLocks noChangeAspect="1"/>
          </p:cNvSpPr>
          <p:nvPr/>
        </p:nvSpPr>
        <p:spPr bwMode="auto">
          <a:xfrm>
            <a:off x="6497132" y="1340768"/>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9490310"/>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2" name="Ovál 31"/>
          <p:cNvSpPr>
            <a:spLocks noChangeAspect="1"/>
          </p:cNvSpPr>
          <p:nvPr/>
        </p:nvSpPr>
        <p:spPr bwMode="auto">
          <a:xfrm>
            <a:off x="5148064" y="270892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4" name="Ovál 13"/>
          <p:cNvSpPr>
            <a:spLocks noChangeAspect="1"/>
          </p:cNvSpPr>
          <p:nvPr/>
        </p:nvSpPr>
        <p:spPr bwMode="auto">
          <a:xfrm>
            <a:off x="6531459" y="138233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284296517"/>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2" name="Ovál 31"/>
          <p:cNvSpPr>
            <a:spLocks noChangeAspect="1"/>
          </p:cNvSpPr>
          <p:nvPr/>
        </p:nvSpPr>
        <p:spPr bwMode="auto">
          <a:xfrm>
            <a:off x="7936992" y="270892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4" name="Ovál 13"/>
          <p:cNvSpPr>
            <a:spLocks noChangeAspect="1"/>
          </p:cNvSpPr>
          <p:nvPr/>
        </p:nvSpPr>
        <p:spPr bwMode="auto">
          <a:xfrm>
            <a:off x="6531459" y="138233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5" name="Ovál 14"/>
          <p:cNvSpPr>
            <a:spLocks noChangeAspect="1"/>
          </p:cNvSpPr>
          <p:nvPr/>
        </p:nvSpPr>
        <p:spPr bwMode="auto">
          <a:xfrm>
            <a:off x="5213145" y="2743555"/>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865961542"/>
      </p:ext>
    </p:extLst>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2" name="Ovál 31"/>
          <p:cNvSpPr>
            <a:spLocks noChangeAspect="1"/>
          </p:cNvSpPr>
          <p:nvPr/>
        </p:nvSpPr>
        <p:spPr bwMode="auto">
          <a:xfrm>
            <a:off x="5148064" y="270892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
        <p:nvSpPr>
          <p:cNvPr id="14" name="Ovál 13"/>
          <p:cNvSpPr>
            <a:spLocks noChangeAspect="1"/>
          </p:cNvSpPr>
          <p:nvPr/>
        </p:nvSpPr>
        <p:spPr bwMode="auto">
          <a:xfrm>
            <a:off x="6531459" y="138233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spTree>
    <p:extLst>
      <p:ext uri="{BB962C8B-B14F-4D97-AF65-F5344CB8AC3E}">
        <p14:creationId xmlns:p14="http://schemas.microsoft.com/office/powerpoint/2010/main" val="1983272401"/>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4" name="Přímá spojovací čára 19"/>
          <p:cNvCxnSpPr/>
          <p:nvPr/>
        </p:nvCxnSpPr>
        <p:spPr bwMode="auto">
          <a:xfrm flipH="1">
            <a:off x="5361418" y="1566095"/>
            <a:ext cx="1191972" cy="1205306"/>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15"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sp>
        <p:nvSpPr>
          <p:cNvPr id="32" name="Ovál 31"/>
          <p:cNvSpPr>
            <a:spLocks noChangeAspect="1"/>
          </p:cNvSpPr>
          <p:nvPr/>
        </p:nvSpPr>
        <p:spPr bwMode="auto">
          <a:xfrm>
            <a:off x="6497132" y="1340768"/>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28653725"/>
      </p:ext>
    </p:extLst>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sp>
        <p:nvSpPr>
          <p:cNvPr id="33" name="Ovál 32"/>
          <p:cNvSpPr>
            <a:spLocks noChangeAspect="1"/>
          </p:cNvSpPr>
          <p:nvPr/>
        </p:nvSpPr>
        <p:spPr bwMode="auto">
          <a:xfrm>
            <a:off x="5209200" y="5019890"/>
            <a:ext cx="180000" cy="180000"/>
          </a:xfrm>
          <a:prstGeom prst="ellipse">
            <a:avLst/>
          </a:prstGeom>
          <a:solidFill>
            <a:schemeClr val="accent6">
              <a:lumMod val="50000"/>
            </a:schemeClr>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cxnSp>
        <p:nvCxnSpPr>
          <p:cNvPr id="15" name="Přímá spojovací čára 19"/>
          <p:cNvCxnSpPr/>
          <p:nvPr/>
        </p:nvCxnSpPr>
        <p:spPr bwMode="auto">
          <a:xfrm flipH="1">
            <a:off x="5361418" y="1566095"/>
            <a:ext cx="1191972" cy="1205306"/>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16" name="Přímá spojovací čára 19"/>
          <p:cNvCxnSpPr/>
          <p:nvPr/>
        </p:nvCxnSpPr>
        <p:spPr bwMode="auto">
          <a:xfrm flipH="1" flipV="1">
            <a:off x="6740628" y="1574336"/>
            <a:ext cx="1235235" cy="1175285"/>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17"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sp>
        <p:nvSpPr>
          <p:cNvPr id="30" name="Ovál 29"/>
          <p:cNvSpPr>
            <a:spLocks noChangeAspect="1"/>
          </p:cNvSpPr>
          <p:nvPr/>
        </p:nvSpPr>
        <p:spPr bwMode="auto">
          <a:xfrm>
            <a:off x="7950116" y="2713112"/>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85019429"/>
      </p:ext>
    </p:ext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19"/>
          <p:cNvCxnSpPr/>
          <p:nvPr/>
        </p:nvCxnSpPr>
        <p:spPr bwMode="auto">
          <a:xfrm flipH="1">
            <a:off x="5361418" y="1566095"/>
            <a:ext cx="1191972" cy="1205306"/>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17" name="Přímá spojovací čára 19"/>
          <p:cNvCxnSpPr/>
          <p:nvPr/>
        </p:nvCxnSpPr>
        <p:spPr bwMode="auto">
          <a:xfrm flipH="1" flipV="1">
            <a:off x="6740628" y="1574336"/>
            <a:ext cx="1235235" cy="1175285"/>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0"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21"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cxnSp>
        <p:nvCxnSpPr>
          <p:cNvPr id="22" name="Přímá spojovací čára 19"/>
          <p:cNvCxnSpPr/>
          <p:nvPr/>
        </p:nvCxnSpPr>
        <p:spPr bwMode="auto">
          <a:xfrm flipV="1">
            <a:off x="5362952" y="2883633"/>
            <a:ext cx="2616030" cy="2152648"/>
          </a:xfrm>
          <a:prstGeom prst="line">
            <a:avLst/>
          </a:prstGeom>
          <a:solidFill>
            <a:schemeClr val="accent1"/>
          </a:solidFill>
          <a:ln w="63500" cap="flat" cmpd="sng" algn="ctr">
            <a:solidFill>
              <a:srgbClr val="FF0000"/>
            </a:solidFill>
            <a:prstDash val="solid"/>
            <a:miter lim="800000"/>
            <a:headEnd type="none" w="lg" len="lg"/>
            <a:tailEnd type="triangle" w="med" len="lg"/>
          </a:ln>
          <a:effectLst/>
        </p:spPr>
      </p:cxnSp>
      <p:sp>
        <p:nvSpPr>
          <p:cNvPr id="28" name="Ovál 27"/>
          <p:cNvSpPr>
            <a:spLocks noChangeAspect="1"/>
          </p:cNvSpPr>
          <p:nvPr/>
        </p:nvSpPr>
        <p:spPr bwMode="auto">
          <a:xfrm>
            <a:off x="5148064" y="497720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945820925"/>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9"/>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2"/>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0" name="Přímá spojovací čára 19"/>
          <p:cNvCxnSpPr/>
          <p:nvPr/>
        </p:nvCxnSpPr>
        <p:spPr bwMode="auto">
          <a:xfrm flipH="1">
            <a:off x="5361418" y="1566095"/>
            <a:ext cx="1191972" cy="1205306"/>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1" name="Přímá spojovací čára 19"/>
          <p:cNvCxnSpPr/>
          <p:nvPr/>
        </p:nvCxnSpPr>
        <p:spPr bwMode="auto">
          <a:xfrm flipH="1" flipV="1">
            <a:off x="6740628" y="1574336"/>
            <a:ext cx="1235235" cy="1175285"/>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2"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24"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cxnSp>
        <p:nvCxnSpPr>
          <p:cNvPr id="25" name="Přímá spojovací čára 19"/>
          <p:cNvCxnSpPr/>
          <p:nvPr/>
        </p:nvCxnSpPr>
        <p:spPr bwMode="auto">
          <a:xfrm flipV="1">
            <a:off x="5362952" y="2883633"/>
            <a:ext cx="2616030" cy="2152648"/>
          </a:xfrm>
          <a:prstGeom prst="line">
            <a:avLst/>
          </a:prstGeom>
          <a:solidFill>
            <a:schemeClr val="accent1"/>
          </a:solidFill>
          <a:ln w="63500" cap="flat" cmpd="sng" algn="ctr">
            <a:solidFill>
              <a:srgbClr val="FF0000"/>
            </a:solidFill>
            <a:prstDash val="solid"/>
            <a:miter lim="800000"/>
            <a:headEnd type="none" w="lg" len="lg"/>
            <a:tailEnd type="triangle" w="med" len="lg"/>
          </a:ln>
          <a:effectLst/>
        </p:spPr>
      </p:cxnSp>
      <p:cxnSp>
        <p:nvCxnSpPr>
          <p:cNvPr id="26" name="Přímá spojovací čára 19"/>
          <p:cNvCxnSpPr/>
          <p:nvPr/>
        </p:nvCxnSpPr>
        <p:spPr bwMode="auto">
          <a:xfrm flipH="1">
            <a:off x="5412461" y="5104234"/>
            <a:ext cx="2588559" cy="0"/>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sp>
        <p:nvSpPr>
          <p:cNvPr id="28" name="Ovál 27"/>
          <p:cNvSpPr>
            <a:spLocks noChangeAspect="1"/>
          </p:cNvSpPr>
          <p:nvPr/>
        </p:nvSpPr>
        <p:spPr bwMode="auto">
          <a:xfrm>
            <a:off x="7920400" y="4977200"/>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270057224"/>
      </p:ext>
    </p:extLst>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7" name="Přímá spojovací čára 7"/>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9"/>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20"/>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2"/>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0" name="Přímá spojovací čára 19"/>
          <p:cNvCxnSpPr/>
          <p:nvPr/>
        </p:nvCxnSpPr>
        <p:spPr bwMode="auto">
          <a:xfrm flipH="1">
            <a:off x="5361418" y="1566095"/>
            <a:ext cx="1191972" cy="1205306"/>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1" name="Přímá spojovací čára 19"/>
          <p:cNvCxnSpPr/>
          <p:nvPr/>
        </p:nvCxnSpPr>
        <p:spPr bwMode="auto">
          <a:xfrm flipH="1" flipV="1">
            <a:off x="6740628" y="1574336"/>
            <a:ext cx="1235235" cy="1175285"/>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2"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23" name="Přímá spojovací čára 19"/>
          <p:cNvCxnSpPr/>
          <p:nvPr/>
        </p:nvCxnSpPr>
        <p:spPr bwMode="auto">
          <a:xfrm>
            <a:off x="5383886" y="2902877"/>
            <a:ext cx="2588559" cy="2146968"/>
          </a:xfrm>
          <a:prstGeom prst="line">
            <a:avLst/>
          </a:prstGeom>
          <a:solidFill>
            <a:schemeClr val="accent1"/>
          </a:solidFill>
          <a:ln w="63500" cap="flat" cmpd="sng" algn="ctr">
            <a:solidFill>
              <a:srgbClr val="FF0000"/>
            </a:solidFill>
            <a:prstDash val="solid"/>
            <a:miter lim="800000"/>
            <a:headEnd type="none" w="lg" len="lg"/>
            <a:tailEnd type="triangle" w="med" len="lg"/>
          </a:ln>
          <a:effectLst/>
        </p:spPr>
      </p:cxnSp>
      <p:cxnSp>
        <p:nvCxnSpPr>
          <p:cNvPr id="24"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cxnSp>
        <p:nvCxnSpPr>
          <p:cNvPr id="25" name="Přímá spojovací čára 19"/>
          <p:cNvCxnSpPr/>
          <p:nvPr/>
        </p:nvCxnSpPr>
        <p:spPr bwMode="auto">
          <a:xfrm flipV="1">
            <a:off x="5362952" y="2883633"/>
            <a:ext cx="2616030" cy="2152648"/>
          </a:xfrm>
          <a:prstGeom prst="line">
            <a:avLst/>
          </a:prstGeom>
          <a:solidFill>
            <a:schemeClr val="accent1"/>
          </a:solidFill>
          <a:ln w="63500" cap="flat" cmpd="sng" algn="ctr">
            <a:solidFill>
              <a:srgbClr val="FF0000"/>
            </a:solidFill>
            <a:prstDash val="solid"/>
            <a:miter lim="800000"/>
            <a:headEnd type="none" w="lg" len="lg"/>
            <a:tailEnd type="triangle" w="med" len="lg"/>
          </a:ln>
          <a:effectLst/>
        </p:spPr>
      </p:cxnSp>
      <p:cxnSp>
        <p:nvCxnSpPr>
          <p:cNvPr id="26" name="Přímá spojovací čára 19"/>
          <p:cNvCxnSpPr/>
          <p:nvPr/>
        </p:nvCxnSpPr>
        <p:spPr bwMode="auto">
          <a:xfrm flipH="1">
            <a:off x="5412461" y="5104234"/>
            <a:ext cx="2588559" cy="0"/>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sp>
        <p:nvSpPr>
          <p:cNvPr id="28" name="Ovál 27"/>
          <p:cNvSpPr>
            <a:spLocks noChangeAspect="1"/>
          </p:cNvSpPr>
          <p:nvPr/>
        </p:nvSpPr>
        <p:spPr bwMode="auto">
          <a:xfrm>
            <a:off x="5195472" y="2717634"/>
            <a:ext cx="252000" cy="252000"/>
          </a:xfrm>
          <a:prstGeom prst="ellipse">
            <a:avLst/>
          </a:prstGeom>
          <a:solidFill>
            <a:srgbClr val="009900"/>
          </a:solidFill>
          <a:ln w="9525" cap="flat" cmpd="sng" algn="ctr">
            <a:no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600034013"/>
      </p:ext>
    </p:ext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Euler </a:t>
            </a:r>
            <a:r>
              <a:rPr lang="en-US" dirty="0"/>
              <a:t>Trail</a:t>
            </a:r>
            <a:endParaRPr lang="cs-CZ" dirty="0"/>
          </a:p>
        </p:txBody>
      </p:sp>
      <p:sp>
        <p:nvSpPr>
          <p:cNvPr id="3" name="Zástupný symbol pro obsah 2"/>
          <p:cNvSpPr>
            <a:spLocks noGrp="1"/>
          </p:cNvSpPr>
          <p:nvPr>
            <p:ph idx="1"/>
          </p:nvPr>
        </p:nvSpPr>
        <p:spPr>
          <a:xfrm>
            <a:off x="323528" y="692696"/>
            <a:ext cx="4392488" cy="5760640"/>
          </a:xfrm>
        </p:spPr>
        <p:txBody>
          <a:bodyPr/>
          <a:lstStyle/>
          <a:p>
            <a:pPr marL="0" indent="0">
              <a:buNone/>
            </a:pPr>
            <a:r>
              <a:rPr lang="en-US" sz="2000" b="1" dirty="0">
                <a:latin typeface="Cambria Math" pitchFamily="18" charset="0"/>
                <a:ea typeface="Cambria Math" pitchFamily="18" charset="0"/>
              </a:rPr>
              <a:t>input:</a:t>
            </a:r>
            <a:r>
              <a:rPr lang="en-US" sz="2000" dirty="0">
                <a:latin typeface="Cambria Math" pitchFamily="18" charset="0"/>
                <a:ea typeface="Cambria Math" pitchFamily="18" charset="0"/>
              </a:rPr>
              <a:t> graph </a:t>
            </a:r>
            <a:r>
              <a:rPr lang="en-US" sz="2000" i="1" dirty="0">
                <a:latin typeface="Cambria Math" pitchFamily="18" charset="0"/>
                <a:ea typeface="Cambria Math" pitchFamily="18" charset="0"/>
                <a:cs typeface="Arial" pitchFamily="34" charset="0"/>
              </a:rPr>
              <a:t>G</a:t>
            </a:r>
            <a:r>
              <a:rPr lang="en-US" sz="2000" dirty="0">
                <a:latin typeface="Cambria Math" pitchFamily="18" charset="0"/>
                <a:ea typeface="Cambria Math" pitchFamily="18" charset="0"/>
                <a:cs typeface="Arial" pitchFamily="34" charset="0"/>
              </a:rPr>
              <a:t> = (</a:t>
            </a:r>
            <a:r>
              <a:rPr lang="en-US" sz="2000" i="1" dirty="0">
                <a:latin typeface="Cambria Math" pitchFamily="18" charset="0"/>
                <a:ea typeface="Cambria Math" pitchFamily="18" charset="0"/>
                <a:cs typeface="Arial" pitchFamily="34" charset="0"/>
              </a:rPr>
              <a:t>V</a:t>
            </a:r>
            <a:r>
              <a:rPr lang="en-US" sz="2000" dirty="0">
                <a:latin typeface="Cambria Math" pitchFamily="18" charset="0"/>
                <a:ea typeface="Cambria Math" pitchFamily="18" charset="0"/>
                <a:cs typeface="Arial" pitchFamily="34" charset="0"/>
              </a:rPr>
              <a:t>, </a:t>
            </a:r>
            <a:r>
              <a:rPr lang="en-US" sz="2000" i="1" dirty="0">
                <a:latin typeface="Cambria Math" pitchFamily="18" charset="0"/>
                <a:ea typeface="Cambria Math" pitchFamily="18" charset="0"/>
                <a:cs typeface="Arial" pitchFamily="34" charset="0"/>
              </a:rPr>
              <a:t>E </a:t>
            </a:r>
            <a:r>
              <a:rPr lang="en-US" sz="2000" dirty="0">
                <a:latin typeface="Cambria Math" pitchFamily="18" charset="0"/>
                <a:ea typeface="Cambria Math" pitchFamily="18" charset="0"/>
                <a:cs typeface="Arial" pitchFamily="34" charset="0"/>
              </a:rPr>
              <a:t>)</a:t>
            </a:r>
          </a:p>
          <a:p>
            <a:pPr marL="0" indent="0">
              <a:buNone/>
            </a:pPr>
            <a:r>
              <a:rPr lang="en-US" sz="2000" b="1" dirty="0">
                <a:latin typeface="Cambria Math" pitchFamily="18" charset="0"/>
                <a:ea typeface="Cambria Math" pitchFamily="18" charset="0"/>
              </a:rPr>
              <a:t>output:</a:t>
            </a:r>
            <a:r>
              <a:rPr lang="en-US" sz="2000" dirty="0">
                <a:latin typeface="Cambria Math" pitchFamily="18" charset="0"/>
                <a:ea typeface="Cambria Math" pitchFamily="18" charset="0"/>
              </a:rPr>
              <a:t> </a:t>
            </a:r>
            <a:r>
              <a:rPr lang="en-US" sz="2000" dirty="0" smtClean="0">
                <a:latin typeface="Cambria Math" pitchFamily="18" charset="0"/>
                <a:ea typeface="Cambria Math" pitchFamily="18" charset="0"/>
              </a:rPr>
              <a:t>trail (as a stack with edges)</a:t>
            </a:r>
          </a:p>
          <a:p>
            <a:pPr marL="0" indent="0">
              <a:buNone/>
            </a:pPr>
            <a:r>
              <a:rPr lang="en-US" sz="2000" dirty="0" smtClean="0">
                <a:latin typeface="Cambria Math" pitchFamily="18" charset="0"/>
                <a:ea typeface="Cambria Math" pitchFamily="18" charset="0"/>
              </a:rPr>
              <a:t> </a:t>
            </a:r>
          </a:p>
          <a:p>
            <a:pPr marL="0" indent="0">
              <a:buNone/>
            </a:pPr>
            <a:r>
              <a:rPr lang="cs-CZ" sz="2000" b="1" dirty="0" err="1" smtClean="0">
                <a:latin typeface="Cambria Math" pitchFamily="18" charset="0"/>
                <a:ea typeface="Cambria Math" pitchFamily="18" charset="0"/>
                <a:cs typeface="Courier New" pitchFamily="49" charset="0"/>
              </a:rPr>
              <a:t>procedure</a:t>
            </a:r>
            <a:r>
              <a:rPr lang="cs-CZ" sz="2000" dirty="0" smtClean="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vertex </a:t>
            </a:r>
            <a:r>
              <a:rPr lang="en-US" sz="2000" dirty="0">
                <a:solidFill>
                  <a:schemeClr val="accent5">
                    <a:lumMod val="50000"/>
                  </a:schemeClr>
                </a:solidFill>
                <a:latin typeface="Cambria Math" pitchFamily="18" charset="0"/>
                <a:ea typeface="Cambria Math" pitchFamily="18" charset="0"/>
                <a:cs typeface="Courier New" pitchFamily="49" charset="0"/>
              </a:rPr>
              <a:t>v</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err="1" smtClean="0">
                <a:latin typeface="Cambria Math" pitchFamily="18" charset="0"/>
                <a:ea typeface="Cambria Math" pitchFamily="18" charset="0"/>
                <a:cs typeface="Courier New" pitchFamily="49" charset="0"/>
              </a:rPr>
              <a:t>foreach</a:t>
            </a:r>
            <a:r>
              <a:rPr lang="en-US" sz="2000" dirty="0" smtClean="0">
                <a:latin typeface="Cambria Math" pitchFamily="18" charset="0"/>
                <a:ea typeface="Cambria Math" pitchFamily="18" charset="0"/>
                <a:cs typeface="Courier New" pitchFamily="49" charset="0"/>
              </a:rPr>
              <a:t> vertex </a:t>
            </a:r>
            <a:r>
              <a:rPr lang="en-US" sz="2000" dirty="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in</a:t>
            </a: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succ</a:t>
            </a:r>
            <a:r>
              <a:rPr lang="en-US"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v</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 </a:t>
            </a:r>
            <a:r>
              <a:rPr lang="cs-CZ" sz="2000" b="1" dirty="0" smtClean="0">
                <a:latin typeface="Cambria Math" pitchFamily="18" charset="0"/>
                <a:ea typeface="Cambria Math" pitchFamily="18" charset="0"/>
                <a:cs typeface="Courier New" pitchFamily="49" charset="0"/>
              </a:rPr>
              <a:t>do</a:t>
            </a:r>
            <a:r>
              <a:rPr lang="en-US" sz="2000" b="1" dirty="0" smtClean="0">
                <a:latin typeface="Cambria Math" pitchFamily="18" charset="0"/>
                <a:ea typeface="Cambria Math" pitchFamily="18" charset="0"/>
                <a:cs typeface="Courier New" pitchFamily="49" charset="0"/>
              </a:rPr>
              <a:t> {</a:t>
            </a:r>
            <a:endParaRPr lang="cs-CZ" sz="2000" b="1"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remove edge(</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en-US" sz="2000" dirty="0" smtClean="0">
                <a:latin typeface="Cambria Math" pitchFamily="18" charset="0"/>
                <a:ea typeface="Cambria Math" pitchFamily="18" charset="0"/>
                <a:cs typeface="Courier New" pitchFamily="49" charset="0"/>
              </a:rPr>
              <a:t>) from graph</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en-US" sz="2000" dirty="0" smtClean="0">
                <a:latin typeface="Cambria Math" pitchFamily="18" charset="0"/>
                <a:ea typeface="Cambria Math" pitchFamily="18" charset="0"/>
                <a:cs typeface="Courier New" pitchFamily="49" charset="0"/>
              </a:rPr>
              <a:t>      </a:t>
            </a:r>
            <a:r>
              <a:rPr lang="en-US" sz="2000" dirty="0" err="1" smtClean="0">
                <a:latin typeface="Cambria Math" pitchFamily="18" charset="0"/>
                <a:ea typeface="Cambria Math" pitchFamily="18" charset="0"/>
                <a:cs typeface="Courier New" pitchFamily="49" charset="0"/>
              </a:rPr>
              <a:t>euler</a:t>
            </a:r>
            <a:r>
              <a:rPr lang="en-US" sz="2000" dirty="0" smtClean="0">
                <a:latin typeface="Cambria Math" pitchFamily="18" charset="0"/>
                <a:ea typeface="Cambria Math" pitchFamily="18" charset="0"/>
                <a:cs typeface="Courier New" pitchFamily="49" charset="0"/>
              </a:rPr>
              <a:t>-trail</a:t>
            </a:r>
            <a:r>
              <a:rPr lang="cs-CZ" sz="2000" dirty="0" smtClean="0">
                <a:latin typeface="Cambria Math" pitchFamily="18" charset="0"/>
                <a:ea typeface="Cambria Math" pitchFamily="18" charset="0"/>
                <a:cs typeface="Courier New" pitchFamily="49" charset="0"/>
              </a:rPr>
              <a:t>(</a:t>
            </a:r>
            <a:r>
              <a:rPr lang="en-US" sz="2000" dirty="0"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dirty="0" smtClean="0">
                <a:latin typeface="Cambria Math" pitchFamily="18" charset="0"/>
                <a:ea typeface="Cambria Math" pitchFamily="18" charset="0"/>
                <a:cs typeface="Courier New" pitchFamily="49" charset="0"/>
              </a:rPr>
              <a:t>push(edge</a:t>
            </a:r>
            <a:r>
              <a:rPr lang="cs-CZ" sz="2000" dirty="0"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v</a:t>
            </a:r>
            <a:r>
              <a:rPr lang="en-US" sz="2000" dirty="0" err="1" smtClean="0">
                <a:latin typeface="Cambria Math" pitchFamily="18" charset="0"/>
                <a:ea typeface="Cambria Math" pitchFamily="18" charset="0"/>
                <a:cs typeface="Courier New" pitchFamily="49" charset="0"/>
              </a:rPr>
              <a:t>,</a:t>
            </a:r>
            <a:r>
              <a:rPr lang="en-US" sz="2000" dirty="0" err="1" smtClean="0">
                <a:solidFill>
                  <a:schemeClr val="accent5">
                    <a:lumMod val="50000"/>
                  </a:schemeClr>
                </a:solidFill>
                <a:latin typeface="Cambria Math" pitchFamily="18" charset="0"/>
                <a:ea typeface="Cambria Math" pitchFamily="18" charset="0"/>
                <a:cs typeface="Courier New" pitchFamily="49" charset="0"/>
              </a:rPr>
              <a:t>u</a:t>
            </a:r>
            <a:r>
              <a:rPr lang="cs-CZ" sz="2000" dirty="0" smtClean="0">
                <a:latin typeface="Cambria Math" pitchFamily="18" charset="0"/>
                <a:ea typeface="Cambria Math" pitchFamily="18" charset="0"/>
                <a:cs typeface="Courier New" pitchFamily="49" charset="0"/>
              </a:rPr>
              <a:t>)</a:t>
            </a:r>
            <a:r>
              <a:rPr lang="en-US" sz="2000" dirty="0" smtClean="0">
                <a:latin typeface="Cambria Math" pitchFamily="18" charset="0"/>
                <a:ea typeface="Cambria Math" pitchFamily="18" charset="0"/>
                <a:cs typeface="Courier New" pitchFamily="49" charset="0"/>
              </a:rPr>
              <a:t>)</a:t>
            </a:r>
            <a:r>
              <a:rPr lang="cs-CZ" sz="2000" dirty="0" smtClean="0">
                <a:latin typeface="Cambria Math" pitchFamily="18" charset="0"/>
                <a:ea typeface="Cambria Math" pitchFamily="18" charset="0"/>
                <a:cs typeface="Courier New" pitchFamily="49" charset="0"/>
              </a:rPr>
              <a:t>;</a:t>
            </a:r>
            <a:endParaRPr lang="cs-CZ" sz="2000" dirty="0">
              <a:latin typeface="Cambria Math" pitchFamily="18" charset="0"/>
              <a:ea typeface="Cambria Math" pitchFamily="18" charset="0"/>
              <a:cs typeface="Courier New" pitchFamily="49" charset="0"/>
            </a:endParaRPr>
          </a:p>
          <a:p>
            <a:pPr marL="0" indent="0">
              <a:buNone/>
            </a:pPr>
            <a:r>
              <a:rPr lang="cs-CZ" sz="2000" dirty="0">
                <a:latin typeface="Cambria Math" pitchFamily="18" charset="0"/>
                <a:ea typeface="Cambria Math" pitchFamily="18" charset="0"/>
                <a:cs typeface="Courier New" pitchFamily="49" charset="0"/>
              </a:rPr>
              <a:t>    </a:t>
            </a: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pPr marL="0" indent="0">
              <a:buNone/>
            </a:pPr>
            <a:r>
              <a:rPr lang="en-US" sz="2000" b="1" dirty="0" smtClean="0">
                <a:latin typeface="Cambria Math" pitchFamily="18" charset="0"/>
                <a:ea typeface="Cambria Math" pitchFamily="18" charset="0"/>
                <a:cs typeface="Courier New" pitchFamily="49" charset="0"/>
              </a:rPr>
              <a:t>}</a:t>
            </a:r>
            <a:endParaRPr lang="cs-CZ" sz="2000" b="1" dirty="0">
              <a:latin typeface="Cambria Math" pitchFamily="18" charset="0"/>
              <a:ea typeface="Cambria Math" pitchFamily="18" charset="0"/>
              <a:cs typeface="Courier New" pitchFamily="49" charset="0"/>
            </a:endParaRPr>
          </a:p>
          <a:p>
            <a:endParaRPr lang="cs-CZ" dirty="0"/>
          </a:p>
        </p:txBody>
      </p:sp>
      <p:cxnSp>
        <p:nvCxnSpPr>
          <p:cNvPr id="4" name="Přímá spojovací čára 4"/>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5" name="Přímá spojovací čára 5"/>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6" name="Přímá spojovací čára 6"/>
          <p:cNvCxnSpPr/>
          <p:nvPr/>
        </p:nvCxnSpPr>
        <p:spPr bwMode="auto">
          <a:xfrm rot="5400000">
            <a:off x="4155679"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7" name="Přímá spojovací čára 7"/>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8" name="Přímá spojovací čára 8"/>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9" name="Přímá spojovací čára 9"/>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0" name="Přímá spojovací čára 10"/>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1" name="Přímá spojovací čára 11"/>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2" name="Přímá spojovací čára 17"/>
          <p:cNvCxnSpPr/>
          <p:nvPr/>
        </p:nvCxnSpPr>
        <p:spPr bwMode="auto">
          <a:xfrm>
            <a:off x="5292794" y="2831969"/>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3" name="Přímá spojovací čára 18"/>
          <p:cNvCxnSpPr/>
          <p:nvPr/>
        </p:nvCxnSpPr>
        <p:spPr bwMode="auto">
          <a:xfrm rot="5400000">
            <a:off x="6919598"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4" name="Přímá spojovací čára 19"/>
          <p:cNvCxnSpPr/>
          <p:nvPr/>
        </p:nvCxnSpPr>
        <p:spPr bwMode="auto">
          <a:xfrm rot="5400000">
            <a:off x="4155679" y="3969086"/>
            <a:ext cx="2274232"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5" name="Přímá spojovací čára 20"/>
          <p:cNvCxnSpPr/>
          <p:nvPr/>
        </p:nvCxnSpPr>
        <p:spPr bwMode="auto">
          <a:xfrm>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6" name="Přímá spojovací čára 21"/>
          <p:cNvCxnSpPr/>
          <p:nvPr/>
        </p:nvCxnSpPr>
        <p:spPr bwMode="auto">
          <a:xfrm rot="10800000" flipV="1">
            <a:off x="5292794" y="2831969"/>
            <a:ext cx="2763919" cy="2274232"/>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7" name="Přímá spojovací čára 22"/>
          <p:cNvCxnSpPr/>
          <p:nvPr/>
        </p:nvCxnSpPr>
        <p:spPr bwMode="auto">
          <a:xfrm>
            <a:off x="5292794" y="5106201"/>
            <a:ext cx="2763919" cy="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8" name="Přímá spojovací čára 23"/>
          <p:cNvCxnSpPr/>
          <p:nvPr/>
        </p:nvCxnSpPr>
        <p:spPr bwMode="auto">
          <a:xfrm rot="5400000" flipH="1" flipV="1">
            <a:off x="5288820" y="1488757"/>
            <a:ext cx="1347185" cy="1339240"/>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19" name="Přímá spojovací čára 24"/>
          <p:cNvCxnSpPr/>
          <p:nvPr/>
        </p:nvCxnSpPr>
        <p:spPr bwMode="auto">
          <a:xfrm rot="10800000">
            <a:off x="6632034" y="1484784"/>
            <a:ext cx="1424679" cy="1347185"/>
          </a:xfrm>
          <a:prstGeom prst="line">
            <a:avLst/>
          </a:prstGeom>
          <a:solidFill>
            <a:schemeClr val="accent1"/>
          </a:solidFill>
          <a:ln w="50800" cap="flat" cmpd="sng" algn="ctr">
            <a:solidFill>
              <a:schemeClr val="accent2">
                <a:lumMod val="50000"/>
              </a:schemeClr>
            </a:solidFill>
            <a:prstDash val="solid"/>
            <a:miter lim="800000"/>
            <a:headEnd type="oval" w="med" len="med"/>
            <a:tailEnd type="oval" w="med" len="med"/>
          </a:ln>
          <a:effectLst/>
        </p:spPr>
      </p:cxnSp>
      <p:cxnSp>
        <p:nvCxnSpPr>
          <p:cNvPr id="20" name="Přímá spojovací čára 19"/>
          <p:cNvCxnSpPr/>
          <p:nvPr/>
        </p:nvCxnSpPr>
        <p:spPr bwMode="auto">
          <a:xfrm>
            <a:off x="5292080" y="2885929"/>
            <a:ext cx="715" cy="2094255"/>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21" name="Přímá spojovací čára 19"/>
          <p:cNvCxnSpPr/>
          <p:nvPr/>
        </p:nvCxnSpPr>
        <p:spPr bwMode="auto">
          <a:xfrm flipH="1">
            <a:off x="5361418" y="1566095"/>
            <a:ext cx="1191972" cy="1205306"/>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2" name="Přímá spojovací čára 19"/>
          <p:cNvCxnSpPr/>
          <p:nvPr/>
        </p:nvCxnSpPr>
        <p:spPr bwMode="auto">
          <a:xfrm flipH="1" flipV="1">
            <a:off x="6740628" y="1574336"/>
            <a:ext cx="1235235" cy="1175285"/>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cxnSp>
        <p:nvCxnSpPr>
          <p:cNvPr id="23" name="Přímá spojovací čára 19"/>
          <p:cNvCxnSpPr/>
          <p:nvPr/>
        </p:nvCxnSpPr>
        <p:spPr bwMode="auto">
          <a:xfrm flipV="1">
            <a:off x="8056715" y="2967496"/>
            <a:ext cx="0" cy="2023097"/>
          </a:xfrm>
          <a:prstGeom prst="line">
            <a:avLst/>
          </a:prstGeom>
          <a:solidFill>
            <a:schemeClr val="accent1"/>
          </a:solidFill>
          <a:ln w="63500" cap="flat" cmpd="sng" algn="ctr">
            <a:solidFill>
              <a:srgbClr val="FF0000"/>
            </a:solidFill>
            <a:prstDash val="solid"/>
            <a:miter lim="800000"/>
            <a:headEnd type="triangle" w="med" len="lg"/>
            <a:tailEnd type="none" w="lg" len="lg"/>
          </a:ln>
          <a:effectLst/>
        </p:spPr>
      </p:cxnSp>
      <p:cxnSp>
        <p:nvCxnSpPr>
          <p:cNvPr id="24" name="Přímá spojovací čára 19"/>
          <p:cNvCxnSpPr/>
          <p:nvPr/>
        </p:nvCxnSpPr>
        <p:spPr bwMode="auto">
          <a:xfrm>
            <a:off x="5383886" y="2902877"/>
            <a:ext cx="2588559" cy="2146968"/>
          </a:xfrm>
          <a:prstGeom prst="line">
            <a:avLst/>
          </a:prstGeom>
          <a:solidFill>
            <a:schemeClr val="accent1"/>
          </a:solidFill>
          <a:ln w="63500" cap="flat" cmpd="sng" algn="ctr">
            <a:solidFill>
              <a:srgbClr val="FF0000"/>
            </a:solidFill>
            <a:prstDash val="solid"/>
            <a:miter lim="800000"/>
            <a:headEnd type="none" w="lg" len="lg"/>
            <a:tailEnd type="triangle" w="med" len="lg"/>
          </a:ln>
          <a:effectLst/>
        </p:spPr>
      </p:cxnSp>
      <p:cxnSp>
        <p:nvCxnSpPr>
          <p:cNvPr id="25" name="Přímá spojovací čára 19"/>
          <p:cNvCxnSpPr/>
          <p:nvPr/>
        </p:nvCxnSpPr>
        <p:spPr bwMode="auto">
          <a:xfrm flipH="1">
            <a:off x="5393411" y="2831970"/>
            <a:ext cx="2588559" cy="0"/>
          </a:xfrm>
          <a:prstGeom prst="line">
            <a:avLst/>
          </a:prstGeom>
          <a:solidFill>
            <a:schemeClr val="accent1"/>
          </a:solidFill>
          <a:ln w="63500" cap="flat" cmpd="sng" algn="ctr">
            <a:solidFill>
              <a:srgbClr val="FF0000"/>
            </a:solidFill>
            <a:prstDash val="solid"/>
            <a:miter lim="800000"/>
            <a:headEnd type="triangle" w="med" len="lg"/>
            <a:tailEnd type="none" w="med" len="lg"/>
          </a:ln>
          <a:effectLst/>
        </p:spPr>
      </p:cxnSp>
      <p:cxnSp>
        <p:nvCxnSpPr>
          <p:cNvPr id="26" name="Přímá spojovací čára 19"/>
          <p:cNvCxnSpPr/>
          <p:nvPr/>
        </p:nvCxnSpPr>
        <p:spPr bwMode="auto">
          <a:xfrm flipV="1">
            <a:off x="5362952" y="2883633"/>
            <a:ext cx="2616030" cy="2152648"/>
          </a:xfrm>
          <a:prstGeom prst="line">
            <a:avLst/>
          </a:prstGeom>
          <a:solidFill>
            <a:schemeClr val="accent1"/>
          </a:solidFill>
          <a:ln w="63500" cap="flat" cmpd="sng" algn="ctr">
            <a:solidFill>
              <a:srgbClr val="FF0000"/>
            </a:solidFill>
            <a:prstDash val="solid"/>
            <a:miter lim="800000"/>
            <a:headEnd type="none" w="lg" len="lg"/>
            <a:tailEnd type="triangle" w="med" len="lg"/>
          </a:ln>
          <a:effectLst/>
        </p:spPr>
      </p:cxnSp>
      <p:cxnSp>
        <p:nvCxnSpPr>
          <p:cNvPr id="27" name="Přímá spojovací čára 19"/>
          <p:cNvCxnSpPr/>
          <p:nvPr/>
        </p:nvCxnSpPr>
        <p:spPr bwMode="auto">
          <a:xfrm flipH="1">
            <a:off x="5412461" y="5104234"/>
            <a:ext cx="2588559" cy="0"/>
          </a:xfrm>
          <a:prstGeom prst="line">
            <a:avLst/>
          </a:prstGeom>
          <a:solidFill>
            <a:schemeClr val="accent1"/>
          </a:solidFill>
          <a:ln w="63500" cap="flat" cmpd="sng" algn="ctr">
            <a:solidFill>
              <a:srgbClr val="FF0000"/>
            </a:solidFill>
            <a:prstDash val="solid"/>
            <a:miter lim="800000"/>
            <a:headEnd type="none" w="med" len="lg"/>
            <a:tailEnd type="triangle" w="med" len="lg"/>
          </a:ln>
          <a:effectLst/>
        </p:spPr>
      </p:cxnSp>
    </p:spTree>
    <p:extLst>
      <p:ext uri="{BB962C8B-B14F-4D97-AF65-F5344CB8AC3E}">
        <p14:creationId xmlns:p14="http://schemas.microsoft.com/office/powerpoint/2010/main" val="35951917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otiv1">
  <a:themeElements>
    <a:clrScheme name="UI1-1b-gramatiky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UI1-1b-gramatiky">
      <a:majorFont>
        <a:latin typeface="Arial Narrow"/>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UI1-1b-gramatiky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UI1-1b-gramatiky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UI1-1b-gramatiky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UI1-1b-gramatiky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UI1-1b-gramatiky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UI1-1b-gramatiky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UI1-1b-gramatiky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UI1-1b-gramatiky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UI1-1b-gramatiky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UI1-1b-gramatiky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UI1-1b-gramatiky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UI1-1b-gramatiky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Motiv1</Template>
  <TotalTime>27268</TotalTime>
  <Words>3625</Words>
  <Application>Microsoft Office PowerPoint</Application>
  <PresentationFormat>On-screen Show (4:3)</PresentationFormat>
  <Paragraphs>1644</Paragraphs>
  <Slides>108</Slides>
  <Notes>40</Notes>
  <HiddenSlides>1</HiddenSlides>
  <MMClips>0</MMClips>
  <ScaleCrop>false</ScaleCrop>
  <HeadingPairs>
    <vt:vector size="4" baseType="variant">
      <vt:variant>
        <vt:lpstr>Theme</vt:lpstr>
      </vt:variant>
      <vt:variant>
        <vt:i4>1</vt:i4>
      </vt:variant>
      <vt:variant>
        <vt:lpstr>Slide Titles</vt:lpstr>
      </vt:variant>
      <vt:variant>
        <vt:i4>108</vt:i4>
      </vt:variant>
    </vt:vector>
  </HeadingPairs>
  <TitlesOfParts>
    <vt:vector size="109" baseType="lpstr">
      <vt:lpstr>Motiv1</vt:lpstr>
      <vt:lpstr>Advanced algorithms    strongly connected components algorithms,  Euler trail,  Hamiltonian path </vt:lpstr>
      <vt:lpstr>Connected component</vt:lpstr>
      <vt:lpstr>Strongly Connected Components </vt:lpstr>
      <vt:lpstr>Kosaraju-Sharir Algorithm</vt:lpstr>
      <vt:lpstr>DFS-Walk</vt:lpstr>
      <vt:lpstr>DFS-Walk - optimized</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Kosaraju-Sharir Algorithm</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Tarjan's Algorithm </vt:lpstr>
      <vt:lpstr>Euler Trail [eulerovský tah]</vt:lpstr>
      <vt:lpstr>Euler Trail - Properties</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Euler Trail</vt:lpstr>
      <vt:lpstr>Hamiltonian Path</vt:lpstr>
      <vt:lpstr>Hamiltonian Path</vt:lpstr>
      <vt:lpstr>Hamiltonian Path</vt:lpstr>
      <vt:lpstr>Hamiltonian Path</vt:lpstr>
      <vt:lpstr>Hamiltonian Path</vt:lpstr>
      <vt:lpstr>Hamiltonian Path</vt:lpstr>
      <vt:lpstr>References</vt:lpstr>
      <vt:lpstr>Hamiltonian Cycle</vt:lpstr>
    </vt:vector>
  </TitlesOfParts>
  <Company>Amherst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algorithms    topological ordering,  minimum spanning tree,  Union-Find  problem</dc:title>
  <dc:creator>Information Technology</dc:creator>
  <cp:lastModifiedBy>berezovs</cp:lastModifiedBy>
  <cp:revision>384</cp:revision>
  <dcterms:created xsi:type="dcterms:W3CDTF">2005-02-15T15:53:41Z</dcterms:created>
  <dcterms:modified xsi:type="dcterms:W3CDTF">2019-10-09T08:45:26Z</dcterms:modified>
</cp:coreProperties>
</file>