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4"/>
  </p:notesMasterIdLst>
  <p:sldIdLst>
    <p:sldId id="297" r:id="rId2"/>
    <p:sldId id="308" r:id="rId3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D1FF"/>
    <a:srgbClr val="0000FF"/>
    <a:srgbClr val="D9FFFB"/>
    <a:srgbClr val="C5FFF9"/>
    <a:srgbClr val="CCFFFF"/>
    <a:srgbClr val="FFFFCC"/>
    <a:srgbClr val="D5D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69" autoAdjust="0"/>
    <p:restoredTop sz="94660"/>
  </p:normalViewPr>
  <p:slideViewPr>
    <p:cSldViewPr>
      <p:cViewPr>
        <p:scale>
          <a:sx n="100" d="100"/>
          <a:sy n="100" d="100"/>
        </p:scale>
        <p:origin x="-22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1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EEC32D1C-BE42-4754-A834-4C3C79C3EE01}" type="datetimeFigureOut">
              <a:rPr lang="cs-CZ" smtClean="0"/>
              <a:t>7.10.2020</a:t>
            </a:fld>
            <a:endParaRPr lang="cs-C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6125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cs-C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7"/>
            <a:ext cx="2944283" cy="496570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C9412A16-5CC0-417A-B1C6-091433437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0209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12A16-5CC0-417A-B1C6-09143343715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3301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5DAE2-E46E-4A97-844B-7BB38B9F3CDF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48557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2815-DFBE-475B-A70B-5A943E563DAB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9951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E1DE2-7B24-404A-B99C-46ACAD8AA535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9392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B7E5F-DD15-4942-80E6-2CD88829D152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fld id="{840D8EF6-C515-4487-8203-90FEEC8DEC4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6422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92557-3708-433F-9E92-EA6471137341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2969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CBAF0-7E26-441F-911B-0A8B3B9738B5}" type="datetime1">
              <a:rPr lang="cs-CZ" smtClean="0"/>
              <a:t>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415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879FCE-4633-4257-828E-77CE421FABD6}" type="datetime1">
              <a:rPr lang="cs-CZ" smtClean="0"/>
              <a:t>7.10.2020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7431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A77F1-0207-4125-9AED-8E0CFC63A111}" type="datetime1">
              <a:rPr lang="cs-CZ" smtClean="0"/>
              <a:t>7.10.2020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29373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432E0B-202A-452D-9650-CB122D2D7113}" type="datetime1">
              <a:rPr lang="cs-CZ" smtClean="0"/>
              <a:t>7.10.2020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9719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8C782-8E75-44C5-A5EA-1B0147797895}" type="datetime1">
              <a:rPr lang="cs-CZ" smtClean="0"/>
              <a:t>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0022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F6EB80-2947-4304-B0F3-546F7821961D}" type="datetime1">
              <a:rPr lang="cs-CZ" smtClean="0"/>
              <a:t>7.10.2020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4169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90056E-C777-4154-9D43-45EA48A6821B}" type="datetime1">
              <a:rPr lang="cs-CZ" smtClean="0"/>
              <a:t>7.10.2020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0D8EF6-C515-4487-8203-90FEEC8DEC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3676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836712"/>
            <a:ext cx="8231421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A Priority queue trouble</a:t>
            </a:r>
          </a:p>
          <a:p>
            <a:endParaRPr lang="en-US" b="1" smtClean="0"/>
          </a:p>
          <a:p>
            <a:r>
              <a:rPr lang="en-US" smtClean="0"/>
              <a:t>Usual theoretical and conceptual descriptions of Prim's (Dijkstra's, etc.) algorithm say:</a:t>
            </a:r>
          </a:p>
          <a:p>
            <a:r>
              <a:rPr lang="en-US" smtClean="0"/>
              <a:t>"... store nodes in a priority queue".</a:t>
            </a:r>
            <a:r>
              <a:rPr lang="en-US"/>
              <a:t> </a:t>
            </a:r>
            <a:r>
              <a:rPr lang="en-US" smtClean="0"/>
              <a:t> </a:t>
            </a:r>
          </a:p>
          <a:p>
            <a:r>
              <a:rPr lang="en-US" smtClean="0"/>
              <a:t>Technically, this is nearly impossible to do. </a:t>
            </a:r>
          </a:p>
          <a:p>
            <a:r>
              <a:rPr lang="en-US" smtClean="0"/>
              <a:t>The graph and the nodes are defined separately and stored elsewhere in the memory.</a:t>
            </a:r>
          </a:p>
          <a:p>
            <a:r>
              <a:rPr lang="en-US" smtClean="0"/>
              <a:t>The node has no reference to its position in the queue. </a:t>
            </a:r>
          </a:p>
          <a:p>
            <a:r>
              <a:rPr lang="en-US" smtClean="0"/>
              <a:t>The programmer does not know where is the node in the queue.</a:t>
            </a:r>
          </a:p>
          <a:p>
            <a:r>
              <a:rPr lang="en-US" smtClean="0"/>
              <a:t>So, how to move a node inside the queue according to the algorithm demands?</a:t>
            </a:r>
          </a:p>
          <a:p>
            <a:r>
              <a:rPr lang="en-US" smtClean="0"/>
              <a:t>Standard solution: </a:t>
            </a:r>
          </a:p>
          <a:p>
            <a:r>
              <a:rPr lang="en-US" smtClean="0"/>
              <a:t>Do not move a node, enqueue a "copy of a node", possibly more times.</a:t>
            </a:r>
            <a:endParaRPr lang="en-US"/>
          </a:p>
        </p:txBody>
      </p:sp>
      <p:sp>
        <p:nvSpPr>
          <p:cNvPr id="97" name="TextBox 96"/>
          <p:cNvSpPr txBox="1"/>
          <p:nvPr/>
        </p:nvSpPr>
        <p:spPr>
          <a:xfrm>
            <a:off x="395536" y="4077072"/>
            <a:ext cx="792087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When a copy of the node with the smallest value (=highest priority) among all its copies appears at the top of the queue </a:t>
            </a:r>
          </a:p>
          <a:p>
            <a:r>
              <a:rPr lang="en-US" smtClean="0"/>
              <a:t>it does its job exactly according to the algorithm prescription.  </a:t>
            </a:r>
          </a:p>
          <a:p>
            <a:r>
              <a:rPr lang="en-US" smtClean="0"/>
              <a:t>From that moment on, all other copies of the node which are still in the queue become useless and must be ignored. The easiest way to ignore a copy is to </a:t>
            </a:r>
          </a:p>
          <a:p>
            <a:r>
              <a:rPr lang="en-US" smtClean="0"/>
              <a:t>check it when it later appears at the top of the queue: If the node is already closed, ignore the copy, pop it and process the next top of the queue. If the node is still open, process it according to the algorithm. </a:t>
            </a:r>
          </a:p>
        </p:txBody>
      </p:sp>
      <p:sp>
        <p:nvSpPr>
          <p:cNvPr id="98" name="Slide Number Placeholder 97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r>
              <a:rPr lang="en-US" smtClean="0">
                <a:solidFill>
                  <a:schemeClr val="tx1"/>
                </a:solidFill>
              </a:rPr>
              <a:t>@</a:t>
            </a:r>
            <a:fld id="{840D8EF6-C515-4487-8203-90FEEC8DEC41}" type="slidenum">
              <a:rPr lang="cs-CZ" smtClean="0">
                <a:solidFill>
                  <a:schemeClr val="tx1"/>
                </a:solidFill>
              </a:rPr>
              <a:t>1</a:t>
            </a:fld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1760" y="188640"/>
            <a:ext cx="37807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Notes on </a:t>
            </a:r>
            <a:r>
              <a:rPr lang="en-US" b="1" smtClean="0"/>
              <a:t>priority queue management</a:t>
            </a:r>
            <a:endParaRPr lang="en-US" b="1" smtClean="0"/>
          </a:p>
        </p:txBody>
      </p:sp>
    </p:spTree>
    <p:extLst>
      <p:ext uri="{BB962C8B-B14F-4D97-AF65-F5344CB8AC3E}">
        <p14:creationId xmlns:p14="http://schemas.microsoft.com/office/powerpoint/2010/main" val="2651754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Straight Connector 62"/>
          <p:cNvCxnSpPr/>
          <p:nvPr/>
        </p:nvCxnSpPr>
        <p:spPr>
          <a:xfrm flipH="1">
            <a:off x="1403648" y="1700808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 flipH="1">
            <a:off x="1619672" y="1700808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flipH="1" flipV="1">
            <a:off x="3491880" y="1268760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 flipV="1">
            <a:off x="2987824" y="980728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H="1" flipV="1">
            <a:off x="3491880" y="1268760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2915816" y="620688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 flipV="1">
            <a:off x="2915816" y="908720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flipV="1">
            <a:off x="1691680" y="1052736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1907704" y="1700808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691680" y="69269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30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123728" y="1052736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2555776" y="1268760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1979712" y="90872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2555776" y="980728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2627784" y="177281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1" name="Oval 20"/>
          <p:cNvSpPr/>
          <p:nvPr/>
        </p:nvSpPr>
        <p:spPr>
          <a:xfrm>
            <a:off x="2411760" y="1556792"/>
            <a:ext cx="288032" cy="288032"/>
          </a:xfrm>
          <a:prstGeom prst="ellipse">
            <a:avLst/>
          </a:prstGeom>
          <a:solidFill>
            <a:srgbClr val="4FD1FF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555776" y="62068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50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491880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INF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26" name="Oval 25"/>
          <p:cNvSpPr/>
          <p:nvPr/>
        </p:nvSpPr>
        <p:spPr>
          <a:xfrm>
            <a:off x="3347864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051720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41" name="TextBox 40"/>
          <p:cNvSpPr txBox="1"/>
          <p:nvPr/>
        </p:nvSpPr>
        <p:spPr>
          <a:xfrm>
            <a:off x="2483768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42" name="TextBox 41"/>
          <p:cNvSpPr txBox="1"/>
          <p:nvPr/>
        </p:nvSpPr>
        <p:spPr>
          <a:xfrm>
            <a:off x="2987824" y="1412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16" name="Oval 15"/>
          <p:cNvSpPr/>
          <p:nvPr/>
        </p:nvSpPr>
        <p:spPr>
          <a:xfrm>
            <a:off x="2771800" y="83671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60" name="Table 5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4809843"/>
              </p:ext>
            </p:extLst>
          </p:nvPr>
        </p:nvGraphicFramePr>
        <p:xfrm>
          <a:off x="323528" y="2636912"/>
          <a:ext cx="3672405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  <a:gridCol w="333855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D1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2" name="Rectangle 61"/>
          <p:cNvSpPr/>
          <p:nvPr/>
        </p:nvSpPr>
        <p:spPr>
          <a:xfrm>
            <a:off x="1259632" y="134076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47565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 flipH="1">
            <a:off x="5868144" y="1700808"/>
            <a:ext cx="216024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H="1">
            <a:off x="6084168" y="1700808"/>
            <a:ext cx="360040" cy="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7956376" y="1268760"/>
            <a:ext cx="288032" cy="216024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 flipH="1" flipV="1">
            <a:off x="7452320" y="980728"/>
            <a:ext cx="216024" cy="144016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 flipV="1">
            <a:off x="7956376" y="1268760"/>
            <a:ext cx="72008" cy="4320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V="1">
            <a:off x="7380312" y="620688"/>
            <a:ext cx="504056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/>
        </p:nvCxnSpPr>
        <p:spPr>
          <a:xfrm flipV="1">
            <a:off x="7380312" y="908720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flipV="1">
            <a:off x="6156176" y="1052736"/>
            <a:ext cx="432048" cy="7200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/>
          <p:nvPr/>
        </p:nvCxnSpPr>
        <p:spPr>
          <a:xfrm flipV="1">
            <a:off x="6372200" y="1700808"/>
            <a:ext cx="648072" cy="360040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ctangle 76"/>
          <p:cNvSpPr/>
          <p:nvPr/>
        </p:nvSpPr>
        <p:spPr>
          <a:xfrm>
            <a:off x="6156176" y="69269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18</a:t>
            </a:r>
            <a:endParaRPr lang="cs-CZ" sz="1600" b="1">
              <a:solidFill>
                <a:schemeClr val="tx1"/>
              </a:solidFill>
            </a:endParaRPr>
          </a:p>
        </p:txBody>
      </p:sp>
      <p:cxnSp>
        <p:nvCxnSpPr>
          <p:cNvPr id="78" name="Straight Connector 77"/>
          <p:cNvCxnSpPr/>
          <p:nvPr/>
        </p:nvCxnSpPr>
        <p:spPr>
          <a:xfrm>
            <a:off x="6588224" y="1052736"/>
            <a:ext cx="432048" cy="64807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020272" y="1268760"/>
            <a:ext cx="936104" cy="43204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Oval 79"/>
          <p:cNvSpPr/>
          <p:nvPr/>
        </p:nvSpPr>
        <p:spPr>
          <a:xfrm>
            <a:off x="6444208" y="908720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y</a:t>
            </a:r>
            <a:endParaRPr lang="en-GB" sz="1600" b="1" dirty="0">
              <a:solidFill>
                <a:schemeClr val="tx1"/>
              </a:solidFill>
            </a:endParaRPr>
          </a:p>
        </p:txBody>
      </p:sp>
      <p:cxnSp>
        <p:nvCxnSpPr>
          <p:cNvPr id="81" name="Straight Connector 80"/>
          <p:cNvCxnSpPr/>
          <p:nvPr/>
        </p:nvCxnSpPr>
        <p:spPr>
          <a:xfrm flipV="1">
            <a:off x="7020272" y="980728"/>
            <a:ext cx="360040" cy="72008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7092280" y="1772816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10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6876256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x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7020272" y="62068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15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7956376" y="908720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12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86" name="Oval 85"/>
          <p:cNvSpPr/>
          <p:nvPr/>
        </p:nvSpPr>
        <p:spPr>
          <a:xfrm>
            <a:off x="7812360" y="1124744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w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6516216" y="126876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8</a:t>
            </a:r>
            <a:endParaRPr lang="cs-CZ" b="1"/>
          </a:p>
        </p:txBody>
      </p:sp>
      <p:sp>
        <p:nvSpPr>
          <p:cNvPr id="88" name="TextBox 87"/>
          <p:cNvSpPr txBox="1"/>
          <p:nvPr/>
        </p:nvSpPr>
        <p:spPr>
          <a:xfrm>
            <a:off x="6948264" y="105273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5</a:t>
            </a:r>
            <a:endParaRPr lang="cs-CZ" b="1"/>
          </a:p>
        </p:txBody>
      </p:sp>
      <p:sp>
        <p:nvSpPr>
          <p:cNvPr id="89" name="TextBox 88"/>
          <p:cNvSpPr txBox="1"/>
          <p:nvPr/>
        </p:nvSpPr>
        <p:spPr>
          <a:xfrm>
            <a:off x="7452320" y="141277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smtClean="0"/>
              <a:t>2</a:t>
            </a:r>
            <a:endParaRPr lang="cs-CZ" b="1"/>
          </a:p>
        </p:txBody>
      </p:sp>
      <p:sp>
        <p:nvSpPr>
          <p:cNvPr id="90" name="Oval 89"/>
          <p:cNvSpPr/>
          <p:nvPr/>
        </p:nvSpPr>
        <p:spPr>
          <a:xfrm>
            <a:off x="7236296" y="83671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z</a:t>
            </a:r>
            <a:endParaRPr lang="en-GB" sz="1600" b="1" dirty="0">
              <a:solidFill>
                <a:schemeClr val="tx1"/>
              </a:solidFill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5724128" y="1340768"/>
            <a:ext cx="360040" cy="288032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/>
            <a:r>
              <a:rPr lang="en-US" sz="1600" b="1" smtClean="0">
                <a:solidFill>
                  <a:schemeClr val="tx1"/>
                </a:solidFill>
              </a:rPr>
              <a:t>17</a:t>
            </a:r>
            <a:endParaRPr lang="cs-CZ" sz="1600" b="1">
              <a:solidFill>
                <a:schemeClr val="tx1"/>
              </a:solidFill>
            </a:endParaRPr>
          </a:p>
        </p:txBody>
      </p:sp>
      <p:sp>
        <p:nvSpPr>
          <p:cNvPr id="92" name="Oval 91"/>
          <p:cNvSpPr/>
          <p:nvPr/>
        </p:nvSpPr>
        <p:spPr>
          <a:xfrm>
            <a:off x="5940152" y="1556792"/>
            <a:ext cx="288032" cy="28803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  <a:effectLst>
            <a:outerShdw blurRad="139700" dist="50800" dir="2700000" algn="tl" rotWithShape="0">
              <a:prstClr val="black">
                <a:alpha val="6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 anchorCtr="1"/>
          <a:lstStyle/>
          <a:p>
            <a:pPr algn="ctr">
              <a:defRPr/>
            </a:pPr>
            <a:r>
              <a:rPr lang="en-US" sz="1600" b="1" smtClean="0">
                <a:solidFill>
                  <a:schemeClr val="tx1"/>
                </a:solidFill>
              </a:rPr>
              <a:t>u</a:t>
            </a:r>
            <a:endParaRPr lang="en-GB" sz="1600" b="1" dirty="0">
              <a:solidFill>
                <a:schemeClr val="tx1"/>
              </a:solidFill>
            </a:endParaRPr>
          </a:p>
        </p:txBody>
      </p:sp>
      <p:graphicFrame>
        <p:nvGraphicFramePr>
          <p:cNvPr id="93" name="Table 9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732069"/>
              </p:ext>
            </p:extLst>
          </p:nvPr>
        </p:nvGraphicFramePr>
        <p:xfrm>
          <a:off x="5508104" y="2636912"/>
          <a:ext cx="324036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  <a:gridCol w="324036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 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cs-CZ" sz="1800" b="1" kern="120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4" name="Table 9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275489"/>
              </p:ext>
            </p:extLst>
          </p:nvPr>
        </p:nvGraphicFramePr>
        <p:xfrm>
          <a:off x="3635896" y="3933056"/>
          <a:ext cx="5184570" cy="72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  <a:gridCol w="345638"/>
              </a:tblGrid>
              <a:tr h="337868"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u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y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z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w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82212"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12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/>
                        <a:t>17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18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30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800" b="1" kern="1200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cs-CZ" sz="1800" b="1" kern="1200">
                        <a:solidFill>
                          <a:schemeClr val="bg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INF</a:t>
                      </a:r>
                      <a:endParaRPr lang="cs-CZ" b="1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smtClean="0">
                          <a:solidFill>
                            <a:schemeClr val="tx1"/>
                          </a:solidFill>
                        </a:rPr>
                        <a:t>...</a:t>
                      </a:r>
                      <a:endParaRPr lang="cs-CZ" b="1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95" name="Right Arrow 94"/>
          <p:cNvSpPr/>
          <p:nvPr/>
        </p:nvSpPr>
        <p:spPr>
          <a:xfrm>
            <a:off x="4211960" y="27809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/>
                </a:solidFill>
              </a:rPr>
              <a:t>Difficult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96" name="Right Arrow 95"/>
          <p:cNvSpPr/>
          <p:nvPr/>
        </p:nvSpPr>
        <p:spPr>
          <a:xfrm rot="1770634">
            <a:off x="2312369" y="3609316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323528" y="3573016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q.insert(y);</a:t>
            </a:r>
          </a:p>
          <a:p>
            <a:r>
              <a:rPr lang="en-US" b="1" smtClean="0"/>
              <a:t>q.insert(z);</a:t>
            </a:r>
            <a:endParaRPr lang="en-US" b="1"/>
          </a:p>
          <a:p>
            <a:r>
              <a:rPr lang="en-US" b="1" smtClean="0"/>
              <a:t>q.insert(w);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323528" y="5301208"/>
            <a:ext cx="84969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The older copies of nodes will get to the top of the queue later than the new copies (which have higher priority) . The older copy gets to the top when the node had been processed and closed earlier. Thus:</a:t>
            </a:r>
          </a:p>
          <a:p>
            <a:r>
              <a:rPr lang="en-US" smtClean="0"/>
              <a:t>If the node at the top of the queue is closed just pop it and do not process it any more.</a:t>
            </a:r>
            <a:endParaRPr lang="en-US"/>
          </a:p>
        </p:txBody>
      </p:sp>
      <p:sp>
        <p:nvSpPr>
          <p:cNvPr id="66" name="TextBox 65"/>
          <p:cNvSpPr txBox="1"/>
          <p:nvPr/>
        </p:nvSpPr>
        <p:spPr>
          <a:xfrm>
            <a:off x="323528" y="4437112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smtClean="0"/>
              <a:t>// push the nodes </a:t>
            </a:r>
          </a:p>
          <a:p>
            <a:r>
              <a:rPr lang="en-US" b="1" smtClean="0"/>
              <a:t>// once more to the queue. </a:t>
            </a:r>
            <a:endParaRPr lang="en-US" b="1"/>
          </a:p>
        </p:txBody>
      </p:sp>
      <p:sp>
        <p:nvSpPr>
          <p:cNvPr id="67" name="Right Arrow 66"/>
          <p:cNvSpPr/>
          <p:nvPr/>
        </p:nvSpPr>
        <p:spPr>
          <a:xfrm>
            <a:off x="4211960" y="980728"/>
            <a:ext cx="1152128" cy="484632"/>
          </a:xfrm>
          <a:prstGeom prst="rightArrow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/>
                </a:solidFill>
              </a:rPr>
              <a:t>Easy</a:t>
            </a:r>
            <a:endParaRPr lang="cs-CZ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@</a:t>
            </a:r>
            <a:fld id="{840D8EF6-C515-4487-8203-90FEEC8DEC41}" type="slidenum">
              <a:rPr lang="cs-CZ" smtClean="0"/>
              <a:t>2</a:t>
            </a:fld>
            <a:endParaRPr lang="cs-CZ"/>
          </a:p>
        </p:txBody>
      </p:sp>
      <p:sp>
        <p:nvSpPr>
          <p:cNvPr id="3" name="TextBox 2"/>
          <p:cNvSpPr txBox="1"/>
          <p:nvPr/>
        </p:nvSpPr>
        <p:spPr>
          <a:xfrm>
            <a:off x="1331640" y="2276872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97" name="TextBox 96"/>
          <p:cNvSpPr txBox="1"/>
          <p:nvPr/>
        </p:nvSpPr>
        <p:spPr>
          <a:xfrm>
            <a:off x="251520" y="2276872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99" name="TextBox 98"/>
          <p:cNvSpPr txBox="1"/>
          <p:nvPr/>
        </p:nvSpPr>
        <p:spPr>
          <a:xfrm>
            <a:off x="4644008" y="3573016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102" name="TextBox 101"/>
          <p:cNvSpPr txBox="1"/>
          <p:nvPr/>
        </p:nvSpPr>
        <p:spPr>
          <a:xfrm>
            <a:off x="6516216" y="2276872"/>
            <a:ext cx="1555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priority queue</a:t>
            </a:r>
            <a:endParaRPr lang="cs-CZ"/>
          </a:p>
        </p:txBody>
      </p:sp>
      <p:sp>
        <p:nvSpPr>
          <p:cNvPr id="105" name="TextBox 104"/>
          <p:cNvSpPr txBox="1"/>
          <p:nvPr/>
        </p:nvSpPr>
        <p:spPr>
          <a:xfrm>
            <a:off x="3563888" y="3573016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106" name="TextBox 105"/>
          <p:cNvSpPr txBox="1"/>
          <p:nvPr/>
        </p:nvSpPr>
        <p:spPr>
          <a:xfrm>
            <a:off x="5436096" y="2276872"/>
            <a:ext cx="503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top</a:t>
            </a:r>
            <a:endParaRPr lang="cs-CZ"/>
          </a:p>
        </p:txBody>
      </p:sp>
      <p:sp>
        <p:nvSpPr>
          <p:cNvPr id="107" name="TextBox 106"/>
          <p:cNvSpPr txBox="1"/>
          <p:nvPr/>
        </p:nvSpPr>
        <p:spPr>
          <a:xfrm>
            <a:off x="7092280" y="4715852"/>
            <a:ext cx="1131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old copies</a:t>
            </a:r>
            <a:endParaRPr lang="cs-CZ"/>
          </a:p>
        </p:txBody>
      </p:sp>
      <p:sp>
        <p:nvSpPr>
          <p:cNvPr id="108" name="TextBox 107"/>
          <p:cNvSpPr txBox="1"/>
          <p:nvPr/>
        </p:nvSpPr>
        <p:spPr>
          <a:xfrm>
            <a:off x="4644008" y="4715852"/>
            <a:ext cx="1236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new copies</a:t>
            </a:r>
            <a:endParaRPr lang="cs-CZ"/>
          </a:p>
        </p:txBody>
      </p:sp>
      <p:sp>
        <p:nvSpPr>
          <p:cNvPr id="6" name="Freeform 5"/>
          <p:cNvSpPr/>
          <p:nvPr/>
        </p:nvSpPr>
        <p:spPr>
          <a:xfrm>
            <a:off x="8172400" y="4653136"/>
            <a:ext cx="408756" cy="288032"/>
          </a:xfrm>
          <a:custGeom>
            <a:avLst/>
            <a:gdLst>
              <a:gd name="connsiteX0" fmla="*/ 0 w 564290"/>
              <a:gd name="connsiteY0" fmla="*/ 257175 h 297267"/>
              <a:gd name="connsiteX1" fmla="*/ 561975 w 564290"/>
              <a:gd name="connsiteY1" fmla="*/ 276225 h 297267"/>
              <a:gd name="connsiteX2" fmla="*/ 161925 w 564290"/>
              <a:gd name="connsiteY2" fmla="*/ 0 h 297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4290" h="297267">
                <a:moveTo>
                  <a:pt x="0" y="257175"/>
                </a:moveTo>
                <a:cubicBezTo>
                  <a:pt x="267494" y="288131"/>
                  <a:pt x="534988" y="319087"/>
                  <a:pt x="561975" y="276225"/>
                </a:cubicBezTo>
                <a:cubicBezTo>
                  <a:pt x="588962" y="233363"/>
                  <a:pt x="375443" y="116681"/>
                  <a:pt x="1619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Freeform 6"/>
          <p:cNvSpPr/>
          <p:nvPr/>
        </p:nvSpPr>
        <p:spPr>
          <a:xfrm>
            <a:off x="6876256" y="4581128"/>
            <a:ext cx="28687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1" name="Freeform 110"/>
          <p:cNvSpPr/>
          <p:nvPr/>
        </p:nvSpPr>
        <p:spPr>
          <a:xfrm flipH="1">
            <a:off x="5796136" y="4581128"/>
            <a:ext cx="64691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2" name="Freeform 111"/>
          <p:cNvSpPr/>
          <p:nvPr/>
        </p:nvSpPr>
        <p:spPr>
          <a:xfrm>
            <a:off x="4067944" y="4581128"/>
            <a:ext cx="646912" cy="351259"/>
          </a:xfrm>
          <a:custGeom>
            <a:avLst/>
            <a:gdLst>
              <a:gd name="connsiteX0" fmla="*/ 292850 w 292850"/>
              <a:gd name="connsiteY0" fmla="*/ 314325 h 384217"/>
              <a:gd name="connsiteX1" fmla="*/ 16625 w 292850"/>
              <a:gd name="connsiteY1" fmla="*/ 361950 h 384217"/>
              <a:gd name="connsiteX2" fmla="*/ 54725 w 292850"/>
              <a:gd name="connsiteY2" fmla="*/ 0 h 384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850" h="384217">
                <a:moveTo>
                  <a:pt x="292850" y="314325"/>
                </a:moveTo>
                <a:cubicBezTo>
                  <a:pt x="174581" y="364331"/>
                  <a:pt x="56312" y="414338"/>
                  <a:pt x="16625" y="361950"/>
                </a:cubicBezTo>
                <a:cubicBezTo>
                  <a:pt x="-23063" y="309562"/>
                  <a:pt x="15831" y="154781"/>
                  <a:pt x="54725" y="0"/>
                </a:cubicBezTo>
              </a:path>
            </a:pathLst>
          </a:cu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4788024" y="4581128"/>
            <a:ext cx="0" cy="216024"/>
          </a:xfrm>
          <a:prstGeom prst="line">
            <a:avLst/>
          </a:pr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113" name="Straight Connector 112"/>
          <p:cNvCxnSpPr/>
          <p:nvPr/>
        </p:nvCxnSpPr>
        <p:spPr>
          <a:xfrm flipV="1">
            <a:off x="7524328" y="4581128"/>
            <a:ext cx="0" cy="216024"/>
          </a:xfrm>
          <a:prstGeom prst="line">
            <a:avLst/>
          </a:prstGeom>
          <a:noFill/>
          <a:ln>
            <a:tailEnd type="triangle" w="lg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  <p:extLst>
      <p:ext uri="{BB962C8B-B14F-4D97-AF65-F5344CB8AC3E}">
        <p14:creationId xmlns:p14="http://schemas.microsoft.com/office/powerpoint/2010/main" val="40710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2473</TotalTime>
  <Words>438</Words>
  <Application>Microsoft Office PowerPoint</Application>
  <PresentationFormat>On-screen Show (4:3)</PresentationFormat>
  <Paragraphs>135</Paragraphs>
  <Slides>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berezovs</dc:creator>
  <cp:lastModifiedBy>berezovs</cp:lastModifiedBy>
  <cp:revision>446</cp:revision>
  <cp:lastPrinted>2019-10-01T17:15:53Z</cp:lastPrinted>
  <dcterms:created xsi:type="dcterms:W3CDTF">2016-10-03T12:02:44Z</dcterms:created>
  <dcterms:modified xsi:type="dcterms:W3CDTF">2020-10-07T08:21:10Z</dcterms:modified>
</cp:coreProperties>
</file>