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8" r:id="rId3"/>
    <p:sldId id="259" r:id="rId4"/>
    <p:sldId id="270" r:id="rId5"/>
    <p:sldId id="271" r:id="rId6"/>
    <p:sldId id="261" r:id="rId7"/>
    <p:sldId id="275" r:id="rId8"/>
    <p:sldId id="276" r:id="rId9"/>
    <p:sldId id="262" r:id="rId10"/>
    <p:sldId id="263" r:id="rId11"/>
    <p:sldId id="277" r:id="rId12"/>
    <p:sldId id="265" r:id="rId13"/>
    <p:sldId id="266" r:id="rId14"/>
    <p:sldId id="269" r:id="rId15"/>
    <p:sldId id="272" r:id="rId16"/>
    <p:sldId id="274" r:id="rId17"/>
    <p:sldId id="273" r:id="rId1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76" autoAdjust="0"/>
  </p:normalViewPr>
  <p:slideViewPr>
    <p:cSldViewPr>
      <p:cViewPr varScale="1">
        <p:scale>
          <a:sx n="85" d="100"/>
          <a:sy n="85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6995D15-2E97-4BC9-A048-B85D9E21EF5E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0CE2847-D870-4F17-87C2-CCF1E3A20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0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7C2DCE2-C919-4403-92DE-1104ECBA6E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2012-03-20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AVL a B-stromy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cvičení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Jaký je minimální možný počet uzlů v AVL stromu s hloubkou 4? (Hloubka kořene je vždy 0). Nakreslete příslušný AVL strom.</a:t>
            </a:r>
            <a:endParaRPr lang="cs-CZ"/>
          </a:p>
          <a:p>
            <a:r>
              <a:rPr lang="en-GB"/>
              <a:t>Pokročilejší varianta: Jaký je minimální možný počet uzlů v AVL stromu s hloubkou D &gt; 0?    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9.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2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V tomto cvičení B-strom je řádu k, pokud každý jeho uzel, kromě kořene, musí obsahovat alespoň k klíčů a zároveň může obsahovat nejvýše 2k klíčů. </a:t>
            </a:r>
            <a:endParaRPr lang="en-US" smtClean="0"/>
          </a:p>
          <a:p>
            <a:r>
              <a:rPr lang="en-US" smtClean="0"/>
              <a:t>Při </a:t>
            </a:r>
            <a:r>
              <a:rPr lang="en-US"/>
              <a:t>mazání klíče ve vnitřním uzlu jej nahradíme vždy nejbližším větším klíčem v celém stromu.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B-stromy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/>
              <a:t>.</a:t>
            </a:r>
            <a:r>
              <a:rPr lang="en-GB"/>
              <a:t>  Do  B-stromu znázorněného na obrázku vložíme postupně klíče 14, 10.  Pak bude kořen obsahovat klíč/klíče...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10.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76600"/>
            <a:ext cx="3505200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4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Do  B-stromu znázorněného na obrázku vložíme postupně klíče 7, 5. Pak bude kořen obsahovat klíč/klíče...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11. 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76600"/>
            <a:ext cx="3505200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23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 </a:t>
            </a:r>
            <a:r>
              <a:rPr lang="en-GB"/>
              <a:t>Z B-stromu znázorněného na obrázku odebereme  postupně klíče 4, 35. Pak bude kořen obsahovat  </a:t>
            </a:r>
            <a:r>
              <a:rPr lang="en-GB" smtClean="0"/>
              <a:t>klíč/klíče...</a:t>
            </a:r>
            <a:endParaRPr lang="cs-CZ"/>
          </a:p>
          <a:p>
            <a:r>
              <a:rPr lang="en-GB"/>
              <a:t>a) 18      b) 18, 28   </a:t>
            </a:r>
            <a:r>
              <a:rPr lang="en-GB" smtClean="0"/>
              <a:t>    </a:t>
            </a:r>
            <a:r>
              <a:rPr lang="en-GB"/>
              <a:t>c)  20     </a:t>
            </a:r>
            <a:r>
              <a:rPr lang="en-GB" smtClean="0"/>
              <a:t>  d</a:t>
            </a:r>
            <a:r>
              <a:rPr lang="en-GB"/>
              <a:t>)  20, 28   </a:t>
            </a:r>
            <a:r>
              <a:rPr lang="en-GB" smtClean="0"/>
              <a:t>    </a:t>
            </a:r>
            <a:r>
              <a:rPr lang="en-GB"/>
              <a:t>e)  28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12.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114800"/>
            <a:ext cx="59436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Z B-stromu znázorněného na obrázku odebereme  postupně klíče 18, 2. Pak bude kořen obsahovat  </a:t>
            </a:r>
            <a:r>
              <a:rPr lang="en-GB" smtClean="0"/>
              <a:t>klíč/klíče...</a:t>
            </a:r>
          </a:p>
          <a:p>
            <a:r>
              <a:rPr lang="en-US"/>
              <a:t>a) 8      b</a:t>
            </a:r>
            <a:r>
              <a:rPr lang="en-US" smtClean="0"/>
              <a:t>) </a:t>
            </a:r>
            <a:r>
              <a:rPr lang="en-US"/>
              <a:t>8, 16       </a:t>
            </a:r>
            <a:r>
              <a:rPr lang="en-US" smtClean="0"/>
              <a:t>c</a:t>
            </a:r>
            <a:r>
              <a:rPr lang="en-US"/>
              <a:t>) 10  </a:t>
            </a:r>
            <a:r>
              <a:rPr lang="en-US" smtClean="0"/>
              <a:t>     </a:t>
            </a:r>
            <a:r>
              <a:rPr lang="en-US"/>
              <a:t>d) 10, 12     e) </a:t>
            </a:r>
            <a:r>
              <a:rPr lang="en-US" smtClean="0"/>
              <a:t>13</a:t>
            </a:r>
            <a:endParaRPr lang="en-US"/>
          </a:p>
          <a:p>
            <a:endParaRPr lang="en-US" smtClean="0"/>
          </a:p>
          <a:p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13.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114800"/>
            <a:ext cx="60198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Vybudujte B-strom řádu 1  tak,  že do nejprve prázdného stromu vložíte postupně v uvedeném pořadí klíče 18, 31, 59, 20, 23, 24, 36, 60, 58, 15. </a:t>
            </a:r>
            <a:endParaRPr lang="cs-CZ"/>
          </a:p>
          <a:p>
            <a:r>
              <a:rPr lang="en-GB"/>
              <a:t>a)  Nakreslete v</a:t>
            </a:r>
            <a:r>
              <a:rPr lang="cs-CZ"/>
              <a:t>ýsledný </a:t>
            </a:r>
            <a:r>
              <a:rPr lang="en-GB"/>
              <a:t>strom.</a:t>
            </a:r>
            <a:endParaRPr lang="cs-CZ"/>
          </a:p>
          <a:p>
            <a:r>
              <a:rPr lang="en-GB"/>
              <a:t>b)  Poté v uvedeném pořadí odstraňte klíče  20, 23, 24, 36, 60.  Opět nakreslete v</a:t>
            </a:r>
            <a:r>
              <a:rPr lang="cs-CZ"/>
              <a:t>ýsledný </a:t>
            </a:r>
            <a:r>
              <a:rPr lang="en-GB"/>
              <a:t>strom.</a:t>
            </a:r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14.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1" y="2248347"/>
            <a:ext cx="8077200" cy="3877815"/>
          </a:xfrm>
        </p:spPr>
        <p:txBody>
          <a:bodyPr>
            <a:normAutofit/>
          </a:bodyPr>
          <a:lstStyle/>
          <a:p>
            <a:r>
              <a:rPr lang="en-US"/>
              <a:t>B-strom je řádu 10 a máme do něj umístit 100 000 klíčů. </a:t>
            </a:r>
            <a:endParaRPr lang="en-US" smtClean="0"/>
          </a:p>
          <a:p>
            <a:r>
              <a:rPr lang="en-US" smtClean="0"/>
              <a:t>Jaká </a:t>
            </a:r>
            <a:r>
              <a:rPr lang="en-US"/>
              <a:t>je maximální a minimální možná hloubka tohoto stromu? </a:t>
            </a:r>
            <a:endParaRPr lang="cs-CZ"/>
          </a:p>
          <a:p>
            <a:pPr marL="0" indent="0">
              <a:buNone/>
            </a:pPr>
            <a:endParaRPr lang="cs-CZ"/>
          </a:p>
          <a:p>
            <a:r>
              <a:rPr lang="en-US"/>
              <a:t>Pokro</a:t>
            </a:r>
            <a:r>
              <a:rPr lang="en-GB"/>
              <a:t>čilé: </a:t>
            </a:r>
            <a:r>
              <a:rPr lang="en-US"/>
              <a:t>Jaký je maximální a minimální možný počet uzlů tohoto stromu? 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15.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981199"/>
            <a:ext cx="8305800" cy="4144963"/>
          </a:xfrm>
        </p:spPr>
        <p:txBody>
          <a:bodyPr>
            <a:noAutofit/>
          </a:bodyPr>
          <a:lstStyle/>
          <a:p>
            <a:r>
              <a:rPr lang="en-GB" sz="1800"/>
              <a:t>Pravá rotace v uzlu U</a:t>
            </a:r>
            <a:endParaRPr lang="cs-CZ" sz="1800"/>
          </a:p>
          <a:p>
            <a:r>
              <a:rPr lang="en-GB" sz="1800"/>
              <a:t>a)   v podstromu s kořenem </a:t>
            </a:r>
            <a:r>
              <a:rPr lang="en-GB" sz="1800" smtClean="0"/>
              <a:t>U </a:t>
            </a:r>
            <a:r>
              <a:rPr lang="en-GB" sz="1800"/>
              <a:t>přemístí pravého syna </a:t>
            </a:r>
            <a:r>
              <a:rPr lang="en-GB" sz="1800" smtClean="0"/>
              <a:t>U.R </a:t>
            </a:r>
            <a:r>
              <a:rPr lang="en-GB" sz="1800"/>
              <a:t>uzlu  U do kořene. Přitom se uzel U stane levým synem uzlu U.R a levý  podstrom uzlu </a:t>
            </a:r>
            <a:r>
              <a:rPr lang="en-GB" sz="1800" smtClean="0"/>
              <a:t>   </a:t>
            </a:r>
            <a:r>
              <a:rPr lang="en-GB" sz="1800"/>
              <a:t>U.R se stane pravým podstromem uzlu  U,</a:t>
            </a:r>
            <a:endParaRPr lang="cs-CZ" sz="1800"/>
          </a:p>
          <a:p>
            <a:r>
              <a:rPr lang="en-GB" sz="1800"/>
              <a:t>b)   v podstromu s kořenem  U přemístí levého syna U.L uzlu  U do  kořene. Přitom se uzel U stane pravým synem uzlu U.L a levý podstrom uzlu  U.L se stane pravým podstromem uzlu  U, </a:t>
            </a:r>
            <a:endParaRPr lang="cs-CZ" sz="1800"/>
          </a:p>
          <a:p>
            <a:r>
              <a:rPr lang="en-GB" sz="1800"/>
              <a:t>c) v   podstromu s kořenem </a:t>
            </a:r>
            <a:r>
              <a:rPr lang="en-GB" sz="1800" smtClean="0"/>
              <a:t>U </a:t>
            </a:r>
            <a:r>
              <a:rPr lang="en-GB" sz="1800"/>
              <a:t>přemístí pravého syna </a:t>
            </a:r>
            <a:r>
              <a:rPr lang="en-GB" sz="1800" smtClean="0"/>
              <a:t>U.R uzlu U </a:t>
            </a:r>
            <a:r>
              <a:rPr lang="en-GB" sz="1800"/>
              <a:t>do  kořene. Přitom se uzel  U stane levým synem uzlu U.R a pravý  podstrom uzlu  U.R  se stane levým podstromem uzlu  U,</a:t>
            </a:r>
            <a:endParaRPr lang="cs-CZ" sz="1800"/>
          </a:p>
          <a:p>
            <a:r>
              <a:rPr lang="en-GB" sz="1800"/>
              <a:t>d)   v podstromu s kořenem  U přemístí levého syna U.L  uzlu U do kořene. Přitom se uzel </a:t>
            </a:r>
            <a:r>
              <a:rPr lang="en-GB" sz="1800" smtClean="0"/>
              <a:t> U </a:t>
            </a:r>
            <a:r>
              <a:rPr lang="en-GB" sz="1800"/>
              <a:t>stane pravým synem uzlu U.L  a pravý </a:t>
            </a:r>
            <a:r>
              <a:rPr lang="en-GB" sz="1800" smtClean="0"/>
              <a:t>podstrom </a:t>
            </a:r>
            <a:r>
              <a:rPr lang="en-GB" sz="1800"/>
              <a:t>uzlu U.L se stane levým podstromem uzlu U.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1.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0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RL  rotaci v uzlu u lze rozložit na</a:t>
            </a:r>
            <a:endParaRPr lang="cs-CZ"/>
          </a:p>
          <a:p>
            <a:r>
              <a:rPr lang="en-GB"/>
              <a:t>a) levou rotaci v pravém synovi uzlu u následovanou  pravou rotací v uzlu u,</a:t>
            </a:r>
            <a:endParaRPr lang="cs-CZ"/>
          </a:p>
          <a:p>
            <a:r>
              <a:rPr lang="en-GB"/>
              <a:t>b) pravou rotaci v pravém synovi uzlu u následovanou levou rotací v uzlu u, </a:t>
            </a:r>
            <a:endParaRPr lang="cs-CZ"/>
          </a:p>
          <a:p>
            <a:r>
              <a:rPr lang="en-GB"/>
              <a:t>c)  levou rotaci v levém synovi uzlu u následovanou  pravou rotací v uzlu u, </a:t>
            </a:r>
            <a:endParaRPr lang="cs-CZ"/>
          </a:p>
          <a:p>
            <a:r>
              <a:rPr lang="en-GB"/>
              <a:t>d) pravou rotaci v levém synovi uzlu u následovanou levou rotací v uzlu u.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8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9247" y="2248347"/>
            <a:ext cx="5853953" cy="3877815"/>
          </a:xfrm>
        </p:spPr>
        <p:txBody>
          <a:bodyPr>
            <a:normAutofit/>
          </a:bodyPr>
          <a:lstStyle/>
          <a:p>
            <a:r>
              <a:rPr lang="en-GB"/>
              <a:t>Na obrázku je uveden BVS,  </a:t>
            </a:r>
            <a:r>
              <a:rPr lang="en-GB" smtClean="0"/>
              <a:t>který </a:t>
            </a:r>
            <a:r>
              <a:rPr lang="en-GB"/>
              <a:t>v průběhu práce vyvažujeme </a:t>
            </a:r>
            <a:r>
              <a:rPr lang="en-GB" smtClean="0"/>
              <a:t> </a:t>
            </a:r>
          </a:p>
          <a:p>
            <a:pPr marL="0" indent="0">
              <a:buNone/>
            </a:pPr>
            <a:r>
              <a:rPr lang="en-GB" smtClean="0"/>
              <a:t>    (</a:t>
            </a:r>
            <a:r>
              <a:rPr lang="en-GB"/>
              <a:t>AVL strom). </a:t>
            </a:r>
            <a:endParaRPr lang="en-GB" smtClean="0"/>
          </a:p>
          <a:p>
            <a:pPr marL="0" indent="0">
              <a:buNone/>
            </a:pPr>
            <a:r>
              <a:rPr lang="en-GB"/>
              <a:t> </a:t>
            </a:r>
            <a:r>
              <a:rPr lang="en-GB" smtClean="0"/>
              <a:t>Ten </a:t>
            </a:r>
            <a:r>
              <a:rPr lang="en-GB"/>
              <a:t>nyní upravíme tak, že z něj </a:t>
            </a:r>
            <a:r>
              <a:rPr lang="en-GB" smtClean="0"/>
              <a:t> odstraníme </a:t>
            </a:r>
            <a:r>
              <a:rPr lang="en-GB"/>
              <a:t>operací Delete uzly s klíči 50, 30, 25 v tomto pořadí. Rozhodněte, zda a jaká rotace bude během této úpravy použita.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3.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28800"/>
            <a:ext cx="2971800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935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1" y="2286000"/>
            <a:ext cx="8534400" cy="3840162"/>
          </a:xfrm>
        </p:spPr>
        <p:txBody>
          <a:bodyPr>
            <a:normAutofit/>
          </a:bodyPr>
          <a:lstStyle/>
          <a:p>
            <a:r>
              <a:rPr lang="en-GB"/>
              <a:t>Čísla ze zadané posloupnosti postupně vkládejte do prázdného AVL vyhledávacího stromu, který podle potřeby vyvažujete. </a:t>
            </a:r>
            <a:r>
              <a:rPr lang="en-GB" smtClean="0"/>
              <a:t> a)Jak </a:t>
            </a:r>
            <a:r>
              <a:rPr lang="en-GB"/>
              <a:t>bude vypadat takto vytvořený strom</a:t>
            </a:r>
            <a:r>
              <a:rPr lang="en-GB" smtClean="0"/>
              <a:t>? </a:t>
            </a:r>
          </a:p>
          <a:p>
            <a:r>
              <a:rPr lang="en-GB"/>
              <a:t>b)  Poté odstraňte první tři prvky (míněno odstraňte postupně první vložený, druhý vložený a třetí vložený prvek). Jak bude vypadat výsledný strom? Pokud má odstraňovaný uzel dva potomky, nahrazujte ho vždy uzlem s minimální hodnotou klíče v pravém podstromu odstraňovaného uzlu.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4.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304800" y="12192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Posloupnost:    13  11  10  6   15  2  4  21  24  17  7  29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48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Zdůvodněte pravdivost/nepravdivost tvrzení: Existuje AVL strom, v němž levý podstrom kořene obsahuje 4 uzly a pravý podstrom kořene obsahuje alespoň 12 uzlů. 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5.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 Nakreslete AVL strom s 8 číselnými klíči tak, aby po vložení klíče s hodnotou 19 bylo nutno provést  </a:t>
            </a:r>
            <a:endParaRPr lang="en-US"/>
          </a:p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r>
              <a:rPr lang="en-GB" smtClean="0"/>
              <a:t>a</a:t>
            </a:r>
            <a:r>
              <a:rPr lang="en-GB"/>
              <a:t>) L rotaci v kořeni, </a:t>
            </a:r>
            <a:endParaRPr lang="cs-CZ"/>
          </a:p>
          <a:p>
            <a:pPr marL="0" indent="0">
              <a:buNone/>
            </a:pPr>
            <a:r>
              <a:rPr lang="en-GB"/>
              <a:t>b) L rotaci v uzlu, který není kořenem,</a:t>
            </a:r>
            <a:endParaRPr lang="cs-CZ"/>
          </a:p>
          <a:p>
            <a:pPr marL="0" indent="0">
              <a:buNone/>
            </a:pPr>
            <a:r>
              <a:rPr lang="en-GB"/>
              <a:t>c) LR rotaci v kořeni, </a:t>
            </a:r>
            <a:endParaRPr lang="cs-CZ"/>
          </a:p>
          <a:p>
            <a:pPr marL="0" indent="0">
              <a:buNone/>
            </a:pPr>
            <a:r>
              <a:rPr lang="en-GB"/>
              <a:t>d) LR rotaci v uzlu, který není kořenem.</a:t>
            </a:r>
            <a:endParaRPr lang="cs-CZ"/>
          </a:p>
          <a:p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6.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Docent Omylný tvrdí, že vždy, když se AVL strom vyváží některou z rotací (jednoduchou nebo dvojitou) následující po  smazání uzlu, sníží se tím také hloubka celého AVL stromu. Najděte k tomuto tvrzení protipříklad.</a:t>
            </a:r>
            <a:endParaRPr lang="cs-CZ"/>
          </a:p>
          <a:p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7.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3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248347"/>
            <a:ext cx="8381999" cy="3877815"/>
          </a:xfrm>
        </p:spPr>
        <p:txBody>
          <a:bodyPr/>
          <a:lstStyle/>
          <a:p>
            <a:r>
              <a:rPr lang="en-GB"/>
              <a:t>Předpokládejme, že každý uzel  AVL stromu obsahuje reference (ukazatele, pointry) na oba své potomky a na svého rodiče (reference obsahují NIL, pokud příslušné objekty neexistují). </a:t>
            </a:r>
            <a:endParaRPr lang="cs-CZ"/>
          </a:p>
          <a:p>
            <a:r>
              <a:rPr lang="en-GB"/>
              <a:t>a). Určete, kolik maximálně referencí změní  svou hodnotu při jednoduché pravé rotaci v takto reprezentovaném AVL stromu</a:t>
            </a:r>
            <a:r>
              <a:rPr lang="en-GB" smtClean="0"/>
              <a:t>.</a:t>
            </a:r>
          </a:p>
          <a:p>
            <a:r>
              <a:rPr lang="en-GB"/>
              <a:t>b). Napište funkci, která provede pravou rotaci v uzlu x. Uzel x bude </a:t>
            </a:r>
            <a:r>
              <a:rPr lang="en-GB" smtClean="0"/>
              <a:t>parametrem </a:t>
            </a:r>
            <a:r>
              <a:rPr lang="en-GB"/>
              <a:t>funkce. Funkce vrátí ukazatel na uzel, který byl před zahájením rotace levým potomkem </a:t>
            </a:r>
            <a:r>
              <a:rPr lang="en-GB" smtClean="0"/>
              <a:t>x. </a:t>
            </a:r>
            <a:r>
              <a:rPr lang="en-GB"/>
              <a:t>,  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2012-03-20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Radek Mařík</a:t>
            </a:r>
            <a:endParaRPr lang="en-US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cs-CZ" b="1" smtClean="0"/>
              <a:t>8.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22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157</TotalTime>
  <Words>890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Tvrdý obal</vt:lpstr>
      <vt:lpstr>AVL a B-stromy cvičení</vt:lpstr>
      <vt:lpstr>1. </vt:lpstr>
      <vt:lpstr>2. </vt:lpstr>
      <vt:lpstr>3. </vt:lpstr>
      <vt:lpstr>4. </vt:lpstr>
      <vt:lpstr>5. </vt:lpstr>
      <vt:lpstr>6. </vt:lpstr>
      <vt:lpstr>7. </vt:lpstr>
      <vt:lpstr>8. </vt:lpstr>
      <vt:lpstr>9. </vt:lpstr>
      <vt:lpstr>B-stromy </vt:lpstr>
      <vt:lpstr>10. </vt:lpstr>
      <vt:lpstr>11.   </vt:lpstr>
      <vt:lpstr>12. </vt:lpstr>
      <vt:lpstr>13. </vt:lpstr>
      <vt:lpstr>14. </vt:lpstr>
      <vt:lpstr>15.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 stromy, B stromy cvičení</dc:title>
  <dc:creator>Radek</dc:creator>
  <cp:lastModifiedBy>berezovs</cp:lastModifiedBy>
  <cp:revision>30</cp:revision>
  <cp:lastPrinted>2017-03-28T17:44:51Z</cp:lastPrinted>
  <dcterms:created xsi:type="dcterms:W3CDTF">2011-03-29T22:27:51Z</dcterms:created>
  <dcterms:modified xsi:type="dcterms:W3CDTF">2017-03-28T17:48:52Z</dcterms:modified>
</cp:coreProperties>
</file>