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4" r:id="rId2"/>
    <p:sldId id="273" r:id="rId3"/>
    <p:sldId id="267" r:id="rId4"/>
    <p:sldId id="268" r:id="rId5"/>
    <p:sldId id="269" r:id="rId6"/>
    <p:sldId id="270" r:id="rId7"/>
    <p:sldId id="271" r:id="rId8"/>
    <p:sldId id="272" r:id="rId9"/>
    <p:sldId id="275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CD8FE"/>
    <a:srgbClr val="FFFFFF"/>
    <a:srgbClr val="6FA0DB"/>
    <a:srgbClr val="FD8DA0"/>
    <a:srgbClr val="666666"/>
    <a:srgbClr val="777777"/>
    <a:srgbClr val="5F5F5F"/>
    <a:srgbClr val="B0E4FE"/>
    <a:srgbClr val="80FF80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05" autoAdjust="0"/>
    <p:restoredTop sz="94660"/>
  </p:normalViewPr>
  <p:slideViewPr>
    <p:cSldViewPr>
      <p:cViewPr>
        <p:scale>
          <a:sx n="90" d="100"/>
          <a:sy n="90" d="100"/>
        </p:scale>
        <p:origin x="-342" y="-2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DF68A5-ACBA-4CC7-875E-C464ECB4CCA4}" type="datetimeFigureOut">
              <a:rPr lang="cs-CZ" smtClean="0"/>
              <a:t>12.5.2016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00858B-3A82-47BC-9DCF-A640F9F0C2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7576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12.5.2016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4969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12.5.2016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1577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12.5.2016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3735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12.5.2016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6604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12.5.2016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8433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12.5.2016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6295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12.5.2016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3197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12.5.2016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3102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12.5.2016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0094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12.5.2016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7215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12.5.2016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6774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58EEC-22F3-4B92-B070-C21867D6ADA7}" type="datetimeFigureOut">
              <a:rPr lang="cs-CZ" smtClean="0"/>
              <a:t>12.5.2016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4696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683568" y="620688"/>
            <a:ext cx="4176464" cy="3528392"/>
            <a:chOff x="2411760" y="548680"/>
            <a:chExt cx="4176464" cy="3528392"/>
          </a:xfrm>
        </p:grpSpPr>
        <p:grpSp>
          <p:nvGrpSpPr>
            <p:cNvPr id="5" name="Group 4"/>
            <p:cNvGrpSpPr/>
            <p:nvPr/>
          </p:nvGrpSpPr>
          <p:grpSpPr>
            <a:xfrm>
              <a:off x="2411760" y="548680"/>
              <a:ext cx="4032448" cy="3528392"/>
              <a:chOff x="2411760" y="548680"/>
              <a:chExt cx="4032448" cy="3528392"/>
            </a:xfrm>
          </p:grpSpPr>
          <p:cxnSp>
            <p:nvCxnSpPr>
              <p:cNvPr id="4" name="Straight Connector 3"/>
              <p:cNvCxnSpPr/>
              <p:nvPr/>
            </p:nvCxnSpPr>
            <p:spPr>
              <a:xfrm>
                <a:off x="241176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269979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298782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>
                <a:off x="327585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356388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385192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413995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442798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471601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500404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529208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558011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>
                <a:off x="586814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615617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>
                <a:off x="644420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4" name="Straight Connector 93"/>
            <p:cNvCxnSpPr/>
            <p:nvPr/>
          </p:nvCxnSpPr>
          <p:spPr>
            <a:xfrm rot="16200000" flipV="1">
              <a:off x="4499992" y="198884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rot="16200000" flipV="1">
              <a:off x="4499992" y="170080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rot="16200000" flipV="1">
              <a:off x="4499992" y="1412776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rot="16200000" flipV="1">
              <a:off x="4499992" y="112474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rot="16200000" flipV="1">
              <a:off x="4499992" y="836712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rot="16200000" flipV="1">
              <a:off x="4499992" y="54868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rot="16200000" flipV="1">
              <a:off x="4499992" y="26064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rot="16200000" flipV="1">
              <a:off x="4499992" y="-2738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rot="16200000" flipV="1">
              <a:off x="4499992" y="-315416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rot="16200000" flipV="1">
              <a:off x="4499992" y="-60344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rot="16200000" flipV="1">
              <a:off x="4499992" y="-89148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16200000" flipV="1">
              <a:off x="4499992" y="-1179512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V="1">
              <a:off x="4499992" y="-146754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971600" y="980728"/>
            <a:ext cx="2880320" cy="2880320"/>
            <a:chOff x="1547664" y="1268760"/>
            <a:chExt cx="2880320" cy="2880320"/>
          </a:xfrm>
        </p:grpSpPr>
        <p:sp>
          <p:nvSpPr>
            <p:cNvPr id="109" name="Rectangle 108"/>
            <p:cNvSpPr/>
            <p:nvPr/>
          </p:nvSpPr>
          <p:spPr>
            <a:xfrm>
              <a:off x="1547664" y="3573016"/>
              <a:ext cx="864096" cy="576064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smtClean="0">
                  <a:solidFill>
                    <a:schemeClr val="tx1"/>
                  </a:solidFill>
                </a:rPr>
                <a:t>G</a:t>
              </a:r>
              <a:endParaRPr lang="cs-CZ" sz="2000" b="1">
                <a:solidFill>
                  <a:schemeClr val="tx1"/>
                </a:solidFill>
              </a:endParaRPr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1547664" y="2708920"/>
              <a:ext cx="864096" cy="288032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E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1835696" y="1556792"/>
              <a:ext cx="576064" cy="1152128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B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2411760" y="1268760"/>
              <a:ext cx="1152128" cy="576064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smtClean="0">
                  <a:solidFill>
                    <a:schemeClr val="tx1"/>
                  </a:solidFill>
                </a:rPr>
                <a:t>A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2411760" y="2132856"/>
              <a:ext cx="576064" cy="1728192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C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3563888" y="2708920"/>
              <a:ext cx="576064" cy="864096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F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4139952" y="2132856"/>
              <a:ext cx="288032" cy="1152128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smtClean="0">
                  <a:solidFill>
                    <a:schemeClr val="tx1"/>
                  </a:solidFill>
                </a:rPr>
                <a:t>D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539552" y="4149080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0   1   2    3   4   5   6    7   8   9  10  11 12 13 14</a:t>
            </a:r>
            <a:endParaRPr lang="cs-CZ" b="1"/>
          </a:p>
        </p:txBody>
      </p:sp>
      <p:grpSp>
        <p:nvGrpSpPr>
          <p:cNvPr id="15" name="Group 14"/>
          <p:cNvGrpSpPr/>
          <p:nvPr/>
        </p:nvGrpSpPr>
        <p:grpSpPr>
          <a:xfrm>
            <a:off x="323528" y="548680"/>
            <a:ext cx="288032" cy="3733383"/>
            <a:chOff x="5508104" y="836712"/>
            <a:chExt cx="288032" cy="3733383"/>
          </a:xfrm>
        </p:grpSpPr>
        <p:sp>
          <p:nvSpPr>
            <p:cNvPr id="128" name="TextBox 127"/>
            <p:cNvSpPr txBox="1"/>
            <p:nvPr/>
          </p:nvSpPr>
          <p:spPr>
            <a:xfrm>
              <a:off x="5508104" y="83671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12</a:t>
              </a: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5508104" y="112474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11</a:t>
              </a:r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5508104" y="141277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10</a:t>
              </a:r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5508104" y="1700808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9</a:t>
              </a:r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5508104" y="1988840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8</a:t>
              </a:r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5508104" y="227687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7</a:t>
              </a:r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5508104" y="256490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6</a:t>
              </a:r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5508104" y="285293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5</a:t>
              </a:r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5508104" y="3140968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4</a:t>
              </a:r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5508104" y="3429000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3</a:t>
              </a: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5508104" y="371703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2</a:t>
              </a:r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5508104" y="400506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</a:t>
              </a:r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5508104" y="429309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0</a:t>
              </a:r>
            </a:p>
          </p:txBody>
        </p:sp>
      </p:grpSp>
      <p:sp>
        <p:nvSpPr>
          <p:cNvPr id="148" name="TextBox 147"/>
          <p:cNvSpPr txBox="1"/>
          <p:nvPr/>
        </p:nvSpPr>
        <p:spPr>
          <a:xfrm>
            <a:off x="5220072" y="620689"/>
            <a:ext cx="3672408" cy="31700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0" rIns="0" rtlCol="0" anchor="ctr" anchorCtr="1">
            <a:spAutoFit/>
          </a:bodyPr>
          <a:lstStyle/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Rectangle corners</a:t>
            </a:r>
          </a:p>
          <a:p>
            <a:endParaRPr lang="en-US" sz="2000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Lower left  Upper right</a:t>
            </a:r>
            <a:endParaRPr lang="en-US" sz="20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A  (4, 9)    (8,11)  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B  (2, 6)    (4,10)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C  (4, 2)    (6, 8)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D  (10,4)    (11,8)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E  (1, 5)    (4, 6)</a:t>
            </a:r>
            <a:b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F  (8, 3)    (10,6)</a:t>
            </a:r>
            <a:b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G  (1, 1)    (4, 3)</a:t>
            </a:r>
            <a:endParaRPr lang="cs-CZ" sz="2000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323528" y="4509120"/>
            <a:ext cx="87129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Find all pairs of rectangles which share edge segment of nonzero length </a:t>
            </a:r>
          </a:p>
          <a:p>
            <a:r>
              <a:rPr lang="en-US" b="1" smtClean="0"/>
              <a:t>(=touch each other). </a:t>
            </a:r>
            <a:r>
              <a:rPr lang="en-US" smtClean="0"/>
              <a:t>The rectangles do not overlap and their edges are parellel to the axes.</a:t>
            </a:r>
          </a:p>
          <a:p>
            <a:endParaRPr lang="en-US"/>
          </a:p>
          <a:p>
            <a:r>
              <a:rPr lang="en-US" b="1" smtClean="0"/>
              <a:t>Naive solution:</a:t>
            </a:r>
            <a:r>
              <a:rPr lang="en-US" smtClean="0"/>
              <a:t>  Check all pairs:  </a:t>
            </a:r>
            <a:r>
              <a:rPr lang="en-US" b="1" smtClean="0">
                <a:sym typeface="Symbol"/>
              </a:rPr>
              <a:t>(N</a:t>
            </a:r>
            <a:r>
              <a:rPr lang="en-US" sz="2400" b="1" baseline="30000" smtClean="0">
                <a:sym typeface="Symbol"/>
              </a:rPr>
              <a:t>2</a:t>
            </a:r>
            <a:r>
              <a:rPr lang="en-US" b="1" smtClean="0">
                <a:sym typeface="Symbol"/>
              </a:rPr>
              <a:t>)</a:t>
            </a:r>
          </a:p>
          <a:p>
            <a:endParaRPr lang="en-US">
              <a:sym typeface="Symbol"/>
            </a:endParaRPr>
          </a:p>
          <a:p>
            <a:r>
              <a:rPr lang="en-US" b="1" smtClean="0"/>
              <a:t>Sweep line method: </a:t>
            </a:r>
            <a:r>
              <a:rPr lang="en-US" smtClean="0"/>
              <a:t>Sort coords in O(N∙log N) time, process in </a:t>
            </a:r>
            <a:r>
              <a:rPr lang="en-US" smtClean="0">
                <a:sym typeface="Symbol"/>
              </a:rPr>
              <a:t>(N), total </a:t>
            </a:r>
            <a:r>
              <a:rPr lang="en-US" b="1" smtClean="0">
                <a:sym typeface="Symbol"/>
              </a:rPr>
              <a:t>O(N∙log N)</a:t>
            </a:r>
            <a:r>
              <a:rPr lang="en-US" smtClean="0">
                <a:sym typeface="Symbol"/>
              </a:rPr>
              <a:t> time.</a:t>
            </a:r>
            <a:endParaRPr lang="cs-CZ"/>
          </a:p>
        </p:txBody>
      </p:sp>
      <p:sp>
        <p:nvSpPr>
          <p:cNvPr id="66" name="TextBox 65"/>
          <p:cNvSpPr txBox="1"/>
          <p:nvPr/>
        </p:nvSpPr>
        <p:spPr>
          <a:xfrm>
            <a:off x="251520" y="116632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Inspired by   SWERC 2014 (</a:t>
            </a:r>
            <a:r>
              <a:rPr lang="cs-CZ" b="1"/>
              <a:t>6889 - </a:t>
            </a:r>
            <a:r>
              <a:rPr lang="cs-CZ" b="1"/>
              <a:t>City </a:t>
            </a:r>
            <a:r>
              <a:rPr lang="cs-CZ" b="1" smtClean="0"/>
              <a:t>Park</a:t>
            </a:r>
            <a:r>
              <a:rPr lang="en-US" b="1" smtClean="0"/>
              <a:t>),      </a:t>
            </a:r>
            <a:r>
              <a:rPr lang="en-US" smtClean="0"/>
              <a:t> https</a:t>
            </a:r>
            <a:r>
              <a:rPr lang="en-US"/>
              <a:t>://icpcarchive.ecs.baylor.edu/ </a:t>
            </a:r>
            <a:r>
              <a:rPr lang="en-US" b="1"/>
              <a:t> 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021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683568" y="620688"/>
            <a:ext cx="4176464" cy="3528392"/>
            <a:chOff x="2411760" y="548680"/>
            <a:chExt cx="4176464" cy="3528392"/>
          </a:xfrm>
        </p:grpSpPr>
        <p:grpSp>
          <p:nvGrpSpPr>
            <p:cNvPr id="5" name="Group 4"/>
            <p:cNvGrpSpPr/>
            <p:nvPr/>
          </p:nvGrpSpPr>
          <p:grpSpPr>
            <a:xfrm>
              <a:off x="2411760" y="548680"/>
              <a:ext cx="4032448" cy="3528392"/>
              <a:chOff x="2411760" y="548680"/>
              <a:chExt cx="4032448" cy="3528392"/>
            </a:xfrm>
          </p:grpSpPr>
          <p:cxnSp>
            <p:nvCxnSpPr>
              <p:cNvPr id="4" name="Straight Connector 3"/>
              <p:cNvCxnSpPr/>
              <p:nvPr/>
            </p:nvCxnSpPr>
            <p:spPr>
              <a:xfrm>
                <a:off x="241176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269979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298782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>
                <a:off x="327585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356388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385192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413995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442798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471601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500404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529208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558011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>
                <a:off x="586814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615617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>
                <a:off x="644420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4" name="Straight Connector 93"/>
            <p:cNvCxnSpPr/>
            <p:nvPr/>
          </p:nvCxnSpPr>
          <p:spPr>
            <a:xfrm rot="16200000" flipV="1">
              <a:off x="4499992" y="198884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rot="16200000" flipV="1">
              <a:off x="4499992" y="170080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rot="16200000" flipV="1">
              <a:off x="4499992" y="1412776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rot="16200000" flipV="1">
              <a:off x="4499992" y="112474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rot="16200000" flipV="1">
              <a:off x="4499992" y="836712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rot="16200000" flipV="1">
              <a:off x="4499992" y="54868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rot="16200000" flipV="1">
              <a:off x="4499992" y="26064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rot="16200000" flipV="1">
              <a:off x="4499992" y="-2738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rot="16200000" flipV="1">
              <a:off x="4499992" y="-315416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rot="16200000" flipV="1">
              <a:off x="4499992" y="-60344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rot="16200000" flipV="1">
              <a:off x="4499992" y="-89148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16200000" flipV="1">
              <a:off x="4499992" y="-1179512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V="1">
              <a:off x="4499992" y="-146754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971600" y="980728"/>
            <a:ext cx="2880320" cy="2880320"/>
            <a:chOff x="1547664" y="1268760"/>
            <a:chExt cx="2880320" cy="2880320"/>
          </a:xfrm>
        </p:grpSpPr>
        <p:sp>
          <p:nvSpPr>
            <p:cNvPr id="109" name="Rectangle 108"/>
            <p:cNvSpPr/>
            <p:nvPr/>
          </p:nvSpPr>
          <p:spPr>
            <a:xfrm>
              <a:off x="1547664" y="3573016"/>
              <a:ext cx="864096" cy="576064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smtClean="0">
                  <a:solidFill>
                    <a:schemeClr val="tx1"/>
                  </a:solidFill>
                </a:rPr>
                <a:t>G</a:t>
              </a:r>
              <a:endParaRPr lang="cs-CZ" sz="2000" b="1">
                <a:solidFill>
                  <a:schemeClr val="tx1"/>
                </a:solidFill>
              </a:endParaRPr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1547664" y="2708920"/>
              <a:ext cx="864096" cy="288032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E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1835696" y="1556792"/>
              <a:ext cx="576064" cy="1152128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B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2411760" y="1268760"/>
              <a:ext cx="1152128" cy="576064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smtClean="0">
                  <a:solidFill>
                    <a:schemeClr val="tx1"/>
                  </a:solidFill>
                </a:rPr>
                <a:t>A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2411760" y="2132856"/>
              <a:ext cx="576064" cy="1728192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C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3563888" y="2708920"/>
              <a:ext cx="576064" cy="864096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F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4139952" y="2132856"/>
              <a:ext cx="288032" cy="1152128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smtClean="0">
                  <a:solidFill>
                    <a:schemeClr val="tx1"/>
                  </a:solidFill>
                </a:rPr>
                <a:t>D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</p:grpSp>
      <p:sp>
        <p:nvSpPr>
          <p:cNvPr id="12" name="Oval 11"/>
          <p:cNvSpPr/>
          <p:nvPr/>
        </p:nvSpPr>
        <p:spPr>
          <a:xfrm>
            <a:off x="827584" y="3789040"/>
            <a:ext cx="288032" cy="1440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971600" y="332656"/>
            <a:ext cx="0" cy="4248472"/>
          </a:xfrm>
          <a:prstGeom prst="line">
            <a:avLst/>
          </a:prstGeom>
          <a:ln w="762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ight Arrow 12"/>
          <p:cNvSpPr/>
          <p:nvPr/>
        </p:nvSpPr>
        <p:spPr>
          <a:xfrm>
            <a:off x="971600" y="4509120"/>
            <a:ext cx="2304256" cy="50405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Sweep line</a:t>
            </a:r>
            <a:endParaRPr lang="cs-CZ" b="1">
              <a:solidFill>
                <a:schemeClr val="tx1"/>
              </a:solidFill>
            </a:endParaRPr>
          </a:p>
        </p:txBody>
      </p:sp>
      <p:sp>
        <p:nvSpPr>
          <p:cNvPr id="123" name="Oval 122"/>
          <p:cNvSpPr/>
          <p:nvPr/>
        </p:nvSpPr>
        <p:spPr>
          <a:xfrm>
            <a:off x="827584" y="2636912"/>
            <a:ext cx="288032" cy="1440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539552" y="4149080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0   1   2    3   4   5   6    7   8   9  10  11 12 13 14</a:t>
            </a:r>
            <a:endParaRPr lang="cs-CZ" b="1"/>
          </a:p>
        </p:txBody>
      </p:sp>
      <p:grpSp>
        <p:nvGrpSpPr>
          <p:cNvPr id="15" name="Group 14"/>
          <p:cNvGrpSpPr/>
          <p:nvPr/>
        </p:nvGrpSpPr>
        <p:grpSpPr>
          <a:xfrm>
            <a:off x="323528" y="548680"/>
            <a:ext cx="288032" cy="3733383"/>
            <a:chOff x="5508104" y="836712"/>
            <a:chExt cx="288032" cy="3733383"/>
          </a:xfrm>
        </p:grpSpPr>
        <p:sp>
          <p:nvSpPr>
            <p:cNvPr id="128" name="TextBox 127"/>
            <p:cNvSpPr txBox="1"/>
            <p:nvPr/>
          </p:nvSpPr>
          <p:spPr>
            <a:xfrm>
              <a:off x="5508104" y="83671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12</a:t>
              </a: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5508104" y="112474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11</a:t>
              </a:r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5508104" y="141277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10</a:t>
              </a:r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5508104" y="1700808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9</a:t>
              </a:r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5508104" y="1988840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8</a:t>
              </a:r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5508104" y="227687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7</a:t>
              </a:r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5508104" y="256490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6</a:t>
              </a:r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5508104" y="285293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5</a:t>
              </a:r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5508104" y="3140968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4</a:t>
              </a:r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5508104" y="3429000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3</a:t>
              </a: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5508104" y="371703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2</a:t>
              </a:r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5508104" y="400506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</a:t>
              </a:r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5508104" y="429309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0</a:t>
              </a:r>
            </a:p>
          </p:txBody>
        </p:sp>
      </p:grpSp>
      <p:sp>
        <p:nvSpPr>
          <p:cNvPr id="148" name="TextBox 147"/>
          <p:cNvSpPr txBox="1"/>
          <p:nvPr/>
        </p:nvSpPr>
        <p:spPr>
          <a:xfrm>
            <a:off x="5220072" y="620688"/>
            <a:ext cx="3672408" cy="31700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0" rIns="0" rtlCol="0" anchor="ctr" anchorCtr="1">
            <a:spAutoFit/>
          </a:bodyPr>
          <a:lstStyle/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front       back 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edges       edges</a:t>
            </a:r>
          </a:p>
          <a:p>
            <a:endParaRPr lang="en-US" sz="20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A(4, 9,11)  a(8, 9,11)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B(2, 6,10)  b(4, 6,10)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C(4, 2, 8)  c(6, 2, 8)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D(10,4, 8)  d(11,4, 8)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E(1, 5, 6)  e(4, 5, 6)</a:t>
            </a:r>
            <a:b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F(8, 3, 6)  f(10,3, 6)</a:t>
            </a:r>
            <a:b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G(1, 1, 3)  g(4, 1, 3)</a:t>
            </a:r>
            <a:endParaRPr lang="cs-CZ" sz="2000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2699792" y="5301208"/>
            <a:ext cx="648072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b="1" smtClean="0"/>
              <a:t> G  E</a:t>
            </a:r>
            <a:endParaRPr lang="cs-CZ" b="1"/>
          </a:p>
        </p:txBody>
      </p:sp>
      <p:sp>
        <p:nvSpPr>
          <p:cNvPr id="151" name="TextBox 150"/>
          <p:cNvSpPr txBox="1"/>
          <p:nvPr/>
        </p:nvSpPr>
        <p:spPr>
          <a:xfrm>
            <a:off x="2699792" y="5661248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 G  E  B  g  e  b  C  A  c  a  F  f  D  d </a:t>
            </a:r>
            <a:endParaRPr lang="cs-CZ" b="1"/>
          </a:p>
        </p:txBody>
      </p:sp>
      <p:sp>
        <p:nvSpPr>
          <p:cNvPr id="152" name="TextBox 151"/>
          <p:cNvSpPr txBox="1"/>
          <p:nvPr/>
        </p:nvSpPr>
        <p:spPr>
          <a:xfrm>
            <a:off x="395536" y="5661248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Sorted vertical edges </a:t>
            </a:r>
            <a:endParaRPr lang="cs-CZ" b="1"/>
          </a:p>
        </p:txBody>
      </p:sp>
      <p:sp>
        <p:nvSpPr>
          <p:cNvPr id="154" name="TextBox 153"/>
          <p:cNvSpPr txBox="1"/>
          <p:nvPr/>
        </p:nvSpPr>
        <p:spPr>
          <a:xfrm>
            <a:off x="395536" y="5301208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Curent vertical edges </a:t>
            </a:r>
            <a:endParaRPr lang="cs-CZ" b="1"/>
          </a:p>
        </p:txBody>
      </p:sp>
      <p:sp>
        <p:nvSpPr>
          <p:cNvPr id="64" name="TextBox 63"/>
          <p:cNvSpPr txBox="1"/>
          <p:nvPr/>
        </p:nvSpPr>
        <p:spPr>
          <a:xfrm>
            <a:off x="395536" y="6309320"/>
            <a:ext cx="684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Edges are sorted by x-coord, then by front/back  flag, then by y-coord.</a:t>
            </a:r>
            <a:endParaRPr lang="cs-CZ"/>
          </a:p>
        </p:txBody>
      </p:sp>
      <p:sp>
        <p:nvSpPr>
          <p:cNvPr id="65" name="TextBox 64"/>
          <p:cNvSpPr txBox="1"/>
          <p:nvPr/>
        </p:nvSpPr>
        <p:spPr>
          <a:xfrm>
            <a:off x="395536" y="4941168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Explore horizontal connections:</a:t>
            </a:r>
          </a:p>
        </p:txBody>
      </p:sp>
    </p:spTree>
    <p:extLst>
      <p:ext uri="{BB962C8B-B14F-4D97-AF65-F5344CB8AC3E}">
        <p14:creationId xmlns:p14="http://schemas.microsoft.com/office/powerpoint/2010/main" val="2837103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683568" y="620688"/>
            <a:ext cx="4176464" cy="3528392"/>
            <a:chOff x="2411760" y="548680"/>
            <a:chExt cx="4176464" cy="3528392"/>
          </a:xfrm>
        </p:grpSpPr>
        <p:grpSp>
          <p:nvGrpSpPr>
            <p:cNvPr id="5" name="Group 4"/>
            <p:cNvGrpSpPr/>
            <p:nvPr/>
          </p:nvGrpSpPr>
          <p:grpSpPr>
            <a:xfrm>
              <a:off x="2411760" y="548680"/>
              <a:ext cx="4032448" cy="3528392"/>
              <a:chOff x="2411760" y="548680"/>
              <a:chExt cx="4032448" cy="3528392"/>
            </a:xfrm>
          </p:grpSpPr>
          <p:cxnSp>
            <p:nvCxnSpPr>
              <p:cNvPr id="4" name="Straight Connector 3"/>
              <p:cNvCxnSpPr/>
              <p:nvPr/>
            </p:nvCxnSpPr>
            <p:spPr>
              <a:xfrm>
                <a:off x="241176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269979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298782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>
                <a:off x="327585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356388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385192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413995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442798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471601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500404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529208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558011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>
                <a:off x="586814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615617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>
                <a:off x="644420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4" name="Straight Connector 93"/>
            <p:cNvCxnSpPr/>
            <p:nvPr/>
          </p:nvCxnSpPr>
          <p:spPr>
            <a:xfrm rot="16200000" flipV="1">
              <a:off x="4499992" y="198884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rot="16200000" flipV="1">
              <a:off x="4499992" y="170080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rot="16200000" flipV="1">
              <a:off x="4499992" y="1412776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rot="16200000" flipV="1">
              <a:off x="4499992" y="112474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rot="16200000" flipV="1">
              <a:off x="4499992" y="836712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rot="16200000" flipV="1">
              <a:off x="4499992" y="54868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rot="16200000" flipV="1">
              <a:off x="4499992" y="26064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rot="16200000" flipV="1">
              <a:off x="4499992" y="-2738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rot="16200000" flipV="1">
              <a:off x="4499992" y="-315416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rot="16200000" flipV="1">
              <a:off x="4499992" y="-60344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rot="16200000" flipV="1">
              <a:off x="4499992" y="-89148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16200000" flipV="1">
              <a:off x="4499992" y="-1179512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V="1">
              <a:off x="4499992" y="-146754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Group 57"/>
          <p:cNvGrpSpPr/>
          <p:nvPr/>
        </p:nvGrpSpPr>
        <p:grpSpPr>
          <a:xfrm>
            <a:off x="971600" y="980728"/>
            <a:ext cx="2880320" cy="2880320"/>
            <a:chOff x="1547664" y="1268760"/>
            <a:chExt cx="2880320" cy="2880320"/>
          </a:xfrm>
        </p:grpSpPr>
        <p:sp>
          <p:nvSpPr>
            <p:cNvPr id="59" name="Rectangle 58"/>
            <p:cNvSpPr/>
            <p:nvPr/>
          </p:nvSpPr>
          <p:spPr>
            <a:xfrm>
              <a:off x="1547664" y="3573016"/>
              <a:ext cx="864096" cy="576064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smtClean="0">
                  <a:solidFill>
                    <a:schemeClr val="tx1"/>
                  </a:solidFill>
                </a:rPr>
                <a:t>G</a:t>
              </a:r>
              <a:endParaRPr lang="cs-CZ" sz="2000" b="1">
                <a:solidFill>
                  <a:schemeClr val="tx1"/>
                </a:solidFill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1547664" y="2708920"/>
              <a:ext cx="864096" cy="288032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E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1835696" y="1556792"/>
              <a:ext cx="576064" cy="1152128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B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2411760" y="1268760"/>
              <a:ext cx="1152128" cy="576064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smtClean="0">
                  <a:solidFill>
                    <a:schemeClr val="tx1"/>
                  </a:solidFill>
                </a:rPr>
                <a:t>A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2411760" y="2132856"/>
              <a:ext cx="576064" cy="1728192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C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3563888" y="2708920"/>
              <a:ext cx="576064" cy="864096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F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4139952" y="2132856"/>
              <a:ext cx="288032" cy="1152128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smtClean="0">
                  <a:solidFill>
                    <a:schemeClr val="tx1"/>
                  </a:solidFill>
                </a:rPr>
                <a:t>D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</p:grpSp>
      <p:cxnSp>
        <p:nvCxnSpPr>
          <p:cNvPr id="9" name="Straight Connector 8"/>
          <p:cNvCxnSpPr/>
          <p:nvPr/>
        </p:nvCxnSpPr>
        <p:spPr>
          <a:xfrm>
            <a:off x="1259632" y="332656"/>
            <a:ext cx="0" cy="4248472"/>
          </a:xfrm>
          <a:prstGeom prst="line">
            <a:avLst/>
          </a:prstGeom>
          <a:ln w="762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ight Arrow 41"/>
          <p:cNvSpPr/>
          <p:nvPr/>
        </p:nvSpPr>
        <p:spPr>
          <a:xfrm>
            <a:off x="1259632" y="4509120"/>
            <a:ext cx="2304256" cy="50405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Sweep line</a:t>
            </a:r>
            <a:endParaRPr lang="cs-CZ" b="1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39552" y="4149080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0   1   2    3   4   5   6    7   8   9  10  11 12 13 14</a:t>
            </a:r>
            <a:endParaRPr lang="cs-CZ" b="1"/>
          </a:p>
        </p:txBody>
      </p:sp>
      <p:grpSp>
        <p:nvGrpSpPr>
          <p:cNvPr id="44" name="Group 43"/>
          <p:cNvGrpSpPr/>
          <p:nvPr/>
        </p:nvGrpSpPr>
        <p:grpSpPr>
          <a:xfrm>
            <a:off x="323528" y="548680"/>
            <a:ext cx="288032" cy="3733383"/>
            <a:chOff x="5508104" y="836712"/>
            <a:chExt cx="288032" cy="3733383"/>
          </a:xfrm>
        </p:grpSpPr>
        <p:sp>
          <p:nvSpPr>
            <p:cNvPr id="45" name="TextBox 44"/>
            <p:cNvSpPr txBox="1"/>
            <p:nvPr/>
          </p:nvSpPr>
          <p:spPr>
            <a:xfrm>
              <a:off x="5508104" y="83671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12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508104" y="112474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11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5508104" y="141277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10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5508104" y="1700808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9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5508104" y="1988840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8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5508104" y="227687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7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5508104" y="256490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6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5508104" y="285293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5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5508104" y="3140968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4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508104" y="3429000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3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508104" y="371703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2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5508104" y="400506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508104" y="429309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0</a:t>
              </a:r>
            </a:p>
          </p:txBody>
        </p:sp>
      </p:grpSp>
      <p:sp>
        <p:nvSpPr>
          <p:cNvPr id="123" name="Oval 122"/>
          <p:cNvSpPr/>
          <p:nvPr/>
        </p:nvSpPr>
        <p:spPr>
          <a:xfrm>
            <a:off x="1115616" y="2348880"/>
            <a:ext cx="288032" cy="1440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7" name="TextBox 66"/>
          <p:cNvSpPr txBox="1"/>
          <p:nvPr/>
        </p:nvSpPr>
        <p:spPr>
          <a:xfrm>
            <a:off x="3203848" y="5301208"/>
            <a:ext cx="360040" cy="369332"/>
          </a:xfrm>
          <a:prstGeom prst="rect">
            <a:avLst/>
          </a:prstGeom>
          <a:solidFill>
            <a:srgbClr val="FFC000"/>
          </a:solidFill>
        </p:spPr>
        <p:txBody>
          <a:bodyPr wrap="square" lIns="36000" rIns="36000" rtlCol="0">
            <a:spAutoFit/>
          </a:bodyPr>
          <a:lstStyle/>
          <a:p>
            <a:pPr algn="ctr"/>
            <a:r>
              <a:rPr lang="en-US" b="1" smtClean="0"/>
              <a:t>B</a:t>
            </a:r>
            <a:endParaRPr lang="cs-CZ" b="1"/>
          </a:p>
        </p:txBody>
      </p:sp>
      <p:sp>
        <p:nvSpPr>
          <p:cNvPr id="68" name="TextBox 67"/>
          <p:cNvSpPr txBox="1"/>
          <p:nvPr/>
        </p:nvSpPr>
        <p:spPr>
          <a:xfrm>
            <a:off x="2699792" y="5661248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 G  E  B  g  e  b  C  A  c  a  F  f  D  d </a:t>
            </a:r>
            <a:endParaRPr lang="cs-CZ" b="1"/>
          </a:p>
        </p:txBody>
      </p:sp>
      <p:sp>
        <p:nvSpPr>
          <p:cNvPr id="69" name="TextBox 68"/>
          <p:cNvSpPr txBox="1"/>
          <p:nvPr/>
        </p:nvSpPr>
        <p:spPr>
          <a:xfrm>
            <a:off x="395536" y="5661248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Sorted vertical edges </a:t>
            </a:r>
            <a:endParaRPr lang="cs-CZ" b="1"/>
          </a:p>
        </p:txBody>
      </p:sp>
      <p:sp>
        <p:nvSpPr>
          <p:cNvPr id="71" name="TextBox 70"/>
          <p:cNvSpPr txBox="1"/>
          <p:nvPr/>
        </p:nvSpPr>
        <p:spPr>
          <a:xfrm>
            <a:off x="395536" y="5301208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Curent vertical edges </a:t>
            </a:r>
            <a:endParaRPr lang="cs-CZ" b="1"/>
          </a:p>
        </p:txBody>
      </p:sp>
      <p:sp>
        <p:nvSpPr>
          <p:cNvPr id="72" name="TextBox 71"/>
          <p:cNvSpPr txBox="1"/>
          <p:nvPr/>
        </p:nvSpPr>
        <p:spPr>
          <a:xfrm>
            <a:off x="5220072" y="620688"/>
            <a:ext cx="3672408" cy="31700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0" rIns="0" rtlCol="0" anchor="ctr" anchorCtr="1">
            <a:spAutoFit/>
          </a:bodyPr>
          <a:lstStyle/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front       back 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edges       edges</a:t>
            </a:r>
          </a:p>
          <a:p>
            <a:endParaRPr lang="en-US" sz="20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A(4, 9,11)  a(8, 9,11)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B(2, 6,10)  b(4, 6,10)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C(4, 2, 8)  c(6, 2, 8)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D(10,4, 8)  d(11,4, 8)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E(1, 5, 6)  e(4, 5, 6)</a:t>
            </a:r>
            <a:b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F(8, 3, 6)  f(10,3, 6)</a:t>
            </a:r>
            <a:b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G(1, 1, 3)  g(4, 1, 3)</a:t>
            </a:r>
            <a:endParaRPr lang="cs-CZ" sz="2000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67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683568" y="620688"/>
            <a:ext cx="4176464" cy="3528392"/>
            <a:chOff x="2411760" y="548680"/>
            <a:chExt cx="4176464" cy="3528392"/>
          </a:xfrm>
        </p:grpSpPr>
        <p:grpSp>
          <p:nvGrpSpPr>
            <p:cNvPr id="5" name="Group 4"/>
            <p:cNvGrpSpPr/>
            <p:nvPr/>
          </p:nvGrpSpPr>
          <p:grpSpPr>
            <a:xfrm>
              <a:off x="2411760" y="548680"/>
              <a:ext cx="4032448" cy="3528392"/>
              <a:chOff x="2411760" y="548680"/>
              <a:chExt cx="4032448" cy="3528392"/>
            </a:xfrm>
          </p:grpSpPr>
          <p:cxnSp>
            <p:nvCxnSpPr>
              <p:cNvPr id="4" name="Straight Connector 3"/>
              <p:cNvCxnSpPr/>
              <p:nvPr/>
            </p:nvCxnSpPr>
            <p:spPr>
              <a:xfrm>
                <a:off x="241176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269979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298782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>
                <a:off x="327585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356388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385192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413995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442798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471601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500404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529208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558011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>
                <a:off x="586814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615617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>
                <a:off x="644420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4" name="Straight Connector 93"/>
            <p:cNvCxnSpPr/>
            <p:nvPr/>
          </p:nvCxnSpPr>
          <p:spPr>
            <a:xfrm rot="16200000" flipV="1">
              <a:off x="4499992" y="198884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rot="16200000" flipV="1">
              <a:off x="4499992" y="170080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rot="16200000" flipV="1">
              <a:off x="4499992" y="1412776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rot="16200000" flipV="1">
              <a:off x="4499992" y="112474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rot="16200000" flipV="1">
              <a:off x="4499992" y="836712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rot="16200000" flipV="1">
              <a:off x="4499992" y="54868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rot="16200000" flipV="1">
              <a:off x="4499992" y="26064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rot="16200000" flipV="1">
              <a:off x="4499992" y="-2738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rot="16200000" flipV="1">
              <a:off x="4499992" y="-315416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rot="16200000" flipV="1">
              <a:off x="4499992" y="-60344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rot="16200000" flipV="1">
              <a:off x="4499992" y="-89148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16200000" flipV="1">
              <a:off x="4499992" y="-1179512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V="1">
              <a:off x="4499992" y="-146754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Group 65"/>
          <p:cNvGrpSpPr/>
          <p:nvPr/>
        </p:nvGrpSpPr>
        <p:grpSpPr>
          <a:xfrm>
            <a:off x="971600" y="980728"/>
            <a:ext cx="2880320" cy="2880320"/>
            <a:chOff x="1547664" y="1268760"/>
            <a:chExt cx="2880320" cy="2880320"/>
          </a:xfrm>
        </p:grpSpPr>
        <p:sp>
          <p:nvSpPr>
            <p:cNvPr id="67" name="Rectangle 66"/>
            <p:cNvSpPr/>
            <p:nvPr/>
          </p:nvSpPr>
          <p:spPr>
            <a:xfrm>
              <a:off x="1547664" y="3573016"/>
              <a:ext cx="864096" cy="576064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smtClean="0">
                  <a:solidFill>
                    <a:schemeClr val="tx1"/>
                  </a:solidFill>
                </a:rPr>
                <a:t>G</a:t>
              </a:r>
              <a:endParaRPr lang="cs-CZ" sz="2000" b="1">
                <a:solidFill>
                  <a:schemeClr val="tx1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1547664" y="2708920"/>
              <a:ext cx="864096" cy="288032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E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1835696" y="1556792"/>
              <a:ext cx="576064" cy="1152128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B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411760" y="1268760"/>
              <a:ext cx="1152128" cy="576064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smtClean="0">
                  <a:solidFill>
                    <a:schemeClr val="tx1"/>
                  </a:solidFill>
                </a:rPr>
                <a:t>A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2411760" y="2132856"/>
              <a:ext cx="576064" cy="1728192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C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3563888" y="2708920"/>
              <a:ext cx="576064" cy="864096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F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4139952" y="2132856"/>
              <a:ext cx="288032" cy="1152128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smtClean="0">
                  <a:solidFill>
                    <a:schemeClr val="tx1"/>
                  </a:solidFill>
                </a:rPr>
                <a:t>D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</p:grpSp>
      <p:cxnSp>
        <p:nvCxnSpPr>
          <p:cNvPr id="9" name="Straight Connector 8"/>
          <p:cNvCxnSpPr/>
          <p:nvPr/>
        </p:nvCxnSpPr>
        <p:spPr>
          <a:xfrm>
            <a:off x="1835696" y="332656"/>
            <a:ext cx="0" cy="4248472"/>
          </a:xfrm>
          <a:prstGeom prst="line">
            <a:avLst/>
          </a:prstGeom>
          <a:ln w="762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val 44"/>
          <p:cNvSpPr/>
          <p:nvPr/>
        </p:nvSpPr>
        <p:spPr>
          <a:xfrm>
            <a:off x="1691680" y="3501008"/>
            <a:ext cx="288032" cy="1440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6" name="Oval 45"/>
          <p:cNvSpPr/>
          <p:nvPr/>
        </p:nvSpPr>
        <p:spPr>
          <a:xfrm>
            <a:off x="1691680" y="3789040"/>
            <a:ext cx="288032" cy="1440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7" name="Oval 46"/>
          <p:cNvSpPr/>
          <p:nvPr/>
        </p:nvSpPr>
        <p:spPr>
          <a:xfrm>
            <a:off x="1691680" y="2636912"/>
            <a:ext cx="288032" cy="1440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Oval 47"/>
          <p:cNvSpPr/>
          <p:nvPr/>
        </p:nvSpPr>
        <p:spPr>
          <a:xfrm>
            <a:off x="1691680" y="2348880"/>
            <a:ext cx="288032" cy="1440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9" name="Oval 48"/>
          <p:cNvSpPr/>
          <p:nvPr/>
        </p:nvSpPr>
        <p:spPr>
          <a:xfrm>
            <a:off x="1691680" y="1484784"/>
            <a:ext cx="288032" cy="1440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Right Arrow 49"/>
          <p:cNvSpPr/>
          <p:nvPr/>
        </p:nvSpPr>
        <p:spPr>
          <a:xfrm>
            <a:off x="1835696" y="4509120"/>
            <a:ext cx="2304256" cy="50405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Sweep line</a:t>
            </a:r>
            <a:endParaRPr lang="cs-CZ" b="1">
              <a:solidFill>
                <a:schemeClr val="tx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39552" y="4149080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0   1   2    3   4   5   6    7   8   9  10  11 12 13 14</a:t>
            </a:r>
            <a:endParaRPr lang="cs-CZ" b="1"/>
          </a:p>
        </p:txBody>
      </p:sp>
      <p:grpSp>
        <p:nvGrpSpPr>
          <p:cNvPr id="52" name="Group 51"/>
          <p:cNvGrpSpPr/>
          <p:nvPr/>
        </p:nvGrpSpPr>
        <p:grpSpPr>
          <a:xfrm>
            <a:off x="323528" y="548680"/>
            <a:ext cx="288032" cy="3733383"/>
            <a:chOff x="5508104" y="836712"/>
            <a:chExt cx="288032" cy="3733383"/>
          </a:xfrm>
        </p:grpSpPr>
        <p:sp>
          <p:nvSpPr>
            <p:cNvPr id="53" name="TextBox 52"/>
            <p:cNvSpPr txBox="1"/>
            <p:nvPr/>
          </p:nvSpPr>
          <p:spPr>
            <a:xfrm>
              <a:off x="5508104" y="83671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12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508104" y="112474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11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508104" y="141277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10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5508104" y="1700808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9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508104" y="1988840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8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5508104" y="227687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7</a:t>
              </a: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508104" y="256490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6</a:t>
              </a: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5508104" y="285293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5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5508104" y="3140968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4</a:t>
              </a: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5508104" y="3429000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3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5508104" y="371703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2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5508104" y="400506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5508104" y="429309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0</a:t>
              </a:r>
            </a:p>
          </p:txBody>
        </p:sp>
      </p:grpSp>
      <p:sp>
        <p:nvSpPr>
          <p:cNvPr id="89" name="TextBox 88"/>
          <p:cNvSpPr txBox="1"/>
          <p:nvPr/>
        </p:nvSpPr>
        <p:spPr>
          <a:xfrm>
            <a:off x="3419872" y="5301208"/>
            <a:ext cx="1296144" cy="369332"/>
          </a:xfrm>
          <a:prstGeom prst="rect">
            <a:avLst/>
          </a:prstGeom>
          <a:solidFill>
            <a:srgbClr val="FFC000"/>
          </a:solidFill>
        </p:spPr>
        <p:txBody>
          <a:bodyPr wrap="square" lIns="0" rIns="0" rtlCol="0">
            <a:spAutoFit/>
          </a:bodyPr>
          <a:lstStyle/>
          <a:p>
            <a:pPr algn="ctr"/>
            <a:r>
              <a:rPr lang="en-US" b="1" smtClean="0"/>
              <a:t>g  e  b  C  A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2699792" y="5661248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 G  E  B  g  e  b  C  A  c  a  F  f  D  d </a:t>
            </a:r>
            <a:endParaRPr lang="cs-CZ" b="1"/>
          </a:p>
        </p:txBody>
      </p:sp>
      <p:sp>
        <p:nvSpPr>
          <p:cNvPr id="92" name="TextBox 91"/>
          <p:cNvSpPr txBox="1"/>
          <p:nvPr/>
        </p:nvSpPr>
        <p:spPr>
          <a:xfrm>
            <a:off x="395536" y="5661248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Sorted vertical edges </a:t>
            </a:r>
            <a:endParaRPr lang="cs-CZ" b="1"/>
          </a:p>
        </p:txBody>
      </p:sp>
      <p:sp>
        <p:nvSpPr>
          <p:cNvPr id="95" name="TextBox 94"/>
          <p:cNvSpPr txBox="1"/>
          <p:nvPr/>
        </p:nvSpPr>
        <p:spPr>
          <a:xfrm>
            <a:off x="395536" y="5301208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Curent vertical edges </a:t>
            </a:r>
            <a:endParaRPr lang="cs-CZ" b="1"/>
          </a:p>
        </p:txBody>
      </p:sp>
      <p:sp>
        <p:nvSpPr>
          <p:cNvPr id="97" name="TextBox 96"/>
          <p:cNvSpPr txBox="1"/>
          <p:nvPr/>
        </p:nvSpPr>
        <p:spPr>
          <a:xfrm>
            <a:off x="5220072" y="620688"/>
            <a:ext cx="3672408" cy="31700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0" rIns="0" rtlCol="0" anchor="ctr" anchorCtr="1">
            <a:spAutoFit/>
          </a:bodyPr>
          <a:lstStyle/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front       back 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edges       edges</a:t>
            </a:r>
          </a:p>
          <a:p>
            <a:endParaRPr lang="en-US" sz="20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A(4, 9,11)  a(8, 9,11)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B(2, 6,10)  b(4, 6,10)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C(4, 2, 8)  c(6, 2, 8)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D(10,4, 8)  d(11,4, 8)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E(1, 5, 6)  e(4, 5, 6)</a:t>
            </a:r>
            <a:b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F(8, 3, 6)  f(10,3, 6)</a:t>
            </a:r>
            <a:b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G(1, 1, 3)  g(4, 1, 3)</a:t>
            </a:r>
            <a:endParaRPr lang="cs-CZ" sz="2000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513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683568" y="620688"/>
            <a:ext cx="4176464" cy="3528392"/>
            <a:chOff x="2411760" y="548680"/>
            <a:chExt cx="4176464" cy="3528392"/>
          </a:xfrm>
        </p:grpSpPr>
        <p:grpSp>
          <p:nvGrpSpPr>
            <p:cNvPr id="5" name="Group 4"/>
            <p:cNvGrpSpPr/>
            <p:nvPr/>
          </p:nvGrpSpPr>
          <p:grpSpPr>
            <a:xfrm>
              <a:off x="2411760" y="548680"/>
              <a:ext cx="4032448" cy="3528392"/>
              <a:chOff x="2411760" y="548680"/>
              <a:chExt cx="4032448" cy="3528392"/>
            </a:xfrm>
          </p:grpSpPr>
          <p:cxnSp>
            <p:nvCxnSpPr>
              <p:cNvPr id="4" name="Straight Connector 3"/>
              <p:cNvCxnSpPr/>
              <p:nvPr/>
            </p:nvCxnSpPr>
            <p:spPr>
              <a:xfrm>
                <a:off x="241176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269979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298782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>
                <a:off x="327585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356388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385192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413995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442798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471601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500404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529208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558011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>
                <a:off x="586814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615617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>
                <a:off x="644420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4" name="Straight Connector 93"/>
            <p:cNvCxnSpPr/>
            <p:nvPr/>
          </p:nvCxnSpPr>
          <p:spPr>
            <a:xfrm rot="16200000" flipV="1">
              <a:off x="4499992" y="198884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rot="16200000" flipV="1">
              <a:off x="4499992" y="170080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rot="16200000" flipV="1">
              <a:off x="4499992" y="1412776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rot="16200000" flipV="1">
              <a:off x="4499992" y="112474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rot="16200000" flipV="1">
              <a:off x="4499992" y="836712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rot="16200000" flipV="1">
              <a:off x="4499992" y="54868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rot="16200000" flipV="1">
              <a:off x="4499992" y="26064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rot="16200000" flipV="1">
              <a:off x="4499992" y="-2738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rot="16200000" flipV="1">
              <a:off x="4499992" y="-315416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rot="16200000" flipV="1">
              <a:off x="4499992" y="-60344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rot="16200000" flipV="1">
              <a:off x="4499992" y="-89148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16200000" flipV="1">
              <a:off x="4499992" y="-1179512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V="1">
              <a:off x="4499992" y="-146754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Group 65"/>
          <p:cNvGrpSpPr/>
          <p:nvPr/>
        </p:nvGrpSpPr>
        <p:grpSpPr>
          <a:xfrm>
            <a:off x="971600" y="980728"/>
            <a:ext cx="2880320" cy="2880320"/>
            <a:chOff x="1547664" y="1268760"/>
            <a:chExt cx="2880320" cy="2880320"/>
          </a:xfrm>
        </p:grpSpPr>
        <p:sp>
          <p:nvSpPr>
            <p:cNvPr id="67" name="Rectangle 66"/>
            <p:cNvSpPr/>
            <p:nvPr/>
          </p:nvSpPr>
          <p:spPr>
            <a:xfrm>
              <a:off x="1547664" y="3573016"/>
              <a:ext cx="864096" cy="576064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smtClean="0">
                  <a:solidFill>
                    <a:schemeClr val="tx1"/>
                  </a:solidFill>
                </a:rPr>
                <a:t>G</a:t>
              </a:r>
              <a:endParaRPr lang="cs-CZ" sz="2000" b="1">
                <a:solidFill>
                  <a:schemeClr val="tx1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1547664" y="2708920"/>
              <a:ext cx="864096" cy="288032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E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1835696" y="1556792"/>
              <a:ext cx="576064" cy="1152128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B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411760" y="1268760"/>
              <a:ext cx="1152128" cy="576064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smtClean="0">
                  <a:solidFill>
                    <a:schemeClr val="tx1"/>
                  </a:solidFill>
                </a:rPr>
                <a:t>A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2411760" y="2132856"/>
              <a:ext cx="576064" cy="1728192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C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3563888" y="2708920"/>
              <a:ext cx="576064" cy="864096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F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4139952" y="2132856"/>
              <a:ext cx="288032" cy="1152128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smtClean="0">
                  <a:solidFill>
                    <a:schemeClr val="tx1"/>
                  </a:solidFill>
                </a:rPr>
                <a:t>D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</p:grpSp>
      <p:cxnSp>
        <p:nvCxnSpPr>
          <p:cNvPr id="9" name="Straight Connector 8"/>
          <p:cNvCxnSpPr/>
          <p:nvPr/>
        </p:nvCxnSpPr>
        <p:spPr>
          <a:xfrm>
            <a:off x="2411760" y="332656"/>
            <a:ext cx="0" cy="4248472"/>
          </a:xfrm>
          <a:prstGeom prst="line">
            <a:avLst/>
          </a:prstGeom>
          <a:ln w="762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47"/>
          <p:cNvSpPr/>
          <p:nvPr/>
        </p:nvSpPr>
        <p:spPr>
          <a:xfrm>
            <a:off x="2267744" y="3501008"/>
            <a:ext cx="288032" cy="1440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Right Arrow 49"/>
          <p:cNvSpPr/>
          <p:nvPr/>
        </p:nvSpPr>
        <p:spPr>
          <a:xfrm>
            <a:off x="2411760" y="4509120"/>
            <a:ext cx="2304256" cy="50405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Sweep line</a:t>
            </a:r>
            <a:endParaRPr lang="cs-CZ" b="1">
              <a:solidFill>
                <a:schemeClr val="tx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39552" y="4149080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0   1   2    3   4   5   6    7   8   9  10  11 12 13 14</a:t>
            </a:r>
            <a:endParaRPr lang="cs-CZ" b="1"/>
          </a:p>
        </p:txBody>
      </p:sp>
      <p:grpSp>
        <p:nvGrpSpPr>
          <p:cNvPr id="52" name="Group 51"/>
          <p:cNvGrpSpPr/>
          <p:nvPr/>
        </p:nvGrpSpPr>
        <p:grpSpPr>
          <a:xfrm>
            <a:off x="323528" y="548680"/>
            <a:ext cx="288032" cy="3733383"/>
            <a:chOff x="5508104" y="836712"/>
            <a:chExt cx="288032" cy="3733383"/>
          </a:xfrm>
        </p:grpSpPr>
        <p:sp>
          <p:nvSpPr>
            <p:cNvPr id="53" name="TextBox 52"/>
            <p:cNvSpPr txBox="1"/>
            <p:nvPr/>
          </p:nvSpPr>
          <p:spPr>
            <a:xfrm>
              <a:off x="5508104" y="83671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12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508104" y="112474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11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508104" y="141277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10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5508104" y="1700808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9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508104" y="1988840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8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5508104" y="227687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7</a:t>
              </a: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508104" y="256490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6</a:t>
              </a: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5508104" y="285293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5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5508104" y="3140968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4</a:t>
              </a: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5508104" y="3429000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3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5508104" y="371703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2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5508104" y="400506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5508104" y="429309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0</a:t>
              </a:r>
            </a:p>
          </p:txBody>
        </p:sp>
      </p:grpSp>
      <p:sp>
        <p:nvSpPr>
          <p:cNvPr id="88" name="TextBox 87"/>
          <p:cNvSpPr txBox="1"/>
          <p:nvPr/>
        </p:nvSpPr>
        <p:spPr>
          <a:xfrm>
            <a:off x="4572000" y="5301208"/>
            <a:ext cx="36004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b="1" smtClean="0"/>
              <a:t>c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2699792" y="5661248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 G  E  B  g  e  b  C  A  c  a  F  f  D  d 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395536" y="5661248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Sorted vertical edges </a:t>
            </a:r>
            <a:endParaRPr lang="cs-CZ" b="1"/>
          </a:p>
        </p:txBody>
      </p:sp>
      <p:sp>
        <p:nvSpPr>
          <p:cNvPr id="93" name="TextBox 92"/>
          <p:cNvSpPr txBox="1"/>
          <p:nvPr/>
        </p:nvSpPr>
        <p:spPr>
          <a:xfrm>
            <a:off x="395536" y="5301208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Curent vertical edges </a:t>
            </a:r>
            <a:endParaRPr lang="cs-CZ" b="1"/>
          </a:p>
        </p:txBody>
      </p:sp>
      <p:sp>
        <p:nvSpPr>
          <p:cNvPr id="95" name="TextBox 94"/>
          <p:cNvSpPr txBox="1"/>
          <p:nvPr/>
        </p:nvSpPr>
        <p:spPr>
          <a:xfrm>
            <a:off x="5220072" y="620688"/>
            <a:ext cx="3672408" cy="31700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0" rIns="0" rtlCol="0" anchor="ctr" anchorCtr="1">
            <a:spAutoFit/>
          </a:bodyPr>
          <a:lstStyle/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front       back 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edges       edges</a:t>
            </a:r>
          </a:p>
          <a:p>
            <a:endParaRPr lang="en-US" sz="20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A(4, 9,11)  a(8, 9,11)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B(2, 6,10)  b(4, 6,10)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C(4, 2, 8)  c(6, 2, 8)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D(10,4, 8)  d(11,4, 8)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E(1, 5, 6)  e(4, 5, 6)</a:t>
            </a:r>
            <a:b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F(8, 3, 6)  f(10,3, 6)</a:t>
            </a:r>
            <a:b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G(1, 1, 3)  g(4, 1, 3)</a:t>
            </a:r>
            <a:endParaRPr lang="cs-CZ" sz="2000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6495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683568" y="620688"/>
            <a:ext cx="4176464" cy="3528392"/>
            <a:chOff x="2411760" y="548680"/>
            <a:chExt cx="4176464" cy="3528392"/>
          </a:xfrm>
        </p:grpSpPr>
        <p:grpSp>
          <p:nvGrpSpPr>
            <p:cNvPr id="5" name="Group 4"/>
            <p:cNvGrpSpPr/>
            <p:nvPr/>
          </p:nvGrpSpPr>
          <p:grpSpPr>
            <a:xfrm>
              <a:off x="2411760" y="548680"/>
              <a:ext cx="4032448" cy="3528392"/>
              <a:chOff x="2411760" y="548680"/>
              <a:chExt cx="4032448" cy="3528392"/>
            </a:xfrm>
          </p:grpSpPr>
          <p:cxnSp>
            <p:nvCxnSpPr>
              <p:cNvPr id="4" name="Straight Connector 3"/>
              <p:cNvCxnSpPr/>
              <p:nvPr/>
            </p:nvCxnSpPr>
            <p:spPr>
              <a:xfrm>
                <a:off x="241176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269979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298782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>
                <a:off x="327585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356388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385192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413995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442798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471601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500404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529208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558011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>
                <a:off x="586814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615617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>
                <a:off x="644420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4" name="Straight Connector 93"/>
            <p:cNvCxnSpPr/>
            <p:nvPr/>
          </p:nvCxnSpPr>
          <p:spPr>
            <a:xfrm rot="16200000" flipV="1">
              <a:off x="4499992" y="198884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rot="16200000" flipV="1">
              <a:off x="4499992" y="170080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rot="16200000" flipV="1">
              <a:off x="4499992" y="1412776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rot="16200000" flipV="1">
              <a:off x="4499992" y="112474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rot="16200000" flipV="1">
              <a:off x="4499992" y="836712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rot="16200000" flipV="1">
              <a:off x="4499992" y="54868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rot="16200000" flipV="1">
              <a:off x="4499992" y="26064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rot="16200000" flipV="1">
              <a:off x="4499992" y="-2738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rot="16200000" flipV="1">
              <a:off x="4499992" y="-315416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rot="16200000" flipV="1">
              <a:off x="4499992" y="-60344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rot="16200000" flipV="1">
              <a:off x="4499992" y="-89148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16200000" flipV="1">
              <a:off x="4499992" y="-1179512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V="1">
              <a:off x="4499992" y="-146754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Group 58"/>
          <p:cNvGrpSpPr/>
          <p:nvPr/>
        </p:nvGrpSpPr>
        <p:grpSpPr>
          <a:xfrm>
            <a:off x="971600" y="980728"/>
            <a:ext cx="2880320" cy="2880320"/>
            <a:chOff x="1547664" y="1268760"/>
            <a:chExt cx="2880320" cy="2880320"/>
          </a:xfrm>
        </p:grpSpPr>
        <p:sp>
          <p:nvSpPr>
            <p:cNvPr id="60" name="Rectangle 59"/>
            <p:cNvSpPr/>
            <p:nvPr/>
          </p:nvSpPr>
          <p:spPr>
            <a:xfrm>
              <a:off x="1547664" y="3573016"/>
              <a:ext cx="864096" cy="576064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smtClean="0">
                  <a:solidFill>
                    <a:schemeClr val="tx1"/>
                  </a:solidFill>
                </a:rPr>
                <a:t>G</a:t>
              </a:r>
              <a:endParaRPr lang="cs-CZ" sz="2000" b="1">
                <a:solidFill>
                  <a:schemeClr val="tx1"/>
                </a:solidFill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1547664" y="2708920"/>
              <a:ext cx="864096" cy="288032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E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1835696" y="1556792"/>
              <a:ext cx="576064" cy="1152128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B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2411760" y="1268760"/>
              <a:ext cx="1152128" cy="576064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smtClean="0">
                  <a:solidFill>
                    <a:schemeClr val="tx1"/>
                  </a:solidFill>
                </a:rPr>
                <a:t>A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2411760" y="2132856"/>
              <a:ext cx="576064" cy="1728192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C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3563888" y="2708920"/>
              <a:ext cx="576064" cy="864096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F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4139952" y="2132856"/>
              <a:ext cx="288032" cy="1152128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smtClean="0">
                  <a:solidFill>
                    <a:schemeClr val="tx1"/>
                  </a:solidFill>
                </a:rPr>
                <a:t>D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</p:grpSp>
      <p:cxnSp>
        <p:nvCxnSpPr>
          <p:cNvPr id="9" name="Straight Connector 8"/>
          <p:cNvCxnSpPr/>
          <p:nvPr/>
        </p:nvCxnSpPr>
        <p:spPr>
          <a:xfrm>
            <a:off x="2987824" y="332656"/>
            <a:ext cx="0" cy="4248472"/>
          </a:xfrm>
          <a:prstGeom prst="line">
            <a:avLst/>
          </a:prstGeom>
          <a:ln w="762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47"/>
          <p:cNvSpPr/>
          <p:nvPr/>
        </p:nvSpPr>
        <p:spPr>
          <a:xfrm>
            <a:off x="2843808" y="1484784"/>
            <a:ext cx="288032" cy="1440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1" name="Oval 40"/>
          <p:cNvSpPr/>
          <p:nvPr/>
        </p:nvSpPr>
        <p:spPr>
          <a:xfrm>
            <a:off x="2843808" y="3212976"/>
            <a:ext cx="288032" cy="1440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Right Arrow 41"/>
          <p:cNvSpPr/>
          <p:nvPr/>
        </p:nvSpPr>
        <p:spPr>
          <a:xfrm>
            <a:off x="2987824" y="4509120"/>
            <a:ext cx="2304256" cy="50405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Sweep line</a:t>
            </a:r>
            <a:endParaRPr lang="cs-CZ" b="1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39552" y="4149080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0   1   2    3   4   5   6    7   8   9  10  11 12 13 14</a:t>
            </a:r>
            <a:endParaRPr lang="cs-CZ" b="1"/>
          </a:p>
        </p:txBody>
      </p:sp>
      <p:grpSp>
        <p:nvGrpSpPr>
          <p:cNvPr id="44" name="Group 43"/>
          <p:cNvGrpSpPr/>
          <p:nvPr/>
        </p:nvGrpSpPr>
        <p:grpSpPr>
          <a:xfrm>
            <a:off x="323528" y="548680"/>
            <a:ext cx="288032" cy="3733383"/>
            <a:chOff x="5508104" y="836712"/>
            <a:chExt cx="288032" cy="3733383"/>
          </a:xfrm>
        </p:grpSpPr>
        <p:sp>
          <p:nvSpPr>
            <p:cNvPr id="45" name="TextBox 44"/>
            <p:cNvSpPr txBox="1"/>
            <p:nvPr/>
          </p:nvSpPr>
          <p:spPr>
            <a:xfrm>
              <a:off x="5508104" y="83671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12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508104" y="112474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11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5508104" y="141277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10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5508104" y="1700808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9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5508104" y="1988840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8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5508104" y="227687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7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5508104" y="256490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6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5508104" y="285293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5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508104" y="3140968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4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508104" y="3429000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3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5508104" y="371703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2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508104" y="400506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5508104" y="429309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0</a:t>
              </a:r>
            </a:p>
          </p:txBody>
        </p:sp>
      </p:grpSp>
      <p:sp>
        <p:nvSpPr>
          <p:cNvPr id="67" name="TextBox 66"/>
          <p:cNvSpPr txBox="1"/>
          <p:nvPr/>
        </p:nvSpPr>
        <p:spPr>
          <a:xfrm>
            <a:off x="4788024" y="5301208"/>
            <a:ext cx="576064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smtClean="0"/>
              <a:t>a F</a:t>
            </a:r>
            <a:endParaRPr lang="cs-CZ" b="1"/>
          </a:p>
        </p:txBody>
      </p:sp>
      <p:sp>
        <p:nvSpPr>
          <p:cNvPr id="69" name="TextBox 68"/>
          <p:cNvSpPr txBox="1"/>
          <p:nvPr/>
        </p:nvSpPr>
        <p:spPr>
          <a:xfrm>
            <a:off x="2699792" y="5661248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 G  E  B  g  e  b  C  A  c  a  F  f  D  d </a:t>
            </a:r>
            <a:endParaRPr lang="cs-CZ" b="1"/>
          </a:p>
        </p:txBody>
      </p:sp>
      <p:sp>
        <p:nvSpPr>
          <p:cNvPr id="70" name="TextBox 69"/>
          <p:cNvSpPr txBox="1"/>
          <p:nvPr/>
        </p:nvSpPr>
        <p:spPr>
          <a:xfrm>
            <a:off x="395536" y="5661248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Sorted vertical edges </a:t>
            </a:r>
            <a:endParaRPr lang="cs-CZ" b="1"/>
          </a:p>
        </p:txBody>
      </p:sp>
      <p:sp>
        <p:nvSpPr>
          <p:cNvPr id="72" name="TextBox 71"/>
          <p:cNvSpPr txBox="1"/>
          <p:nvPr/>
        </p:nvSpPr>
        <p:spPr>
          <a:xfrm>
            <a:off x="395536" y="5301208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Curent vertical edges 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>
            <a:off x="5220072" y="620688"/>
            <a:ext cx="3672408" cy="31700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0" rIns="0" rtlCol="0" anchor="ctr" anchorCtr="1">
            <a:spAutoFit/>
          </a:bodyPr>
          <a:lstStyle/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front       back 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edges       edges</a:t>
            </a:r>
          </a:p>
          <a:p>
            <a:endParaRPr lang="en-US" sz="20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A(4, 9,11)  a(8, 9,11)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B(2, 6,10)  b(4, 6,10)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C(4, 2, 8)  c(6, 2, 8)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D(10,4, 8)  d(11,4, 8)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E(1, 5, 6)  e(4, 5, 6)</a:t>
            </a:r>
            <a:b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F(8, 3, 6)  f(10,3, 6)</a:t>
            </a:r>
            <a:b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G(1, 1, 3)  g(4, 1, 3)</a:t>
            </a:r>
            <a:endParaRPr lang="cs-CZ" sz="2000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1064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683568" y="620688"/>
            <a:ext cx="4176464" cy="3528392"/>
            <a:chOff x="2411760" y="548680"/>
            <a:chExt cx="4176464" cy="3528392"/>
          </a:xfrm>
        </p:grpSpPr>
        <p:grpSp>
          <p:nvGrpSpPr>
            <p:cNvPr id="5" name="Group 4"/>
            <p:cNvGrpSpPr/>
            <p:nvPr/>
          </p:nvGrpSpPr>
          <p:grpSpPr>
            <a:xfrm>
              <a:off x="2411760" y="548680"/>
              <a:ext cx="4032448" cy="3528392"/>
              <a:chOff x="2411760" y="548680"/>
              <a:chExt cx="4032448" cy="3528392"/>
            </a:xfrm>
          </p:grpSpPr>
          <p:cxnSp>
            <p:nvCxnSpPr>
              <p:cNvPr id="4" name="Straight Connector 3"/>
              <p:cNvCxnSpPr/>
              <p:nvPr/>
            </p:nvCxnSpPr>
            <p:spPr>
              <a:xfrm>
                <a:off x="241176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269979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298782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>
                <a:off x="327585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356388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385192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413995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442798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471601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500404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529208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558011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>
                <a:off x="586814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615617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>
                <a:off x="644420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4" name="Straight Connector 93"/>
            <p:cNvCxnSpPr/>
            <p:nvPr/>
          </p:nvCxnSpPr>
          <p:spPr>
            <a:xfrm rot="16200000" flipV="1">
              <a:off x="4499992" y="198884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rot="16200000" flipV="1">
              <a:off x="4499992" y="170080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rot="16200000" flipV="1">
              <a:off x="4499992" y="1412776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rot="16200000" flipV="1">
              <a:off x="4499992" y="112474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rot="16200000" flipV="1">
              <a:off x="4499992" y="836712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rot="16200000" flipV="1">
              <a:off x="4499992" y="54868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rot="16200000" flipV="1">
              <a:off x="4499992" y="26064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rot="16200000" flipV="1">
              <a:off x="4499992" y="-2738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rot="16200000" flipV="1">
              <a:off x="4499992" y="-315416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rot="16200000" flipV="1">
              <a:off x="4499992" y="-60344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rot="16200000" flipV="1">
              <a:off x="4499992" y="-89148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16200000" flipV="1">
              <a:off x="4499992" y="-1179512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V="1">
              <a:off x="4499992" y="-146754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Group 58"/>
          <p:cNvGrpSpPr/>
          <p:nvPr/>
        </p:nvGrpSpPr>
        <p:grpSpPr>
          <a:xfrm>
            <a:off x="971600" y="980728"/>
            <a:ext cx="2880320" cy="2880320"/>
            <a:chOff x="1547664" y="1268760"/>
            <a:chExt cx="2880320" cy="2880320"/>
          </a:xfrm>
        </p:grpSpPr>
        <p:sp>
          <p:nvSpPr>
            <p:cNvPr id="60" name="Rectangle 59"/>
            <p:cNvSpPr/>
            <p:nvPr/>
          </p:nvSpPr>
          <p:spPr>
            <a:xfrm>
              <a:off x="1547664" y="3573016"/>
              <a:ext cx="864096" cy="576064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smtClean="0">
                  <a:solidFill>
                    <a:schemeClr val="tx1"/>
                  </a:solidFill>
                </a:rPr>
                <a:t>G</a:t>
              </a:r>
              <a:endParaRPr lang="cs-CZ" sz="2000" b="1">
                <a:solidFill>
                  <a:schemeClr val="tx1"/>
                </a:solidFill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1547664" y="2708920"/>
              <a:ext cx="864096" cy="288032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E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1835696" y="1556792"/>
              <a:ext cx="576064" cy="1152128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B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2411760" y="1268760"/>
              <a:ext cx="1152128" cy="576064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smtClean="0">
                  <a:solidFill>
                    <a:schemeClr val="tx1"/>
                  </a:solidFill>
                </a:rPr>
                <a:t>A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2411760" y="2132856"/>
              <a:ext cx="576064" cy="1728192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C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3563888" y="2708920"/>
              <a:ext cx="576064" cy="864096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F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4139952" y="2132856"/>
              <a:ext cx="288032" cy="1152128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smtClean="0">
                  <a:solidFill>
                    <a:schemeClr val="tx1"/>
                  </a:solidFill>
                </a:rPr>
                <a:t>D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</p:grpSp>
      <p:cxnSp>
        <p:nvCxnSpPr>
          <p:cNvPr id="9" name="Straight Connector 8"/>
          <p:cNvCxnSpPr/>
          <p:nvPr/>
        </p:nvCxnSpPr>
        <p:spPr>
          <a:xfrm>
            <a:off x="3563888" y="332656"/>
            <a:ext cx="0" cy="4248472"/>
          </a:xfrm>
          <a:prstGeom prst="line">
            <a:avLst/>
          </a:prstGeom>
          <a:ln w="762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47"/>
          <p:cNvSpPr/>
          <p:nvPr/>
        </p:nvSpPr>
        <p:spPr>
          <a:xfrm>
            <a:off x="3419872" y="2924944"/>
            <a:ext cx="288032" cy="1440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1" name="Oval 40"/>
          <p:cNvSpPr/>
          <p:nvPr/>
        </p:nvSpPr>
        <p:spPr>
          <a:xfrm>
            <a:off x="3419872" y="3212976"/>
            <a:ext cx="288032" cy="1440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Right Arrow 41"/>
          <p:cNvSpPr/>
          <p:nvPr/>
        </p:nvSpPr>
        <p:spPr>
          <a:xfrm>
            <a:off x="3563888" y="4509120"/>
            <a:ext cx="2304256" cy="50405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Sweep line</a:t>
            </a:r>
            <a:endParaRPr lang="cs-CZ" b="1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39552" y="4149080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0   1   2    3   4   5   6    7   8   9  10  11 12 13 14</a:t>
            </a:r>
            <a:endParaRPr lang="cs-CZ" b="1"/>
          </a:p>
        </p:txBody>
      </p:sp>
      <p:grpSp>
        <p:nvGrpSpPr>
          <p:cNvPr id="44" name="Group 43"/>
          <p:cNvGrpSpPr/>
          <p:nvPr/>
        </p:nvGrpSpPr>
        <p:grpSpPr>
          <a:xfrm>
            <a:off x="323528" y="548680"/>
            <a:ext cx="288032" cy="3733383"/>
            <a:chOff x="5508104" y="836712"/>
            <a:chExt cx="288032" cy="3733383"/>
          </a:xfrm>
        </p:grpSpPr>
        <p:sp>
          <p:nvSpPr>
            <p:cNvPr id="45" name="TextBox 44"/>
            <p:cNvSpPr txBox="1"/>
            <p:nvPr/>
          </p:nvSpPr>
          <p:spPr>
            <a:xfrm>
              <a:off x="5508104" y="83671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12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508104" y="112474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11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5508104" y="141277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10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5508104" y="1700808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9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5508104" y="1988840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8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5508104" y="227687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7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5508104" y="256490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6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5508104" y="285293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5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508104" y="3140968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4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508104" y="3429000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3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5508104" y="371703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2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508104" y="400506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5508104" y="429309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0</a:t>
              </a:r>
            </a:p>
          </p:txBody>
        </p:sp>
      </p:grpSp>
      <p:sp>
        <p:nvSpPr>
          <p:cNvPr id="67" name="TextBox 66"/>
          <p:cNvSpPr txBox="1"/>
          <p:nvPr/>
        </p:nvSpPr>
        <p:spPr>
          <a:xfrm>
            <a:off x="5220072" y="5301208"/>
            <a:ext cx="504056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smtClean="0"/>
              <a:t>f D</a:t>
            </a:r>
            <a:endParaRPr lang="cs-CZ" b="1"/>
          </a:p>
        </p:txBody>
      </p:sp>
      <p:sp>
        <p:nvSpPr>
          <p:cNvPr id="69" name="TextBox 68"/>
          <p:cNvSpPr txBox="1"/>
          <p:nvPr/>
        </p:nvSpPr>
        <p:spPr>
          <a:xfrm>
            <a:off x="2699792" y="5661248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 G  E  B  g  e  b  C  A  c  a  F  f  D  d </a:t>
            </a:r>
            <a:endParaRPr lang="cs-CZ" b="1"/>
          </a:p>
        </p:txBody>
      </p:sp>
      <p:sp>
        <p:nvSpPr>
          <p:cNvPr id="70" name="TextBox 69"/>
          <p:cNvSpPr txBox="1"/>
          <p:nvPr/>
        </p:nvSpPr>
        <p:spPr>
          <a:xfrm>
            <a:off x="395536" y="5661248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Sorted vertical edges </a:t>
            </a:r>
            <a:endParaRPr lang="cs-CZ" b="1"/>
          </a:p>
        </p:txBody>
      </p:sp>
      <p:sp>
        <p:nvSpPr>
          <p:cNvPr id="72" name="TextBox 71"/>
          <p:cNvSpPr txBox="1"/>
          <p:nvPr/>
        </p:nvSpPr>
        <p:spPr>
          <a:xfrm>
            <a:off x="395536" y="5301208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Curent vertical edges 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>
            <a:off x="5220072" y="620688"/>
            <a:ext cx="3672408" cy="31700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0" rIns="0" rtlCol="0" anchor="ctr" anchorCtr="1">
            <a:spAutoFit/>
          </a:bodyPr>
          <a:lstStyle/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front       back 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edges       edges</a:t>
            </a:r>
          </a:p>
          <a:p>
            <a:endParaRPr lang="en-US" sz="20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A(4, 9,11)  a(8, 9,11)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B(2, 6,10)  b(4, 6,10)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C(4, 2, 8)  c(6, 2, 8)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D(10,4, 8)  d(11,4, 8)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E(1, 5, 6)  e(4, 5, 6)</a:t>
            </a:r>
            <a:b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F(8, 3, 6)  f(10,3, 6)</a:t>
            </a:r>
            <a:b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G(1, 1, 3)  g(4, 1, 3)</a:t>
            </a:r>
            <a:endParaRPr lang="cs-CZ" sz="2000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202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683568" y="620688"/>
            <a:ext cx="4176464" cy="3528392"/>
            <a:chOff x="2411760" y="548680"/>
            <a:chExt cx="4176464" cy="3528392"/>
          </a:xfrm>
        </p:grpSpPr>
        <p:grpSp>
          <p:nvGrpSpPr>
            <p:cNvPr id="5" name="Group 4"/>
            <p:cNvGrpSpPr/>
            <p:nvPr/>
          </p:nvGrpSpPr>
          <p:grpSpPr>
            <a:xfrm>
              <a:off x="2411760" y="548680"/>
              <a:ext cx="4032448" cy="3528392"/>
              <a:chOff x="2411760" y="548680"/>
              <a:chExt cx="4032448" cy="3528392"/>
            </a:xfrm>
          </p:grpSpPr>
          <p:cxnSp>
            <p:nvCxnSpPr>
              <p:cNvPr id="4" name="Straight Connector 3"/>
              <p:cNvCxnSpPr/>
              <p:nvPr/>
            </p:nvCxnSpPr>
            <p:spPr>
              <a:xfrm>
                <a:off x="241176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269979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298782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>
                <a:off x="327585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356388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385192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413995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442798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471601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500404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529208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558011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>
                <a:off x="586814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615617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>
                <a:off x="644420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4" name="Straight Connector 93"/>
            <p:cNvCxnSpPr/>
            <p:nvPr/>
          </p:nvCxnSpPr>
          <p:spPr>
            <a:xfrm rot="16200000" flipV="1">
              <a:off x="4499992" y="198884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rot="16200000" flipV="1">
              <a:off x="4499992" y="170080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rot="16200000" flipV="1">
              <a:off x="4499992" y="1412776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rot="16200000" flipV="1">
              <a:off x="4499992" y="112474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rot="16200000" flipV="1">
              <a:off x="4499992" y="836712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rot="16200000" flipV="1">
              <a:off x="4499992" y="54868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rot="16200000" flipV="1">
              <a:off x="4499992" y="26064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rot="16200000" flipV="1">
              <a:off x="4499992" y="-2738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rot="16200000" flipV="1">
              <a:off x="4499992" y="-315416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rot="16200000" flipV="1">
              <a:off x="4499992" y="-60344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rot="16200000" flipV="1">
              <a:off x="4499992" y="-89148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16200000" flipV="1">
              <a:off x="4499992" y="-1179512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V="1">
              <a:off x="4499992" y="-146754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Group 58"/>
          <p:cNvGrpSpPr/>
          <p:nvPr/>
        </p:nvGrpSpPr>
        <p:grpSpPr>
          <a:xfrm>
            <a:off x="971600" y="980728"/>
            <a:ext cx="2880320" cy="2880320"/>
            <a:chOff x="1547664" y="1268760"/>
            <a:chExt cx="2880320" cy="2880320"/>
          </a:xfrm>
        </p:grpSpPr>
        <p:sp>
          <p:nvSpPr>
            <p:cNvPr id="60" name="Rectangle 59"/>
            <p:cNvSpPr/>
            <p:nvPr/>
          </p:nvSpPr>
          <p:spPr>
            <a:xfrm>
              <a:off x="1547664" y="3573016"/>
              <a:ext cx="864096" cy="576064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smtClean="0">
                  <a:solidFill>
                    <a:schemeClr val="tx1"/>
                  </a:solidFill>
                </a:rPr>
                <a:t>G</a:t>
              </a:r>
              <a:endParaRPr lang="cs-CZ" sz="2000" b="1">
                <a:solidFill>
                  <a:schemeClr val="tx1"/>
                </a:solidFill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1547664" y="2708920"/>
              <a:ext cx="864096" cy="288032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E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1835696" y="1556792"/>
              <a:ext cx="576064" cy="1152128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B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2411760" y="1268760"/>
              <a:ext cx="1152128" cy="576064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smtClean="0">
                  <a:solidFill>
                    <a:schemeClr val="tx1"/>
                  </a:solidFill>
                </a:rPr>
                <a:t>A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2411760" y="2132856"/>
              <a:ext cx="576064" cy="1728192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C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3563888" y="2708920"/>
              <a:ext cx="576064" cy="864096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F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4139952" y="2132856"/>
              <a:ext cx="288032" cy="1152128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smtClean="0">
                  <a:solidFill>
                    <a:schemeClr val="tx1"/>
                  </a:solidFill>
                </a:rPr>
                <a:t>D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</p:grpSp>
      <p:cxnSp>
        <p:nvCxnSpPr>
          <p:cNvPr id="9" name="Straight Connector 8"/>
          <p:cNvCxnSpPr/>
          <p:nvPr/>
        </p:nvCxnSpPr>
        <p:spPr>
          <a:xfrm>
            <a:off x="3851920" y="332656"/>
            <a:ext cx="0" cy="4248472"/>
          </a:xfrm>
          <a:prstGeom prst="line">
            <a:avLst/>
          </a:prstGeom>
          <a:ln w="762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47"/>
          <p:cNvSpPr/>
          <p:nvPr/>
        </p:nvSpPr>
        <p:spPr>
          <a:xfrm>
            <a:off x="3707904" y="2924944"/>
            <a:ext cx="288032" cy="1440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Right Arrow 41"/>
          <p:cNvSpPr/>
          <p:nvPr/>
        </p:nvSpPr>
        <p:spPr>
          <a:xfrm>
            <a:off x="3851920" y="4509120"/>
            <a:ext cx="2304256" cy="50405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Sweep line</a:t>
            </a:r>
            <a:endParaRPr lang="cs-CZ" b="1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39552" y="4149080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0   1   2    3   4   5   6    7   8   9  10  11 12 13 14</a:t>
            </a:r>
            <a:endParaRPr lang="cs-CZ" b="1"/>
          </a:p>
        </p:txBody>
      </p:sp>
      <p:grpSp>
        <p:nvGrpSpPr>
          <p:cNvPr id="44" name="Group 43"/>
          <p:cNvGrpSpPr/>
          <p:nvPr/>
        </p:nvGrpSpPr>
        <p:grpSpPr>
          <a:xfrm>
            <a:off x="323528" y="548680"/>
            <a:ext cx="288032" cy="3733383"/>
            <a:chOff x="5508104" y="836712"/>
            <a:chExt cx="288032" cy="3733383"/>
          </a:xfrm>
        </p:grpSpPr>
        <p:sp>
          <p:nvSpPr>
            <p:cNvPr id="45" name="TextBox 44"/>
            <p:cNvSpPr txBox="1"/>
            <p:nvPr/>
          </p:nvSpPr>
          <p:spPr>
            <a:xfrm>
              <a:off x="5508104" y="83671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12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508104" y="112474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11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5508104" y="141277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10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5508104" y="1700808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9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5508104" y="1988840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8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5508104" y="227687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7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5508104" y="256490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6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5508104" y="285293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5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508104" y="3140968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4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508104" y="3429000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3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5508104" y="371703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2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508104" y="400506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5508104" y="429309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0</a:t>
              </a:r>
            </a:p>
          </p:txBody>
        </p:sp>
      </p:grpSp>
      <p:sp>
        <p:nvSpPr>
          <p:cNvPr id="67" name="TextBox 66"/>
          <p:cNvSpPr txBox="1"/>
          <p:nvPr/>
        </p:nvSpPr>
        <p:spPr>
          <a:xfrm>
            <a:off x="5652120" y="5301208"/>
            <a:ext cx="288032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smtClean="0"/>
              <a:t>d</a:t>
            </a:r>
            <a:endParaRPr lang="cs-CZ" b="1"/>
          </a:p>
        </p:txBody>
      </p:sp>
      <p:sp>
        <p:nvSpPr>
          <p:cNvPr id="69" name="TextBox 68"/>
          <p:cNvSpPr txBox="1"/>
          <p:nvPr/>
        </p:nvSpPr>
        <p:spPr>
          <a:xfrm>
            <a:off x="2699792" y="5661248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 G  E  B  g  e  b  C  A  c  a  F  f  D  d </a:t>
            </a:r>
            <a:endParaRPr lang="cs-CZ" b="1"/>
          </a:p>
        </p:txBody>
      </p:sp>
      <p:sp>
        <p:nvSpPr>
          <p:cNvPr id="70" name="TextBox 69"/>
          <p:cNvSpPr txBox="1"/>
          <p:nvPr/>
        </p:nvSpPr>
        <p:spPr>
          <a:xfrm>
            <a:off x="395536" y="5661248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Sorted vertical edges </a:t>
            </a:r>
            <a:endParaRPr lang="cs-CZ" b="1"/>
          </a:p>
        </p:txBody>
      </p:sp>
      <p:sp>
        <p:nvSpPr>
          <p:cNvPr id="71" name="TextBox 70"/>
          <p:cNvSpPr txBox="1"/>
          <p:nvPr/>
        </p:nvSpPr>
        <p:spPr>
          <a:xfrm>
            <a:off x="395536" y="5301208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Curent vertical edges </a:t>
            </a:r>
            <a:endParaRPr lang="cs-CZ" b="1"/>
          </a:p>
        </p:txBody>
      </p:sp>
      <p:sp>
        <p:nvSpPr>
          <p:cNvPr id="72" name="TextBox 71"/>
          <p:cNvSpPr txBox="1"/>
          <p:nvPr/>
        </p:nvSpPr>
        <p:spPr>
          <a:xfrm>
            <a:off x="5220072" y="620688"/>
            <a:ext cx="3672408" cy="31700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0" rIns="0" rtlCol="0" anchor="ctr" anchorCtr="1">
            <a:spAutoFit/>
          </a:bodyPr>
          <a:lstStyle/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front       back 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edges       edges</a:t>
            </a:r>
          </a:p>
          <a:p>
            <a:endParaRPr lang="en-US" sz="20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A(4, 9,11)  a(8, 9,11)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B(2, 6,10)  b(4, 6,10)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C(4, 2, 8)  c(6, 2, 8)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D(10,4, 8)  d(11,4, 8)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E(1, 5, 6)  e(4, 5, 6)</a:t>
            </a:r>
            <a:b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F(8, 3, 6)  f(10,3, 6)</a:t>
            </a:r>
            <a:b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G(1, 1, 3)  g(4, 1, 3)</a:t>
            </a:r>
            <a:endParaRPr lang="cs-CZ" sz="2000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4715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683568" y="620688"/>
            <a:ext cx="4176464" cy="3528392"/>
            <a:chOff x="2411760" y="548680"/>
            <a:chExt cx="4176464" cy="3528392"/>
          </a:xfrm>
        </p:grpSpPr>
        <p:grpSp>
          <p:nvGrpSpPr>
            <p:cNvPr id="5" name="Group 4"/>
            <p:cNvGrpSpPr/>
            <p:nvPr/>
          </p:nvGrpSpPr>
          <p:grpSpPr>
            <a:xfrm>
              <a:off x="2411760" y="548680"/>
              <a:ext cx="4032448" cy="3528392"/>
              <a:chOff x="2411760" y="548680"/>
              <a:chExt cx="4032448" cy="3528392"/>
            </a:xfrm>
          </p:grpSpPr>
          <p:cxnSp>
            <p:nvCxnSpPr>
              <p:cNvPr id="4" name="Straight Connector 3"/>
              <p:cNvCxnSpPr/>
              <p:nvPr/>
            </p:nvCxnSpPr>
            <p:spPr>
              <a:xfrm>
                <a:off x="241176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269979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298782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>
                <a:off x="327585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356388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385192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413995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442798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471601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500404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529208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558011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>
                <a:off x="586814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615617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>
                <a:off x="644420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4" name="Straight Connector 93"/>
            <p:cNvCxnSpPr/>
            <p:nvPr/>
          </p:nvCxnSpPr>
          <p:spPr>
            <a:xfrm rot="16200000" flipV="1">
              <a:off x="4499992" y="198884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rot="16200000" flipV="1">
              <a:off x="4499992" y="170080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rot="16200000" flipV="1">
              <a:off x="4499992" y="1412776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rot="16200000" flipV="1">
              <a:off x="4499992" y="112474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rot="16200000" flipV="1">
              <a:off x="4499992" y="836712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rot="16200000" flipV="1">
              <a:off x="4499992" y="54868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rot="16200000" flipV="1">
              <a:off x="4499992" y="26064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rot="16200000" flipV="1">
              <a:off x="4499992" y="-2738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rot="16200000" flipV="1">
              <a:off x="4499992" y="-315416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rot="16200000" flipV="1">
              <a:off x="4499992" y="-60344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rot="16200000" flipV="1">
              <a:off x="4499992" y="-89148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16200000" flipV="1">
              <a:off x="4499992" y="-1179512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V="1">
              <a:off x="4499992" y="-146754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971600" y="980728"/>
            <a:ext cx="2880320" cy="2880320"/>
            <a:chOff x="1547664" y="1268760"/>
            <a:chExt cx="2880320" cy="2880320"/>
          </a:xfrm>
        </p:grpSpPr>
        <p:sp>
          <p:nvSpPr>
            <p:cNvPr id="109" name="Rectangle 108"/>
            <p:cNvSpPr/>
            <p:nvPr/>
          </p:nvSpPr>
          <p:spPr>
            <a:xfrm>
              <a:off x="1547664" y="3573016"/>
              <a:ext cx="864096" cy="576064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smtClean="0">
                  <a:solidFill>
                    <a:schemeClr val="tx1"/>
                  </a:solidFill>
                </a:rPr>
                <a:t>G</a:t>
              </a:r>
              <a:endParaRPr lang="cs-CZ" sz="2000" b="1">
                <a:solidFill>
                  <a:schemeClr val="tx1"/>
                </a:solidFill>
              </a:endParaRPr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1547664" y="2708920"/>
              <a:ext cx="864096" cy="288032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E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1835696" y="1556792"/>
              <a:ext cx="576064" cy="1152128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B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2411760" y="1268760"/>
              <a:ext cx="1152128" cy="576064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smtClean="0">
                  <a:solidFill>
                    <a:schemeClr val="tx1"/>
                  </a:solidFill>
                </a:rPr>
                <a:t>A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2411760" y="2132856"/>
              <a:ext cx="576064" cy="1728192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C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3563888" y="2708920"/>
              <a:ext cx="576064" cy="864096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F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4139952" y="2132856"/>
              <a:ext cx="288032" cy="1152128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smtClean="0">
                  <a:solidFill>
                    <a:schemeClr val="tx1"/>
                  </a:solidFill>
                </a:rPr>
                <a:t>D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</p:grpSp>
      <p:cxnSp>
        <p:nvCxnSpPr>
          <p:cNvPr id="9" name="Straight Connector 8"/>
          <p:cNvCxnSpPr/>
          <p:nvPr/>
        </p:nvCxnSpPr>
        <p:spPr>
          <a:xfrm rot="16200000">
            <a:off x="2663788" y="1736812"/>
            <a:ext cx="0" cy="4248472"/>
          </a:xfrm>
          <a:prstGeom prst="line">
            <a:avLst/>
          </a:prstGeom>
          <a:ln w="762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ight Arrow 12"/>
          <p:cNvSpPr/>
          <p:nvPr/>
        </p:nvSpPr>
        <p:spPr>
          <a:xfrm rot="16200000">
            <a:off x="3671900" y="2456892"/>
            <a:ext cx="2304256" cy="50405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Sweep line</a:t>
            </a:r>
            <a:endParaRPr lang="cs-CZ" b="1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9552" y="4149080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0   1   2    3   4   5   6    7   8   9  10  11 12 13 14</a:t>
            </a:r>
            <a:endParaRPr lang="cs-CZ" b="1"/>
          </a:p>
        </p:txBody>
      </p:sp>
      <p:grpSp>
        <p:nvGrpSpPr>
          <p:cNvPr id="15" name="Group 14"/>
          <p:cNvGrpSpPr/>
          <p:nvPr/>
        </p:nvGrpSpPr>
        <p:grpSpPr>
          <a:xfrm>
            <a:off x="323528" y="548680"/>
            <a:ext cx="288032" cy="3733383"/>
            <a:chOff x="5508104" y="836712"/>
            <a:chExt cx="288032" cy="3733383"/>
          </a:xfrm>
        </p:grpSpPr>
        <p:sp>
          <p:nvSpPr>
            <p:cNvPr id="128" name="TextBox 127"/>
            <p:cNvSpPr txBox="1"/>
            <p:nvPr/>
          </p:nvSpPr>
          <p:spPr>
            <a:xfrm>
              <a:off x="5508104" y="83671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12</a:t>
              </a: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5508104" y="112474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11</a:t>
              </a:r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5508104" y="141277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10</a:t>
              </a:r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5508104" y="1700808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9</a:t>
              </a:r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5508104" y="1988840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8</a:t>
              </a:r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5508104" y="227687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7</a:t>
              </a:r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5508104" y="256490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6</a:t>
              </a:r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5508104" y="285293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5</a:t>
              </a:r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5508104" y="3140968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4</a:t>
              </a:r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5508104" y="3429000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3</a:t>
              </a: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5508104" y="371703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2</a:t>
              </a:r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5508104" y="400506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</a:t>
              </a:r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5508104" y="429309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0</a:t>
              </a:r>
            </a:p>
          </p:txBody>
        </p:sp>
      </p:grpSp>
      <p:sp>
        <p:nvSpPr>
          <p:cNvPr id="65" name="TextBox 64"/>
          <p:cNvSpPr txBox="1"/>
          <p:nvPr/>
        </p:nvSpPr>
        <p:spPr>
          <a:xfrm>
            <a:off x="467544" y="4653136"/>
            <a:ext cx="79928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Explore vertical connections:</a:t>
            </a:r>
          </a:p>
          <a:p>
            <a:r>
              <a:rPr lang="en-US" smtClean="0"/>
              <a:t>1. Apply analogous strategy,  only exchange x and y coords in the code.</a:t>
            </a:r>
          </a:p>
          <a:p>
            <a:r>
              <a:rPr lang="en-US" smtClean="0"/>
              <a:t>    Or</a:t>
            </a:r>
          </a:p>
          <a:p>
            <a:r>
              <a:rPr lang="en-US" smtClean="0"/>
              <a:t>2. Transpose the input data (= swap x- and y-coord) and apply identical code </a:t>
            </a:r>
          </a:p>
          <a:p>
            <a:r>
              <a:rPr lang="en-US" smtClean="0"/>
              <a:t>    (takes less time to code, a bit more time to run). </a:t>
            </a:r>
          </a:p>
        </p:txBody>
      </p:sp>
      <p:sp>
        <p:nvSpPr>
          <p:cNvPr id="12" name="Oval 11"/>
          <p:cNvSpPr/>
          <p:nvPr/>
        </p:nvSpPr>
        <p:spPr>
          <a:xfrm>
            <a:off x="827584" y="3789040"/>
            <a:ext cx="288032" cy="1440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6810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3525</TotalTime>
  <Words>1066</Words>
  <Application>Microsoft Office PowerPoint</Application>
  <PresentationFormat>On-screen Show (4:3)</PresentationFormat>
  <Paragraphs>303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berezovs</dc:creator>
  <cp:lastModifiedBy>berezovs</cp:lastModifiedBy>
  <cp:revision>185</cp:revision>
  <dcterms:created xsi:type="dcterms:W3CDTF">2015-03-09T22:38:17Z</dcterms:created>
  <dcterms:modified xsi:type="dcterms:W3CDTF">2016-05-12T12:10:53Z</dcterms:modified>
</cp:coreProperties>
</file>