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1" r:id="rId2"/>
    <p:sldId id="407" r:id="rId3"/>
    <p:sldId id="348" r:id="rId4"/>
    <p:sldId id="349" r:id="rId5"/>
    <p:sldId id="350" r:id="rId6"/>
    <p:sldId id="351" r:id="rId7"/>
    <p:sldId id="352" r:id="rId8"/>
    <p:sldId id="353" r:id="rId9"/>
    <p:sldId id="354" r:id="rId10"/>
    <p:sldId id="355" r:id="rId11"/>
    <p:sldId id="356" r:id="rId12"/>
    <p:sldId id="357" r:id="rId13"/>
    <p:sldId id="358" r:id="rId14"/>
    <p:sldId id="359" r:id="rId15"/>
    <p:sldId id="360" r:id="rId16"/>
    <p:sldId id="361" r:id="rId17"/>
    <p:sldId id="362" r:id="rId18"/>
    <p:sldId id="363" r:id="rId19"/>
    <p:sldId id="365" r:id="rId20"/>
    <p:sldId id="367" r:id="rId21"/>
    <p:sldId id="368" r:id="rId22"/>
    <p:sldId id="369" r:id="rId23"/>
    <p:sldId id="370" r:id="rId24"/>
    <p:sldId id="371" r:id="rId25"/>
    <p:sldId id="372" r:id="rId26"/>
    <p:sldId id="373" r:id="rId27"/>
    <p:sldId id="374" r:id="rId28"/>
    <p:sldId id="386" r:id="rId29"/>
    <p:sldId id="388" r:id="rId30"/>
    <p:sldId id="389" r:id="rId31"/>
    <p:sldId id="390" r:id="rId32"/>
    <p:sldId id="391" r:id="rId33"/>
    <p:sldId id="392" r:id="rId34"/>
    <p:sldId id="393" r:id="rId35"/>
    <p:sldId id="394" r:id="rId36"/>
    <p:sldId id="395" r:id="rId37"/>
    <p:sldId id="312" r:id="rId38"/>
    <p:sldId id="313" r:id="rId39"/>
    <p:sldId id="314" r:id="rId40"/>
    <p:sldId id="315" r:id="rId41"/>
    <p:sldId id="316" r:id="rId42"/>
    <p:sldId id="317" r:id="rId43"/>
    <p:sldId id="318" r:id="rId44"/>
    <p:sldId id="319" r:id="rId45"/>
    <p:sldId id="342" r:id="rId46"/>
    <p:sldId id="375" r:id="rId47"/>
    <p:sldId id="376" r:id="rId48"/>
    <p:sldId id="379" r:id="rId49"/>
    <p:sldId id="380" r:id="rId50"/>
    <p:sldId id="381" r:id="rId51"/>
    <p:sldId id="382" r:id="rId52"/>
    <p:sldId id="383" r:id="rId53"/>
    <p:sldId id="384" r:id="rId54"/>
    <p:sldId id="385" r:id="rId55"/>
    <p:sldId id="396" r:id="rId56"/>
    <p:sldId id="397" r:id="rId57"/>
    <p:sldId id="400" r:id="rId58"/>
    <p:sldId id="401" r:id="rId59"/>
    <p:sldId id="402" r:id="rId60"/>
    <p:sldId id="403" r:id="rId61"/>
    <p:sldId id="404" r:id="rId62"/>
    <p:sldId id="405" r:id="rId63"/>
    <p:sldId id="406" r:id="rId64"/>
    <p:sldId id="301" r:id="rId65"/>
    <p:sldId id="344" r:id="rId66"/>
    <p:sldId id="324" r:id="rId67"/>
    <p:sldId id="325" r:id="rId68"/>
    <p:sldId id="326" r:id="rId69"/>
    <p:sldId id="327" r:id="rId70"/>
    <p:sldId id="328" r:id="rId71"/>
    <p:sldId id="329" r:id="rId72"/>
    <p:sldId id="343" r:id="rId73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E4A4"/>
    <a:srgbClr val="E2AC00"/>
    <a:srgbClr val="00CC00"/>
    <a:srgbClr val="FF33CC"/>
    <a:srgbClr val="CC00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423" autoAdjust="0"/>
    <p:restoredTop sz="94660"/>
  </p:normalViewPr>
  <p:slideViewPr>
    <p:cSldViewPr>
      <p:cViewPr varScale="1">
        <p:scale>
          <a:sx n="78" d="100"/>
          <a:sy n="78" d="100"/>
        </p:scale>
        <p:origin x="120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31/03/2016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286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31/03/2016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854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31/03/2016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074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31/03/2016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12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31/03/2016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64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31/03/2016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000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31/03/2016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446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31/03/2016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576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31/03/2016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886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31/03/2016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028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31/03/2016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244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FDEDB-D13D-4D03-BEC3-50F7EB25EF09}" type="datetimeFigureOut">
              <a:rPr lang="en-GB" smtClean="0"/>
              <a:t>31/03/2016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0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4" y="4638035"/>
            <a:ext cx="69127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/>
              <a:t>Ne</a:t>
            </a:r>
            <a:r>
              <a:rPr lang="en-US" b="1"/>
              <a:t>jkrat</a:t>
            </a:r>
            <a:r>
              <a:rPr lang="cs-CZ" b="1"/>
              <a:t>ší cesta v</a:t>
            </a:r>
            <a:r>
              <a:rPr lang="en-US" b="1"/>
              <a:t>e v</a:t>
            </a:r>
            <a:r>
              <a:rPr lang="cs-CZ" b="1"/>
              <a:t>áženém acyklickém grafu z uzlu </a:t>
            </a:r>
            <a:r>
              <a:rPr lang="en-US" b="1"/>
              <a:t>A</a:t>
            </a:r>
            <a:r>
              <a:rPr lang="cs-CZ" b="1"/>
              <a:t> do uzlu </a:t>
            </a:r>
            <a:r>
              <a:rPr lang="en-US" b="1"/>
              <a:t>B</a:t>
            </a:r>
            <a:endParaRPr lang="en-GB" b="1"/>
          </a:p>
          <a:p>
            <a:endParaRPr lang="cs-CZ" b="1" smtClean="0"/>
          </a:p>
          <a:p>
            <a:r>
              <a:rPr lang="cs-CZ" b="1"/>
              <a:t>Ne</a:t>
            </a:r>
            <a:r>
              <a:rPr lang="en-US" b="1"/>
              <a:t>jdel</a:t>
            </a:r>
            <a:r>
              <a:rPr lang="cs-CZ" b="1"/>
              <a:t>ší cesta </a:t>
            </a:r>
            <a:r>
              <a:rPr lang="cs-CZ" b="1" smtClean="0"/>
              <a:t>ve váženém</a:t>
            </a:r>
            <a:r>
              <a:rPr lang="en-US" b="1" smtClean="0"/>
              <a:t> </a:t>
            </a:r>
            <a:r>
              <a:rPr lang="cs-CZ" b="1"/>
              <a:t>acyklickém grafu   z uzlu A do uzlu B</a:t>
            </a:r>
            <a:endParaRPr lang="en-GB" b="1"/>
          </a:p>
          <a:p>
            <a:endParaRPr lang="cs-CZ" b="1"/>
          </a:p>
          <a:p>
            <a:r>
              <a:rPr lang="cs-CZ" b="1" smtClean="0"/>
              <a:t>Nejdelší cesta vůbec v</a:t>
            </a:r>
            <a:r>
              <a:rPr lang="en-US" b="1" smtClean="0"/>
              <a:t>e v</a:t>
            </a:r>
            <a:r>
              <a:rPr lang="cs-CZ" b="1" smtClean="0"/>
              <a:t>áženém acyklickém grafu</a:t>
            </a:r>
          </a:p>
          <a:p>
            <a:endParaRPr lang="cs-CZ" b="1"/>
          </a:p>
          <a:p>
            <a:endParaRPr lang="en-GB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99592" y="1325667"/>
            <a:ext cx="53139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Po</a:t>
            </a:r>
            <a:r>
              <a:rPr lang="cs-CZ" b="1"/>
              <a:t>čet všech cest v acyklickém grafu  </a:t>
            </a:r>
            <a:r>
              <a:rPr lang="en-US" b="1"/>
              <a:t>z uzlu</a:t>
            </a:r>
            <a:r>
              <a:rPr lang="cs-CZ" b="1"/>
              <a:t> </a:t>
            </a:r>
            <a:r>
              <a:rPr lang="en-US" b="1"/>
              <a:t>A</a:t>
            </a:r>
            <a:r>
              <a:rPr lang="cs-CZ" b="1"/>
              <a:t> </a:t>
            </a:r>
            <a:r>
              <a:rPr lang="en-US" b="1"/>
              <a:t>do uzlu</a:t>
            </a:r>
            <a:r>
              <a:rPr lang="cs-CZ" b="1"/>
              <a:t> </a:t>
            </a:r>
            <a:r>
              <a:rPr lang="en-US" b="1"/>
              <a:t>B</a:t>
            </a:r>
            <a:endParaRPr lang="en-GB" b="1"/>
          </a:p>
          <a:p>
            <a:endParaRPr lang="cs-CZ" b="1" smtClean="0"/>
          </a:p>
          <a:p>
            <a:r>
              <a:rPr lang="en-US" b="1" smtClean="0"/>
              <a:t>Po</a:t>
            </a:r>
            <a:r>
              <a:rPr lang="cs-CZ" b="1" smtClean="0"/>
              <a:t>čet</a:t>
            </a:r>
            <a:r>
              <a:rPr lang="en-US" b="1" smtClean="0"/>
              <a:t> </a:t>
            </a:r>
            <a:r>
              <a:rPr lang="cs-CZ" b="1" smtClean="0"/>
              <a:t>úplně </a:t>
            </a:r>
            <a:r>
              <a:rPr lang="en-US" b="1" smtClean="0"/>
              <a:t>v</a:t>
            </a:r>
            <a:r>
              <a:rPr lang="cs-CZ" b="1" smtClean="0"/>
              <a:t>š</a:t>
            </a:r>
            <a:r>
              <a:rPr lang="en-US" b="1" smtClean="0"/>
              <a:t>ech</a:t>
            </a:r>
            <a:r>
              <a:rPr lang="cs-CZ" b="1" smtClean="0"/>
              <a:t> cest </a:t>
            </a:r>
            <a:r>
              <a:rPr lang="cs-CZ" b="1" dirty="0" smtClean="0"/>
              <a:t>v </a:t>
            </a:r>
            <a:r>
              <a:rPr lang="cs-CZ" b="1" smtClean="0"/>
              <a:t>acyklickém grafu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3528" y="260648"/>
            <a:ext cx="2800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Prakticky identick</a:t>
            </a:r>
            <a:r>
              <a:rPr lang="cs-CZ"/>
              <a:t>é</a:t>
            </a:r>
            <a:r>
              <a:rPr lang="cs-CZ" smtClean="0"/>
              <a:t> postupy: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827584" y="2693819"/>
            <a:ext cx="54726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smtClean="0"/>
              <a:t>Ne</a:t>
            </a:r>
            <a:r>
              <a:rPr lang="en-US" b="1" smtClean="0"/>
              <a:t>jkrat</a:t>
            </a:r>
            <a:r>
              <a:rPr lang="cs-CZ" b="1" smtClean="0"/>
              <a:t>ší cesta v</a:t>
            </a:r>
            <a:r>
              <a:rPr lang="en-US" b="1" smtClean="0"/>
              <a:t> </a:t>
            </a:r>
            <a:r>
              <a:rPr lang="cs-CZ" b="1" smtClean="0"/>
              <a:t>acyklickém grafu   z uzlu A do uzlu B</a:t>
            </a:r>
          </a:p>
          <a:p>
            <a:endParaRPr lang="cs-CZ" b="1"/>
          </a:p>
          <a:p>
            <a:r>
              <a:rPr lang="cs-CZ" b="1"/>
              <a:t>Ne</a:t>
            </a:r>
            <a:r>
              <a:rPr lang="en-US" b="1"/>
              <a:t>jdel</a:t>
            </a:r>
            <a:r>
              <a:rPr lang="cs-CZ" b="1"/>
              <a:t>ší cesta v</a:t>
            </a:r>
            <a:r>
              <a:rPr lang="en-US" b="1"/>
              <a:t> </a:t>
            </a:r>
            <a:r>
              <a:rPr lang="cs-CZ" b="1"/>
              <a:t>acyklickém grafu   z uzlu A do uzlu B</a:t>
            </a:r>
            <a:endParaRPr lang="en-GB" b="1"/>
          </a:p>
          <a:p>
            <a:endParaRPr lang="cs-CZ" b="1" smtClean="0"/>
          </a:p>
          <a:p>
            <a:r>
              <a:rPr lang="cs-CZ" b="1" smtClean="0"/>
              <a:t>Nejdelší </a:t>
            </a:r>
            <a:r>
              <a:rPr lang="cs-CZ" b="1"/>
              <a:t>cesta </a:t>
            </a:r>
            <a:r>
              <a:rPr lang="cs-CZ" b="1" smtClean="0"/>
              <a:t>vůbec v </a:t>
            </a:r>
            <a:r>
              <a:rPr lang="cs-CZ" b="1"/>
              <a:t>acyklickém </a:t>
            </a:r>
            <a:r>
              <a:rPr lang="cs-CZ" b="1" smtClean="0"/>
              <a:t>grafu</a:t>
            </a:r>
            <a:endParaRPr lang="en-GB" b="1"/>
          </a:p>
        </p:txBody>
      </p:sp>
      <p:sp>
        <p:nvSpPr>
          <p:cNvPr id="23" name="TextBox 22"/>
          <p:cNvSpPr txBox="1"/>
          <p:nvPr/>
        </p:nvSpPr>
        <p:spPr>
          <a:xfrm>
            <a:off x="3779912" y="404664"/>
            <a:ext cx="434112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mtClean="0"/>
              <a:t>P</a:t>
            </a:r>
            <a:r>
              <a:rPr lang="cs-CZ" smtClean="0"/>
              <a:t>ředpokládají Topologické uspořádání grafu!</a:t>
            </a:r>
            <a:endParaRPr lang="en-GB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755576" y="2405787"/>
            <a:ext cx="712879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83568" y="4422011"/>
            <a:ext cx="712879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83568" y="1109643"/>
            <a:ext cx="712879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83568" y="6222211"/>
            <a:ext cx="712879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7471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>
          <a:xfrm>
            <a:off x="75557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795225" y="1960032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2771800" y="1052736"/>
            <a:ext cx="3514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 v</a:t>
            </a:r>
            <a:r>
              <a:rPr lang="cs-CZ" smtClean="0"/>
              <a:t>š</a:t>
            </a:r>
            <a:r>
              <a:rPr lang="en-US" smtClean="0"/>
              <a:t>ech</a:t>
            </a:r>
            <a:r>
              <a:rPr lang="cs-CZ" smtClean="0"/>
              <a:t> cest </a:t>
            </a:r>
            <a:r>
              <a:rPr lang="cs-CZ" dirty="0" smtClean="0"/>
              <a:t>v acyklickém grafu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1691680" y="4869160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Init:  0 ve všech uzlech </a:t>
            </a:r>
            <a:r>
              <a:rPr lang="en-US" smtClean="0"/>
              <a:t>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3033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183569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1907704" y="1960032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2771800" y="1052736"/>
            <a:ext cx="3514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 v</a:t>
            </a:r>
            <a:r>
              <a:rPr lang="cs-CZ" smtClean="0"/>
              <a:t>š</a:t>
            </a:r>
            <a:r>
              <a:rPr lang="en-US" smtClean="0"/>
              <a:t>ech</a:t>
            </a:r>
            <a:r>
              <a:rPr lang="cs-CZ" smtClean="0"/>
              <a:t> cest </a:t>
            </a:r>
            <a:r>
              <a:rPr lang="cs-CZ" dirty="0" smtClean="0"/>
              <a:t>v acyklickém grafu</a:t>
            </a:r>
            <a:endParaRPr lang="en-GB" dirty="0"/>
          </a:p>
        </p:txBody>
      </p:sp>
      <p:sp>
        <p:nvSpPr>
          <p:cNvPr id="33" name="Rectangle 32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48" name="TextBox 47"/>
          <p:cNvSpPr txBox="1"/>
          <p:nvPr/>
        </p:nvSpPr>
        <p:spPr>
          <a:xfrm>
            <a:off x="1043608" y="4869160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S</a:t>
            </a:r>
            <a:r>
              <a:rPr lang="cs-CZ" smtClean="0"/>
              <a:t>uma (počet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,  pro všechy hrany (Y, X)) + počet hran (Y, X)</a:t>
            </a:r>
            <a:r>
              <a:rPr lang="en-US" smtClean="0"/>
              <a:t> =</a:t>
            </a:r>
          </a:p>
          <a:p>
            <a:r>
              <a:rPr lang="en-US"/>
              <a:t> </a:t>
            </a:r>
            <a:r>
              <a:rPr lang="en-US" smtClean="0"/>
              <a:t>               </a:t>
            </a:r>
          </a:p>
          <a:p>
            <a:r>
              <a:rPr lang="en-US"/>
              <a:t> </a:t>
            </a:r>
            <a:r>
              <a:rPr lang="en-US" smtClean="0"/>
              <a:t>                = </a:t>
            </a:r>
            <a:r>
              <a:rPr lang="cs-CZ" smtClean="0"/>
              <a:t> </a:t>
            </a:r>
            <a:r>
              <a:rPr lang="en-US"/>
              <a:t> S</a:t>
            </a:r>
            <a:r>
              <a:rPr lang="cs-CZ"/>
              <a:t>uma (počet</a:t>
            </a:r>
            <a:r>
              <a:rPr lang="en-US"/>
              <a:t>[</a:t>
            </a:r>
            <a:r>
              <a:rPr lang="cs-CZ"/>
              <a:t>Y</a:t>
            </a:r>
            <a:r>
              <a:rPr lang="en-US" smtClean="0"/>
              <a:t>]+1</a:t>
            </a:r>
            <a:r>
              <a:rPr lang="cs-CZ" smtClean="0"/>
              <a:t>,  </a:t>
            </a:r>
            <a:r>
              <a:rPr lang="cs-CZ"/>
              <a:t>pro všechy hrany (Y, X)) </a:t>
            </a:r>
            <a:r>
              <a:rPr lang="en-US" smtClean="0"/>
              <a:t>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8784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29158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2960145" y="1960032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2771800" y="1052736"/>
            <a:ext cx="3514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 v</a:t>
            </a:r>
            <a:r>
              <a:rPr lang="cs-CZ" smtClean="0"/>
              <a:t>š</a:t>
            </a:r>
            <a:r>
              <a:rPr lang="en-US" smtClean="0"/>
              <a:t>ech</a:t>
            </a:r>
            <a:r>
              <a:rPr lang="cs-CZ" smtClean="0"/>
              <a:t> cest </a:t>
            </a:r>
            <a:r>
              <a:rPr lang="cs-CZ" dirty="0" smtClean="0"/>
              <a:t>v acyklickém grafu</a:t>
            </a:r>
            <a:endParaRPr lang="en-GB" dirty="0"/>
          </a:p>
        </p:txBody>
      </p:sp>
      <p:sp>
        <p:nvSpPr>
          <p:cNvPr id="33" name="Rectangle 32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45" name="TextBox 44"/>
          <p:cNvSpPr txBox="1"/>
          <p:nvPr/>
        </p:nvSpPr>
        <p:spPr>
          <a:xfrm>
            <a:off x="1043608" y="4869160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S</a:t>
            </a:r>
            <a:r>
              <a:rPr lang="cs-CZ" smtClean="0"/>
              <a:t>uma (počet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,  pro všechy hrany (Y, X)) + počet hran (Y, X)</a:t>
            </a:r>
            <a:r>
              <a:rPr lang="en-US" smtClean="0"/>
              <a:t> =</a:t>
            </a:r>
          </a:p>
          <a:p>
            <a:r>
              <a:rPr lang="en-US"/>
              <a:t> </a:t>
            </a:r>
            <a:r>
              <a:rPr lang="en-US" smtClean="0"/>
              <a:t>               </a:t>
            </a:r>
          </a:p>
          <a:p>
            <a:r>
              <a:rPr lang="en-US"/>
              <a:t> </a:t>
            </a:r>
            <a:r>
              <a:rPr lang="en-US" smtClean="0"/>
              <a:t>                = </a:t>
            </a:r>
            <a:r>
              <a:rPr lang="cs-CZ" smtClean="0"/>
              <a:t> </a:t>
            </a:r>
            <a:r>
              <a:rPr lang="en-US"/>
              <a:t> S</a:t>
            </a:r>
            <a:r>
              <a:rPr lang="cs-CZ"/>
              <a:t>uma (počet</a:t>
            </a:r>
            <a:r>
              <a:rPr lang="en-US"/>
              <a:t>[</a:t>
            </a:r>
            <a:r>
              <a:rPr lang="cs-CZ"/>
              <a:t>Y</a:t>
            </a:r>
            <a:r>
              <a:rPr lang="en-US" smtClean="0"/>
              <a:t>]+1</a:t>
            </a:r>
            <a:r>
              <a:rPr lang="cs-CZ" smtClean="0"/>
              <a:t>,  </a:t>
            </a:r>
            <a:r>
              <a:rPr lang="cs-CZ"/>
              <a:t>pro všechy hrany (Y, X)) </a:t>
            </a:r>
            <a:r>
              <a:rPr lang="en-US" smtClean="0"/>
              <a:t>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6651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399593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4042097" y="1993255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2771800" y="1052736"/>
            <a:ext cx="3514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 v</a:t>
            </a:r>
            <a:r>
              <a:rPr lang="cs-CZ" smtClean="0"/>
              <a:t>š</a:t>
            </a:r>
            <a:r>
              <a:rPr lang="en-US" smtClean="0"/>
              <a:t>ech</a:t>
            </a:r>
            <a:r>
              <a:rPr lang="cs-CZ" smtClean="0"/>
              <a:t> cest </a:t>
            </a:r>
            <a:r>
              <a:rPr lang="cs-CZ" dirty="0" smtClean="0"/>
              <a:t>v acyklickém grafu</a:t>
            </a:r>
            <a:endParaRPr lang="en-GB" dirty="0"/>
          </a:p>
        </p:txBody>
      </p:sp>
      <p:sp>
        <p:nvSpPr>
          <p:cNvPr id="33" name="Rectangle 32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45" name="TextBox 44"/>
          <p:cNvSpPr txBox="1"/>
          <p:nvPr/>
        </p:nvSpPr>
        <p:spPr>
          <a:xfrm>
            <a:off x="1043608" y="4869160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S</a:t>
            </a:r>
            <a:r>
              <a:rPr lang="cs-CZ" smtClean="0"/>
              <a:t>uma (počet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,  pro všechy hrany (Y, X)) + počet hran (Y, X)</a:t>
            </a:r>
            <a:r>
              <a:rPr lang="en-US" smtClean="0"/>
              <a:t> =</a:t>
            </a:r>
          </a:p>
          <a:p>
            <a:r>
              <a:rPr lang="en-US"/>
              <a:t> </a:t>
            </a:r>
            <a:r>
              <a:rPr lang="en-US" smtClean="0"/>
              <a:t>               </a:t>
            </a:r>
          </a:p>
          <a:p>
            <a:r>
              <a:rPr lang="en-US"/>
              <a:t> </a:t>
            </a:r>
            <a:r>
              <a:rPr lang="en-US" smtClean="0"/>
              <a:t>                = </a:t>
            </a:r>
            <a:r>
              <a:rPr lang="cs-CZ" smtClean="0"/>
              <a:t> </a:t>
            </a:r>
            <a:r>
              <a:rPr lang="en-US"/>
              <a:t> S</a:t>
            </a:r>
            <a:r>
              <a:rPr lang="cs-CZ"/>
              <a:t>uma (počet</a:t>
            </a:r>
            <a:r>
              <a:rPr lang="en-US"/>
              <a:t>[</a:t>
            </a:r>
            <a:r>
              <a:rPr lang="cs-CZ"/>
              <a:t>Y</a:t>
            </a:r>
            <a:r>
              <a:rPr lang="en-US" smtClean="0"/>
              <a:t>]+1</a:t>
            </a:r>
            <a:r>
              <a:rPr lang="cs-CZ" smtClean="0"/>
              <a:t>,  </a:t>
            </a:r>
            <a:r>
              <a:rPr lang="cs-CZ"/>
              <a:t>pro všechy hrany (Y, X)) </a:t>
            </a:r>
            <a:r>
              <a:rPr lang="en-US" smtClean="0"/>
              <a:t>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335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507605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5112060" y="2027715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2771800" y="1052736"/>
            <a:ext cx="3514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 v</a:t>
            </a:r>
            <a:r>
              <a:rPr lang="cs-CZ" smtClean="0"/>
              <a:t>š</a:t>
            </a:r>
            <a:r>
              <a:rPr lang="en-US" smtClean="0"/>
              <a:t>ech</a:t>
            </a:r>
            <a:r>
              <a:rPr lang="cs-CZ" smtClean="0"/>
              <a:t> cest </a:t>
            </a:r>
            <a:r>
              <a:rPr lang="cs-CZ" dirty="0" smtClean="0"/>
              <a:t>v acyklickém grafu</a:t>
            </a:r>
            <a:endParaRPr lang="en-GB" dirty="0"/>
          </a:p>
        </p:txBody>
      </p:sp>
      <p:sp>
        <p:nvSpPr>
          <p:cNvPr id="33" name="Rectangle 32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45" name="TextBox 44"/>
          <p:cNvSpPr txBox="1"/>
          <p:nvPr/>
        </p:nvSpPr>
        <p:spPr>
          <a:xfrm>
            <a:off x="1043608" y="4869160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S</a:t>
            </a:r>
            <a:r>
              <a:rPr lang="cs-CZ" smtClean="0"/>
              <a:t>uma (počet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,  pro všechy hrany (Y, X)) + počet hran (Y, X)</a:t>
            </a:r>
            <a:r>
              <a:rPr lang="en-US" smtClean="0"/>
              <a:t> =</a:t>
            </a:r>
          </a:p>
          <a:p>
            <a:r>
              <a:rPr lang="en-US"/>
              <a:t> </a:t>
            </a:r>
            <a:r>
              <a:rPr lang="en-US" smtClean="0"/>
              <a:t>               </a:t>
            </a:r>
          </a:p>
          <a:p>
            <a:r>
              <a:rPr lang="en-US"/>
              <a:t> </a:t>
            </a:r>
            <a:r>
              <a:rPr lang="en-US" smtClean="0"/>
              <a:t>                = </a:t>
            </a:r>
            <a:r>
              <a:rPr lang="cs-CZ" smtClean="0"/>
              <a:t> </a:t>
            </a:r>
            <a:r>
              <a:rPr lang="en-US"/>
              <a:t> S</a:t>
            </a:r>
            <a:r>
              <a:rPr lang="cs-CZ"/>
              <a:t>uma (počet</a:t>
            </a:r>
            <a:r>
              <a:rPr lang="en-US"/>
              <a:t>[</a:t>
            </a:r>
            <a:r>
              <a:rPr lang="cs-CZ"/>
              <a:t>Y</a:t>
            </a:r>
            <a:r>
              <a:rPr lang="en-US" smtClean="0"/>
              <a:t>]+1</a:t>
            </a:r>
            <a:r>
              <a:rPr lang="cs-CZ" smtClean="0"/>
              <a:t>,  </a:t>
            </a:r>
            <a:r>
              <a:rPr lang="cs-CZ"/>
              <a:t>pro všechy hrany (Y, X)) </a:t>
            </a:r>
            <a:r>
              <a:rPr lang="en-US" smtClean="0"/>
              <a:t>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47624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615617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6192180" y="2027715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2771800" y="1052736"/>
            <a:ext cx="3514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 v</a:t>
            </a:r>
            <a:r>
              <a:rPr lang="cs-CZ" smtClean="0"/>
              <a:t>š</a:t>
            </a:r>
            <a:r>
              <a:rPr lang="en-US" smtClean="0"/>
              <a:t>ech</a:t>
            </a:r>
            <a:r>
              <a:rPr lang="cs-CZ" smtClean="0"/>
              <a:t> cest </a:t>
            </a:r>
            <a:r>
              <a:rPr lang="cs-CZ" dirty="0" smtClean="0"/>
              <a:t>v acyklickém grafu</a:t>
            </a:r>
            <a:endParaRPr lang="en-GB" dirty="0"/>
          </a:p>
        </p:txBody>
      </p:sp>
      <p:sp>
        <p:nvSpPr>
          <p:cNvPr id="33" name="Rectangle 32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45" name="TextBox 44"/>
          <p:cNvSpPr txBox="1"/>
          <p:nvPr/>
        </p:nvSpPr>
        <p:spPr>
          <a:xfrm>
            <a:off x="1043608" y="4869160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S</a:t>
            </a:r>
            <a:r>
              <a:rPr lang="cs-CZ" smtClean="0"/>
              <a:t>uma (počet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,  pro všechy hrany (Y, X)) + počet hran (Y, X)</a:t>
            </a:r>
            <a:r>
              <a:rPr lang="en-US" smtClean="0"/>
              <a:t> =</a:t>
            </a:r>
          </a:p>
          <a:p>
            <a:r>
              <a:rPr lang="en-US"/>
              <a:t> </a:t>
            </a:r>
            <a:r>
              <a:rPr lang="en-US" smtClean="0"/>
              <a:t>               </a:t>
            </a:r>
          </a:p>
          <a:p>
            <a:r>
              <a:rPr lang="en-US"/>
              <a:t> </a:t>
            </a:r>
            <a:r>
              <a:rPr lang="en-US" smtClean="0"/>
              <a:t>                = </a:t>
            </a:r>
            <a:r>
              <a:rPr lang="cs-CZ" smtClean="0"/>
              <a:t> </a:t>
            </a:r>
            <a:r>
              <a:rPr lang="en-US"/>
              <a:t> S</a:t>
            </a:r>
            <a:r>
              <a:rPr lang="cs-CZ"/>
              <a:t>uma (počet</a:t>
            </a:r>
            <a:r>
              <a:rPr lang="en-US"/>
              <a:t>[</a:t>
            </a:r>
            <a:r>
              <a:rPr lang="cs-CZ"/>
              <a:t>Y</a:t>
            </a:r>
            <a:r>
              <a:rPr lang="en-US" smtClean="0"/>
              <a:t>]+1</a:t>
            </a:r>
            <a:r>
              <a:rPr lang="cs-CZ" smtClean="0"/>
              <a:t>,  </a:t>
            </a:r>
            <a:r>
              <a:rPr lang="cs-CZ"/>
              <a:t>pro všechy hrany (Y, X)) </a:t>
            </a:r>
            <a:r>
              <a:rPr lang="en-US" smtClean="0"/>
              <a:t>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69227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723629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7259232" y="2027715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2771800" y="1052736"/>
            <a:ext cx="3514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 v</a:t>
            </a:r>
            <a:r>
              <a:rPr lang="cs-CZ" smtClean="0"/>
              <a:t>š</a:t>
            </a:r>
            <a:r>
              <a:rPr lang="en-US" smtClean="0"/>
              <a:t>ech</a:t>
            </a:r>
            <a:r>
              <a:rPr lang="cs-CZ" smtClean="0"/>
              <a:t> cest </a:t>
            </a:r>
            <a:r>
              <a:rPr lang="cs-CZ" dirty="0" smtClean="0"/>
              <a:t>v acyklickém grafu</a:t>
            </a:r>
            <a:endParaRPr lang="en-GB" dirty="0"/>
          </a:p>
        </p:txBody>
      </p:sp>
      <p:sp>
        <p:nvSpPr>
          <p:cNvPr id="44" name="Rectangle 43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1043608" y="4869160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S</a:t>
            </a:r>
            <a:r>
              <a:rPr lang="cs-CZ" smtClean="0"/>
              <a:t>uma (počet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,  pro všechy hrany (Y, X)) + počet hran (Y, X)</a:t>
            </a:r>
            <a:r>
              <a:rPr lang="en-US" smtClean="0"/>
              <a:t> =</a:t>
            </a:r>
          </a:p>
          <a:p>
            <a:r>
              <a:rPr lang="en-US"/>
              <a:t> </a:t>
            </a:r>
            <a:r>
              <a:rPr lang="en-US" smtClean="0"/>
              <a:t>               </a:t>
            </a:r>
          </a:p>
          <a:p>
            <a:r>
              <a:rPr lang="en-US"/>
              <a:t> </a:t>
            </a:r>
            <a:r>
              <a:rPr lang="en-US" smtClean="0"/>
              <a:t>                = </a:t>
            </a:r>
            <a:r>
              <a:rPr lang="cs-CZ" smtClean="0"/>
              <a:t> </a:t>
            </a:r>
            <a:r>
              <a:rPr lang="en-US"/>
              <a:t> S</a:t>
            </a:r>
            <a:r>
              <a:rPr lang="cs-CZ"/>
              <a:t>uma (počet</a:t>
            </a:r>
            <a:r>
              <a:rPr lang="en-US"/>
              <a:t>[</a:t>
            </a:r>
            <a:r>
              <a:rPr lang="cs-CZ"/>
              <a:t>Y</a:t>
            </a:r>
            <a:r>
              <a:rPr lang="en-US" smtClean="0"/>
              <a:t>]+1</a:t>
            </a:r>
            <a:r>
              <a:rPr lang="cs-CZ" smtClean="0"/>
              <a:t>,  </a:t>
            </a:r>
            <a:r>
              <a:rPr lang="cs-CZ"/>
              <a:t>pro všechy hrany (Y, X)) </a:t>
            </a:r>
            <a:r>
              <a:rPr lang="en-US" smtClean="0"/>
              <a:t>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0387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83164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ight Brace 2"/>
          <p:cNvSpPr/>
          <p:nvPr/>
        </p:nvSpPr>
        <p:spPr>
          <a:xfrm rot="5400000">
            <a:off x="4535996" y="-472873"/>
            <a:ext cx="504056" cy="8064896"/>
          </a:xfrm>
          <a:prstGeom prst="rightBrace">
            <a:avLst>
              <a:gd name="adj1" fmla="val 25932"/>
              <a:gd name="adj2" fmla="val 48646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2915816" y="3861048"/>
            <a:ext cx="3677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Počet cest </a:t>
            </a:r>
            <a:r>
              <a:rPr lang="cs-CZ" smtClean="0"/>
              <a:t>= </a:t>
            </a:r>
            <a:r>
              <a:rPr lang="en-US" smtClean="0"/>
              <a:t>0+0+</a:t>
            </a:r>
            <a:r>
              <a:rPr lang="cs-CZ" smtClean="0"/>
              <a:t>1+1+</a:t>
            </a:r>
            <a:r>
              <a:rPr lang="en-US" smtClean="0"/>
              <a:t>4</a:t>
            </a:r>
            <a:r>
              <a:rPr lang="cs-CZ" smtClean="0"/>
              <a:t>+</a:t>
            </a:r>
            <a:r>
              <a:rPr lang="en-US" smtClean="0"/>
              <a:t>7</a:t>
            </a:r>
            <a:r>
              <a:rPr lang="cs-CZ" smtClean="0"/>
              <a:t>+</a:t>
            </a:r>
            <a:r>
              <a:rPr lang="en-US" smtClean="0"/>
              <a:t>4</a:t>
            </a:r>
            <a:r>
              <a:rPr lang="cs-CZ" smtClean="0"/>
              <a:t>+</a:t>
            </a:r>
            <a:r>
              <a:rPr lang="en-US" smtClean="0"/>
              <a:t>13</a:t>
            </a:r>
            <a:r>
              <a:rPr lang="cs-CZ" smtClean="0"/>
              <a:t> = </a:t>
            </a:r>
            <a:r>
              <a:rPr lang="en-US" smtClean="0"/>
              <a:t>30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2771800" y="1052736"/>
            <a:ext cx="3514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 v</a:t>
            </a:r>
            <a:r>
              <a:rPr lang="cs-CZ" smtClean="0"/>
              <a:t>š</a:t>
            </a:r>
            <a:r>
              <a:rPr lang="en-US" smtClean="0"/>
              <a:t>ech</a:t>
            </a:r>
            <a:r>
              <a:rPr lang="cs-CZ" smtClean="0"/>
              <a:t> cest </a:t>
            </a:r>
            <a:r>
              <a:rPr lang="cs-CZ" dirty="0" smtClean="0"/>
              <a:t>v acyklickém grafu</a:t>
            </a:r>
            <a:endParaRPr lang="en-GB" dirty="0"/>
          </a:p>
        </p:txBody>
      </p:sp>
      <p:sp>
        <p:nvSpPr>
          <p:cNvPr id="39" name="Rectangle 3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8424428" y="2979232"/>
            <a:ext cx="324036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43608" y="4869160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S</a:t>
            </a:r>
            <a:r>
              <a:rPr lang="cs-CZ" smtClean="0"/>
              <a:t>uma (počet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,  pro všechy hrany (Y, X)) + počet hran (Y, X)</a:t>
            </a:r>
            <a:r>
              <a:rPr lang="en-US" smtClean="0"/>
              <a:t> =</a:t>
            </a:r>
          </a:p>
          <a:p>
            <a:r>
              <a:rPr lang="en-US"/>
              <a:t> </a:t>
            </a:r>
            <a:r>
              <a:rPr lang="en-US" smtClean="0"/>
              <a:t>               </a:t>
            </a:r>
          </a:p>
          <a:p>
            <a:r>
              <a:rPr lang="en-US"/>
              <a:t> </a:t>
            </a:r>
            <a:r>
              <a:rPr lang="en-US" smtClean="0"/>
              <a:t>                = </a:t>
            </a:r>
            <a:r>
              <a:rPr lang="cs-CZ" smtClean="0"/>
              <a:t> </a:t>
            </a:r>
            <a:r>
              <a:rPr lang="en-US"/>
              <a:t> S</a:t>
            </a:r>
            <a:r>
              <a:rPr lang="cs-CZ"/>
              <a:t>uma (počet</a:t>
            </a:r>
            <a:r>
              <a:rPr lang="en-US"/>
              <a:t>[</a:t>
            </a:r>
            <a:r>
              <a:rPr lang="cs-CZ"/>
              <a:t>Y</a:t>
            </a:r>
            <a:r>
              <a:rPr lang="en-US" smtClean="0"/>
              <a:t>]+1</a:t>
            </a:r>
            <a:r>
              <a:rPr lang="cs-CZ" smtClean="0"/>
              <a:t>,  </a:t>
            </a:r>
            <a:r>
              <a:rPr lang="cs-CZ"/>
              <a:t>pro všechy hrany (Y, X)) </a:t>
            </a:r>
            <a:r>
              <a:rPr lang="en-US" smtClean="0"/>
              <a:t>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02565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39766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179512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251520" y="1988840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41" name="Rectangle 40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0" name="TextBox 6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691680" y="4797152"/>
            <a:ext cx="4968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Init: V</a:t>
            </a:r>
            <a:r>
              <a:rPr lang="cs-CZ" smtClean="0"/>
              <a:t>šechny délky </a:t>
            </a:r>
            <a:r>
              <a:rPr lang="cs-CZ" b="1" smtClean="0">
                <a:sym typeface="Symbol"/>
              </a:rPr>
              <a:t></a:t>
            </a:r>
            <a:r>
              <a:rPr lang="cs-CZ" smtClean="0">
                <a:sym typeface="Symbol"/>
              </a:rPr>
              <a:t>, všechny předchůdce null</a:t>
            </a:r>
          </a:p>
          <a:p>
            <a:r>
              <a:rPr lang="cs-CZ">
                <a:sym typeface="Symbol"/>
              </a:rPr>
              <a:t> </a:t>
            </a:r>
            <a:r>
              <a:rPr lang="cs-CZ" smtClean="0">
                <a:sym typeface="Symbol"/>
              </a:rPr>
              <a:t>        Ve startovním uzlu délka 0 </a:t>
            </a:r>
            <a:endParaRPr lang="en-GB"/>
          </a:p>
          <a:p>
            <a:r>
              <a:rPr lang="cs-CZ" smtClean="0"/>
              <a:t> </a:t>
            </a:r>
            <a:r>
              <a:rPr lang="en-US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4443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>
          <a:xfrm>
            <a:off x="179512" y="1484784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251520" y="2060848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3059832" y="980728"/>
            <a:ext cx="3486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Po</a:t>
            </a:r>
            <a:r>
              <a:rPr lang="cs-CZ" smtClean="0"/>
              <a:t>čet všech cest </a:t>
            </a:r>
            <a:r>
              <a:rPr lang="cs-CZ" dirty="0" smtClean="0"/>
              <a:t>v </a:t>
            </a:r>
            <a:r>
              <a:rPr lang="cs-CZ" smtClean="0"/>
              <a:t>acyklickém grafu</a:t>
            </a:r>
          </a:p>
          <a:p>
            <a:pPr algn="ctr"/>
            <a:r>
              <a:rPr lang="en-US" smtClean="0"/>
              <a:t>z uzlu</a:t>
            </a:r>
            <a:r>
              <a:rPr lang="cs-CZ" smtClean="0"/>
              <a:t> 2 </a:t>
            </a:r>
            <a:r>
              <a:rPr lang="en-US" smtClean="0"/>
              <a:t>do uzlu</a:t>
            </a:r>
            <a:r>
              <a:rPr lang="cs-CZ" smtClean="0"/>
              <a:t> 8</a:t>
            </a:r>
            <a:endParaRPr lang="en-GB" dirty="0"/>
          </a:p>
        </p:txBody>
      </p:sp>
      <p:sp>
        <p:nvSpPr>
          <p:cNvPr id="33" name="Rectangle 32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44" name="TextBox 43"/>
          <p:cNvSpPr txBox="1"/>
          <p:nvPr/>
        </p:nvSpPr>
        <p:spPr>
          <a:xfrm>
            <a:off x="1763688" y="4077072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Init:   Všechny počty 0, pouze ve startovním uzlu 1. </a:t>
            </a:r>
            <a:r>
              <a:rPr lang="en-US" smtClean="0"/>
              <a:t>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7433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29158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2952266" y="1989669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71" name="Rectangle 70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8" name="TextBox 87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Minimum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minimum nastalo a nebylo 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8918350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399593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4020302" y="200122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89" name="Rectangle 8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106" name="TextBox 105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Minimum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minimum nastalo a nebylo 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3880036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507605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5076056" y="200122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44" name="Rectangle 43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0" name="TextBox 6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Minimum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minimum nastalo a nebylo 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7693855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615617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6192180" y="200122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 </a:t>
            </a:r>
            <a:r>
              <a:rPr lang="cs-CZ" smtClean="0"/>
              <a:t>do uzlu 8</a:t>
            </a:r>
            <a:endParaRPr lang="en-GB" dirty="0"/>
          </a:p>
        </p:txBody>
      </p:sp>
      <p:sp>
        <p:nvSpPr>
          <p:cNvPr id="44" name="Rectangle 43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0" name="TextBox 6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Minimum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minimum nastalo a nebylo 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37051023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723629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7252408" y="1976947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44" name="Rectangle 43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0" name="TextBox 6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Minimum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minimum nastalo a nebylo 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8483451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83164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8316416" y="1976947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44" name="Rectangle 43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0" name="TextBox 6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Minimum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minimum nastalo a nebylo 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37761201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Arc 40"/>
          <p:cNvSpPr/>
          <p:nvPr/>
        </p:nvSpPr>
        <p:spPr>
          <a:xfrm flipH="1" flipV="1">
            <a:off x="6414045" y="3356991"/>
            <a:ext cx="2016224" cy="576063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c 43"/>
          <p:cNvSpPr/>
          <p:nvPr/>
        </p:nvSpPr>
        <p:spPr>
          <a:xfrm flipH="1" flipV="1">
            <a:off x="4211959" y="3356992"/>
            <a:ext cx="2141133" cy="644702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rc 45"/>
          <p:cNvSpPr/>
          <p:nvPr/>
        </p:nvSpPr>
        <p:spPr>
          <a:xfrm flipH="1" flipV="1">
            <a:off x="1979708" y="3284984"/>
            <a:ext cx="2160243" cy="720076"/>
          </a:xfrm>
          <a:prstGeom prst="arc">
            <a:avLst>
              <a:gd name="adj1" fmla="val 10824986"/>
              <a:gd name="adj2" fmla="val 21503834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Box 46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45" name="Rectangle 44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46259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68908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/>
          <p:cNvSpPr/>
          <p:nvPr/>
        </p:nvSpPr>
        <p:spPr>
          <a:xfrm>
            <a:off x="179512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251520" y="1988840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/>
          <p:cNvSpPr txBox="1"/>
          <p:nvPr/>
        </p:nvSpPr>
        <p:spPr>
          <a:xfrm>
            <a:off x="2811803" y="908720"/>
            <a:ext cx="33172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</a:t>
            </a:r>
            <a:r>
              <a:rPr lang="cs-CZ" smtClean="0"/>
              <a:t>delší cesta 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42" name="Rectangle 4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8" name="TextBox 77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2" name="TextBox 81"/>
          <p:cNvSpPr txBox="1"/>
          <p:nvPr/>
        </p:nvSpPr>
        <p:spPr>
          <a:xfrm>
            <a:off x="1691680" y="4797152"/>
            <a:ext cx="4968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Init: V</a:t>
            </a:r>
            <a:r>
              <a:rPr lang="cs-CZ" smtClean="0"/>
              <a:t>šechny délky </a:t>
            </a:r>
            <a:r>
              <a:rPr lang="cs-CZ" smtClean="0">
                <a:sym typeface="Symbol"/>
              </a:rPr>
              <a:t>─</a:t>
            </a:r>
            <a:r>
              <a:rPr lang="cs-CZ" b="1" smtClean="0">
                <a:sym typeface="Symbol"/>
              </a:rPr>
              <a:t></a:t>
            </a:r>
            <a:r>
              <a:rPr lang="cs-CZ" smtClean="0">
                <a:sym typeface="Symbol"/>
              </a:rPr>
              <a:t>, všechny předchůdce null</a:t>
            </a:r>
          </a:p>
          <a:p>
            <a:r>
              <a:rPr lang="cs-CZ">
                <a:sym typeface="Symbol"/>
              </a:rPr>
              <a:t> </a:t>
            </a:r>
            <a:r>
              <a:rPr lang="cs-CZ" smtClean="0">
                <a:sym typeface="Symbol"/>
              </a:rPr>
              <a:t>        Ve startovním uzlu délka 0 </a:t>
            </a:r>
            <a:endParaRPr lang="en-GB"/>
          </a:p>
          <a:p>
            <a:r>
              <a:rPr lang="cs-CZ" smtClean="0"/>
              <a:t> </a:t>
            </a:r>
            <a:r>
              <a:rPr lang="en-US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79152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/>
          <p:cNvSpPr/>
          <p:nvPr/>
        </p:nvSpPr>
        <p:spPr>
          <a:xfrm>
            <a:off x="29158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2952266" y="1989669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/>
              <a:t>Ne</a:t>
            </a:r>
            <a:r>
              <a:rPr lang="en-US"/>
              <a:t>j</a:t>
            </a:r>
            <a:r>
              <a:rPr lang="cs-CZ"/>
              <a:t>delší cesta </a:t>
            </a:r>
            <a:r>
              <a:rPr lang="cs-CZ" smtClean="0"/>
              <a:t>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42" name="Rectangle 4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60" name="TextBox 5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maximum nastalo a nebylo ─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554523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>
          <a:xfrm>
            <a:off x="29158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2987824" y="2060848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3059832" y="980728"/>
            <a:ext cx="3486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Po</a:t>
            </a:r>
            <a:r>
              <a:rPr lang="cs-CZ" smtClean="0"/>
              <a:t>čet všech cest </a:t>
            </a:r>
            <a:r>
              <a:rPr lang="cs-CZ" dirty="0" smtClean="0"/>
              <a:t>v </a:t>
            </a:r>
            <a:r>
              <a:rPr lang="cs-CZ" smtClean="0"/>
              <a:t>acyklickém grafu</a:t>
            </a:r>
          </a:p>
          <a:p>
            <a:pPr algn="ctr"/>
            <a:r>
              <a:rPr lang="en-US" smtClean="0"/>
              <a:t>z uzlu</a:t>
            </a:r>
            <a:r>
              <a:rPr lang="cs-CZ" smtClean="0"/>
              <a:t> 2 </a:t>
            </a:r>
            <a:r>
              <a:rPr lang="en-US" smtClean="0"/>
              <a:t>do uzlu</a:t>
            </a:r>
            <a:r>
              <a:rPr lang="cs-CZ" smtClean="0"/>
              <a:t> 8</a:t>
            </a:r>
            <a:endParaRPr lang="en-GB" dirty="0"/>
          </a:p>
        </p:txBody>
      </p:sp>
      <p:sp>
        <p:nvSpPr>
          <p:cNvPr id="33" name="Rectangle 32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46" name="TextBox 45"/>
          <p:cNvSpPr txBox="1"/>
          <p:nvPr/>
        </p:nvSpPr>
        <p:spPr>
          <a:xfrm>
            <a:off x="1691680" y="4869160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S</a:t>
            </a:r>
            <a:r>
              <a:rPr lang="cs-CZ" smtClean="0"/>
              <a:t>uma (počet</a:t>
            </a:r>
            <a:r>
              <a:rPr lang="en-US" smtClean="0"/>
              <a:t>[Y]</a:t>
            </a:r>
            <a:r>
              <a:rPr lang="cs-CZ" smtClean="0"/>
              <a:t>,  pro všechy hrany (Y, X)) </a:t>
            </a:r>
            <a:r>
              <a:rPr lang="en-US" smtClean="0"/>
              <a:t>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08111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/>
          <p:cNvSpPr/>
          <p:nvPr/>
        </p:nvSpPr>
        <p:spPr>
          <a:xfrm>
            <a:off x="399593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4020302" y="200122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/>
              <a:t>Ne</a:t>
            </a:r>
            <a:r>
              <a:rPr lang="en-US"/>
              <a:t>j</a:t>
            </a:r>
            <a:r>
              <a:rPr lang="cs-CZ"/>
              <a:t>delší cesta </a:t>
            </a:r>
            <a:r>
              <a:rPr lang="cs-CZ" smtClean="0"/>
              <a:t>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42" name="Rectangle 4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60" name="TextBox 5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maximum nastalo a nebylo ─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9894157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/>
          <p:cNvSpPr/>
          <p:nvPr/>
        </p:nvSpPr>
        <p:spPr>
          <a:xfrm>
            <a:off x="507605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5076056" y="200122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/>
              <a:t>Ne</a:t>
            </a:r>
            <a:r>
              <a:rPr lang="en-US"/>
              <a:t>j</a:t>
            </a:r>
            <a:r>
              <a:rPr lang="cs-CZ"/>
              <a:t>delší cesta </a:t>
            </a:r>
            <a:r>
              <a:rPr lang="cs-CZ" smtClean="0"/>
              <a:t>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42" name="Rectangle 4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8" name="TextBox 77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0" name="TextBox 79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maximum nastalo a nebylo ─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5775400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/>
          <p:cNvSpPr/>
          <p:nvPr/>
        </p:nvSpPr>
        <p:spPr>
          <a:xfrm>
            <a:off x="615617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6192180" y="200122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/>
              <a:t>Ne</a:t>
            </a:r>
            <a:r>
              <a:rPr lang="en-US"/>
              <a:t>j</a:t>
            </a:r>
            <a:r>
              <a:rPr lang="cs-CZ"/>
              <a:t>delší cesta </a:t>
            </a:r>
            <a:r>
              <a:rPr lang="cs-CZ" smtClean="0"/>
              <a:t>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 </a:t>
            </a:r>
            <a:r>
              <a:rPr lang="cs-CZ" smtClean="0"/>
              <a:t>do uzlu 8</a:t>
            </a:r>
            <a:endParaRPr lang="en-GB" dirty="0"/>
          </a:p>
        </p:txBody>
      </p:sp>
      <p:sp>
        <p:nvSpPr>
          <p:cNvPr id="42" name="Rectangle 4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8" name="TextBox 77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0" name="TextBox 79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maximum nastalo a nebylo ─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41916537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/>
          <p:cNvSpPr/>
          <p:nvPr/>
        </p:nvSpPr>
        <p:spPr>
          <a:xfrm>
            <a:off x="723629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7252408" y="1976947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/>
              <a:t>Ne</a:t>
            </a:r>
            <a:r>
              <a:rPr lang="en-US"/>
              <a:t>j</a:t>
            </a:r>
            <a:r>
              <a:rPr lang="cs-CZ"/>
              <a:t>delší cesta </a:t>
            </a:r>
            <a:r>
              <a:rPr lang="cs-CZ" smtClean="0"/>
              <a:t>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42" name="Rectangle 4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8" name="TextBox 77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0" name="TextBox 79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maximum nastalo a nebylo ─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4123417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/>
          <p:cNvSpPr/>
          <p:nvPr/>
        </p:nvSpPr>
        <p:spPr>
          <a:xfrm>
            <a:off x="83164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8316416" y="1976947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/>
              <a:t>Ne</a:t>
            </a:r>
            <a:r>
              <a:rPr lang="en-US"/>
              <a:t>j</a:t>
            </a:r>
            <a:r>
              <a:rPr lang="cs-CZ"/>
              <a:t>delší cesta </a:t>
            </a:r>
            <a:r>
              <a:rPr lang="cs-CZ" smtClean="0"/>
              <a:t>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42" name="Rectangle 4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8" name="TextBox 77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0" name="TextBox 79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maximum nastalo a nebylo ─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6763673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Arc 40"/>
          <p:cNvSpPr/>
          <p:nvPr/>
        </p:nvSpPr>
        <p:spPr>
          <a:xfrm flipH="1" flipV="1">
            <a:off x="6414045" y="3356991"/>
            <a:ext cx="2016224" cy="576063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c 43"/>
          <p:cNvSpPr/>
          <p:nvPr/>
        </p:nvSpPr>
        <p:spPr>
          <a:xfrm flipH="1" flipV="1">
            <a:off x="5364087" y="3356992"/>
            <a:ext cx="989004" cy="644702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rc 45"/>
          <p:cNvSpPr/>
          <p:nvPr/>
        </p:nvSpPr>
        <p:spPr>
          <a:xfrm flipH="1" flipV="1">
            <a:off x="1979708" y="3284984"/>
            <a:ext cx="2160243" cy="720076"/>
          </a:xfrm>
          <a:prstGeom prst="arc">
            <a:avLst>
              <a:gd name="adj1" fmla="val 10824986"/>
              <a:gd name="adj2" fmla="val 21503834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Box 46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/>
              <a:t>Ne</a:t>
            </a:r>
            <a:r>
              <a:rPr lang="en-US"/>
              <a:t>j</a:t>
            </a:r>
            <a:r>
              <a:rPr lang="cs-CZ"/>
              <a:t>delší cesta </a:t>
            </a:r>
            <a:r>
              <a:rPr lang="cs-CZ" smtClean="0"/>
              <a:t>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43" name="Rectangle 42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1" name="TextBox 80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2" name="Arc 81"/>
          <p:cNvSpPr/>
          <p:nvPr/>
        </p:nvSpPr>
        <p:spPr>
          <a:xfrm flipH="1" flipV="1">
            <a:off x="4211960" y="3356992"/>
            <a:ext cx="989004" cy="644702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9709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454635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/>
          <p:cNvSpPr/>
          <p:nvPr/>
        </p:nvSpPr>
        <p:spPr>
          <a:xfrm>
            <a:off x="75557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786195" y="1958568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915865" y="1052736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cesta v acyklickém grafu</a:t>
            </a:r>
            <a:endParaRPr lang="en-GB" dirty="0"/>
          </a:p>
        </p:txBody>
      </p:sp>
      <p:sp>
        <p:nvSpPr>
          <p:cNvPr id="41" name="Rectangle 40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0" name="TextBox 6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73" name="TextBox 72"/>
          <p:cNvSpPr txBox="1"/>
          <p:nvPr/>
        </p:nvSpPr>
        <p:spPr>
          <a:xfrm>
            <a:off x="1691680" y="4797152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Init: V</a:t>
            </a:r>
            <a:r>
              <a:rPr lang="cs-CZ" smtClean="0"/>
              <a:t>šechny délky 0</a:t>
            </a:r>
            <a:r>
              <a:rPr lang="cs-CZ" smtClean="0">
                <a:sym typeface="Symbol"/>
              </a:rPr>
              <a:t>, všechny předchůdce null</a:t>
            </a:r>
            <a:r>
              <a:rPr lang="cs-CZ" smtClean="0"/>
              <a:t> </a:t>
            </a:r>
            <a:r>
              <a:rPr lang="en-US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812303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ectangle 88"/>
          <p:cNvSpPr/>
          <p:nvPr/>
        </p:nvSpPr>
        <p:spPr>
          <a:xfrm>
            <a:off x="183569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1871700" y="1962373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915865" y="1052736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cesta v acyklickém grafu</a:t>
            </a:r>
            <a:endParaRPr lang="en-GB" dirty="0"/>
          </a:p>
        </p:txBody>
      </p:sp>
      <p:sp>
        <p:nvSpPr>
          <p:cNvPr id="71" name="Rectangle 70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8" name="TextBox 87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90" name="TextBox 89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maximum nastalo</a:t>
            </a:r>
          </a:p>
        </p:txBody>
      </p:sp>
    </p:spTree>
    <p:extLst>
      <p:ext uri="{BB962C8B-B14F-4D97-AF65-F5344CB8AC3E}">
        <p14:creationId xmlns:p14="http://schemas.microsoft.com/office/powerpoint/2010/main" val="372553455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/>
          <p:cNvSpPr/>
          <p:nvPr/>
        </p:nvSpPr>
        <p:spPr>
          <a:xfrm>
            <a:off x="29158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2952266" y="1989669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915865" y="1052736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cesta v acyklickém grafu</a:t>
            </a:r>
            <a:endParaRPr lang="en-GB" dirty="0"/>
          </a:p>
        </p:txBody>
      </p:sp>
      <p:sp>
        <p:nvSpPr>
          <p:cNvPr id="41" name="Rectangle 40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0" name="TextBox 6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73" name="TextBox 72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maximum nastalo</a:t>
            </a:r>
          </a:p>
        </p:txBody>
      </p:sp>
    </p:spTree>
    <p:extLst>
      <p:ext uri="{BB962C8B-B14F-4D97-AF65-F5344CB8AC3E}">
        <p14:creationId xmlns:p14="http://schemas.microsoft.com/office/powerpoint/2010/main" val="3497938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>
          <a:xfrm>
            <a:off x="399593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4067944" y="2060848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3059832" y="980728"/>
            <a:ext cx="3486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Po</a:t>
            </a:r>
            <a:r>
              <a:rPr lang="cs-CZ" smtClean="0"/>
              <a:t>čet všech cest </a:t>
            </a:r>
            <a:r>
              <a:rPr lang="cs-CZ" dirty="0" smtClean="0"/>
              <a:t>v </a:t>
            </a:r>
            <a:r>
              <a:rPr lang="cs-CZ" smtClean="0"/>
              <a:t>acyklickém grafu</a:t>
            </a:r>
          </a:p>
          <a:p>
            <a:pPr algn="ctr"/>
            <a:r>
              <a:rPr lang="en-US" smtClean="0"/>
              <a:t>z uzlu</a:t>
            </a:r>
            <a:r>
              <a:rPr lang="cs-CZ" smtClean="0"/>
              <a:t> 2 </a:t>
            </a:r>
            <a:r>
              <a:rPr lang="en-US" smtClean="0"/>
              <a:t>do uzlu</a:t>
            </a:r>
            <a:r>
              <a:rPr lang="cs-CZ" smtClean="0"/>
              <a:t> 8</a:t>
            </a:r>
            <a:endParaRPr lang="en-GB" dirty="0"/>
          </a:p>
        </p:txBody>
      </p:sp>
      <p:sp>
        <p:nvSpPr>
          <p:cNvPr id="33" name="Rectangle 32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47" name="TextBox 46"/>
          <p:cNvSpPr txBox="1"/>
          <p:nvPr/>
        </p:nvSpPr>
        <p:spPr>
          <a:xfrm>
            <a:off x="1691680" y="4869160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S</a:t>
            </a:r>
            <a:r>
              <a:rPr lang="cs-CZ" smtClean="0"/>
              <a:t>uma (počet</a:t>
            </a:r>
            <a:r>
              <a:rPr lang="en-US" smtClean="0"/>
              <a:t>[Y]</a:t>
            </a:r>
            <a:r>
              <a:rPr lang="cs-CZ" smtClean="0"/>
              <a:t>,  pro všechy hrany (Y, X)) </a:t>
            </a:r>
            <a:r>
              <a:rPr lang="en-US" smtClean="0"/>
              <a:t>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858816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ectangle 88"/>
          <p:cNvSpPr/>
          <p:nvPr/>
        </p:nvSpPr>
        <p:spPr>
          <a:xfrm>
            <a:off x="399593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4020302" y="200122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915865" y="1052736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cesta v acyklickém grafu</a:t>
            </a:r>
            <a:endParaRPr lang="en-GB" dirty="0"/>
          </a:p>
        </p:txBody>
      </p:sp>
      <p:sp>
        <p:nvSpPr>
          <p:cNvPr id="71" name="Rectangle 70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8" name="TextBox 87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91" name="TextBox 90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maximum nastalo</a:t>
            </a:r>
          </a:p>
        </p:txBody>
      </p:sp>
    </p:spTree>
    <p:extLst>
      <p:ext uri="{BB962C8B-B14F-4D97-AF65-F5344CB8AC3E}">
        <p14:creationId xmlns:p14="http://schemas.microsoft.com/office/powerpoint/2010/main" val="145583258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/>
          <p:cNvSpPr/>
          <p:nvPr/>
        </p:nvSpPr>
        <p:spPr>
          <a:xfrm>
            <a:off x="507605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5076056" y="200122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915865" y="1052736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cesta v acyklickém grafu</a:t>
            </a:r>
            <a:endParaRPr lang="en-GB" dirty="0"/>
          </a:p>
        </p:txBody>
      </p:sp>
      <p:sp>
        <p:nvSpPr>
          <p:cNvPr id="41" name="Rectangle 40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0" name="TextBox 6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72" name="TextBox 71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maximum nastalo</a:t>
            </a:r>
          </a:p>
        </p:txBody>
      </p:sp>
    </p:spTree>
    <p:extLst>
      <p:ext uri="{BB962C8B-B14F-4D97-AF65-F5344CB8AC3E}">
        <p14:creationId xmlns:p14="http://schemas.microsoft.com/office/powerpoint/2010/main" val="310542204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ectangle 88"/>
          <p:cNvSpPr/>
          <p:nvPr/>
        </p:nvSpPr>
        <p:spPr>
          <a:xfrm>
            <a:off x="615617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6192180" y="200122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915865" y="1052736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cesta v acyklickém grafu</a:t>
            </a:r>
            <a:endParaRPr lang="en-GB" dirty="0"/>
          </a:p>
        </p:txBody>
      </p:sp>
      <p:sp>
        <p:nvSpPr>
          <p:cNvPr id="71" name="Rectangle 70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8" name="TextBox 87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90" name="TextBox 89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maximum nastalo</a:t>
            </a:r>
          </a:p>
        </p:txBody>
      </p:sp>
    </p:spTree>
    <p:extLst>
      <p:ext uri="{BB962C8B-B14F-4D97-AF65-F5344CB8AC3E}">
        <p14:creationId xmlns:p14="http://schemas.microsoft.com/office/powerpoint/2010/main" val="126182124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/>
          <p:cNvSpPr/>
          <p:nvPr/>
        </p:nvSpPr>
        <p:spPr>
          <a:xfrm>
            <a:off x="723629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7252408" y="1976947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915865" y="1052736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cesta v acyklickém grafu</a:t>
            </a:r>
            <a:endParaRPr lang="en-GB" dirty="0"/>
          </a:p>
        </p:txBody>
      </p:sp>
      <p:sp>
        <p:nvSpPr>
          <p:cNvPr id="41" name="Rectangle 40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0" name="TextBox 6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72" name="TextBox 71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maximum nastalo</a:t>
            </a:r>
          </a:p>
        </p:txBody>
      </p:sp>
    </p:spTree>
    <p:extLst>
      <p:ext uri="{BB962C8B-B14F-4D97-AF65-F5344CB8AC3E}">
        <p14:creationId xmlns:p14="http://schemas.microsoft.com/office/powerpoint/2010/main" val="265280308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/>
          <p:cNvSpPr/>
          <p:nvPr/>
        </p:nvSpPr>
        <p:spPr>
          <a:xfrm>
            <a:off x="83164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8316416" y="1969227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915865" y="1052736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cesta v acyklickém grafu</a:t>
            </a:r>
            <a:endParaRPr lang="en-GB" dirty="0"/>
          </a:p>
        </p:txBody>
      </p:sp>
      <p:sp>
        <p:nvSpPr>
          <p:cNvPr id="47" name="Rectangle 46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4" name="TextBox 73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maximum nastalo</a:t>
            </a:r>
          </a:p>
        </p:txBody>
      </p:sp>
    </p:spTree>
    <p:extLst>
      <p:ext uri="{BB962C8B-B14F-4D97-AF65-F5344CB8AC3E}">
        <p14:creationId xmlns:p14="http://schemas.microsoft.com/office/powerpoint/2010/main" val="424336627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2915865" y="1052736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cesta v acyklickém grafu</a:t>
            </a:r>
            <a:endParaRPr lang="en-GB" dirty="0"/>
          </a:p>
        </p:txBody>
      </p:sp>
      <p:sp>
        <p:nvSpPr>
          <p:cNvPr id="41" name="Arc 40"/>
          <p:cNvSpPr/>
          <p:nvPr/>
        </p:nvSpPr>
        <p:spPr>
          <a:xfrm flipH="1" flipV="1">
            <a:off x="6414045" y="3288350"/>
            <a:ext cx="2016224" cy="64470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c 43"/>
          <p:cNvSpPr/>
          <p:nvPr/>
        </p:nvSpPr>
        <p:spPr>
          <a:xfrm flipH="1" flipV="1">
            <a:off x="5400091" y="3356990"/>
            <a:ext cx="953002" cy="64470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Arc 44"/>
          <p:cNvSpPr/>
          <p:nvPr/>
        </p:nvSpPr>
        <p:spPr>
          <a:xfrm flipH="1" flipV="1">
            <a:off x="4262585" y="3356992"/>
            <a:ext cx="1060559" cy="64470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rc 45"/>
          <p:cNvSpPr/>
          <p:nvPr/>
        </p:nvSpPr>
        <p:spPr>
          <a:xfrm flipH="1" flipV="1">
            <a:off x="2153901" y="3356991"/>
            <a:ext cx="2038944" cy="644705"/>
          </a:xfrm>
          <a:prstGeom prst="arc">
            <a:avLst>
              <a:gd name="adj1" fmla="val 10824986"/>
              <a:gd name="adj2" fmla="val 21503834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4" name="TextBox 73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03857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715040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/>
          <p:nvPr/>
        </p:nvSpPr>
        <p:spPr>
          <a:xfrm>
            <a:off x="107504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479317" y="2097068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32" name="Rectangle 3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2312501" y="908720"/>
            <a:ext cx="431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</a:p>
          <a:p>
            <a:pPr algn="ctr"/>
            <a:r>
              <a:rPr lang="cs-CZ" smtClean="0"/>
              <a:t>z uzlu</a:t>
            </a:r>
            <a:r>
              <a:rPr lang="en-US" smtClean="0"/>
              <a:t> 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64" name="Down Arrow 63"/>
          <p:cNvSpPr/>
          <p:nvPr/>
        </p:nvSpPr>
        <p:spPr>
          <a:xfrm>
            <a:off x="179512" y="208991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TextBox 65"/>
          <p:cNvSpPr txBox="1"/>
          <p:nvPr/>
        </p:nvSpPr>
        <p:spPr>
          <a:xfrm>
            <a:off x="1691680" y="4797152"/>
            <a:ext cx="4968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Init: V</a:t>
            </a:r>
            <a:r>
              <a:rPr lang="cs-CZ" smtClean="0"/>
              <a:t>šechny délky </a:t>
            </a:r>
            <a:r>
              <a:rPr lang="cs-CZ" b="1" smtClean="0">
                <a:sym typeface="Symbol"/>
              </a:rPr>
              <a:t></a:t>
            </a:r>
            <a:r>
              <a:rPr lang="cs-CZ" smtClean="0">
                <a:sym typeface="Symbol"/>
              </a:rPr>
              <a:t>, všechny předchůdce null</a:t>
            </a:r>
          </a:p>
          <a:p>
            <a:r>
              <a:rPr lang="cs-CZ">
                <a:sym typeface="Symbol"/>
              </a:rPr>
              <a:t> </a:t>
            </a:r>
            <a:r>
              <a:rPr lang="cs-CZ" smtClean="0">
                <a:sym typeface="Symbol"/>
              </a:rPr>
              <a:t>        Ve startovním uzlu délka 0 </a:t>
            </a:r>
            <a:endParaRPr lang="en-GB"/>
          </a:p>
          <a:p>
            <a:r>
              <a:rPr lang="cs-CZ" smtClean="0"/>
              <a:t> </a:t>
            </a:r>
            <a:r>
              <a:rPr lang="en-US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068763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/>
        </p:nvSpPr>
        <p:spPr>
          <a:xfrm>
            <a:off x="29158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479317" y="2097068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312501" y="908720"/>
            <a:ext cx="431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298782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52" name="TextBox 5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1691680" y="4797152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Minimum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minimum nastalo a nebylo 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339898697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/>
        </p:nvSpPr>
        <p:spPr>
          <a:xfrm>
            <a:off x="399593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479317" y="2097068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312501" y="908720"/>
            <a:ext cx="431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406794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52" name="TextBox 5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1691680" y="4797152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Minimum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minimum nastalo a nebylo 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3421603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>
          <a:xfrm>
            <a:off x="507605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5148064" y="2060848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3059832" y="980728"/>
            <a:ext cx="3486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Po</a:t>
            </a:r>
            <a:r>
              <a:rPr lang="cs-CZ" smtClean="0"/>
              <a:t>čet všech cest </a:t>
            </a:r>
            <a:r>
              <a:rPr lang="cs-CZ" dirty="0" smtClean="0"/>
              <a:t>v </a:t>
            </a:r>
            <a:r>
              <a:rPr lang="cs-CZ" smtClean="0"/>
              <a:t>acyklickém grafu</a:t>
            </a:r>
          </a:p>
          <a:p>
            <a:pPr algn="ctr"/>
            <a:r>
              <a:rPr lang="en-US" smtClean="0"/>
              <a:t>z uzlu</a:t>
            </a:r>
            <a:r>
              <a:rPr lang="cs-CZ" smtClean="0"/>
              <a:t> 2 </a:t>
            </a:r>
            <a:r>
              <a:rPr lang="en-US" smtClean="0"/>
              <a:t>do uzlu</a:t>
            </a:r>
            <a:r>
              <a:rPr lang="cs-CZ" smtClean="0"/>
              <a:t> 8</a:t>
            </a:r>
            <a:endParaRPr lang="en-GB" dirty="0"/>
          </a:p>
        </p:txBody>
      </p:sp>
      <p:sp>
        <p:nvSpPr>
          <p:cNvPr id="33" name="Rectangle 32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46" name="TextBox 45"/>
          <p:cNvSpPr txBox="1"/>
          <p:nvPr/>
        </p:nvSpPr>
        <p:spPr>
          <a:xfrm>
            <a:off x="1691680" y="4869160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S</a:t>
            </a:r>
            <a:r>
              <a:rPr lang="cs-CZ" smtClean="0"/>
              <a:t>uma (počet</a:t>
            </a:r>
            <a:r>
              <a:rPr lang="en-US" smtClean="0"/>
              <a:t>[Y]</a:t>
            </a:r>
            <a:r>
              <a:rPr lang="cs-CZ" smtClean="0"/>
              <a:t>,  pro všechy hrany (Y, X)) </a:t>
            </a:r>
            <a:r>
              <a:rPr lang="en-US" smtClean="0"/>
              <a:t>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570953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/>
        </p:nvSpPr>
        <p:spPr>
          <a:xfrm>
            <a:off x="507605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479317" y="2097068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312501" y="908720"/>
            <a:ext cx="431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</a:p>
          <a:p>
            <a:pPr algn="ctr"/>
            <a:r>
              <a:rPr lang="cs-CZ" smtClean="0"/>
              <a:t>z uzlu 1 do uzlu 8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514806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52" name="TextBox 5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1691680" y="4797152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Minimum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minimum nastalo a nebylo 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50387985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/>
        </p:nvSpPr>
        <p:spPr>
          <a:xfrm>
            <a:off x="615617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479317" y="2097068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312501" y="908720"/>
            <a:ext cx="431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</a:p>
          <a:p>
            <a:pPr algn="ctr"/>
            <a:r>
              <a:rPr lang="cs-CZ" smtClean="0"/>
              <a:t>z uzlu 1 do uzlu 8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622818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52" name="TextBox 5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1691680" y="4797152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Minimum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minimum nastalo a nebylo 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9759269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/>
        </p:nvSpPr>
        <p:spPr>
          <a:xfrm>
            <a:off x="723629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312501" y="908720"/>
            <a:ext cx="431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730830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52" name="TextBox 5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1691680" y="4797152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Minimum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minimum nastalo a nebylo 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25484038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/>
        </p:nvSpPr>
        <p:spPr>
          <a:xfrm>
            <a:off x="83164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312501" y="908720"/>
            <a:ext cx="431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838842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52" name="TextBox 5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1691680" y="4797152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Minimum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minimum nastalo a nebylo 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50969143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312501" y="908720"/>
            <a:ext cx="431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64" name="Arc 63"/>
          <p:cNvSpPr/>
          <p:nvPr/>
        </p:nvSpPr>
        <p:spPr>
          <a:xfrm flipH="1" flipV="1">
            <a:off x="6444208" y="3284984"/>
            <a:ext cx="2058068" cy="720078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c 65"/>
          <p:cNvSpPr/>
          <p:nvPr/>
        </p:nvSpPr>
        <p:spPr>
          <a:xfrm flipH="1" flipV="1">
            <a:off x="5292080" y="3284984"/>
            <a:ext cx="1049956" cy="792086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c 66"/>
          <p:cNvSpPr/>
          <p:nvPr/>
        </p:nvSpPr>
        <p:spPr>
          <a:xfrm flipH="1" flipV="1">
            <a:off x="2051720" y="3356992"/>
            <a:ext cx="3210196" cy="720078"/>
          </a:xfrm>
          <a:prstGeom prst="arc">
            <a:avLst>
              <a:gd name="adj1" fmla="val 10824986"/>
              <a:gd name="adj2" fmla="val 21533963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54" name="TextBox 53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473889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53676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/>
          <p:cNvSpPr/>
          <p:nvPr/>
        </p:nvSpPr>
        <p:spPr>
          <a:xfrm>
            <a:off x="251520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  <a:endParaRPr lang="en-US" smtClean="0"/>
          </a:p>
          <a:p>
            <a:pPr algn="ctr"/>
            <a:r>
              <a:rPr lang="cs-CZ"/>
              <a:t>z uzlu </a:t>
            </a:r>
            <a:r>
              <a:rPr lang="en-US"/>
              <a:t>2</a:t>
            </a:r>
            <a:r>
              <a:rPr lang="cs-CZ"/>
              <a:t> do uzlu </a:t>
            </a:r>
            <a:r>
              <a:rPr lang="cs-CZ" smtClean="0"/>
              <a:t>8</a:t>
            </a:r>
            <a:endParaRPr lang="en-GB"/>
          </a:p>
        </p:txBody>
      </p:sp>
      <p:sp>
        <p:nvSpPr>
          <p:cNvPr id="64" name="Down Arrow 63"/>
          <p:cNvSpPr/>
          <p:nvPr/>
        </p:nvSpPr>
        <p:spPr>
          <a:xfrm>
            <a:off x="323528" y="2132856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100" name="TextBox 9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4" name="TextBox 53"/>
          <p:cNvSpPr txBox="1"/>
          <p:nvPr/>
        </p:nvSpPr>
        <p:spPr>
          <a:xfrm>
            <a:off x="1691680" y="4797152"/>
            <a:ext cx="4968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Init: V</a:t>
            </a:r>
            <a:r>
              <a:rPr lang="cs-CZ"/>
              <a:t>šechny délky ─</a:t>
            </a:r>
            <a:r>
              <a:rPr lang="cs-CZ" b="1">
                <a:sym typeface="Symbol"/>
              </a:rPr>
              <a:t></a:t>
            </a:r>
            <a:r>
              <a:rPr lang="cs-CZ" smtClean="0">
                <a:sym typeface="Symbol"/>
              </a:rPr>
              <a:t>, všechny předchůdce null</a:t>
            </a:r>
          </a:p>
          <a:p>
            <a:r>
              <a:rPr lang="cs-CZ">
                <a:sym typeface="Symbol"/>
              </a:rPr>
              <a:t> </a:t>
            </a:r>
            <a:r>
              <a:rPr lang="cs-CZ" smtClean="0">
                <a:sym typeface="Symbol"/>
              </a:rPr>
              <a:t>        Ve startovním uzlu délka 0 </a:t>
            </a:r>
            <a:endParaRPr lang="en-GB"/>
          </a:p>
          <a:p>
            <a:r>
              <a:rPr lang="cs-CZ" smtClean="0"/>
              <a:t> </a:t>
            </a:r>
            <a:r>
              <a:rPr lang="en-US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76651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29158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4" name="Down Arrow 63"/>
          <p:cNvSpPr/>
          <p:nvPr/>
        </p:nvSpPr>
        <p:spPr>
          <a:xfrm>
            <a:off x="298782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2" name="TextBox 8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2411760" y="1052736"/>
            <a:ext cx="4240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  <a:endParaRPr lang="en-US" smtClean="0"/>
          </a:p>
          <a:p>
            <a:pPr algn="ctr"/>
            <a:r>
              <a:rPr lang="cs-CZ"/>
              <a:t>z uzlu </a:t>
            </a:r>
            <a:r>
              <a:rPr lang="en-US"/>
              <a:t>2</a:t>
            </a:r>
            <a:r>
              <a:rPr lang="cs-CZ"/>
              <a:t> do uzlu </a:t>
            </a:r>
            <a:r>
              <a:rPr lang="cs-CZ" smtClean="0"/>
              <a:t>8</a:t>
            </a:r>
            <a:endParaRPr lang="en-GB"/>
          </a:p>
        </p:txBody>
      </p:sp>
      <p:sp>
        <p:nvSpPr>
          <p:cNvPr id="54" name="TextBox 53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nastalo a nebylo </a:t>
            </a:r>
            <a:r>
              <a:rPr lang="cs-CZ" smtClean="0"/>
              <a:t> ─</a:t>
            </a:r>
            <a:r>
              <a:rPr lang="cs-CZ" b="1" smtClean="0">
                <a:sym typeface="Symbol"/>
              </a:rPr>
              <a:t></a:t>
            </a:r>
            <a:endParaRPr lang="en-GB" b="1"/>
          </a:p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61132870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399593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4" name="Down Arrow 63"/>
          <p:cNvSpPr/>
          <p:nvPr/>
        </p:nvSpPr>
        <p:spPr>
          <a:xfrm>
            <a:off x="406794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2" name="TextBox 8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2411760" y="1052736"/>
            <a:ext cx="4240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  <a:endParaRPr lang="en-US" smtClean="0"/>
          </a:p>
          <a:p>
            <a:pPr algn="ctr"/>
            <a:r>
              <a:rPr lang="cs-CZ"/>
              <a:t>z uzlu </a:t>
            </a:r>
            <a:r>
              <a:rPr lang="en-US"/>
              <a:t>2</a:t>
            </a:r>
            <a:r>
              <a:rPr lang="cs-CZ"/>
              <a:t> do uzlu </a:t>
            </a:r>
            <a:r>
              <a:rPr lang="cs-CZ" smtClean="0"/>
              <a:t>8</a:t>
            </a:r>
            <a:endParaRPr lang="en-GB"/>
          </a:p>
        </p:txBody>
      </p:sp>
      <p:sp>
        <p:nvSpPr>
          <p:cNvPr id="54" name="TextBox 53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nastalo a nebylo </a:t>
            </a:r>
            <a:r>
              <a:rPr lang="cs-CZ" smtClean="0"/>
              <a:t> ─</a:t>
            </a:r>
            <a:r>
              <a:rPr lang="cs-CZ" b="1" smtClean="0">
                <a:sym typeface="Symbol"/>
              </a:rPr>
              <a:t></a:t>
            </a:r>
            <a:endParaRPr lang="en-GB" b="1"/>
          </a:p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425877948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Rectangle 101"/>
          <p:cNvSpPr/>
          <p:nvPr/>
        </p:nvSpPr>
        <p:spPr>
          <a:xfrm>
            <a:off x="507605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4" name="Down Arrow 63"/>
          <p:cNvSpPr/>
          <p:nvPr/>
        </p:nvSpPr>
        <p:spPr>
          <a:xfrm>
            <a:off x="514806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100" name="TextBox 9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2411760" y="1052736"/>
            <a:ext cx="4240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  <a:endParaRPr lang="en-US" smtClean="0"/>
          </a:p>
          <a:p>
            <a:pPr algn="ctr"/>
            <a:r>
              <a:rPr lang="cs-CZ"/>
              <a:t>z uzlu </a:t>
            </a:r>
            <a:r>
              <a:rPr lang="en-US"/>
              <a:t>2</a:t>
            </a:r>
            <a:r>
              <a:rPr lang="cs-CZ"/>
              <a:t> do uzlu </a:t>
            </a:r>
            <a:r>
              <a:rPr lang="cs-CZ" smtClean="0"/>
              <a:t>8</a:t>
            </a:r>
            <a:endParaRPr lang="en-GB"/>
          </a:p>
        </p:txBody>
      </p:sp>
      <p:sp>
        <p:nvSpPr>
          <p:cNvPr id="54" name="TextBox 53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nastalo a nebylo </a:t>
            </a:r>
            <a:r>
              <a:rPr lang="cs-CZ" smtClean="0"/>
              <a:t> ─</a:t>
            </a:r>
            <a:r>
              <a:rPr lang="cs-CZ" b="1" smtClean="0">
                <a:sym typeface="Symbol"/>
              </a:rPr>
              <a:t></a:t>
            </a:r>
            <a:endParaRPr lang="en-GB" b="1"/>
          </a:p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3540561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>
          <a:xfrm>
            <a:off x="615617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6228184" y="2060848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3059832" y="980728"/>
            <a:ext cx="3486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Po</a:t>
            </a:r>
            <a:r>
              <a:rPr lang="cs-CZ" smtClean="0"/>
              <a:t>čet všech cest </a:t>
            </a:r>
            <a:r>
              <a:rPr lang="cs-CZ" dirty="0" smtClean="0"/>
              <a:t>v </a:t>
            </a:r>
            <a:r>
              <a:rPr lang="cs-CZ" smtClean="0"/>
              <a:t>acyklickém grafu</a:t>
            </a:r>
          </a:p>
          <a:p>
            <a:pPr algn="ctr"/>
            <a:r>
              <a:rPr lang="en-US" smtClean="0"/>
              <a:t>z uzlu</a:t>
            </a:r>
            <a:r>
              <a:rPr lang="cs-CZ" smtClean="0"/>
              <a:t> 2 </a:t>
            </a:r>
            <a:r>
              <a:rPr lang="en-US" smtClean="0"/>
              <a:t>do uzlu</a:t>
            </a:r>
            <a:r>
              <a:rPr lang="cs-CZ" smtClean="0"/>
              <a:t> 8</a:t>
            </a:r>
            <a:endParaRPr lang="en-GB" dirty="0"/>
          </a:p>
        </p:txBody>
      </p:sp>
      <p:sp>
        <p:nvSpPr>
          <p:cNvPr id="33" name="Rectangle 32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46" name="TextBox 45"/>
          <p:cNvSpPr txBox="1"/>
          <p:nvPr/>
        </p:nvSpPr>
        <p:spPr>
          <a:xfrm>
            <a:off x="1691680" y="4869160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S</a:t>
            </a:r>
            <a:r>
              <a:rPr lang="cs-CZ" smtClean="0"/>
              <a:t>uma (počet</a:t>
            </a:r>
            <a:r>
              <a:rPr lang="en-US" smtClean="0"/>
              <a:t>[Y]</a:t>
            </a:r>
            <a:r>
              <a:rPr lang="cs-CZ" smtClean="0"/>
              <a:t>,  pro všechy hrany (Y, X)) </a:t>
            </a:r>
            <a:r>
              <a:rPr lang="en-US" smtClean="0"/>
              <a:t>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484929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615617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4" name="Down Arrow 63"/>
          <p:cNvSpPr/>
          <p:nvPr/>
        </p:nvSpPr>
        <p:spPr>
          <a:xfrm>
            <a:off x="622818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2" name="TextBox 8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2411760" y="1052736"/>
            <a:ext cx="4240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  <a:endParaRPr lang="en-US" smtClean="0"/>
          </a:p>
          <a:p>
            <a:pPr algn="ctr"/>
            <a:r>
              <a:rPr lang="cs-CZ"/>
              <a:t>z uzlu </a:t>
            </a:r>
            <a:r>
              <a:rPr lang="en-US"/>
              <a:t>2</a:t>
            </a:r>
            <a:r>
              <a:rPr lang="cs-CZ"/>
              <a:t> do uzlu </a:t>
            </a:r>
            <a:r>
              <a:rPr lang="cs-CZ" smtClean="0"/>
              <a:t>8</a:t>
            </a:r>
            <a:endParaRPr lang="en-GB"/>
          </a:p>
        </p:txBody>
      </p:sp>
      <p:sp>
        <p:nvSpPr>
          <p:cNvPr id="54" name="TextBox 53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nastalo a nebylo </a:t>
            </a:r>
            <a:r>
              <a:rPr lang="cs-CZ" smtClean="0"/>
              <a:t> ─</a:t>
            </a:r>
            <a:r>
              <a:rPr lang="cs-CZ" b="1" smtClean="0">
                <a:sym typeface="Symbol"/>
              </a:rPr>
              <a:t></a:t>
            </a:r>
            <a:endParaRPr lang="en-GB" b="1"/>
          </a:p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23018655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723629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5" name="Down Arrow 64"/>
          <p:cNvSpPr/>
          <p:nvPr/>
        </p:nvSpPr>
        <p:spPr>
          <a:xfrm>
            <a:off x="730830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2" name="TextBox 8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2411760" y="1052736"/>
            <a:ext cx="4240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  <a:endParaRPr lang="en-US" smtClean="0"/>
          </a:p>
          <a:p>
            <a:pPr algn="ctr"/>
            <a:r>
              <a:rPr lang="cs-CZ"/>
              <a:t>z uzlu </a:t>
            </a:r>
            <a:r>
              <a:rPr lang="en-US"/>
              <a:t>2</a:t>
            </a:r>
            <a:r>
              <a:rPr lang="cs-CZ"/>
              <a:t> do uzlu </a:t>
            </a:r>
            <a:r>
              <a:rPr lang="cs-CZ" smtClean="0"/>
              <a:t>8</a:t>
            </a:r>
            <a:endParaRPr lang="en-GB"/>
          </a:p>
        </p:txBody>
      </p:sp>
      <p:sp>
        <p:nvSpPr>
          <p:cNvPr id="54" name="TextBox 53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nastalo a nebylo </a:t>
            </a:r>
            <a:r>
              <a:rPr lang="cs-CZ" smtClean="0"/>
              <a:t> ─</a:t>
            </a:r>
            <a:r>
              <a:rPr lang="cs-CZ" b="1" smtClean="0">
                <a:sym typeface="Symbol"/>
              </a:rPr>
              <a:t></a:t>
            </a:r>
            <a:endParaRPr lang="en-GB" b="1"/>
          </a:p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355507305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6"/>
          <p:cNvSpPr/>
          <p:nvPr/>
        </p:nvSpPr>
        <p:spPr>
          <a:xfrm>
            <a:off x="83164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5" name="Down Arrow 64"/>
          <p:cNvSpPr/>
          <p:nvPr/>
        </p:nvSpPr>
        <p:spPr>
          <a:xfrm>
            <a:off x="838842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30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2411760" y="1052736"/>
            <a:ext cx="4240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  <a:endParaRPr lang="en-US" smtClean="0"/>
          </a:p>
          <a:p>
            <a:pPr algn="ctr"/>
            <a:r>
              <a:rPr lang="cs-CZ"/>
              <a:t>z uzlu </a:t>
            </a:r>
            <a:r>
              <a:rPr lang="en-US"/>
              <a:t>2</a:t>
            </a:r>
            <a:r>
              <a:rPr lang="cs-CZ"/>
              <a:t> do uzlu </a:t>
            </a:r>
            <a:r>
              <a:rPr lang="cs-CZ" smtClean="0"/>
              <a:t>8</a:t>
            </a:r>
            <a:endParaRPr lang="en-GB"/>
          </a:p>
        </p:txBody>
      </p:sp>
      <p:sp>
        <p:nvSpPr>
          <p:cNvPr id="54" name="TextBox 53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nastalo a nebylo </a:t>
            </a:r>
            <a:r>
              <a:rPr lang="cs-CZ" smtClean="0"/>
              <a:t> ─</a:t>
            </a:r>
            <a:r>
              <a:rPr lang="cs-CZ" b="1" smtClean="0">
                <a:sym typeface="Symbol"/>
              </a:rPr>
              <a:t></a:t>
            </a:r>
            <a:endParaRPr lang="en-GB" b="1"/>
          </a:p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29266942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6" name="Arc 65"/>
          <p:cNvSpPr/>
          <p:nvPr/>
        </p:nvSpPr>
        <p:spPr>
          <a:xfrm flipH="1" flipV="1">
            <a:off x="7452319" y="3288349"/>
            <a:ext cx="977949" cy="64470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c 66"/>
          <p:cNvSpPr/>
          <p:nvPr/>
        </p:nvSpPr>
        <p:spPr>
          <a:xfrm flipH="1" flipV="1">
            <a:off x="4211960" y="3356991"/>
            <a:ext cx="3210195" cy="644703"/>
          </a:xfrm>
          <a:prstGeom prst="arc">
            <a:avLst>
              <a:gd name="adj1" fmla="val 10824986"/>
              <a:gd name="adj2" fmla="val 21494340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Arc 67"/>
          <p:cNvSpPr/>
          <p:nvPr/>
        </p:nvSpPr>
        <p:spPr>
          <a:xfrm flipH="1" flipV="1">
            <a:off x="2123727" y="3356991"/>
            <a:ext cx="2058069" cy="64470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30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5" name="TextBox 54"/>
          <p:cNvSpPr txBox="1"/>
          <p:nvPr/>
        </p:nvSpPr>
        <p:spPr>
          <a:xfrm>
            <a:off x="2411760" y="1052736"/>
            <a:ext cx="4240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  <a:endParaRPr lang="en-US" smtClean="0"/>
          </a:p>
          <a:p>
            <a:pPr algn="ctr"/>
            <a:r>
              <a:rPr lang="cs-CZ"/>
              <a:t>z uzlu </a:t>
            </a:r>
            <a:r>
              <a:rPr lang="en-US"/>
              <a:t>2</a:t>
            </a:r>
            <a:r>
              <a:rPr lang="cs-CZ"/>
              <a:t> do uzlu </a:t>
            </a:r>
            <a:r>
              <a:rPr lang="cs-CZ" smtClean="0"/>
              <a:t>8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0670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26492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/>
          <p:cNvSpPr/>
          <p:nvPr/>
        </p:nvSpPr>
        <p:spPr>
          <a:xfrm>
            <a:off x="251520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4" name="Down Arrow 63"/>
          <p:cNvSpPr/>
          <p:nvPr/>
        </p:nvSpPr>
        <p:spPr>
          <a:xfrm>
            <a:off x="323528" y="2132856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100" name="TextBox 9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4" name="TextBox 53"/>
          <p:cNvSpPr txBox="1"/>
          <p:nvPr/>
        </p:nvSpPr>
        <p:spPr>
          <a:xfrm>
            <a:off x="1691680" y="4797152"/>
            <a:ext cx="4968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Init: V</a:t>
            </a:r>
            <a:r>
              <a:rPr lang="cs-CZ"/>
              <a:t>šechny délky ─</a:t>
            </a:r>
            <a:r>
              <a:rPr lang="cs-CZ" b="1">
                <a:sym typeface="Symbol"/>
              </a:rPr>
              <a:t></a:t>
            </a:r>
            <a:r>
              <a:rPr lang="cs-CZ" smtClean="0">
                <a:sym typeface="Symbol"/>
              </a:rPr>
              <a:t>, všechny předchůdce null</a:t>
            </a:r>
          </a:p>
          <a:p>
            <a:r>
              <a:rPr lang="cs-CZ">
                <a:sym typeface="Symbol"/>
              </a:rPr>
              <a:t> </a:t>
            </a:r>
            <a:r>
              <a:rPr lang="cs-CZ" smtClean="0">
                <a:sym typeface="Symbol"/>
              </a:rPr>
              <a:t>        Ve všech kořenech délka 0 </a:t>
            </a:r>
            <a:endParaRPr lang="en-GB"/>
          </a:p>
          <a:p>
            <a:r>
              <a:rPr lang="cs-CZ" smtClean="0"/>
              <a:t> </a:t>
            </a:r>
            <a:r>
              <a:rPr lang="en-US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131311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29158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4" name="Down Arrow 63"/>
          <p:cNvSpPr/>
          <p:nvPr/>
        </p:nvSpPr>
        <p:spPr>
          <a:xfrm>
            <a:off x="298782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2" name="TextBox 8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</a:t>
            </a:r>
            <a:r>
              <a:rPr lang="cs-CZ" smtClean="0"/>
              <a:t>nastalo</a:t>
            </a:r>
            <a:endParaRPr lang="en-GB" b="1"/>
          </a:p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3404525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399593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4" name="Down Arrow 63"/>
          <p:cNvSpPr/>
          <p:nvPr/>
        </p:nvSpPr>
        <p:spPr>
          <a:xfrm>
            <a:off x="406794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2" name="TextBox 8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</a:t>
            </a:r>
            <a:r>
              <a:rPr lang="cs-CZ" smtClean="0"/>
              <a:t>nastalo</a:t>
            </a:r>
            <a:endParaRPr lang="en-GB" b="1"/>
          </a:p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80652614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Rectangle 101"/>
          <p:cNvSpPr/>
          <p:nvPr/>
        </p:nvSpPr>
        <p:spPr>
          <a:xfrm>
            <a:off x="507605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4" name="Down Arrow 63"/>
          <p:cNvSpPr/>
          <p:nvPr/>
        </p:nvSpPr>
        <p:spPr>
          <a:xfrm>
            <a:off x="514806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100" name="TextBox 9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103" name="TextBox 102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</a:t>
            </a:r>
            <a:r>
              <a:rPr lang="cs-CZ" smtClean="0"/>
              <a:t>nastalo</a:t>
            </a:r>
            <a:endParaRPr lang="en-GB" b="1"/>
          </a:p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314402547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615617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4" name="Down Arrow 63"/>
          <p:cNvSpPr/>
          <p:nvPr/>
        </p:nvSpPr>
        <p:spPr>
          <a:xfrm>
            <a:off x="622818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2" name="TextBox 8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</a:t>
            </a:r>
            <a:r>
              <a:rPr lang="cs-CZ" smtClean="0"/>
              <a:t>nastalo</a:t>
            </a:r>
            <a:endParaRPr lang="en-GB" b="1"/>
          </a:p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13221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/>
          <p:cNvSpPr/>
          <p:nvPr/>
        </p:nvSpPr>
        <p:spPr>
          <a:xfrm>
            <a:off x="723629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7308304" y="2060848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3059832" y="980728"/>
            <a:ext cx="3486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Po</a:t>
            </a:r>
            <a:r>
              <a:rPr lang="cs-CZ" smtClean="0"/>
              <a:t>čet všech cest </a:t>
            </a:r>
            <a:r>
              <a:rPr lang="cs-CZ" dirty="0" smtClean="0"/>
              <a:t>v </a:t>
            </a:r>
            <a:r>
              <a:rPr lang="cs-CZ" smtClean="0"/>
              <a:t>acyklickém grafu</a:t>
            </a:r>
          </a:p>
          <a:p>
            <a:pPr algn="ctr"/>
            <a:r>
              <a:rPr lang="en-US" smtClean="0"/>
              <a:t>z uzlu</a:t>
            </a:r>
            <a:r>
              <a:rPr lang="cs-CZ" smtClean="0"/>
              <a:t> 2 </a:t>
            </a:r>
            <a:r>
              <a:rPr lang="en-US" smtClean="0"/>
              <a:t>do uzlu</a:t>
            </a:r>
            <a:r>
              <a:rPr lang="cs-CZ" smtClean="0"/>
              <a:t> 8</a:t>
            </a:r>
            <a:endParaRPr lang="en-GB" dirty="0"/>
          </a:p>
        </p:txBody>
      </p:sp>
      <p:sp>
        <p:nvSpPr>
          <p:cNvPr id="44" name="Rectangle 43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1691680" y="4869160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S</a:t>
            </a:r>
            <a:r>
              <a:rPr lang="cs-CZ" smtClean="0"/>
              <a:t>uma (počet</a:t>
            </a:r>
            <a:r>
              <a:rPr lang="en-US" smtClean="0"/>
              <a:t>[Y]</a:t>
            </a:r>
            <a:r>
              <a:rPr lang="cs-CZ" smtClean="0"/>
              <a:t>,  pro všechy hrany (Y, X)) </a:t>
            </a:r>
            <a:r>
              <a:rPr lang="en-US" smtClean="0"/>
              <a:t>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768291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723629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730830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2" name="TextBox 8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</a:t>
            </a:r>
            <a:r>
              <a:rPr lang="cs-CZ" smtClean="0"/>
              <a:t>nastalo</a:t>
            </a:r>
            <a:endParaRPr lang="en-GB" b="1"/>
          </a:p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35559653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6"/>
          <p:cNvSpPr/>
          <p:nvPr/>
        </p:nvSpPr>
        <p:spPr>
          <a:xfrm>
            <a:off x="83164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838842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30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8" name="TextBox 87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</a:t>
            </a:r>
            <a:r>
              <a:rPr lang="cs-CZ" smtClean="0"/>
              <a:t>nastalo</a:t>
            </a:r>
            <a:endParaRPr lang="en-GB" b="1"/>
          </a:p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90287458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6" name="Arc 65"/>
          <p:cNvSpPr/>
          <p:nvPr/>
        </p:nvSpPr>
        <p:spPr>
          <a:xfrm flipH="1" flipV="1">
            <a:off x="7452319" y="3288349"/>
            <a:ext cx="977949" cy="64470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c 66"/>
          <p:cNvSpPr/>
          <p:nvPr/>
        </p:nvSpPr>
        <p:spPr>
          <a:xfrm flipH="1" flipV="1">
            <a:off x="4211960" y="3356991"/>
            <a:ext cx="3210195" cy="644703"/>
          </a:xfrm>
          <a:prstGeom prst="arc">
            <a:avLst>
              <a:gd name="adj1" fmla="val 10824986"/>
              <a:gd name="adj2" fmla="val 21494340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Arc 67"/>
          <p:cNvSpPr/>
          <p:nvPr/>
        </p:nvSpPr>
        <p:spPr>
          <a:xfrm flipH="1" flipV="1">
            <a:off x="2123727" y="3356991"/>
            <a:ext cx="2058069" cy="64470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30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2520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/>
          <p:cNvSpPr/>
          <p:nvPr/>
        </p:nvSpPr>
        <p:spPr>
          <a:xfrm>
            <a:off x="83164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Rectangle 37"/>
          <p:cNvSpPr/>
          <p:nvPr/>
        </p:nvSpPr>
        <p:spPr>
          <a:xfrm>
            <a:off x="7596336" y="3356992"/>
            <a:ext cx="1080120" cy="11521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8388424" y="2924945"/>
            <a:ext cx="288032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8388424" y="2060848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/>
          <p:cNvSpPr txBox="1"/>
          <p:nvPr/>
        </p:nvSpPr>
        <p:spPr>
          <a:xfrm>
            <a:off x="7596336" y="3429000"/>
            <a:ext cx="10390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/>
              <a:t>4 cesty</a:t>
            </a:r>
            <a:endParaRPr lang="cs-CZ" smtClean="0"/>
          </a:p>
          <a:p>
            <a:pPr algn="ctr"/>
            <a:r>
              <a:rPr lang="en-US" smtClean="0"/>
              <a:t>z</a:t>
            </a:r>
            <a:r>
              <a:rPr lang="cs-CZ" smtClean="0"/>
              <a:t> uzl</a:t>
            </a:r>
            <a:r>
              <a:rPr lang="en-US" smtClean="0"/>
              <a:t>u</a:t>
            </a:r>
            <a:r>
              <a:rPr lang="cs-CZ" smtClean="0"/>
              <a:t> 2 </a:t>
            </a:r>
            <a:endParaRPr lang="en-US" smtClean="0"/>
          </a:p>
          <a:p>
            <a:pPr algn="ctr"/>
            <a:r>
              <a:rPr lang="en-US" smtClean="0"/>
              <a:t>do uzlu</a:t>
            </a:r>
            <a:r>
              <a:rPr lang="cs-CZ" smtClean="0"/>
              <a:t> 8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3059832" y="980728"/>
            <a:ext cx="3486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Po</a:t>
            </a:r>
            <a:r>
              <a:rPr lang="cs-CZ" smtClean="0"/>
              <a:t>čet všech cest </a:t>
            </a:r>
            <a:r>
              <a:rPr lang="cs-CZ" dirty="0" smtClean="0"/>
              <a:t>v </a:t>
            </a:r>
            <a:r>
              <a:rPr lang="cs-CZ" smtClean="0"/>
              <a:t>acyklickém grafu</a:t>
            </a:r>
          </a:p>
          <a:p>
            <a:pPr algn="ctr"/>
            <a:r>
              <a:rPr lang="en-US" smtClean="0"/>
              <a:t>z uzlu</a:t>
            </a:r>
            <a:r>
              <a:rPr lang="cs-CZ" smtClean="0"/>
              <a:t> 2 </a:t>
            </a:r>
            <a:r>
              <a:rPr lang="en-US" smtClean="0"/>
              <a:t>do uzlu</a:t>
            </a:r>
            <a:r>
              <a:rPr lang="cs-CZ" smtClean="0"/>
              <a:t> 8</a:t>
            </a:r>
            <a:endParaRPr lang="en-GB" dirty="0"/>
          </a:p>
        </p:txBody>
      </p:sp>
      <p:sp>
        <p:nvSpPr>
          <p:cNvPr id="39" name="Rectangle 3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49" name="TextBox 48"/>
          <p:cNvSpPr txBox="1"/>
          <p:nvPr/>
        </p:nvSpPr>
        <p:spPr>
          <a:xfrm>
            <a:off x="1691680" y="4869160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S</a:t>
            </a:r>
            <a:r>
              <a:rPr lang="cs-CZ" smtClean="0"/>
              <a:t>uma (počet</a:t>
            </a:r>
            <a:r>
              <a:rPr lang="en-US" smtClean="0"/>
              <a:t>[Y]</a:t>
            </a:r>
            <a:r>
              <a:rPr lang="cs-CZ" smtClean="0"/>
              <a:t>,  pro všechy hrany (Y, X)) </a:t>
            </a:r>
            <a:r>
              <a:rPr lang="en-US" smtClean="0"/>
              <a:t>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2424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236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878</TotalTime>
  <Words>4799</Words>
  <Application>Microsoft Office PowerPoint</Application>
  <PresentationFormat>Předvádění na obrazovce (4:3)</PresentationFormat>
  <Paragraphs>2033</Paragraphs>
  <Slides>72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72</vt:i4>
      </vt:variant>
    </vt:vector>
  </HeadingPairs>
  <TitlesOfParts>
    <vt:vector size="76" baseType="lpstr">
      <vt:lpstr>Arial</vt:lpstr>
      <vt:lpstr>Calibri</vt:lpstr>
      <vt:lpstr>Symbol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Jorg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</dc:creator>
  <cp:lastModifiedBy>Marko Genyk-Berezovskyj</cp:lastModifiedBy>
  <cp:revision>77</cp:revision>
  <cp:lastPrinted>2016-03-03T14:33:59Z</cp:lastPrinted>
  <dcterms:created xsi:type="dcterms:W3CDTF">2012-11-01T03:29:01Z</dcterms:created>
  <dcterms:modified xsi:type="dcterms:W3CDTF">2016-03-31T14:54:52Z</dcterms:modified>
</cp:coreProperties>
</file>