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69" r:id="rId4"/>
    <p:sldId id="286" r:id="rId5"/>
    <p:sldId id="268" r:id="rId6"/>
    <p:sldId id="270" r:id="rId7"/>
    <p:sldId id="258" r:id="rId8"/>
    <p:sldId id="271" r:id="rId9"/>
    <p:sldId id="272" r:id="rId10"/>
    <p:sldId id="273" r:id="rId11"/>
    <p:sldId id="262" r:id="rId12"/>
    <p:sldId id="274" r:id="rId13"/>
    <p:sldId id="275" r:id="rId14"/>
    <p:sldId id="285" r:id="rId15"/>
    <p:sldId id="287" r:id="rId16"/>
    <p:sldId id="263" r:id="rId17"/>
    <p:sldId id="277" r:id="rId18"/>
    <p:sldId id="278" r:id="rId19"/>
    <p:sldId id="291" r:id="rId20"/>
    <p:sldId id="276" r:id="rId21"/>
    <p:sldId id="290" r:id="rId22"/>
    <p:sldId id="279" r:id="rId23"/>
    <p:sldId id="264" r:id="rId24"/>
    <p:sldId id="280" r:id="rId25"/>
    <p:sldId id="265" r:id="rId26"/>
    <p:sldId id="282" r:id="rId27"/>
    <p:sldId id="281" r:id="rId28"/>
    <p:sldId id="283" r:id="rId29"/>
    <p:sldId id="284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27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8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7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53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66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1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2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96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00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11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84D-6D51-41DF-A08D-534266A5E206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51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5584D-6D51-41DF-A08D-534266A5E206}" type="datetimeFigureOut">
              <a:rPr lang="cs-CZ" smtClean="0"/>
              <a:pPr/>
              <a:t>21.03.2023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EFED8-2455-4309-9A59-B3FE0A5861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12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il.ion.ucl.ac.uk/spm/software/spm1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l.ion.ucl.ac.uk/mfd_archive/2011/page1/mfd2011_GLM.pdf" TargetMode="External"/><Relationship Id="rId2" Type="http://schemas.openxmlformats.org/officeDocument/2006/relationships/hyperlink" Target="https://www.fil.ion.ucl.ac.uk/spm/doc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fMR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(1)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Jan Šanda</a:t>
            </a:r>
          </a:p>
        </p:txBody>
      </p:sp>
    </p:spTree>
    <p:extLst>
      <p:ext uri="{BB962C8B-B14F-4D97-AF65-F5344CB8AC3E}">
        <p14:creationId xmlns:p14="http://schemas.microsoft.com/office/powerpoint/2010/main" val="7234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Realign</a:t>
            </a:r>
            <a:r>
              <a:rPr lang="cs-CZ" dirty="0"/>
              <a:t>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MENU: </a:t>
            </a:r>
            <a:r>
              <a:rPr lang="cs-CZ" dirty="0" err="1"/>
              <a:t>Realign</a:t>
            </a:r>
            <a:r>
              <a:rPr lang="cs-CZ" dirty="0"/>
              <a:t> (</a:t>
            </a:r>
            <a:r>
              <a:rPr lang="cs-CZ" dirty="0" err="1"/>
              <a:t>Estimate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Reslice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BATCH EDITOR: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Data – Session …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fMR</a:t>
            </a:r>
            <a:r>
              <a:rPr lang="cs-CZ" dirty="0"/>
              <a:t> </a:t>
            </a:r>
            <a:r>
              <a:rPr lang="cs-CZ" dirty="0" err="1"/>
              <a:t>files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Run </a:t>
            </a:r>
            <a:r>
              <a:rPr lang="cs-CZ" dirty="0" err="1"/>
              <a:t>batch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34" y="4332349"/>
            <a:ext cx="1536508" cy="100317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257425" y="4897375"/>
            <a:ext cx="466725" cy="4429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958749" y="4879849"/>
            <a:ext cx="6083717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Output:</a:t>
            </a:r>
          </a:p>
          <a:p>
            <a:pPr marL="285750" indent="-285750">
              <a:buFontTx/>
              <a:buChar char="-"/>
            </a:pPr>
            <a:r>
              <a:rPr lang="cs-CZ" sz="2800" dirty="0" err="1"/>
              <a:t>Resliced</a:t>
            </a:r>
            <a:r>
              <a:rPr lang="cs-CZ" sz="2800" dirty="0"/>
              <a:t> </a:t>
            </a:r>
            <a:r>
              <a:rPr lang="cs-CZ" sz="2800" dirty="0" err="1"/>
              <a:t>files</a:t>
            </a:r>
            <a:r>
              <a:rPr lang="cs-CZ" sz="2800" dirty="0"/>
              <a:t> (prefix „</a:t>
            </a:r>
            <a:r>
              <a:rPr lang="cs-CZ" sz="2800" b="1" dirty="0"/>
              <a:t>r*.</a:t>
            </a:r>
            <a:r>
              <a:rPr lang="cs-CZ" sz="2800" b="1" dirty="0" err="1"/>
              <a:t>nii</a:t>
            </a:r>
            <a:r>
              <a:rPr lang="cs-CZ" sz="2800" dirty="0"/>
              <a:t>“)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„</a:t>
            </a:r>
            <a:r>
              <a:rPr lang="cs-CZ" sz="2800" b="1" dirty="0" err="1"/>
              <a:t>mean</a:t>
            </a:r>
            <a:r>
              <a:rPr lang="cs-CZ" sz="2800" b="1" dirty="0"/>
              <a:t>*.</a:t>
            </a:r>
            <a:r>
              <a:rPr lang="cs-CZ" sz="2800" b="1" dirty="0" err="1"/>
              <a:t>nii</a:t>
            </a:r>
            <a:r>
              <a:rPr lang="cs-CZ" sz="2800" dirty="0"/>
              <a:t>“ </a:t>
            </a:r>
            <a:r>
              <a:rPr lang="cs-CZ" sz="2800" dirty="0" err="1"/>
              <a:t>file</a:t>
            </a:r>
            <a:r>
              <a:rPr lang="cs-CZ" sz="2800" dirty="0"/>
              <a:t> (</a:t>
            </a:r>
            <a:r>
              <a:rPr lang="cs-CZ" sz="2800" dirty="0" err="1"/>
              <a:t>mean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all</a:t>
            </a:r>
            <a:r>
              <a:rPr lang="cs-CZ" sz="2800" dirty="0"/>
              <a:t> </a:t>
            </a:r>
            <a:r>
              <a:rPr lang="cs-CZ" sz="2800" dirty="0" err="1"/>
              <a:t>fMR</a:t>
            </a:r>
            <a:r>
              <a:rPr lang="cs-CZ" sz="2800" dirty="0"/>
              <a:t> </a:t>
            </a:r>
            <a:r>
              <a:rPr lang="cs-CZ" sz="2800" dirty="0" err="1"/>
              <a:t>files</a:t>
            </a:r>
            <a:r>
              <a:rPr lang="cs-CZ" sz="28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2800" dirty="0" err="1"/>
              <a:t>Realign</a:t>
            </a:r>
            <a:r>
              <a:rPr lang="cs-CZ" sz="2800" dirty="0"/>
              <a:t> </a:t>
            </a:r>
            <a:r>
              <a:rPr lang="cs-CZ" sz="2800" dirty="0" err="1"/>
              <a:t>parameters</a:t>
            </a:r>
            <a:r>
              <a:rPr lang="cs-CZ" sz="2800" dirty="0"/>
              <a:t> </a:t>
            </a:r>
            <a:r>
              <a:rPr lang="cs-CZ" sz="2800" dirty="0" err="1"/>
              <a:t>file</a:t>
            </a:r>
            <a:r>
              <a:rPr lang="cs-CZ" sz="2800" dirty="0"/>
              <a:t> „</a:t>
            </a:r>
            <a:r>
              <a:rPr lang="cs-CZ" sz="2800" b="1" dirty="0" err="1"/>
              <a:t>rp</a:t>
            </a:r>
            <a:r>
              <a:rPr lang="cs-CZ" sz="2800" b="1" dirty="0"/>
              <a:t>_*.txt</a:t>
            </a:r>
            <a:r>
              <a:rPr lang="cs-CZ" sz="28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63140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Smooth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767" y="1022970"/>
            <a:ext cx="5324137" cy="565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42" y="1863033"/>
            <a:ext cx="3650883" cy="4276522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3208521" y="2328863"/>
            <a:ext cx="1181100" cy="3857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5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Smooth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MENU:</a:t>
            </a:r>
            <a:r>
              <a:rPr lang="cs-CZ" dirty="0"/>
              <a:t> </a:t>
            </a:r>
            <a:r>
              <a:rPr lang="cs-CZ" dirty="0" err="1"/>
              <a:t>Smooth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BATCH EDITOR: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err="1"/>
              <a:t>Images</a:t>
            </a:r>
            <a:r>
              <a:rPr lang="cs-CZ" dirty="0"/>
              <a:t> to </a:t>
            </a:r>
            <a:r>
              <a:rPr lang="cs-CZ" dirty="0" err="1"/>
              <a:t>smooth</a:t>
            </a:r>
            <a:r>
              <a:rPr lang="cs-CZ" dirty="0"/>
              <a:t> …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b="1" i="1" dirty="0"/>
              <a:t>r*.</a:t>
            </a:r>
            <a:r>
              <a:rPr lang="cs-CZ" b="1" i="1" dirty="0" err="1"/>
              <a:t>nii</a:t>
            </a:r>
            <a:r>
              <a:rPr lang="cs-CZ" dirty="0"/>
              <a:t> </a:t>
            </a:r>
            <a:r>
              <a:rPr lang="cs-CZ" dirty="0" err="1"/>
              <a:t>files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FWHM … </a:t>
            </a:r>
            <a:r>
              <a:rPr lang="en-US" b="1" dirty="0"/>
              <a:t>[4 4 4]</a:t>
            </a:r>
            <a:r>
              <a:rPr lang="en-US" dirty="0"/>
              <a:t> </a:t>
            </a:r>
            <a:r>
              <a:rPr lang="en-US" sz="1400" dirty="0"/>
              <a:t>(Full width at half maximum of the Gaussian smoothing kernel in mm</a:t>
            </a:r>
            <a:r>
              <a:rPr lang="cs-CZ" sz="1400" dirty="0"/>
              <a:t>, </a:t>
            </a:r>
            <a:r>
              <a:rPr lang="cs-CZ" sz="1400" dirty="0" err="1"/>
              <a:t>doubled</a:t>
            </a:r>
            <a:r>
              <a:rPr lang="cs-CZ" sz="1400" dirty="0"/>
              <a:t> </a:t>
            </a:r>
            <a:r>
              <a:rPr lang="cs-CZ" sz="1400" dirty="0" err="1"/>
              <a:t>size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voxel</a:t>
            </a:r>
            <a:r>
              <a:rPr lang="cs-CZ" sz="1400" dirty="0"/>
              <a:t> </a:t>
            </a:r>
            <a:r>
              <a:rPr lang="cs-CZ" sz="1400" dirty="0" err="1"/>
              <a:t>recommended</a:t>
            </a:r>
            <a:r>
              <a:rPr lang="en-US" sz="1400" dirty="0"/>
              <a:t>)</a:t>
            </a:r>
            <a:endParaRPr lang="cs-CZ" sz="1400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Run </a:t>
            </a:r>
            <a:r>
              <a:rPr lang="cs-CZ" dirty="0" err="1"/>
              <a:t>batch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22" y="5198943"/>
            <a:ext cx="1536508" cy="100317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195513" y="5763969"/>
            <a:ext cx="466725" cy="4429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920242" y="5737769"/>
            <a:ext cx="6099875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Output: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Smooth</a:t>
            </a:r>
            <a:r>
              <a:rPr lang="cs-CZ" sz="2800" dirty="0" err="1"/>
              <a:t>ed</a:t>
            </a:r>
            <a:r>
              <a:rPr lang="cs-CZ" sz="2800" dirty="0"/>
              <a:t> </a:t>
            </a:r>
            <a:r>
              <a:rPr lang="cs-CZ" sz="2800" dirty="0" err="1"/>
              <a:t>files</a:t>
            </a:r>
            <a:r>
              <a:rPr lang="cs-CZ" sz="2800" dirty="0"/>
              <a:t> (</a:t>
            </a:r>
            <a:r>
              <a:rPr lang="cs-CZ" sz="2800" dirty="0" err="1"/>
              <a:t>all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prefix „</a:t>
            </a:r>
            <a:r>
              <a:rPr lang="cs-CZ" sz="2800" b="1" dirty="0"/>
              <a:t>s*.</a:t>
            </a:r>
            <a:r>
              <a:rPr lang="cs-CZ" sz="2800" b="1" dirty="0" err="1"/>
              <a:t>nii</a:t>
            </a:r>
            <a:r>
              <a:rPr lang="cs-CZ" sz="2800" dirty="0"/>
              <a:t>“)</a:t>
            </a:r>
          </a:p>
        </p:txBody>
      </p:sp>
    </p:spTree>
    <p:extLst>
      <p:ext uri="{BB962C8B-B14F-4D97-AF65-F5344CB8AC3E}">
        <p14:creationId xmlns:p14="http://schemas.microsoft.com/office/powerpoint/2010/main" val="291091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check</a:t>
            </a:r>
            <a:r>
              <a:rPr lang="cs-CZ" dirty="0"/>
              <a:t> (!)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42" y="1863033"/>
            <a:ext cx="3650883" cy="427652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809622" y="4976813"/>
            <a:ext cx="1181100" cy="3857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690688" y="4976812"/>
            <a:ext cx="1181100" cy="385763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863" y="30575"/>
            <a:ext cx="4515262" cy="68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7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GLM</a:t>
            </a:r>
            <a:r>
              <a:rPr lang="cs-CZ" dirty="0"/>
              <a:t> – </a:t>
            </a:r>
            <a:r>
              <a:rPr lang="cs-CZ" b="1" dirty="0"/>
              <a:t>G</a:t>
            </a:r>
            <a:r>
              <a:rPr lang="cs-CZ" dirty="0"/>
              <a:t>eneral </a:t>
            </a:r>
            <a:r>
              <a:rPr lang="cs-CZ" b="1" dirty="0" err="1"/>
              <a:t>L</a:t>
            </a:r>
            <a:r>
              <a:rPr lang="cs-CZ" dirty="0" err="1"/>
              <a:t>inear</a:t>
            </a:r>
            <a:r>
              <a:rPr lang="cs-CZ" dirty="0"/>
              <a:t> </a:t>
            </a:r>
            <a:r>
              <a:rPr lang="cs-CZ" b="1" dirty="0"/>
              <a:t>M</a:t>
            </a:r>
            <a:r>
              <a:rPr lang="cs-CZ" dirty="0"/>
              <a:t>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9600" b="1" i="1" dirty="0"/>
              <a:t>y = X</a:t>
            </a:r>
            <a:r>
              <a:rPr lang="cs-CZ" sz="9600" b="1" i="1" dirty="0">
                <a:sym typeface="Symbol" panose="05050102010706020507" pitchFamily="18" charset="2"/>
              </a:rPr>
              <a:t> + e</a:t>
            </a:r>
            <a:endParaRPr lang="cs-CZ" sz="9600" b="1" i="1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1460612" y="3172078"/>
            <a:ext cx="2156528" cy="5988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3269182" y="2998100"/>
            <a:ext cx="2290046" cy="20108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6530274" y="3054743"/>
            <a:ext cx="1010248" cy="20432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8391441" y="2957639"/>
            <a:ext cx="2168665" cy="7594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226163" y="3678128"/>
            <a:ext cx="310226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err="1"/>
              <a:t>Dependent</a:t>
            </a:r>
            <a:r>
              <a:rPr lang="cs-CZ" b="1" dirty="0"/>
              <a:t> </a:t>
            </a:r>
            <a:r>
              <a:rPr lang="cs-CZ" b="1" dirty="0" err="1"/>
              <a:t>variable</a:t>
            </a:r>
            <a:endParaRPr lang="cs-CZ" b="1" dirty="0"/>
          </a:p>
          <a:p>
            <a:pPr algn="ctr"/>
            <a:r>
              <a:rPr lang="cs-CZ" dirty="0"/>
              <a:t>BOLD </a:t>
            </a:r>
            <a:r>
              <a:rPr lang="cs-CZ" dirty="0" err="1"/>
              <a:t>signal</a:t>
            </a:r>
            <a:r>
              <a:rPr lang="cs-CZ" dirty="0"/>
              <a:t> in </a:t>
            </a:r>
            <a:r>
              <a:rPr lang="cs-CZ" dirty="0" err="1"/>
              <a:t>particular</a:t>
            </a:r>
            <a:r>
              <a:rPr lang="cs-CZ" dirty="0"/>
              <a:t> </a:t>
            </a:r>
            <a:r>
              <a:rPr lang="cs-CZ" dirty="0" err="1"/>
              <a:t>voxels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25189" y="4822770"/>
            <a:ext cx="330340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/>
              <a:t>Independent </a:t>
            </a:r>
            <a:r>
              <a:rPr lang="cs-CZ" b="1" dirty="0" err="1"/>
              <a:t>variable</a:t>
            </a:r>
            <a:r>
              <a:rPr lang="cs-CZ" b="1" dirty="0"/>
              <a:t> (</a:t>
            </a:r>
            <a:r>
              <a:rPr lang="cs-CZ" b="1" dirty="0" err="1"/>
              <a:t>Predictor</a:t>
            </a:r>
            <a:r>
              <a:rPr lang="cs-CZ" b="1" dirty="0"/>
              <a:t>)</a:t>
            </a:r>
          </a:p>
          <a:p>
            <a:pPr algn="ctr"/>
            <a:r>
              <a:rPr lang="cs-CZ" dirty="0"/>
              <a:t>Experiment </a:t>
            </a:r>
            <a:r>
              <a:rPr lang="cs-CZ" dirty="0" err="1"/>
              <a:t>conditions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42981" y="4822965"/>
            <a:ext cx="391940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/>
              <a:t>Beta </a:t>
            </a:r>
            <a:r>
              <a:rPr lang="cs-CZ" b="1" dirty="0" err="1"/>
              <a:t>parameters</a:t>
            </a:r>
            <a:r>
              <a:rPr lang="cs-CZ" b="1" dirty="0"/>
              <a:t> (</a:t>
            </a:r>
            <a:r>
              <a:rPr lang="cs-CZ" b="1" dirty="0" err="1"/>
              <a:t>regression</a:t>
            </a:r>
            <a:r>
              <a:rPr lang="cs-CZ" b="1" dirty="0"/>
              <a:t> </a:t>
            </a:r>
            <a:r>
              <a:rPr lang="cs-CZ" b="1" dirty="0" err="1"/>
              <a:t>coeff</a:t>
            </a:r>
            <a:r>
              <a:rPr lang="cs-CZ" b="1" dirty="0"/>
              <a:t>.)</a:t>
            </a:r>
          </a:p>
          <a:p>
            <a:pPr algn="ctr"/>
            <a:r>
              <a:rPr lang="en-US" dirty="0"/>
              <a:t>Quantifies how much each predictor (X)</a:t>
            </a:r>
            <a:endParaRPr lang="cs-CZ" dirty="0"/>
          </a:p>
          <a:p>
            <a:pPr algn="ctr"/>
            <a:r>
              <a:rPr lang="en-US" dirty="0"/>
              <a:t>independently influences</a:t>
            </a:r>
            <a:endParaRPr lang="cs-CZ" dirty="0"/>
          </a:p>
          <a:p>
            <a:pPr algn="ctr"/>
            <a:r>
              <a:rPr lang="en-US" dirty="0"/>
              <a:t>the dependent variable (Y)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28684" y="3401129"/>
            <a:ext cx="450116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err="1"/>
              <a:t>Error</a:t>
            </a:r>
            <a:r>
              <a:rPr lang="cs-CZ" b="1" dirty="0"/>
              <a:t> (</a:t>
            </a:r>
            <a:r>
              <a:rPr lang="cs-CZ" b="1" dirty="0" err="1"/>
              <a:t>Residuals</a:t>
            </a:r>
            <a:r>
              <a:rPr lang="cs-CZ" b="1" dirty="0"/>
              <a:t>)</a:t>
            </a:r>
          </a:p>
          <a:p>
            <a:pPr algn="ctr"/>
            <a:r>
              <a:rPr lang="cs-CZ" dirty="0" err="1"/>
              <a:t>Variancein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 (y),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explained</a:t>
            </a:r>
            <a:endParaRPr lang="cs-CZ" dirty="0"/>
          </a:p>
          <a:p>
            <a:pPr algn="ctr"/>
            <a:r>
              <a:rPr lang="cs-CZ" dirty="0"/>
              <a:t>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combination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predictors</a:t>
            </a:r>
            <a:r>
              <a:rPr lang="cs-CZ" dirty="0"/>
              <a:t> (x)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005066" y="6496872"/>
            <a:ext cx="718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https://www.fil.ion.ucl.ac.uk/mfd_archive/2011/page1/mfd2011_GLM.pdf</a:t>
            </a:r>
          </a:p>
        </p:txBody>
      </p:sp>
    </p:spTree>
    <p:extLst>
      <p:ext uri="{BB962C8B-B14F-4D97-AF65-F5344CB8AC3E}">
        <p14:creationId xmlns:p14="http://schemas.microsoft.com/office/powerpoint/2010/main" val="232300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40" y="9977"/>
            <a:ext cx="7520026" cy="684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7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fMR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b="1" dirty="0"/>
            </a:br>
            <a:r>
              <a:rPr lang="cs-CZ" dirty="0"/>
              <a:t>Model </a:t>
            </a:r>
            <a:r>
              <a:rPr lang="cs-CZ" dirty="0" err="1"/>
              <a:t>specification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42" y="1863033"/>
            <a:ext cx="3650883" cy="427652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328735" y="3171825"/>
            <a:ext cx="1181100" cy="3857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49" y="1027906"/>
            <a:ext cx="4568631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01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fMR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b="1" dirty="0"/>
            </a:br>
            <a:r>
              <a:rPr lang="cs-CZ" dirty="0"/>
              <a:t>Model </a:t>
            </a:r>
            <a:r>
              <a:rPr lang="cs-CZ" dirty="0" err="1"/>
              <a:t>specification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MENU: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 1st-level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BATCH EDITOR: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err="1"/>
              <a:t>Directory</a:t>
            </a:r>
            <a:r>
              <a:rPr lang="cs-CZ" dirty="0"/>
              <a:t> …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pre-created</a:t>
            </a:r>
            <a:r>
              <a:rPr lang="cs-CZ" sz="1400" dirty="0"/>
              <a:t>)</a:t>
            </a:r>
            <a:r>
              <a:rPr lang="cs-CZ" dirty="0"/>
              <a:t> </a:t>
            </a:r>
            <a:r>
              <a:rPr lang="cs-CZ" dirty="0" err="1"/>
              <a:t>folder</a:t>
            </a:r>
            <a:r>
              <a:rPr lang="cs-CZ" dirty="0"/>
              <a:t> </a:t>
            </a:r>
            <a:r>
              <a:rPr lang="en-US" dirty="0"/>
              <a:t>“</a:t>
            </a:r>
            <a:r>
              <a:rPr lang="en-US" b="1" dirty="0"/>
              <a:t>model</a:t>
            </a:r>
            <a:r>
              <a:rPr lang="en-US" dirty="0"/>
              <a:t>” </a:t>
            </a:r>
            <a:r>
              <a:rPr lang="cs-CZ" dirty="0"/>
              <a:t>to </a:t>
            </a:r>
            <a:r>
              <a:rPr lang="cs-CZ" dirty="0" err="1"/>
              <a:t>store</a:t>
            </a:r>
            <a:r>
              <a:rPr lang="cs-CZ" dirty="0"/>
              <a:t> model and </a:t>
            </a:r>
            <a:r>
              <a:rPr lang="cs-CZ" dirty="0" err="1"/>
              <a:t>statistics</a:t>
            </a:r>
            <a:r>
              <a:rPr lang="cs-CZ" dirty="0"/>
              <a:t> </a:t>
            </a:r>
            <a:r>
              <a:rPr lang="cs-CZ" dirty="0" err="1"/>
              <a:t>results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 err="1"/>
              <a:t>Units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design … </a:t>
            </a:r>
            <a:r>
              <a:rPr lang="cs-CZ" b="1" dirty="0" err="1"/>
              <a:t>Scans</a:t>
            </a:r>
            <a:endParaRPr lang="cs-CZ" sz="1400" b="1" dirty="0"/>
          </a:p>
          <a:p>
            <a:pPr marL="514350" indent="-514350">
              <a:buFont typeface="+mj-lt"/>
              <a:buAutoNum type="alphaLcParenR"/>
            </a:pPr>
            <a:r>
              <a:rPr lang="cs-CZ" dirty="0" err="1"/>
              <a:t>Interscan</a:t>
            </a:r>
            <a:r>
              <a:rPr lang="cs-CZ" dirty="0"/>
              <a:t> interval … </a:t>
            </a:r>
            <a:r>
              <a:rPr lang="cs-CZ" b="1" dirty="0"/>
              <a:t>2</a:t>
            </a:r>
            <a:r>
              <a:rPr lang="cs-CZ" dirty="0"/>
              <a:t> (</a:t>
            </a:r>
            <a:r>
              <a:rPr lang="cs-CZ" dirty="0" err="1"/>
              <a:t>equals</a:t>
            </a:r>
            <a:r>
              <a:rPr lang="cs-CZ" dirty="0"/>
              <a:t> to TR)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Data </a:t>
            </a:r>
            <a:r>
              <a:rPr lang="en-US" dirty="0"/>
              <a:t>&amp; Design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Scans … </a:t>
            </a:r>
            <a:r>
              <a:rPr lang="cs-CZ" dirty="0" err="1"/>
              <a:t>select</a:t>
            </a:r>
            <a:r>
              <a:rPr lang="en-US" dirty="0"/>
              <a:t> </a:t>
            </a:r>
            <a:r>
              <a:rPr lang="en-US" b="1" dirty="0" err="1"/>
              <a:t>sr</a:t>
            </a:r>
            <a:r>
              <a:rPr lang="en-US" b="1" dirty="0"/>
              <a:t>*.</a:t>
            </a:r>
            <a:r>
              <a:rPr lang="en-US" b="1" dirty="0" err="1"/>
              <a:t>nii</a:t>
            </a:r>
            <a:r>
              <a:rPr lang="en-US" dirty="0"/>
              <a:t> data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Conditions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Condition</a:t>
            </a:r>
          </a:p>
          <a:p>
            <a:pPr marL="1885950" lvl="3" indent="-514350">
              <a:buFont typeface="+mj-lt"/>
              <a:buAutoNum type="alphaLcParenR"/>
            </a:pPr>
            <a:r>
              <a:rPr lang="en-US" dirty="0"/>
              <a:t>Name …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processed</a:t>
            </a:r>
            <a:r>
              <a:rPr lang="cs-CZ" dirty="0"/>
              <a:t> </a:t>
            </a:r>
            <a:r>
              <a:rPr lang="cs-CZ" dirty="0" err="1"/>
              <a:t>paradigm</a:t>
            </a:r>
            <a:r>
              <a:rPr lang="en-US" dirty="0"/>
              <a:t>, 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en-US" dirty="0"/>
              <a:t>“</a:t>
            </a:r>
            <a:r>
              <a:rPr lang="en-US" dirty="0" err="1"/>
              <a:t>RightHand</a:t>
            </a:r>
            <a:r>
              <a:rPr lang="en-US" dirty="0"/>
              <a:t>”, “</a:t>
            </a:r>
            <a:r>
              <a:rPr lang="en-US" dirty="0" err="1"/>
              <a:t>LeftHand</a:t>
            </a:r>
            <a:r>
              <a:rPr lang="en-US" dirty="0"/>
              <a:t>”</a:t>
            </a:r>
            <a:endParaRPr lang="cs-CZ" dirty="0"/>
          </a:p>
          <a:p>
            <a:pPr marL="1885950" lvl="3" indent="-514350">
              <a:buFont typeface="+mj-lt"/>
              <a:buAutoNum type="alphaLcParenR"/>
            </a:pPr>
            <a:r>
              <a:rPr lang="cs-CZ" dirty="0" err="1"/>
              <a:t>Onset</a:t>
            </a:r>
            <a:r>
              <a:rPr lang="cs-CZ" dirty="0"/>
              <a:t> …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scans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activations</a:t>
            </a:r>
            <a:r>
              <a:rPr lang="cs-CZ" dirty="0"/>
              <a:t> </a:t>
            </a:r>
            <a:r>
              <a:rPr lang="cs-CZ" dirty="0" err="1"/>
              <a:t>begins</a:t>
            </a:r>
            <a:endParaRPr lang="cs-CZ" dirty="0"/>
          </a:p>
          <a:p>
            <a:pPr marL="1885950" lvl="3" indent="-514350">
              <a:buFont typeface="+mj-lt"/>
              <a:buAutoNum type="alphaLcParenR"/>
            </a:pPr>
            <a:r>
              <a:rPr lang="cs-CZ" dirty="0" err="1"/>
              <a:t>Durations</a:t>
            </a:r>
            <a:r>
              <a:rPr lang="cs-CZ" dirty="0"/>
              <a:t> … </a:t>
            </a:r>
            <a:r>
              <a:rPr lang="cs-CZ" dirty="0" err="1"/>
              <a:t>duration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activation</a:t>
            </a:r>
            <a:r>
              <a:rPr lang="cs-CZ" dirty="0"/>
              <a:t> (in </a:t>
            </a:r>
            <a:r>
              <a:rPr lang="cs-CZ" dirty="0" err="1"/>
              <a:t>scans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Run </a:t>
            </a:r>
            <a:r>
              <a:rPr lang="cs-CZ" dirty="0" err="1"/>
              <a:t>batch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68834" y="5699909"/>
            <a:ext cx="4440511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Output:</a:t>
            </a:r>
          </a:p>
          <a:p>
            <a:pPr marL="285750" indent="-285750">
              <a:buFontTx/>
              <a:buChar char="-"/>
            </a:pPr>
            <a:r>
              <a:rPr lang="en-US" sz="2800" b="1" dirty="0" err="1"/>
              <a:t>SPM.mat</a:t>
            </a:r>
            <a:r>
              <a:rPr lang="en-US" sz="2800" dirty="0"/>
              <a:t> file (</a:t>
            </a:r>
            <a:r>
              <a:rPr lang="cs-CZ" sz="2800" dirty="0"/>
              <a:t>GLM model)</a:t>
            </a:r>
          </a:p>
        </p:txBody>
      </p:sp>
    </p:spTree>
    <p:extLst>
      <p:ext uri="{BB962C8B-B14F-4D97-AF65-F5344CB8AC3E}">
        <p14:creationId xmlns:p14="http://schemas.microsoft.com/office/powerpoint/2010/main" val="2802116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fMR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b="1" dirty="0"/>
            </a:br>
            <a:r>
              <a:rPr lang="cs-CZ" dirty="0"/>
              <a:t>Model </a:t>
            </a:r>
            <a:r>
              <a:rPr lang="cs-CZ" dirty="0" err="1"/>
              <a:t>specification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Condition</a:t>
            </a:r>
            <a:r>
              <a:rPr lang="cs-CZ" dirty="0"/>
              <a:t> </a:t>
            </a:r>
            <a:r>
              <a:rPr lang="en-US" b="1" dirty="0" err="1"/>
              <a:t>LeftHand</a:t>
            </a:r>
            <a:endParaRPr lang="en-US" b="1" dirty="0"/>
          </a:p>
          <a:p>
            <a:pPr lvl="1"/>
            <a:r>
              <a:rPr lang="en-US" dirty="0"/>
              <a:t>Name … </a:t>
            </a:r>
            <a:r>
              <a:rPr lang="en-US" b="1" dirty="0" err="1">
                <a:solidFill>
                  <a:srgbClr val="C00000"/>
                </a:solidFill>
              </a:rPr>
              <a:t>LeftHandFingerTapping</a:t>
            </a:r>
            <a:endParaRPr lang="cs-CZ" b="1" dirty="0">
              <a:solidFill>
                <a:srgbClr val="C00000"/>
              </a:solidFill>
            </a:endParaRPr>
          </a:p>
          <a:p>
            <a:pPr lvl="1"/>
            <a:r>
              <a:rPr lang="cs-CZ" dirty="0" err="1"/>
              <a:t>Onset</a:t>
            </a:r>
            <a:r>
              <a:rPr lang="cs-CZ" dirty="0"/>
              <a:t> … </a:t>
            </a:r>
            <a:r>
              <a:rPr lang="en-US" b="1" dirty="0">
                <a:solidFill>
                  <a:srgbClr val="C00000"/>
                </a:solidFill>
              </a:rPr>
              <a:t>[16 61 10</a:t>
            </a:r>
            <a:r>
              <a:rPr lang="cs-CZ" b="1" dirty="0">
                <a:solidFill>
                  <a:srgbClr val="C00000"/>
                </a:solidFill>
              </a:rPr>
              <a:t>6</a:t>
            </a:r>
            <a:r>
              <a:rPr lang="en-US" b="1" dirty="0">
                <a:solidFill>
                  <a:srgbClr val="C00000"/>
                </a:solidFill>
              </a:rPr>
              <a:t>]</a:t>
            </a:r>
            <a:endParaRPr lang="cs-CZ" b="1" dirty="0">
              <a:solidFill>
                <a:srgbClr val="C00000"/>
              </a:solidFill>
            </a:endParaRPr>
          </a:p>
          <a:p>
            <a:pPr lvl="1"/>
            <a:r>
              <a:rPr lang="cs-CZ" dirty="0" err="1"/>
              <a:t>Durations</a:t>
            </a:r>
            <a:r>
              <a:rPr lang="cs-CZ" dirty="0"/>
              <a:t> …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15</a:t>
            </a:r>
            <a:endParaRPr lang="cs-CZ" b="1" dirty="0">
              <a:solidFill>
                <a:srgbClr val="C00000"/>
              </a:solidFill>
            </a:endParaRPr>
          </a:p>
          <a:p>
            <a:pPr lvl="1"/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Condition</a:t>
            </a:r>
            <a:r>
              <a:rPr lang="cs-CZ" dirty="0"/>
              <a:t> </a:t>
            </a:r>
            <a:r>
              <a:rPr lang="en-US" b="1" dirty="0" err="1"/>
              <a:t>RightHand</a:t>
            </a:r>
            <a:endParaRPr lang="en-US" b="1" dirty="0"/>
          </a:p>
          <a:p>
            <a:pPr lvl="1"/>
            <a:r>
              <a:rPr lang="en-US" dirty="0"/>
              <a:t>Name …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RightHandFingerTapping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cs-CZ" dirty="0" err="1"/>
              <a:t>Onset</a:t>
            </a:r>
            <a:r>
              <a:rPr lang="cs-CZ" dirty="0"/>
              <a:t> …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[31 76 121]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cs-CZ" dirty="0" err="1"/>
              <a:t>Durations</a:t>
            </a:r>
            <a:r>
              <a:rPr lang="cs-CZ" dirty="0"/>
              <a:t> …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15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76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>
            <a:extLst>
              <a:ext uri="{FF2B5EF4-FFF2-40B4-BE49-F238E27FC236}">
                <a16:creationId xmlns:a16="http://schemas.microsoft.com/office/drawing/2014/main" id="{5EB5EF0B-FE2C-161A-1A3B-C7B58E02DE05}"/>
              </a:ext>
            </a:extLst>
          </p:cNvPr>
          <p:cNvGrpSpPr/>
          <p:nvPr/>
        </p:nvGrpSpPr>
        <p:grpSpPr>
          <a:xfrm>
            <a:off x="219116" y="2532453"/>
            <a:ext cx="11753768" cy="961496"/>
            <a:chOff x="188374" y="2948251"/>
            <a:chExt cx="5808210" cy="961496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7BEB3E8-753A-9670-32BA-A8F0EF3B7108}"/>
                </a:ext>
              </a:extLst>
            </p:cNvPr>
            <p:cNvSpPr/>
            <p:nvPr/>
          </p:nvSpPr>
          <p:spPr>
            <a:xfrm>
              <a:off x="188374" y="3864027"/>
              <a:ext cx="580821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D18B1B82-8F15-FD7C-9AEE-9147BC11EE4E}"/>
                </a:ext>
              </a:extLst>
            </p:cNvPr>
            <p:cNvSpPr/>
            <p:nvPr/>
          </p:nvSpPr>
          <p:spPr>
            <a:xfrm>
              <a:off x="769195" y="2948253"/>
              <a:ext cx="580821" cy="96149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2F010B19-CB3A-1021-8F5D-DBFF3B08F59F}"/>
                </a:ext>
              </a:extLst>
            </p:cNvPr>
            <p:cNvSpPr/>
            <p:nvPr/>
          </p:nvSpPr>
          <p:spPr>
            <a:xfrm>
              <a:off x="1350016" y="2948253"/>
              <a:ext cx="580821" cy="9614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6DB9DBAC-C773-1873-407A-7DB68DA804F4}"/>
                </a:ext>
              </a:extLst>
            </p:cNvPr>
            <p:cNvSpPr/>
            <p:nvPr/>
          </p:nvSpPr>
          <p:spPr>
            <a:xfrm>
              <a:off x="1930837" y="3864026"/>
              <a:ext cx="580821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DEFECB95-2232-DB9E-8A29-F4C6FD80635F}"/>
                </a:ext>
              </a:extLst>
            </p:cNvPr>
            <p:cNvSpPr/>
            <p:nvPr/>
          </p:nvSpPr>
          <p:spPr>
            <a:xfrm>
              <a:off x="2511658" y="2948252"/>
              <a:ext cx="580821" cy="96149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C25CCAB3-98EE-6F50-47F4-8EF0DEF7BA62}"/>
                </a:ext>
              </a:extLst>
            </p:cNvPr>
            <p:cNvSpPr/>
            <p:nvPr/>
          </p:nvSpPr>
          <p:spPr>
            <a:xfrm>
              <a:off x="3092479" y="2948252"/>
              <a:ext cx="580821" cy="9614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F71D8135-535A-C4EF-D541-2C6B8047A7CF}"/>
                </a:ext>
              </a:extLst>
            </p:cNvPr>
            <p:cNvSpPr/>
            <p:nvPr/>
          </p:nvSpPr>
          <p:spPr>
            <a:xfrm>
              <a:off x="3673300" y="3864025"/>
              <a:ext cx="580821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5E7A459B-281A-0E9E-2C94-1F0615112FF4}"/>
                </a:ext>
              </a:extLst>
            </p:cNvPr>
            <p:cNvSpPr/>
            <p:nvPr/>
          </p:nvSpPr>
          <p:spPr>
            <a:xfrm>
              <a:off x="4254121" y="2948251"/>
              <a:ext cx="580821" cy="96149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58577538-C1A6-4E05-1976-D72B9C4B8CE6}"/>
                </a:ext>
              </a:extLst>
            </p:cNvPr>
            <p:cNvSpPr/>
            <p:nvPr/>
          </p:nvSpPr>
          <p:spPr>
            <a:xfrm>
              <a:off x="4834942" y="2948251"/>
              <a:ext cx="580821" cy="9614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99BA747D-97F0-023F-E08F-7EAE79D9221F}"/>
                </a:ext>
              </a:extLst>
            </p:cNvPr>
            <p:cNvSpPr/>
            <p:nvPr/>
          </p:nvSpPr>
          <p:spPr>
            <a:xfrm>
              <a:off x="5415763" y="3864025"/>
              <a:ext cx="580821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41B2D7-EE89-1EA8-BDFF-E1F5EAF0A430}"/>
              </a:ext>
            </a:extLst>
          </p:cNvPr>
          <p:cNvSpPr txBox="1"/>
          <p:nvPr/>
        </p:nvSpPr>
        <p:spPr>
          <a:xfrm>
            <a:off x="68273" y="34939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1A58C4F-562A-8F7C-9691-EC37DE02AA60}"/>
              </a:ext>
            </a:extLst>
          </p:cNvPr>
          <p:cNvSpPr txBox="1"/>
          <p:nvPr/>
        </p:nvSpPr>
        <p:spPr>
          <a:xfrm>
            <a:off x="1185140" y="34939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16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6D92866-862A-3A3E-315B-B5A53C224ED5}"/>
              </a:ext>
            </a:extLst>
          </p:cNvPr>
          <p:cNvSpPr txBox="1"/>
          <p:nvPr/>
        </p:nvSpPr>
        <p:spPr>
          <a:xfrm>
            <a:off x="2353297" y="34951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31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F1AF2FA-8001-95EF-D428-A8E925B44B38}"/>
              </a:ext>
            </a:extLst>
          </p:cNvPr>
          <p:cNvSpPr txBox="1"/>
          <p:nvPr/>
        </p:nvSpPr>
        <p:spPr>
          <a:xfrm>
            <a:off x="3521454" y="34939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46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657AF8A-823D-CB38-5666-3771DB295368}"/>
              </a:ext>
            </a:extLst>
          </p:cNvPr>
          <p:cNvSpPr txBox="1"/>
          <p:nvPr/>
        </p:nvSpPr>
        <p:spPr>
          <a:xfrm>
            <a:off x="4711271" y="35062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24C136D-FA9D-5DD3-9F43-9A3449AAB17A}"/>
              </a:ext>
            </a:extLst>
          </p:cNvPr>
          <p:cNvSpPr txBox="1"/>
          <p:nvPr/>
        </p:nvSpPr>
        <p:spPr>
          <a:xfrm>
            <a:off x="5886648" y="34939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76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C5821C4-9B0B-58A2-8D68-D1792BEF2B42}"/>
              </a:ext>
            </a:extLst>
          </p:cNvPr>
          <p:cNvSpPr txBox="1"/>
          <p:nvPr/>
        </p:nvSpPr>
        <p:spPr>
          <a:xfrm>
            <a:off x="7069245" y="34939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91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C17BECC-60E5-F9D4-216F-E27306C33F02}"/>
              </a:ext>
            </a:extLst>
          </p:cNvPr>
          <p:cNvSpPr txBox="1"/>
          <p:nvPr/>
        </p:nvSpPr>
        <p:spPr>
          <a:xfrm>
            <a:off x="8178891" y="350626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106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C0F544A-8FD7-08CA-BD23-85E6F89FF7E6}"/>
              </a:ext>
            </a:extLst>
          </p:cNvPr>
          <p:cNvSpPr txBox="1"/>
          <p:nvPr/>
        </p:nvSpPr>
        <p:spPr>
          <a:xfrm>
            <a:off x="9354268" y="35029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121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CF9C297-505C-1FC6-A305-870AB6C27255}"/>
              </a:ext>
            </a:extLst>
          </p:cNvPr>
          <p:cNvSpPr txBox="1"/>
          <p:nvPr/>
        </p:nvSpPr>
        <p:spPr>
          <a:xfrm>
            <a:off x="10529645" y="35029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136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B840FF3-6E6B-C5AD-A058-4D8B5A7FBBBB}"/>
              </a:ext>
            </a:extLst>
          </p:cNvPr>
          <p:cNvSpPr txBox="1"/>
          <p:nvPr/>
        </p:nvSpPr>
        <p:spPr>
          <a:xfrm>
            <a:off x="11701097" y="349349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150</a:t>
            </a: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9B89AB5-0BA1-E8A4-AAD0-6B3A288AB1C6}"/>
              </a:ext>
            </a:extLst>
          </p:cNvPr>
          <p:cNvCxnSpPr>
            <a:cxnSpLocks/>
          </p:cNvCxnSpPr>
          <p:nvPr/>
        </p:nvCxnSpPr>
        <p:spPr>
          <a:xfrm flipV="1">
            <a:off x="219116" y="2132340"/>
            <a:ext cx="1175376" cy="1191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F52AC7A7-E00C-57B7-77E8-D6EA5CCDECDA}"/>
              </a:ext>
            </a:extLst>
          </p:cNvPr>
          <p:cNvCxnSpPr>
            <a:cxnSpLocks/>
          </p:cNvCxnSpPr>
          <p:nvPr/>
        </p:nvCxnSpPr>
        <p:spPr>
          <a:xfrm flipV="1">
            <a:off x="1394494" y="2131147"/>
            <a:ext cx="1175376" cy="1191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69688F7A-BA03-F7D8-8C4E-CDB9A4F25AA4}"/>
              </a:ext>
            </a:extLst>
          </p:cNvPr>
          <p:cNvCxnSpPr>
            <a:cxnSpLocks/>
          </p:cNvCxnSpPr>
          <p:nvPr/>
        </p:nvCxnSpPr>
        <p:spPr>
          <a:xfrm flipV="1">
            <a:off x="2569870" y="2128763"/>
            <a:ext cx="1175376" cy="1191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1B3DC6FF-8638-C3EC-D160-C4126CB2054C}"/>
              </a:ext>
            </a:extLst>
          </p:cNvPr>
          <p:cNvCxnSpPr/>
          <p:nvPr/>
        </p:nvCxnSpPr>
        <p:spPr>
          <a:xfrm flipV="1">
            <a:off x="1398417" y="1629826"/>
            <a:ext cx="0" cy="9026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55417202-6AE2-F2D9-334C-AA613E724198}"/>
              </a:ext>
            </a:extLst>
          </p:cNvPr>
          <p:cNvCxnSpPr/>
          <p:nvPr/>
        </p:nvCxnSpPr>
        <p:spPr>
          <a:xfrm flipV="1">
            <a:off x="2562649" y="1629825"/>
            <a:ext cx="0" cy="9026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B2C20CE5-B8B8-32EA-D7C3-BA6A16AB17C6}"/>
              </a:ext>
            </a:extLst>
          </p:cNvPr>
          <p:cNvCxnSpPr/>
          <p:nvPr/>
        </p:nvCxnSpPr>
        <p:spPr>
          <a:xfrm flipV="1">
            <a:off x="3745246" y="1629825"/>
            <a:ext cx="0" cy="9026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69D6DB48-0545-77A5-8FEE-9DFA0F992FAC}"/>
              </a:ext>
            </a:extLst>
          </p:cNvPr>
          <p:cNvCxnSpPr>
            <a:cxnSpLocks/>
          </p:cNvCxnSpPr>
          <p:nvPr/>
        </p:nvCxnSpPr>
        <p:spPr>
          <a:xfrm flipV="1">
            <a:off x="221028" y="1629825"/>
            <a:ext cx="0" cy="18052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1743B42-49F4-BDC6-E15B-934BFB8AEDDA}"/>
              </a:ext>
            </a:extLst>
          </p:cNvPr>
          <p:cNvSpPr txBox="1"/>
          <p:nvPr/>
        </p:nvSpPr>
        <p:spPr>
          <a:xfrm>
            <a:off x="593792" y="173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6"/>
                </a:solidFill>
              </a:rPr>
              <a:t>15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112E4163-5E4F-811A-E37F-0FAB852D2DFE}"/>
              </a:ext>
            </a:extLst>
          </p:cNvPr>
          <p:cNvSpPr txBox="1"/>
          <p:nvPr/>
        </p:nvSpPr>
        <p:spPr>
          <a:xfrm>
            <a:off x="1774460" y="173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6"/>
                </a:solidFill>
              </a:rPr>
              <a:t>15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ED0914F5-82B2-85EC-3DD6-84EBB5B5EC51}"/>
              </a:ext>
            </a:extLst>
          </p:cNvPr>
          <p:cNvSpPr txBox="1"/>
          <p:nvPr/>
        </p:nvSpPr>
        <p:spPr>
          <a:xfrm>
            <a:off x="2942616" y="173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6"/>
                </a:solidFill>
              </a:rPr>
              <a:t>15</a:t>
            </a:r>
          </a:p>
        </p:txBody>
      </p:sp>
      <p:sp>
        <p:nvSpPr>
          <p:cNvPr id="41" name="Nadpis 40">
            <a:extLst>
              <a:ext uri="{FF2B5EF4-FFF2-40B4-BE49-F238E27FC236}">
                <a16:creationId xmlns:a16="http://schemas.microsoft.com/office/drawing/2014/main" id="{2E029EA9-7D37-823E-7D18-C9325D54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fMR</a:t>
            </a:r>
            <a:r>
              <a:rPr lang="cs-CZ" dirty="0"/>
              <a:t> Motor </a:t>
            </a:r>
            <a:r>
              <a:rPr lang="cs-CZ" dirty="0" err="1"/>
              <a:t>paradigm</a:t>
            </a:r>
            <a:r>
              <a:rPr lang="cs-CZ" dirty="0"/>
              <a:t> (in </a:t>
            </a:r>
            <a:r>
              <a:rPr lang="cs-CZ" dirty="0" err="1"/>
              <a:t>scans</a:t>
            </a:r>
            <a:r>
              <a:rPr lang="en-US" dirty="0"/>
              <a:t>;</a:t>
            </a:r>
            <a:r>
              <a:rPr lang="cs-CZ" dirty="0"/>
              <a:t> </a:t>
            </a:r>
            <a:r>
              <a:rPr lang="cs-CZ" dirty="0" err="1"/>
              <a:t>scan</a:t>
            </a:r>
            <a:r>
              <a:rPr lang="cs-CZ" dirty="0"/>
              <a:t> = 2s)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309A6886-C82E-E0D5-1EEC-5614E05B6D79}"/>
              </a:ext>
            </a:extLst>
          </p:cNvPr>
          <p:cNvSpPr txBox="1"/>
          <p:nvPr/>
        </p:nvSpPr>
        <p:spPr>
          <a:xfrm>
            <a:off x="575741" y="2967034"/>
            <a:ext cx="464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rest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59C5B9F1-5370-8286-A7A8-9E707C1ABA1E}"/>
              </a:ext>
            </a:extLst>
          </p:cNvPr>
          <p:cNvSpPr txBox="1"/>
          <p:nvPr/>
        </p:nvSpPr>
        <p:spPr>
          <a:xfrm>
            <a:off x="1395791" y="2752123"/>
            <a:ext cx="1166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>
                <a:solidFill>
                  <a:schemeClr val="bg1"/>
                </a:solidFill>
              </a:rPr>
              <a:t>left</a:t>
            </a:r>
            <a:endParaRPr lang="cs-CZ" sz="1400" dirty="0">
              <a:solidFill>
                <a:schemeClr val="bg1"/>
              </a:solidFill>
            </a:endParaRPr>
          </a:p>
          <a:p>
            <a:r>
              <a:rPr lang="cs-CZ" sz="1400" dirty="0" err="1">
                <a:solidFill>
                  <a:schemeClr val="bg1"/>
                </a:solidFill>
              </a:rPr>
              <a:t>fingertapping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63D2EA0B-11AD-6ACA-6635-DB1956BCC576}"/>
              </a:ext>
            </a:extLst>
          </p:cNvPr>
          <p:cNvSpPr txBox="1"/>
          <p:nvPr/>
        </p:nvSpPr>
        <p:spPr>
          <a:xfrm>
            <a:off x="2562649" y="2751591"/>
            <a:ext cx="1166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>
                <a:solidFill>
                  <a:schemeClr val="bg1"/>
                </a:solidFill>
              </a:rPr>
              <a:t>right</a:t>
            </a:r>
            <a:endParaRPr lang="cs-CZ" sz="1400" dirty="0">
              <a:solidFill>
                <a:schemeClr val="bg1"/>
              </a:solidFill>
            </a:endParaRPr>
          </a:p>
          <a:p>
            <a:r>
              <a:rPr lang="cs-CZ" sz="1400" dirty="0" err="1">
                <a:solidFill>
                  <a:schemeClr val="bg1"/>
                </a:solidFill>
              </a:rPr>
              <a:t>fingertapping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FF07876C-0ADD-AFD1-2986-39DF01908138}"/>
              </a:ext>
            </a:extLst>
          </p:cNvPr>
          <p:cNvSpPr/>
          <p:nvPr/>
        </p:nvSpPr>
        <p:spPr>
          <a:xfrm>
            <a:off x="219116" y="5260546"/>
            <a:ext cx="1175377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0349D963-206A-335B-F5B7-64E69303D077}"/>
              </a:ext>
            </a:extLst>
          </p:cNvPr>
          <p:cNvSpPr/>
          <p:nvPr/>
        </p:nvSpPr>
        <p:spPr>
          <a:xfrm>
            <a:off x="2569870" y="5260544"/>
            <a:ext cx="1175377" cy="4572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C9A42DAD-BA6D-C109-0F66-622169F843F0}"/>
              </a:ext>
            </a:extLst>
          </p:cNvPr>
          <p:cNvSpPr/>
          <p:nvPr/>
        </p:nvSpPr>
        <p:spPr>
          <a:xfrm>
            <a:off x="3745246" y="5260545"/>
            <a:ext cx="1175377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9C758639-FE2B-AC4B-2805-FCBA8B3ABCFE}"/>
              </a:ext>
            </a:extLst>
          </p:cNvPr>
          <p:cNvSpPr/>
          <p:nvPr/>
        </p:nvSpPr>
        <p:spPr>
          <a:xfrm>
            <a:off x="6096000" y="5260543"/>
            <a:ext cx="1175377" cy="4572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43431DED-FE1A-AB67-B36E-37A9F535F9DE}"/>
              </a:ext>
            </a:extLst>
          </p:cNvPr>
          <p:cNvSpPr/>
          <p:nvPr/>
        </p:nvSpPr>
        <p:spPr>
          <a:xfrm>
            <a:off x="7271377" y="5260544"/>
            <a:ext cx="1175377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E43E90F9-D374-438C-C409-8F95437EF13F}"/>
              </a:ext>
            </a:extLst>
          </p:cNvPr>
          <p:cNvSpPr/>
          <p:nvPr/>
        </p:nvSpPr>
        <p:spPr>
          <a:xfrm>
            <a:off x="9622130" y="5260542"/>
            <a:ext cx="1175377" cy="457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A9F65DDB-D5A2-7220-3480-1BB7EE69073B}"/>
              </a:ext>
            </a:extLst>
          </p:cNvPr>
          <p:cNvSpPr/>
          <p:nvPr/>
        </p:nvSpPr>
        <p:spPr>
          <a:xfrm>
            <a:off x="10797507" y="5260544"/>
            <a:ext cx="1175377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F37043B2-A9D4-B8C3-922A-8CAB9D7EF364}"/>
              </a:ext>
            </a:extLst>
          </p:cNvPr>
          <p:cNvSpPr/>
          <p:nvPr/>
        </p:nvSpPr>
        <p:spPr>
          <a:xfrm rot="5400000">
            <a:off x="936225" y="4801416"/>
            <a:ext cx="961493" cy="46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3B69065A-0AB8-BB27-BB6B-D6F939F48499}"/>
              </a:ext>
            </a:extLst>
          </p:cNvPr>
          <p:cNvSpPr/>
          <p:nvPr/>
        </p:nvSpPr>
        <p:spPr>
          <a:xfrm rot="5400000">
            <a:off x="2064991" y="4801416"/>
            <a:ext cx="961493" cy="46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962B59BE-47F4-A725-D82C-8417A95F2220}"/>
              </a:ext>
            </a:extLst>
          </p:cNvPr>
          <p:cNvSpPr/>
          <p:nvPr/>
        </p:nvSpPr>
        <p:spPr>
          <a:xfrm>
            <a:off x="1393666" y="4339224"/>
            <a:ext cx="1175377" cy="4572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>
            <a:extLst>
              <a:ext uri="{FF2B5EF4-FFF2-40B4-BE49-F238E27FC236}">
                <a16:creationId xmlns:a16="http://schemas.microsoft.com/office/drawing/2014/main" id="{DCA646AA-33E2-FD17-1B8D-B20883240C89}"/>
              </a:ext>
            </a:extLst>
          </p:cNvPr>
          <p:cNvSpPr/>
          <p:nvPr/>
        </p:nvSpPr>
        <p:spPr>
          <a:xfrm rot="5400000">
            <a:off x="4461530" y="4800621"/>
            <a:ext cx="961493" cy="46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>
            <a:extLst>
              <a:ext uri="{FF2B5EF4-FFF2-40B4-BE49-F238E27FC236}">
                <a16:creationId xmlns:a16="http://schemas.microsoft.com/office/drawing/2014/main" id="{882AA6AD-35B8-6A8F-C60D-40F2EA59DCF5}"/>
              </a:ext>
            </a:extLst>
          </p:cNvPr>
          <p:cNvSpPr/>
          <p:nvPr/>
        </p:nvSpPr>
        <p:spPr>
          <a:xfrm rot="5400000">
            <a:off x="5590296" y="4800621"/>
            <a:ext cx="961493" cy="46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>
            <a:extLst>
              <a:ext uri="{FF2B5EF4-FFF2-40B4-BE49-F238E27FC236}">
                <a16:creationId xmlns:a16="http://schemas.microsoft.com/office/drawing/2014/main" id="{B82060AA-A4BA-635A-5D12-3B00199C4FDC}"/>
              </a:ext>
            </a:extLst>
          </p:cNvPr>
          <p:cNvSpPr/>
          <p:nvPr/>
        </p:nvSpPr>
        <p:spPr>
          <a:xfrm>
            <a:off x="4918971" y="4338429"/>
            <a:ext cx="1175377" cy="4572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>
            <a:extLst>
              <a:ext uri="{FF2B5EF4-FFF2-40B4-BE49-F238E27FC236}">
                <a16:creationId xmlns:a16="http://schemas.microsoft.com/office/drawing/2014/main" id="{4A342101-1C21-27E1-3B68-9BE557CC6DE8}"/>
              </a:ext>
            </a:extLst>
          </p:cNvPr>
          <p:cNvSpPr/>
          <p:nvPr/>
        </p:nvSpPr>
        <p:spPr>
          <a:xfrm rot="5400000">
            <a:off x="7986835" y="4800621"/>
            <a:ext cx="961493" cy="46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D2EFCA90-3B3B-C3EB-846D-C9B8E1F82B2D}"/>
              </a:ext>
            </a:extLst>
          </p:cNvPr>
          <p:cNvSpPr/>
          <p:nvPr/>
        </p:nvSpPr>
        <p:spPr>
          <a:xfrm rot="5400000">
            <a:off x="9115601" y="4800621"/>
            <a:ext cx="961493" cy="46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0D8565C8-A511-7739-B0BA-C5359B6CEB0C}"/>
              </a:ext>
            </a:extLst>
          </p:cNvPr>
          <p:cNvSpPr/>
          <p:nvPr/>
        </p:nvSpPr>
        <p:spPr>
          <a:xfrm>
            <a:off x="8444276" y="4338429"/>
            <a:ext cx="1175377" cy="4572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bdélník 68">
            <a:extLst>
              <a:ext uri="{FF2B5EF4-FFF2-40B4-BE49-F238E27FC236}">
                <a16:creationId xmlns:a16="http://schemas.microsoft.com/office/drawing/2014/main" id="{7E21A75D-D2CC-B90A-4181-E32BE814E338}"/>
              </a:ext>
            </a:extLst>
          </p:cNvPr>
          <p:cNvSpPr/>
          <p:nvPr/>
        </p:nvSpPr>
        <p:spPr>
          <a:xfrm>
            <a:off x="219116" y="6442437"/>
            <a:ext cx="1175377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60126AE6-3648-AB32-2E5A-AD5252BC545D}"/>
              </a:ext>
            </a:extLst>
          </p:cNvPr>
          <p:cNvSpPr/>
          <p:nvPr/>
        </p:nvSpPr>
        <p:spPr>
          <a:xfrm>
            <a:off x="1398417" y="6442036"/>
            <a:ext cx="1175377" cy="4572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B0458F6A-D752-C22F-68CD-F6690D559CC8}"/>
              </a:ext>
            </a:extLst>
          </p:cNvPr>
          <p:cNvSpPr/>
          <p:nvPr/>
        </p:nvSpPr>
        <p:spPr>
          <a:xfrm>
            <a:off x="3745246" y="6442436"/>
            <a:ext cx="1175377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EDAC221C-7622-4D18-E76E-7F4363025D1E}"/>
              </a:ext>
            </a:extLst>
          </p:cNvPr>
          <p:cNvSpPr/>
          <p:nvPr/>
        </p:nvSpPr>
        <p:spPr>
          <a:xfrm>
            <a:off x="4916698" y="6441804"/>
            <a:ext cx="1175377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ECB0CDF6-8CE6-40AF-2630-E72A9570D33F}"/>
              </a:ext>
            </a:extLst>
          </p:cNvPr>
          <p:cNvSpPr/>
          <p:nvPr/>
        </p:nvSpPr>
        <p:spPr>
          <a:xfrm>
            <a:off x="7271377" y="6442435"/>
            <a:ext cx="1175377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39BD1B78-128C-FE69-8794-46E1AC6ED73A}"/>
              </a:ext>
            </a:extLst>
          </p:cNvPr>
          <p:cNvSpPr/>
          <p:nvPr/>
        </p:nvSpPr>
        <p:spPr>
          <a:xfrm>
            <a:off x="8444275" y="6445594"/>
            <a:ext cx="1175377" cy="4572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bdélník 74">
            <a:extLst>
              <a:ext uri="{FF2B5EF4-FFF2-40B4-BE49-F238E27FC236}">
                <a16:creationId xmlns:a16="http://schemas.microsoft.com/office/drawing/2014/main" id="{7C84408A-A57D-AD1F-75E9-E6BB4F392B49}"/>
              </a:ext>
            </a:extLst>
          </p:cNvPr>
          <p:cNvSpPr/>
          <p:nvPr/>
        </p:nvSpPr>
        <p:spPr>
          <a:xfrm>
            <a:off x="10797507" y="6442435"/>
            <a:ext cx="1175377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bdélník 75">
            <a:extLst>
              <a:ext uri="{FF2B5EF4-FFF2-40B4-BE49-F238E27FC236}">
                <a16:creationId xmlns:a16="http://schemas.microsoft.com/office/drawing/2014/main" id="{DAD992D7-FBE6-5998-5675-4C0C4AE50B56}"/>
              </a:ext>
            </a:extLst>
          </p:cNvPr>
          <p:cNvSpPr/>
          <p:nvPr/>
        </p:nvSpPr>
        <p:spPr>
          <a:xfrm rot="5400000">
            <a:off x="2118005" y="5982512"/>
            <a:ext cx="961493" cy="4661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8F1B6F90-5551-8A26-4041-CAA0BDF2E230}"/>
              </a:ext>
            </a:extLst>
          </p:cNvPr>
          <p:cNvSpPr/>
          <p:nvPr/>
        </p:nvSpPr>
        <p:spPr>
          <a:xfrm rot="5400000">
            <a:off x="3246771" y="5982512"/>
            <a:ext cx="961493" cy="4661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>
            <a:extLst>
              <a:ext uri="{FF2B5EF4-FFF2-40B4-BE49-F238E27FC236}">
                <a16:creationId xmlns:a16="http://schemas.microsoft.com/office/drawing/2014/main" id="{15BDA096-F1B3-6F44-82B0-6301485D7976}"/>
              </a:ext>
            </a:extLst>
          </p:cNvPr>
          <p:cNvSpPr/>
          <p:nvPr/>
        </p:nvSpPr>
        <p:spPr>
          <a:xfrm>
            <a:off x="2575446" y="5520320"/>
            <a:ext cx="1175377" cy="4572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bdélník 78">
            <a:extLst>
              <a:ext uri="{FF2B5EF4-FFF2-40B4-BE49-F238E27FC236}">
                <a16:creationId xmlns:a16="http://schemas.microsoft.com/office/drawing/2014/main" id="{1E05877F-1F8D-2298-3FC2-6571817980A0}"/>
              </a:ext>
            </a:extLst>
          </p:cNvPr>
          <p:cNvSpPr/>
          <p:nvPr/>
        </p:nvSpPr>
        <p:spPr>
          <a:xfrm rot="5400000">
            <a:off x="5632156" y="5982512"/>
            <a:ext cx="961493" cy="4661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bdélník 79">
            <a:extLst>
              <a:ext uri="{FF2B5EF4-FFF2-40B4-BE49-F238E27FC236}">
                <a16:creationId xmlns:a16="http://schemas.microsoft.com/office/drawing/2014/main" id="{3EA401F1-7F6A-B452-6168-5CF19801E612}"/>
              </a:ext>
            </a:extLst>
          </p:cNvPr>
          <p:cNvSpPr/>
          <p:nvPr/>
        </p:nvSpPr>
        <p:spPr>
          <a:xfrm rot="5400000">
            <a:off x="6760922" y="5982512"/>
            <a:ext cx="961493" cy="4661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bdélník 80">
            <a:extLst>
              <a:ext uri="{FF2B5EF4-FFF2-40B4-BE49-F238E27FC236}">
                <a16:creationId xmlns:a16="http://schemas.microsoft.com/office/drawing/2014/main" id="{662AED06-81C2-EED3-021D-1F092D689055}"/>
              </a:ext>
            </a:extLst>
          </p:cNvPr>
          <p:cNvSpPr/>
          <p:nvPr/>
        </p:nvSpPr>
        <p:spPr>
          <a:xfrm>
            <a:off x="6089597" y="5520320"/>
            <a:ext cx="1175377" cy="4572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bdélník 81">
            <a:extLst>
              <a:ext uri="{FF2B5EF4-FFF2-40B4-BE49-F238E27FC236}">
                <a16:creationId xmlns:a16="http://schemas.microsoft.com/office/drawing/2014/main" id="{A3A0B353-7282-AE86-DE8C-EA38AC372D1C}"/>
              </a:ext>
            </a:extLst>
          </p:cNvPr>
          <p:cNvSpPr/>
          <p:nvPr/>
        </p:nvSpPr>
        <p:spPr>
          <a:xfrm rot="5400000">
            <a:off x="9159732" y="5986436"/>
            <a:ext cx="961493" cy="4661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864D8CFD-1D5E-B904-B7C9-2016737FE3E5}"/>
              </a:ext>
            </a:extLst>
          </p:cNvPr>
          <p:cNvSpPr/>
          <p:nvPr/>
        </p:nvSpPr>
        <p:spPr>
          <a:xfrm rot="5400000">
            <a:off x="10288498" y="5986436"/>
            <a:ext cx="961493" cy="4661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91F19C00-FB1F-E600-D961-7C068991DC80}"/>
              </a:ext>
            </a:extLst>
          </p:cNvPr>
          <p:cNvSpPr/>
          <p:nvPr/>
        </p:nvSpPr>
        <p:spPr>
          <a:xfrm>
            <a:off x="9617173" y="5524244"/>
            <a:ext cx="1175377" cy="4572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5" name="Přímá spojnice 84">
            <a:extLst>
              <a:ext uri="{FF2B5EF4-FFF2-40B4-BE49-F238E27FC236}">
                <a16:creationId xmlns:a16="http://schemas.microsoft.com/office/drawing/2014/main" id="{09B5A95F-BFC2-56B0-E8B7-41BA6DF6DCCB}"/>
              </a:ext>
            </a:extLst>
          </p:cNvPr>
          <p:cNvCxnSpPr>
            <a:cxnSpLocks/>
            <a:endCxn id="55" idx="3"/>
          </p:cNvCxnSpPr>
          <p:nvPr/>
        </p:nvCxnSpPr>
        <p:spPr>
          <a:xfrm>
            <a:off x="224230" y="5283402"/>
            <a:ext cx="11748654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E2256D6D-C1E2-C970-3192-B9CAE0F02917}"/>
              </a:ext>
            </a:extLst>
          </p:cNvPr>
          <p:cNvCxnSpPr>
            <a:cxnSpLocks/>
          </p:cNvCxnSpPr>
          <p:nvPr/>
        </p:nvCxnSpPr>
        <p:spPr>
          <a:xfrm>
            <a:off x="221673" y="6468392"/>
            <a:ext cx="11748654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61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fMR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(1. </a:t>
            </a:r>
            <a:r>
              <a:rPr lang="cs-CZ" dirty="0" err="1"/>
              <a:t>excercise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 err="1"/>
              <a:t>Pipeline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data:		 DICOM -</a:t>
            </a:r>
            <a:r>
              <a:rPr lang="en-US" dirty="0"/>
              <a:t>&gt;</a:t>
            </a:r>
            <a:r>
              <a:rPr lang="cs-CZ" dirty="0"/>
              <a:t> NIFTI	</a:t>
            </a:r>
            <a:r>
              <a:rPr lang="cs-CZ" dirty="0">
                <a:solidFill>
                  <a:schemeClr val="accent6"/>
                </a:solidFill>
                <a:sym typeface="Wingdings" panose="05000000000000000000" pitchFamily="2" charset="2"/>
              </a:rPr>
              <a:t>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en-US" sz="1300" dirty="0">
                <a:solidFill>
                  <a:schemeClr val="accent6"/>
                </a:solidFill>
                <a:sym typeface="Wingdings" panose="05000000000000000000" pitchFamily="2" charset="2"/>
              </a:rPr>
              <a:t>(</a:t>
            </a:r>
            <a:r>
              <a:rPr lang="cs-CZ" sz="1300" dirty="0">
                <a:solidFill>
                  <a:schemeClr val="accent6"/>
                </a:solidFill>
                <a:sym typeface="Wingdings" panose="05000000000000000000" pitchFamily="2" charset="2"/>
              </a:rPr>
              <a:t>done; *.</a:t>
            </a:r>
            <a:r>
              <a:rPr lang="cs-CZ" sz="1300" dirty="0" err="1">
                <a:solidFill>
                  <a:schemeClr val="accent6"/>
                </a:solidFill>
                <a:sym typeface="Wingdings" panose="05000000000000000000" pitchFamily="2" charset="2"/>
              </a:rPr>
              <a:t>nii</a:t>
            </a:r>
            <a:r>
              <a:rPr lang="cs-CZ" sz="1300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cs-CZ" sz="1300" dirty="0" err="1">
                <a:solidFill>
                  <a:schemeClr val="accent6"/>
                </a:solidFill>
                <a:sym typeface="Wingdings" panose="05000000000000000000" pitchFamily="2" charset="2"/>
              </a:rPr>
              <a:t>suffix</a:t>
            </a:r>
            <a:r>
              <a:rPr lang="cs-CZ" sz="1300" dirty="0">
                <a:solidFill>
                  <a:schemeClr val="accent6"/>
                </a:solidFill>
                <a:sym typeface="Wingdings" panose="05000000000000000000" pitchFamily="2" charset="2"/>
              </a:rPr>
              <a:t>)</a:t>
            </a:r>
            <a:endParaRPr lang="cs-CZ" sz="1300" dirty="0">
              <a:solidFill>
                <a:schemeClr val="accent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Slice</a:t>
            </a:r>
            <a:r>
              <a:rPr lang="cs-CZ" b="1" dirty="0"/>
              <a:t> </a:t>
            </a:r>
            <a:r>
              <a:rPr lang="cs-CZ" b="1" dirty="0" err="1"/>
              <a:t>Timing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dirty="0" err="1"/>
              <a:t>temporal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(TR vs. HRF)	</a:t>
            </a:r>
            <a:r>
              <a:rPr lang="cs-CZ" dirty="0">
                <a:solidFill>
                  <a:srgbClr val="C00000"/>
                </a:solidFill>
                <a:sym typeface="Wingdings" panose="05000000000000000000" pitchFamily="2" charset="2"/>
              </a:rPr>
              <a:t> </a:t>
            </a:r>
            <a:r>
              <a:rPr lang="cs-CZ" sz="1300" dirty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cs-CZ" sz="1300" dirty="0" err="1">
                <a:solidFill>
                  <a:srgbClr val="C00000"/>
                </a:solidFill>
                <a:sym typeface="Wingdings" panose="05000000000000000000" pitchFamily="2" charset="2"/>
              </a:rPr>
              <a:t>skipping</a:t>
            </a:r>
            <a:r>
              <a:rPr lang="cs-CZ" sz="13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cs-CZ" sz="1300" dirty="0" err="1">
                <a:solidFill>
                  <a:srgbClr val="C00000"/>
                </a:solidFill>
                <a:sym typeface="Wingdings" panose="05000000000000000000" pitchFamily="2" charset="2"/>
              </a:rPr>
              <a:t>this</a:t>
            </a:r>
            <a:r>
              <a:rPr lang="cs-CZ" sz="1300" dirty="0">
                <a:solidFill>
                  <a:srgbClr val="C00000"/>
                </a:solidFill>
                <a:sym typeface="Wingdings" panose="05000000000000000000" pitchFamily="2" charset="2"/>
              </a:rPr>
              <a:t> step)</a:t>
            </a:r>
            <a:endParaRPr lang="cs-CZ" sz="13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Realignment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functional</a:t>
            </a:r>
            <a:r>
              <a:rPr lang="cs-CZ" dirty="0"/>
              <a:t> data -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 in </a:t>
            </a:r>
            <a:r>
              <a:rPr lang="cs-CZ" dirty="0" err="1"/>
              <a:t>time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Smooth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Gauss </a:t>
            </a:r>
            <a:r>
              <a:rPr lang="cs-CZ" dirty="0" err="1"/>
              <a:t>filter</a:t>
            </a:r>
            <a:r>
              <a:rPr lang="cs-CZ"/>
              <a:t> kernel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Model </a:t>
            </a:r>
            <a:r>
              <a:rPr lang="cs-CZ" b="1" dirty="0" err="1"/>
              <a:t>specification</a:t>
            </a:r>
            <a:r>
              <a:rPr lang="cs-CZ" dirty="0"/>
              <a:t> + </a:t>
            </a:r>
            <a:r>
              <a:rPr lang="cs-CZ" b="1" dirty="0" err="1"/>
              <a:t>Review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Estimate</a:t>
            </a:r>
            <a:r>
              <a:rPr lang="cs-CZ" b="1" dirty="0"/>
              <a:t> Model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Results</a:t>
            </a:r>
            <a:r>
              <a:rPr lang="cs-CZ" dirty="0"/>
              <a:t> + </a:t>
            </a:r>
            <a:r>
              <a:rPr lang="cs-CZ" b="1" dirty="0"/>
              <a:t>Display</a:t>
            </a:r>
          </a:p>
          <a:p>
            <a:pPr marL="0" indent="0">
              <a:buNone/>
            </a:pPr>
            <a:r>
              <a:rPr lang="cs-CZ" sz="2600" b="1" dirty="0"/>
              <a:t> </a:t>
            </a:r>
          </a:p>
          <a:p>
            <a:pPr marL="0" indent="0">
              <a:buNone/>
            </a:pPr>
            <a:r>
              <a:rPr lang="cs-CZ" sz="2600" b="1" dirty="0"/>
              <a:t> </a:t>
            </a:r>
          </a:p>
          <a:p>
            <a:pPr marL="0" indent="0">
              <a:buNone/>
            </a:pPr>
            <a:r>
              <a:rPr lang="cs-CZ" sz="2600" b="1" dirty="0"/>
              <a:t> </a:t>
            </a:r>
          </a:p>
          <a:p>
            <a:pPr marL="0" indent="0">
              <a:buNone/>
            </a:pPr>
            <a:endParaRPr lang="cs-CZ" sz="2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832BB-A228-3243-8F7E-3EF018D14904}"/>
              </a:ext>
            </a:extLst>
          </p:cNvPr>
          <p:cNvSpPr txBox="1"/>
          <p:nvPr/>
        </p:nvSpPr>
        <p:spPr>
          <a:xfrm>
            <a:off x="6596494" y="5988734"/>
            <a:ext cx="5595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/>
              <a:t>DICOM</a:t>
            </a:r>
            <a:r>
              <a:rPr lang="cs-CZ" i="1" dirty="0"/>
              <a:t> = </a:t>
            </a:r>
            <a:r>
              <a:rPr lang="cs-CZ" b="1" i="1" dirty="0"/>
              <a:t>D</a:t>
            </a:r>
            <a:r>
              <a:rPr lang="cs-CZ" i="1" dirty="0"/>
              <a:t>igital </a:t>
            </a:r>
            <a:r>
              <a:rPr lang="cs-CZ" b="1" i="1" dirty="0" err="1"/>
              <a:t>I</a:t>
            </a:r>
            <a:r>
              <a:rPr lang="cs-CZ" i="1" dirty="0" err="1"/>
              <a:t>maging</a:t>
            </a:r>
            <a:r>
              <a:rPr lang="cs-CZ" i="1" dirty="0"/>
              <a:t> and </a:t>
            </a:r>
            <a:r>
              <a:rPr lang="cs-CZ" b="1" i="1" dirty="0" err="1"/>
              <a:t>Co</a:t>
            </a:r>
            <a:r>
              <a:rPr lang="cs-CZ" i="1" dirty="0" err="1"/>
              <a:t>mminications</a:t>
            </a:r>
            <a:r>
              <a:rPr lang="cs-CZ" i="1" dirty="0"/>
              <a:t> in </a:t>
            </a:r>
            <a:r>
              <a:rPr lang="cs-CZ" b="1" i="1" dirty="0" err="1"/>
              <a:t>M</a:t>
            </a:r>
            <a:r>
              <a:rPr lang="cs-CZ" i="1" dirty="0" err="1"/>
              <a:t>edicine</a:t>
            </a:r>
            <a:endParaRPr lang="cs-CZ" i="1" dirty="0"/>
          </a:p>
          <a:p>
            <a:r>
              <a:rPr lang="cs-CZ" b="1" i="1" dirty="0"/>
              <a:t>NIFTI</a:t>
            </a:r>
            <a:r>
              <a:rPr lang="cs-CZ" i="1" dirty="0"/>
              <a:t> = </a:t>
            </a:r>
            <a:r>
              <a:rPr lang="cs-CZ" b="1" i="1" dirty="0" err="1"/>
              <a:t>N</a:t>
            </a:r>
            <a:r>
              <a:rPr lang="cs-CZ" i="1" dirty="0" err="1"/>
              <a:t>euroimaging</a:t>
            </a:r>
            <a:r>
              <a:rPr lang="cs-CZ" i="1" dirty="0"/>
              <a:t> </a:t>
            </a:r>
            <a:r>
              <a:rPr lang="cs-CZ" b="1" i="1" dirty="0" err="1"/>
              <a:t>I</a:t>
            </a:r>
            <a:r>
              <a:rPr lang="cs-CZ" i="1" dirty="0" err="1"/>
              <a:t>n</a:t>
            </a:r>
            <a:r>
              <a:rPr lang="cs-CZ" b="1" i="1" dirty="0" err="1"/>
              <a:t>f</a:t>
            </a:r>
            <a:r>
              <a:rPr lang="cs-CZ" i="1" dirty="0" err="1"/>
              <a:t>ormatics</a:t>
            </a:r>
            <a:r>
              <a:rPr lang="cs-CZ" i="1" dirty="0"/>
              <a:t> </a:t>
            </a:r>
            <a:r>
              <a:rPr lang="cs-CZ" b="1" i="1" dirty="0"/>
              <a:t>T</a:t>
            </a:r>
            <a:r>
              <a:rPr lang="cs-CZ" i="1" dirty="0"/>
              <a:t>echnology </a:t>
            </a:r>
            <a:r>
              <a:rPr lang="cs-CZ" b="1" i="1" dirty="0" err="1"/>
              <a:t>I</a:t>
            </a:r>
            <a:r>
              <a:rPr lang="cs-CZ" i="1" dirty="0" err="1"/>
              <a:t>nitiative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110678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fMR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b="1" dirty="0"/>
            </a:br>
            <a:r>
              <a:rPr lang="cs-CZ" dirty="0"/>
              <a:t>Model </a:t>
            </a:r>
            <a:r>
              <a:rPr lang="cs-CZ" dirty="0" err="1"/>
              <a:t>review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42" y="1863033"/>
            <a:ext cx="3650883" cy="427652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871788" y="3176588"/>
            <a:ext cx="1181100" cy="3857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992" y="365125"/>
            <a:ext cx="3869587" cy="584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8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fMR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b="1" dirty="0"/>
            </a:br>
            <a:r>
              <a:rPr lang="cs-CZ" dirty="0"/>
              <a:t>Model </a:t>
            </a:r>
            <a:r>
              <a:rPr lang="cs-CZ" dirty="0" err="1"/>
              <a:t>review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42" y="1863033"/>
            <a:ext cx="3650883" cy="427652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871788" y="3176588"/>
            <a:ext cx="1181100" cy="3857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b="1279"/>
          <a:stretch/>
        </p:blipFill>
        <p:spPr>
          <a:xfrm>
            <a:off x="4597768" y="365125"/>
            <a:ext cx="3869588" cy="577442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0769E7-6E4E-B488-0BA8-F05F79ACA7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"/>
          <a:stretch/>
        </p:blipFill>
        <p:spPr>
          <a:xfrm>
            <a:off x="8211312" y="365126"/>
            <a:ext cx="3962400" cy="582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03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fMR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b="1" dirty="0"/>
            </a:br>
            <a:r>
              <a:rPr lang="cs-CZ" dirty="0"/>
              <a:t>Model </a:t>
            </a:r>
            <a:r>
              <a:rPr lang="en-US" dirty="0"/>
              <a:t>review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MENU:</a:t>
            </a:r>
            <a:r>
              <a:rPr lang="cs-CZ" dirty="0"/>
              <a:t> </a:t>
            </a:r>
            <a:r>
              <a:rPr lang="en-US" dirty="0"/>
              <a:t>Review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BATCH EDITOR: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Select </a:t>
            </a:r>
            <a:r>
              <a:rPr lang="en-US" dirty="0" err="1"/>
              <a:t>SPM.mat</a:t>
            </a:r>
            <a:r>
              <a:rPr lang="cs-CZ" dirty="0"/>
              <a:t> …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en-US" i="1" dirty="0"/>
              <a:t>SPM.ma</a:t>
            </a:r>
            <a:r>
              <a:rPr lang="cs-CZ" i="1" dirty="0"/>
              <a:t>t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Run </a:t>
            </a:r>
            <a:r>
              <a:rPr lang="cs-CZ" dirty="0" err="1"/>
              <a:t>batch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RESULTS:</a:t>
            </a:r>
            <a:endParaRPr lang="cs-CZ" dirty="0"/>
          </a:p>
          <a:p>
            <a:r>
              <a:rPr lang="cs-CZ" dirty="0"/>
              <a:t>Design – Design Matrix </a:t>
            </a:r>
            <a:r>
              <a:rPr lang="cs-CZ" sz="1400" dirty="0"/>
              <a:t>(model design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selected</a:t>
            </a:r>
            <a:r>
              <a:rPr lang="cs-CZ" sz="1400" dirty="0"/>
              <a:t> </a:t>
            </a:r>
            <a:r>
              <a:rPr lang="cs-CZ" sz="1400" dirty="0" err="1"/>
              <a:t>parameters</a:t>
            </a:r>
            <a:r>
              <a:rPr lang="cs-CZ" sz="1400" dirty="0"/>
              <a:t>)</a:t>
            </a:r>
          </a:p>
          <a:p>
            <a:r>
              <a:rPr lang="cs-CZ" dirty="0"/>
              <a:t>Design – </a:t>
            </a:r>
            <a:r>
              <a:rPr lang="cs-CZ" dirty="0" err="1"/>
              <a:t>Explore</a:t>
            </a:r>
            <a:r>
              <a:rPr lang="cs-CZ" dirty="0"/>
              <a:t> – Session 1 – </a:t>
            </a:r>
            <a:r>
              <a:rPr lang="en-US" dirty="0" err="1"/>
              <a:t>LeftHandFingerTapping</a:t>
            </a:r>
            <a:r>
              <a:rPr lang="cs-CZ" dirty="0"/>
              <a:t> </a:t>
            </a:r>
            <a:r>
              <a:rPr lang="cs-CZ" sz="1300" dirty="0"/>
              <a:t>(</a:t>
            </a:r>
            <a:r>
              <a:rPr lang="cs-CZ" sz="1300" dirty="0" err="1"/>
              <a:t>time</a:t>
            </a:r>
            <a:r>
              <a:rPr lang="cs-CZ" sz="1300" dirty="0"/>
              <a:t> and </a:t>
            </a:r>
            <a:r>
              <a:rPr lang="cs-CZ" sz="1300" dirty="0" err="1"/>
              <a:t>frequency</a:t>
            </a:r>
            <a:r>
              <a:rPr lang="cs-CZ" sz="1300" dirty="0"/>
              <a:t> </a:t>
            </a:r>
            <a:r>
              <a:rPr lang="cs-CZ" sz="1300" dirty="0" err="1"/>
              <a:t>domain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the</a:t>
            </a:r>
            <a:r>
              <a:rPr lang="cs-CZ" sz="1300" dirty="0"/>
              <a:t> model)</a:t>
            </a:r>
            <a:endParaRPr lang="en-US" sz="1300" dirty="0"/>
          </a:p>
          <a:p>
            <a:r>
              <a:rPr lang="cs-CZ" dirty="0"/>
              <a:t>Design – </a:t>
            </a:r>
            <a:r>
              <a:rPr lang="cs-CZ" dirty="0" err="1"/>
              <a:t>Explore</a:t>
            </a:r>
            <a:r>
              <a:rPr lang="cs-CZ" dirty="0"/>
              <a:t> – Session 1 – </a:t>
            </a:r>
            <a:r>
              <a:rPr lang="en-US" dirty="0" err="1"/>
              <a:t>RightHandFingerTapping</a:t>
            </a:r>
            <a:r>
              <a:rPr lang="cs-CZ" sz="1400" dirty="0"/>
              <a:t> </a:t>
            </a:r>
            <a:r>
              <a:rPr lang="cs-CZ" sz="1300" dirty="0"/>
              <a:t>(</a:t>
            </a:r>
            <a:r>
              <a:rPr lang="cs-CZ" sz="1300" dirty="0" err="1"/>
              <a:t>time</a:t>
            </a:r>
            <a:r>
              <a:rPr lang="cs-CZ" sz="1300" dirty="0"/>
              <a:t> and </a:t>
            </a:r>
            <a:r>
              <a:rPr lang="cs-CZ" sz="1300" dirty="0" err="1"/>
              <a:t>frequency</a:t>
            </a:r>
            <a:r>
              <a:rPr lang="cs-CZ" sz="1300" dirty="0"/>
              <a:t> </a:t>
            </a:r>
            <a:r>
              <a:rPr lang="cs-CZ" sz="1300" dirty="0" err="1"/>
              <a:t>domain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the</a:t>
            </a:r>
            <a:r>
              <a:rPr lang="cs-CZ" sz="1300" dirty="0"/>
              <a:t> model)</a:t>
            </a:r>
          </a:p>
        </p:txBody>
      </p:sp>
    </p:spTree>
    <p:extLst>
      <p:ext uri="{BB962C8B-B14F-4D97-AF65-F5344CB8AC3E}">
        <p14:creationId xmlns:p14="http://schemas.microsoft.com/office/powerpoint/2010/main" val="3944679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fMR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b="1" dirty="0"/>
            </a:br>
            <a:r>
              <a:rPr lang="cs-CZ" dirty="0"/>
              <a:t>Model </a:t>
            </a:r>
            <a:r>
              <a:rPr lang="cs-CZ" dirty="0" err="1"/>
              <a:t>estimation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42" y="1863033"/>
            <a:ext cx="3650883" cy="427652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886072" y="3509963"/>
            <a:ext cx="1181100" cy="3857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65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fMR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b="1" dirty="0"/>
            </a:br>
            <a:r>
              <a:rPr lang="cs-CZ" dirty="0"/>
              <a:t>Model </a:t>
            </a:r>
            <a:r>
              <a:rPr lang="en-US" dirty="0"/>
              <a:t>estimation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MENU:</a:t>
            </a:r>
            <a:r>
              <a:rPr lang="cs-CZ" dirty="0"/>
              <a:t> </a:t>
            </a:r>
            <a:r>
              <a:rPr lang="en-US" dirty="0"/>
              <a:t>Estimate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BATCH EDITOR: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Select </a:t>
            </a:r>
            <a:r>
              <a:rPr lang="en-US" dirty="0" err="1"/>
              <a:t>SPM.mat</a:t>
            </a:r>
            <a:r>
              <a:rPr lang="cs-CZ" dirty="0"/>
              <a:t> …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en-US" i="1" dirty="0" err="1"/>
              <a:t>SPM.mat</a:t>
            </a:r>
            <a:r>
              <a:rPr lang="en-US" dirty="0"/>
              <a:t> 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Run </a:t>
            </a:r>
            <a:r>
              <a:rPr lang="cs-CZ" dirty="0" err="1"/>
              <a:t>batch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8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fMR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dirty="0"/>
            </a:br>
            <a:r>
              <a:rPr lang="cs-CZ" dirty="0" err="1"/>
              <a:t>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42" y="1863033"/>
            <a:ext cx="3650883" cy="427652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127433" y="3897590"/>
            <a:ext cx="1181100" cy="3857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950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fMR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b="1" dirty="0"/>
            </a:br>
            <a:r>
              <a:rPr lang="cs-CZ" dirty="0"/>
              <a:t>Model </a:t>
            </a:r>
            <a:r>
              <a:rPr lang="en-US" dirty="0"/>
              <a:t>estimation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MENU:</a:t>
            </a:r>
            <a:r>
              <a:rPr lang="cs-CZ" dirty="0"/>
              <a:t> </a:t>
            </a:r>
            <a:r>
              <a:rPr lang="cs-CZ" dirty="0" err="1"/>
              <a:t>Results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SPM.mat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SPM </a:t>
            </a:r>
            <a:r>
              <a:rPr lang="cs-CZ" b="1" dirty="0" err="1"/>
              <a:t>contrast</a:t>
            </a:r>
            <a:r>
              <a:rPr lang="cs-CZ" b="1" dirty="0"/>
              <a:t> </a:t>
            </a:r>
            <a:r>
              <a:rPr lang="cs-CZ" b="1" dirty="0" err="1"/>
              <a:t>manager</a:t>
            </a:r>
            <a:r>
              <a:rPr lang="cs-CZ" b="1" dirty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contrast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Name: </a:t>
            </a:r>
            <a:r>
              <a:rPr lang="en-US" b="1" dirty="0" err="1">
                <a:solidFill>
                  <a:srgbClr val="FF0000"/>
                </a:solidFill>
              </a:rPr>
              <a:t>LeftHand</a:t>
            </a:r>
            <a:r>
              <a:rPr lang="cs-CZ" dirty="0"/>
              <a:t> </a:t>
            </a:r>
            <a:r>
              <a:rPr lang="en-US" dirty="0"/>
              <a:t>/</a:t>
            </a:r>
            <a:r>
              <a:rPr lang="cs-CZ" dirty="0"/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RightHand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	type: </a:t>
            </a:r>
            <a:r>
              <a:rPr lang="cs-CZ" b="1" dirty="0"/>
              <a:t>t-</a:t>
            </a:r>
            <a:r>
              <a:rPr lang="cs-CZ" b="1" dirty="0" err="1"/>
              <a:t>contrast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contrast</a:t>
            </a:r>
            <a:r>
              <a:rPr lang="cs-CZ" dirty="0"/>
              <a:t>: </a:t>
            </a:r>
            <a:r>
              <a:rPr lang="cs-CZ" b="1" dirty="0">
                <a:solidFill>
                  <a:srgbClr val="FF0000"/>
                </a:solidFill>
              </a:rPr>
              <a:t>1 0</a:t>
            </a:r>
            <a:r>
              <a:rPr lang="en-US" b="1" dirty="0">
                <a:solidFill>
                  <a:srgbClr val="FF0000"/>
                </a:solidFill>
              </a:rPr>
              <a:t> 0 </a:t>
            </a:r>
            <a:r>
              <a:rPr lang="en-US" dirty="0"/>
              <a:t>/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0 1 0</a:t>
            </a:r>
            <a:r>
              <a:rPr lang="en-US" dirty="0"/>
              <a:t>	</a:t>
            </a:r>
            <a:r>
              <a:rPr lang="cs-CZ" dirty="0"/>
              <a:t>…</a:t>
            </a:r>
            <a:r>
              <a:rPr lang="cs-CZ" dirty="0" err="1"/>
              <a:t>submit</a:t>
            </a:r>
            <a:endParaRPr lang="cs-CZ" dirty="0"/>
          </a:p>
          <a:p>
            <a:pPr marL="514350" indent="-514350">
              <a:buAutoNum type="alphaLcParenR" startAt="2"/>
            </a:pPr>
            <a:r>
              <a:rPr lang="cs-CZ" dirty="0"/>
              <a:t>OK</a:t>
            </a:r>
          </a:p>
          <a:p>
            <a:pPr marL="514350" indent="-514350">
              <a:buAutoNum type="alphaLcParenR" startAt="2"/>
            </a:pPr>
            <a:r>
              <a:rPr lang="cs-CZ" dirty="0"/>
              <a:t>Done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59D8F1C-FF8F-96C5-6AF1-0DEBB8FBA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125" y="225738"/>
            <a:ext cx="3873303" cy="32872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E37F2F2-BDF3-1A11-ECE4-F4C7712F6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124" y="3512994"/>
            <a:ext cx="3873303" cy="32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31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fMR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b="1" dirty="0"/>
            </a:br>
            <a:r>
              <a:rPr lang="cs-CZ" dirty="0"/>
              <a:t>Model </a:t>
            </a:r>
            <a:r>
              <a:rPr lang="en-US" dirty="0"/>
              <a:t>estimation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RESULTS:</a:t>
            </a:r>
          </a:p>
          <a:p>
            <a:pPr marL="457200" lvl="1" indent="0">
              <a:buNone/>
            </a:pPr>
            <a:r>
              <a:rPr lang="cs-CZ" dirty="0" err="1"/>
              <a:t>apply</a:t>
            </a:r>
            <a:r>
              <a:rPr lang="cs-CZ" dirty="0"/>
              <a:t> </a:t>
            </a:r>
            <a:r>
              <a:rPr lang="cs-CZ" dirty="0" err="1"/>
              <a:t>masking</a:t>
            </a:r>
            <a:r>
              <a:rPr lang="cs-CZ" dirty="0"/>
              <a:t> … </a:t>
            </a:r>
            <a:r>
              <a:rPr lang="cs-CZ" b="1" dirty="0" err="1"/>
              <a:t>none</a:t>
            </a:r>
            <a:endParaRPr lang="cs-CZ" b="1" dirty="0"/>
          </a:p>
          <a:p>
            <a:pPr marL="457200" lvl="1" indent="0">
              <a:buNone/>
            </a:pPr>
            <a:r>
              <a:rPr lang="cs-CZ" dirty="0"/>
              <a:t>P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adjustment</a:t>
            </a:r>
            <a:r>
              <a:rPr lang="cs-CZ" dirty="0"/>
              <a:t> to </a:t>
            </a:r>
            <a:r>
              <a:rPr lang="cs-CZ" dirty="0" err="1"/>
              <a:t>control</a:t>
            </a:r>
            <a:r>
              <a:rPr lang="cs-CZ" dirty="0"/>
              <a:t> … </a:t>
            </a:r>
            <a:r>
              <a:rPr lang="cs-CZ" b="1" dirty="0"/>
              <a:t>FWE</a:t>
            </a:r>
          </a:p>
          <a:p>
            <a:pPr marL="457200" lvl="1" indent="0">
              <a:buNone/>
            </a:pPr>
            <a:r>
              <a:rPr lang="cs-CZ" dirty="0"/>
              <a:t>P </a:t>
            </a:r>
            <a:r>
              <a:rPr lang="cs-CZ" dirty="0" err="1"/>
              <a:t>value</a:t>
            </a:r>
            <a:r>
              <a:rPr lang="cs-CZ" dirty="0"/>
              <a:t> (FWE) … </a:t>
            </a:r>
            <a:r>
              <a:rPr lang="cs-CZ" b="1" dirty="0"/>
              <a:t>0.05</a:t>
            </a:r>
          </a:p>
          <a:p>
            <a:pPr marL="457200" lvl="1" indent="0">
              <a:buNone/>
            </a:pP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extent</a:t>
            </a:r>
            <a:r>
              <a:rPr lang="cs-CZ" dirty="0"/>
              <a:t> </a:t>
            </a:r>
            <a:r>
              <a:rPr lang="cs-CZ" dirty="0" err="1"/>
              <a:t>threshold</a:t>
            </a:r>
            <a:r>
              <a:rPr lang="cs-CZ" dirty="0"/>
              <a:t> </a:t>
            </a:r>
            <a:r>
              <a:rPr lang="en-US" dirty="0"/>
              <a:t>{</a:t>
            </a:r>
            <a:r>
              <a:rPr lang="cs-CZ" dirty="0" err="1"/>
              <a:t>voxels</a:t>
            </a:r>
            <a:r>
              <a:rPr lang="en-US" dirty="0"/>
              <a:t>}</a:t>
            </a:r>
            <a:r>
              <a:rPr lang="cs-CZ" dirty="0"/>
              <a:t> … </a:t>
            </a:r>
            <a:r>
              <a:rPr lang="cs-CZ" b="1" dirty="0"/>
              <a:t>60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52C1914-85C8-3DDC-E534-0BBF97237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450" y="0"/>
            <a:ext cx="4535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8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fMR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br>
              <a:rPr lang="cs-CZ" dirty="0"/>
            </a:br>
            <a:r>
              <a:rPr lang="cs-CZ" dirty="0"/>
              <a:t>Display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overlays</a:t>
            </a:r>
            <a:r>
              <a:rPr lang="cs-CZ" b="1" dirty="0"/>
              <a:t>…: </a:t>
            </a:r>
          </a:p>
          <a:p>
            <a:pPr lvl="1"/>
            <a:r>
              <a:rPr lang="cs-CZ" dirty="0" err="1"/>
              <a:t>Slices</a:t>
            </a:r>
            <a:endParaRPr lang="cs-CZ" dirty="0"/>
          </a:p>
          <a:p>
            <a:pPr lvl="1"/>
            <a:r>
              <a:rPr lang="cs-CZ" dirty="0" err="1"/>
              <a:t>Sections</a:t>
            </a:r>
            <a:r>
              <a:rPr lang="cs-CZ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multiplanar</a:t>
            </a:r>
            <a:r>
              <a:rPr lang="cs-CZ" sz="1400" dirty="0"/>
              <a:t>)</a:t>
            </a:r>
          </a:p>
          <a:p>
            <a:pPr lvl="1"/>
            <a:r>
              <a:rPr lang="cs-CZ" dirty="0" err="1"/>
              <a:t>Montage</a:t>
            </a:r>
            <a:r>
              <a:rPr lang="cs-CZ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Axial</a:t>
            </a:r>
            <a:r>
              <a:rPr lang="cs-CZ" sz="1400" dirty="0"/>
              <a:t> / </a:t>
            </a:r>
            <a:r>
              <a:rPr lang="cs-CZ" sz="1400" dirty="0" err="1"/>
              <a:t>Coronal</a:t>
            </a:r>
            <a:r>
              <a:rPr lang="cs-CZ" sz="1400" dirty="0"/>
              <a:t> / </a:t>
            </a:r>
            <a:r>
              <a:rPr lang="cs-CZ" sz="1400" dirty="0" err="1"/>
              <a:t>Sagittal</a:t>
            </a:r>
            <a:r>
              <a:rPr lang="cs-CZ" sz="1400" dirty="0"/>
              <a:t>)</a:t>
            </a:r>
          </a:p>
          <a:p>
            <a:pPr marL="457200" lvl="1" indent="0">
              <a:buNone/>
            </a:pPr>
            <a:r>
              <a:rPr lang="cs-CZ" b="1" dirty="0" err="1"/>
              <a:t>mean</a:t>
            </a:r>
            <a:r>
              <a:rPr lang="cs-CZ" b="1" dirty="0"/>
              <a:t>*.</a:t>
            </a:r>
            <a:r>
              <a:rPr lang="cs-CZ" b="1" dirty="0" err="1"/>
              <a:t>nii</a:t>
            </a:r>
            <a:endParaRPr lang="cs-CZ" b="1" dirty="0"/>
          </a:p>
          <a:p>
            <a:pPr marL="457200" lvl="1" indent="0">
              <a:buNone/>
            </a:pPr>
            <a:endParaRPr 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b="1" dirty="0"/>
              <a:t>plot:</a:t>
            </a:r>
          </a:p>
          <a:p>
            <a:pPr marL="0" indent="0">
              <a:buNone/>
            </a:pPr>
            <a:r>
              <a:rPr lang="cs-CZ" dirty="0"/>
              <a:t>Plot … </a:t>
            </a:r>
            <a:r>
              <a:rPr lang="cs-CZ" dirty="0" err="1"/>
              <a:t>Fitted</a:t>
            </a:r>
            <a:r>
              <a:rPr lang="cs-CZ" dirty="0"/>
              <a:t> </a:t>
            </a:r>
            <a:r>
              <a:rPr lang="cs-CZ" dirty="0" err="1"/>
              <a:t>responses</a:t>
            </a:r>
            <a:r>
              <a:rPr lang="cs-CZ" dirty="0"/>
              <a:t> – </a:t>
            </a:r>
            <a:r>
              <a:rPr lang="cs-CZ" dirty="0" err="1"/>
              <a:t>adjusted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Plot </a:t>
            </a:r>
            <a:r>
              <a:rPr lang="cs-CZ" dirty="0" err="1"/>
              <a:t>against</a:t>
            </a:r>
            <a:r>
              <a:rPr lang="cs-CZ" dirty="0"/>
              <a:t> … </a:t>
            </a:r>
            <a:r>
              <a:rPr lang="cs-CZ" dirty="0" err="1"/>
              <a:t>scan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917919" cy="428336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3285587" y="4174434"/>
            <a:ext cx="1470532" cy="16498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387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8170C99-E591-40A9-259B-DE5CF6699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7"/>
          <a:stretch/>
        </p:blipFill>
        <p:spPr>
          <a:xfrm>
            <a:off x="278296" y="427382"/>
            <a:ext cx="3914617" cy="58118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68FE8EB-3AEA-EC0F-F06F-AE62B5E6C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5"/>
          <a:stretch/>
        </p:blipFill>
        <p:spPr>
          <a:xfrm>
            <a:off x="4236401" y="427381"/>
            <a:ext cx="3965436" cy="581183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3082A3A-2606-C1F0-406D-35ACF216F4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65"/>
          <a:stretch/>
        </p:blipFill>
        <p:spPr>
          <a:xfrm>
            <a:off x="8214845" y="427382"/>
            <a:ext cx="3905017" cy="58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3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Necessary</a:t>
            </a:r>
            <a:r>
              <a:rPr lang="cs-CZ" dirty="0"/>
              <a:t> SW:</a:t>
            </a:r>
            <a:br>
              <a:rPr lang="cs-CZ" dirty="0"/>
            </a:br>
            <a:r>
              <a:rPr lang="cs-CZ" dirty="0" err="1"/>
              <a:t>Matlab</a:t>
            </a:r>
            <a:r>
              <a:rPr lang="cs-CZ" dirty="0"/>
              <a:t> + SPM12 </a:t>
            </a:r>
            <a:r>
              <a:rPr lang="cs-CZ" dirty="0" err="1"/>
              <a:t>toolbox</a:t>
            </a:r>
            <a:r>
              <a:rPr lang="cs-CZ" dirty="0"/>
              <a:t> (</a:t>
            </a:r>
            <a:r>
              <a:rPr lang="cs-CZ" dirty="0" err="1"/>
              <a:t>Win</a:t>
            </a:r>
            <a:r>
              <a:rPr lang="cs-CZ" dirty="0"/>
              <a:t>, </a:t>
            </a:r>
            <a:r>
              <a:rPr lang="cs-CZ" dirty="0" err="1"/>
              <a:t>MacOS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err="1"/>
              <a:t>S</a:t>
            </a:r>
            <a:r>
              <a:rPr lang="cs-CZ" dirty="0" err="1"/>
              <a:t>tatistical</a:t>
            </a:r>
            <a:r>
              <a:rPr lang="cs-CZ" dirty="0"/>
              <a:t> </a:t>
            </a:r>
            <a:r>
              <a:rPr lang="cs-CZ" b="1" dirty="0" err="1"/>
              <a:t>P</a:t>
            </a:r>
            <a:r>
              <a:rPr lang="cs-CZ" dirty="0" err="1"/>
              <a:t>arametric</a:t>
            </a:r>
            <a:r>
              <a:rPr lang="cs-CZ" dirty="0"/>
              <a:t> </a:t>
            </a:r>
            <a:r>
              <a:rPr lang="cs-CZ" b="1" dirty="0" err="1"/>
              <a:t>M</a:t>
            </a:r>
            <a:r>
              <a:rPr lang="cs-CZ" dirty="0" err="1"/>
              <a:t>apping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SPM12 </a:t>
            </a:r>
            <a:r>
              <a:rPr lang="cs-CZ" dirty="0" err="1"/>
              <a:t>download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https://www.fil.ion.ucl.ac.uk/spm/software/spm12/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SPM12 </a:t>
            </a:r>
            <a:r>
              <a:rPr lang="cs-CZ" dirty="0" err="1"/>
              <a:t>manual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„../</a:t>
            </a:r>
            <a:r>
              <a:rPr lang="cs-CZ" dirty="0" err="1"/>
              <a:t>toolbox</a:t>
            </a:r>
            <a:r>
              <a:rPr lang="cs-CZ" dirty="0"/>
              <a:t>/spm12/man/manual.pdf“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4 basic SPM </a:t>
            </a:r>
            <a:r>
              <a:rPr lang="cs-CZ" dirty="0" err="1"/>
              <a:t>windows</a:t>
            </a:r>
            <a:r>
              <a:rPr lang="cs-CZ" dirty="0"/>
              <a:t>:	- Menu</a:t>
            </a:r>
          </a:p>
          <a:p>
            <a:pPr marL="0" indent="0">
              <a:buNone/>
            </a:pPr>
            <a:r>
              <a:rPr lang="cs-CZ" dirty="0"/>
              <a:t>			- </a:t>
            </a:r>
            <a:r>
              <a:rPr lang="cs-CZ" dirty="0" err="1"/>
              <a:t>Results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	- </a:t>
            </a:r>
            <a:r>
              <a:rPr lang="cs-CZ" dirty="0" err="1"/>
              <a:t>Graphic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	- </a:t>
            </a:r>
            <a:r>
              <a:rPr lang="cs-CZ" dirty="0" err="1"/>
              <a:t>Batch</a:t>
            </a:r>
            <a:r>
              <a:rPr lang="cs-CZ" dirty="0"/>
              <a:t> Editor</a:t>
            </a:r>
          </a:p>
        </p:txBody>
      </p:sp>
      <p:pic>
        <p:nvPicPr>
          <p:cNvPr id="3074" name="Picture 2" descr="SPM12 Software - Statistical Parametric Ma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133" y="1825625"/>
            <a:ext cx="3524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3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SPM12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https://www.fil.ion.ucl.ac.uk/spm/doc/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GLM</a:t>
            </a:r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https://www.fil.ion.ucl.ac.uk/mfd_archive/2011/page1/mfd2011_GLM.pdf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65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fMR</a:t>
            </a:r>
            <a:r>
              <a:rPr lang="cs-CZ" dirty="0"/>
              <a:t> </a:t>
            </a:r>
            <a:r>
              <a:rPr lang="cs-CZ" dirty="0" err="1"/>
              <a:t>processing</a:t>
            </a:r>
            <a:br>
              <a:rPr lang="cs-CZ" dirty="0"/>
            </a:br>
            <a:r>
              <a:rPr lang="cs-CZ" dirty="0"/>
              <a:t>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Paradigm</a:t>
            </a:r>
            <a:r>
              <a:rPr lang="cs-CZ" b="1" dirty="0"/>
              <a:t>:</a:t>
            </a:r>
          </a:p>
          <a:p>
            <a:pPr marL="457200" lvl="1" indent="0">
              <a:buNone/>
            </a:pPr>
            <a:r>
              <a:rPr lang="en-US" b="1" dirty="0" err="1"/>
              <a:t>FingerTapping</a:t>
            </a:r>
            <a:r>
              <a:rPr lang="cs-CZ" dirty="0"/>
              <a:t>	(</a:t>
            </a:r>
            <a:r>
              <a:rPr lang="en-US" dirty="0"/>
              <a:t>upper extremities fingers</a:t>
            </a:r>
            <a:r>
              <a:rPr lang="cs-CZ" dirty="0"/>
              <a:t>)	15</a:t>
            </a:r>
            <a:r>
              <a:rPr lang="en-US" dirty="0"/>
              <a:t>0</a:t>
            </a:r>
            <a:r>
              <a:rPr lang="cs-CZ" dirty="0"/>
              <a:t>vol, TR=2000ms, 60 </a:t>
            </a:r>
            <a:r>
              <a:rPr lang="cs-CZ" dirty="0" err="1"/>
              <a:t>slices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Volunteer</a:t>
            </a:r>
            <a:r>
              <a:rPr lang="cs-CZ" dirty="0"/>
              <a:t> data:	</a:t>
            </a:r>
            <a:r>
              <a:rPr lang="cs-CZ" dirty="0" err="1"/>
              <a:t>folders</a:t>
            </a:r>
            <a:r>
              <a:rPr lang="cs-CZ" dirty="0"/>
              <a:t> </a:t>
            </a:r>
            <a:r>
              <a:rPr lang="en-US" b="1" dirty="0"/>
              <a:t>Subj01, Subj02, … Subj08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 err="1"/>
              <a:t>Folder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:	</a:t>
            </a:r>
            <a:r>
              <a:rPr lang="cs-CZ" b="1" dirty="0" err="1"/>
              <a:t>fMR</a:t>
            </a:r>
            <a:r>
              <a:rPr lang="cs-CZ" b="1" dirty="0"/>
              <a:t>_</a:t>
            </a:r>
            <a:r>
              <a:rPr lang="en-US" b="1" dirty="0"/>
              <a:t>HK	</a:t>
            </a:r>
            <a:r>
              <a:rPr lang="cs-CZ" dirty="0"/>
              <a:t>(15</a:t>
            </a:r>
            <a:r>
              <a:rPr lang="en-US" dirty="0"/>
              <a:t>0</a:t>
            </a:r>
            <a:r>
              <a:rPr lang="cs-CZ" dirty="0"/>
              <a:t> </a:t>
            </a:r>
            <a:r>
              <a:rPr lang="cs-CZ" dirty="0" err="1"/>
              <a:t>nii-files</a:t>
            </a:r>
            <a:r>
              <a:rPr lang="en-US" dirty="0"/>
              <a:t>: “</a:t>
            </a:r>
            <a:r>
              <a:rPr lang="en-US" dirty="0" err="1"/>
              <a:t>fMR_hk</a:t>
            </a:r>
            <a:r>
              <a:rPr lang="en-US" dirty="0"/>
              <a:t>_</a:t>
            </a:r>
            <a:r>
              <a:rPr lang="en-US" i="1" dirty="0"/>
              <a:t>[XXX]</a:t>
            </a:r>
            <a:r>
              <a:rPr lang="en-US" dirty="0"/>
              <a:t>.</a:t>
            </a:r>
            <a:r>
              <a:rPr lang="en-US" dirty="0" err="1"/>
              <a:t>nii</a:t>
            </a:r>
            <a:r>
              <a:rPr lang="en-US" dirty="0"/>
              <a:t>”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/>
              <a:t>			t1		</a:t>
            </a:r>
            <a:r>
              <a:rPr lang="cs-CZ" dirty="0"/>
              <a:t>(1 </a:t>
            </a:r>
            <a:r>
              <a:rPr lang="cs-CZ" dirty="0" err="1"/>
              <a:t>nii-file</a:t>
            </a:r>
            <a:r>
              <a:rPr lang="en-US" dirty="0"/>
              <a:t>: “t1.nii”</a:t>
            </a:r>
            <a:r>
              <a:rPr lang="cs-CZ" dirty="0"/>
              <a:t>)</a:t>
            </a:r>
            <a:endParaRPr lang="cs-CZ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52223"/>
              </p:ext>
            </p:extLst>
          </p:nvPr>
        </p:nvGraphicFramePr>
        <p:xfrm>
          <a:off x="9042400" y="5171135"/>
          <a:ext cx="3149600" cy="144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154">
                  <a:extLst>
                    <a:ext uri="{9D8B030D-6E8A-4147-A177-3AD203B41FA5}">
                      <a16:colId xmlns:a16="http://schemas.microsoft.com/office/drawing/2014/main" val="2051655245"/>
                    </a:ext>
                  </a:extLst>
                </a:gridCol>
                <a:gridCol w="630425">
                  <a:extLst>
                    <a:ext uri="{9D8B030D-6E8A-4147-A177-3AD203B41FA5}">
                      <a16:colId xmlns:a16="http://schemas.microsoft.com/office/drawing/2014/main" val="2033783457"/>
                    </a:ext>
                  </a:extLst>
                </a:gridCol>
                <a:gridCol w="670181">
                  <a:extLst>
                    <a:ext uri="{9D8B030D-6E8A-4147-A177-3AD203B41FA5}">
                      <a16:colId xmlns:a16="http://schemas.microsoft.com/office/drawing/2014/main" val="1892719140"/>
                    </a:ext>
                  </a:extLst>
                </a:gridCol>
                <a:gridCol w="764840">
                  <a:extLst>
                    <a:ext uri="{9D8B030D-6E8A-4147-A177-3AD203B41FA5}">
                      <a16:colId xmlns:a16="http://schemas.microsoft.com/office/drawing/2014/main" val="205801416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Subj01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V-B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1.</a:t>
                      </a:r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r>
                        <a:rPr lang="cs-CZ" sz="1100" u="none" strike="noStrike" dirty="0">
                          <a:effectLst/>
                        </a:rPr>
                        <a:t>.2023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232580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Subj02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P-D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1.</a:t>
                      </a:r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r>
                        <a:rPr lang="cs-CZ" sz="1100" u="none" strike="noStrike" dirty="0">
                          <a:effectLst/>
                        </a:rPr>
                        <a:t>.2023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0706692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Subj03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T-G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r>
                        <a:rPr lang="cs-CZ" sz="1100" u="none" strike="noStrike" dirty="0">
                          <a:effectLst/>
                        </a:rPr>
                        <a:t>.</a:t>
                      </a:r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r>
                        <a:rPr lang="cs-CZ" sz="1100" u="none" strike="noStrike" dirty="0">
                          <a:effectLst/>
                        </a:rPr>
                        <a:t>.2023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58576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Subj04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P-K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r>
                        <a:rPr lang="cs-CZ" sz="1100" u="none" strike="noStrike" dirty="0">
                          <a:effectLst/>
                        </a:rPr>
                        <a:t>.</a:t>
                      </a:r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r>
                        <a:rPr lang="cs-CZ" sz="1100" u="none" strike="noStrike" dirty="0">
                          <a:effectLst/>
                        </a:rPr>
                        <a:t>.2023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88725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Subj05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M-K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r>
                        <a:rPr lang="cs-CZ" sz="1100" u="none" strike="noStrike" dirty="0">
                          <a:effectLst/>
                        </a:rPr>
                        <a:t>.3.2023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075152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Subj06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K-P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r>
                        <a:rPr lang="cs-CZ" sz="1100" u="none" strike="noStrike" dirty="0">
                          <a:effectLst/>
                        </a:rPr>
                        <a:t>.3.2023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4801523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Subj07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M-S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1.3.2023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667273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Subj08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J-V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15.3.2023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024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04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5" y="181239"/>
            <a:ext cx="2831528" cy="33239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5" y="3543311"/>
            <a:ext cx="2829115" cy="30956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261" y="181238"/>
            <a:ext cx="4251635" cy="64288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254" y="181238"/>
            <a:ext cx="4876190" cy="60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0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Slice</a:t>
            </a:r>
            <a:r>
              <a:rPr lang="cs-CZ" dirty="0"/>
              <a:t> </a:t>
            </a:r>
            <a:r>
              <a:rPr lang="cs-CZ" dirty="0" err="1"/>
              <a:t>timing</a:t>
            </a:r>
            <a:r>
              <a:rPr lang="cs-CZ" dirty="0"/>
              <a:t> </a:t>
            </a:r>
            <a:r>
              <a:rPr lang="cs-CZ" sz="3200" dirty="0"/>
              <a:t>(</a:t>
            </a:r>
            <a:r>
              <a:rPr lang="cs-CZ" sz="3200" dirty="0" err="1"/>
              <a:t>skipping</a:t>
            </a:r>
            <a:r>
              <a:rPr lang="cs-CZ" sz="3200" dirty="0"/>
              <a:t> </a:t>
            </a:r>
            <a:r>
              <a:rPr lang="cs-CZ" sz="3200" dirty="0" err="1"/>
              <a:t>this</a:t>
            </a:r>
            <a:r>
              <a:rPr lang="cs-CZ" sz="3200" dirty="0"/>
              <a:t> step, </a:t>
            </a:r>
            <a:r>
              <a:rPr lang="cs-CZ" sz="3200" b="1" dirty="0"/>
              <a:t>TR=2s</a:t>
            </a:r>
            <a:r>
              <a:rPr lang="cs-CZ" sz="32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379" y="2650792"/>
            <a:ext cx="3938586" cy="2701003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476242" y="5267328"/>
            <a:ext cx="3824288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85765" y="5057772"/>
            <a:ext cx="3824288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76242" y="4828549"/>
            <a:ext cx="3824288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85765" y="3633531"/>
            <a:ext cx="3824288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90528" y="4580271"/>
            <a:ext cx="3824288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85765" y="4326440"/>
            <a:ext cx="3824288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485765" y="2666237"/>
            <a:ext cx="3824288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485765" y="2888831"/>
            <a:ext cx="3824288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490528" y="3133599"/>
            <a:ext cx="3824288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85765" y="3386178"/>
            <a:ext cx="3824288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76242" y="3895100"/>
            <a:ext cx="3824288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85765" y="4105907"/>
            <a:ext cx="3824288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4424352" y="50826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362439" y="24815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60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 flipV="1">
            <a:off x="4886317" y="2709863"/>
            <a:ext cx="0" cy="25669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4886317" y="3808692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TR = 6000ms</a:t>
            </a:r>
          </a:p>
        </p:txBody>
      </p:sp>
      <p:pic>
        <p:nvPicPr>
          <p:cNvPr id="2050" name="Picture 2" descr="https://www.researchgate.net/profile/Andrea-Stocco-2/publication/271386171/figure/fig1/AS:295086458982429@1447365502932/The-hemodynamic-response-function-as-implemented-in-the-fmri-package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56" y="3233737"/>
            <a:ext cx="54864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5930" y="2161715"/>
            <a:ext cx="550672" cy="765635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1266" y="2333165"/>
            <a:ext cx="550672" cy="765635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9408" y="2504615"/>
            <a:ext cx="550671" cy="765635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2487" y="2161715"/>
            <a:ext cx="550672" cy="765635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7823" y="2333165"/>
            <a:ext cx="550672" cy="765635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15965" y="2504615"/>
            <a:ext cx="550671" cy="765635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9045" y="2161715"/>
            <a:ext cx="550672" cy="765635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74381" y="2333165"/>
            <a:ext cx="550672" cy="76563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12523" y="2504615"/>
            <a:ext cx="550671" cy="765635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95604" y="2143459"/>
            <a:ext cx="550672" cy="765635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70940" y="2314909"/>
            <a:ext cx="550672" cy="765635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09082" y="2486359"/>
            <a:ext cx="550671" cy="765635"/>
          </a:xfrm>
          <a:prstGeom prst="rect">
            <a:avLst/>
          </a:prstGeom>
        </p:spPr>
      </p:pic>
      <p:sp>
        <p:nvSpPr>
          <p:cNvPr id="28" name="TextovéPole 27"/>
          <p:cNvSpPr txBox="1"/>
          <p:nvPr/>
        </p:nvSpPr>
        <p:spPr>
          <a:xfrm>
            <a:off x="6656522" y="1842112"/>
            <a:ext cx="802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1. </a:t>
            </a:r>
            <a:r>
              <a:rPr lang="cs-CZ" sz="1200" dirty="0" err="1"/>
              <a:t>volume</a:t>
            </a:r>
            <a:endParaRPr lang="cs-CZ" sz="12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7766731" y="1830665"/>
            <a:ext cx="802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2. </a:t>
            </a:r>
            <a:r>
              <a:rPr lang="cs-CZ" sz="1200" dirty="0" err="1"/>
              <a:t>volume</a:t>
            </a:r>
            <a:endParaRPr lang="cs-CZ" sz="12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8877420" y="1824215"/>
            <a:ext cx="802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3. </a:t>
            </a:r>
            <a:r>
              <a:rPr lang="cs-CZ" sz="1200" dirty="0" err="1"/>
              <a:t>volume</a:t>
            </a:r>
            <a:endParaRPr lang="cs-CZ" sz="12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9939237" y="1842112"/>
            <a:ext cx="802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4. </a:t>
            </a:r>
            <a:r>
              <a:rPr lang="cs-CZ" sz="1200" dirty="0" err="1"/>
              <a:t>volume</a:t>
            </a:r>
            <a:endParaRPr lang="cs-CZ" sz="12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11049446" y="1842112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. . . . .</a:t>
            </a:r>
          </a:p>
        </p:txBody>
      </p:sp>
    </p:spTree>
    <p:extLst>
      <p:ext uri="{BB962C8B-B14F-4D97-AF65-F5344CB8AC3E}">
        <p14:creationId xmlns:p14="http://schemas.microsoft.com/office/powerpoint/2010/main" val="272811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Realign</a:t>
            </a:r>
            <a:r>
              <a:rPr lang="cs-CZ" dirty="0"/>
              <a:t>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routine realigns a time-series of images acquired from the same subject using a </a:t>
            </a:r>
            <a:r>
              <a:rPr lang="en-US" dirty="0">
                <a:solidFill>
                  <a:srgbClr val="C00000"/>
                </a:solidFill>
              </a:rPr>
              <a:t>least squares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approach and a 6 parameter (rigid body) spatial transformation</a:t>
            </a:r>
            <a:r>
              <a:rPr lang="en-US" dirty="0"/>
              <a:t>. The first image in the</a:t>
            </a:r>
            <a:r>
              <a:rPr lang="cs-CZ" dirty="0"/>
              <a:t> </a:t>
            </a:r>
            <a:r>
              <a:rPr lang="en-US" dirty="0"/>
              <a:t>list specified by the user is used as a reference to which all subsequent scans are realigned.</a:t>
            </a:r>
            <a:r>
              <a:rPr lang="cs-CZ" dirty="0"/>
              <a:t> </a:t>
            </a:r>
            <a:r>
              <a:rPr lang="en-US" dirty="0"/>
              <a:t>The reference scan does not have to the </a:t>
            </a:r>
            <a:r>
              <a:rPr lang="en-US" dirty="0" err="1"/>
              <a:t>the</a:t>
            </a:r>
            <a:r>
              <a:rPr lang="en-US" dirty="0"/>
              <a:t> first chronologically and it may be wise to chose a</a:t>
            </a:r>
            <a:r>
              <a:rPr lang="cs-CZ" dirty="0"/>
              <a:t> </a:t>
            </a:r>
            <a:r>
              <a:rPr lang="en-US" dirty="0"/>
              <a:t>"representative scan" in this role.</a:t>
            </a:r>
          </a:p>
          <a:p>
            <a:r>
              <a:rPr lang="en-US" dirty="0"/>
              <a:t>The aim is primarily to remove movement artefact in fMRI and PET time-series (or more</a:t>
            </a:r>
            <a:r>
              <a:rPr lang="cs-CZ" dirty="0"/>
              <a:t> </a:t>
            </a:r>
            <a:r>
              <a:rPr lang="en-US" dirty="0"/>
              <a:t>generally longitudinal studies). The headers are modified for each of the input images, such that.</a:t>
            </a:r>
            <a:r>
              <a:rPr lang="cs-CZ" dirty="0"/>
              <a:t> </a:t>
            </a:r>
            <a:r>
              <a:rPr lang="en-US" dirty="0"/>
              <a:t>they reflect the relative orientations of the data. The details of the transformation are displayed</a:t>
            </a:r>
            <a:r>
              <a:rPr lang="cs-CZ" dirty="0"/>
              <a:t> </a:t>
            </a:r>
            <a:r>
              <a:rPr lang="en-US" dirty="0"/>
              <a:t>in the results window as plots of translation and rotation. A set of realignment parameters are</a:t>
            </a:r>
            <a:r>
              <a:rPr lang="cs-CZ" dirty="0"/>
              <a:t> </a:t>
            </a:r>
            <a:r>
              <a:rPr lang="en-US" dirty="0"/>
              <a:t>saved for each session, named </a:t>
            </a:r>
            <a:r>
              <a:rPr lang="en-US" dirty="0" err="1"/>
              <a:t>rp</a:t>
            </a:r>
            <a:r>
              <a:rPr lang="en-US" dirty="0"/>
              <a:t>_*.txt. These can be modelled as confounds within the general</a:t>
            </a:r>
            <a:r>
              <a:rPr lang="cs-CZ" dirty="0"/>
              <a:t> </a:t>
            </a:r>
            <a:r>
              <a:rPr lang="en-US" dirty="0"/>
              <a:t>linear model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21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Realign</a:t>
            </a:r>
            <a:r>
              <a:rPr lang="cs-CZ" dirty="0"/>
              <a:t>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767" y="1027906"/>
            <a:ext cx="5324147" cy="565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42" y="1863033"/>
            <a:ext cx="3650883" cy="4276522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1055871" y="2281238"/>
            <a:ext cx="1181100" cy="3857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1762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1154</Words>
  <Application>Microsoft Office PowerPoint</Application>
  <PresentationFormat>Širokoúhlá obrazovka</PresentationFormat>
  <Paragraphs>217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fMR Processing(1)</vt:lpstr>
      <vt:lpstr>fMR processing (1. excercise) Pipeline</vt:lpstr>
      <vt:lpstr>Necessary SW: Matlab + SPM12 toolbox (Win, MacOS)</vt:lpstr>
      <vt:lpstr>Recommended resources</vt:lpstr>
      <vt:lpstr>fMR processing Data</vt:lpstr>
      <vt:lpstr>Prezentace aplikace PowerPoint</vt:lpstr>
      <vt:lpstr>Slice timing (skipping this step, TR=2s)</vt:lpstr>
      <vt:lpstr>Realign data</vt:lpstr>
      <vt:lpstr>Realign data</vt:lpstr>
      <vt:lpstr>Realign data</vt:lpstr>
      <vt:lpstr>Smooth</vt:lpstr>
      <vt:lpstr>Smooth</vt:lpstr>
      <vt:lpstr>Data check (!)</vt:lpstr>
      <vt:lpstr>GLM – General Linear Model</vt:lpstr>
      <vt:lpstr>Prezentace aplikace PowerPoint</vt:lpstr>
      <vt:lpstr>fMR Statistics Model specification</vt:lpstr>
      <vt:lpstr>fMR Statistics Model specification</vt:lpstr>
      <vt:lpstr>fMR Statistics Model specification</vt:lpstr>
      <vt:lpstr>fMR Motor paradigm (in scans; scan = 2s)</vt:lpstr>
      <vt:lpstr>fMR Statistics Model review</vt:lpstr>
      <vt:lpstr>fMR Statistics Model review</vt:lpstr>
      <vt:lpstr>fMR Statistics Model review</vt:lpstr>
      <vt:lpstr>fMR Statistics Model estimation</vt:lpstr>
      <vt:lpstr>fMR Statistics Model estimation</vt:lpstr>
      <vt:lpstr>fMR Statistics Results</vt:lpstr>
      <vt:lpstr>fMR Statistics Model estimation</vt:lpstr>
      <vt:lpstr>fMR Statistics Model estimation</vt:lpstr>
      <vt:lpstr>fMR Statistics Display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fMR</dc:title>
  <dc:creator>Jan Šanda</dc:creator>
  <cp:lastModifiedBy>Jan Šanda 55599</cp:lastModifiedBy>
  <cp:revision>58</cp:revision>
  <dcterms:created xsi:type="dcterms:W3CDTF">2022-03-05T09:23:48Z</dcterms:created>
  <dcterms:modified xsi:type="dcterms:W3CDTF">2023-03-21T13:39:48Z</dcterms:modified>
</cp:coreProperties>
</file>