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4602-34F7-43D1-A659-E8154619924A}" type="datetimeFigureOut">
              <a:rPr lang="cs-CZ" smtClean="0"/>
              <a:t>16.9.2019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E9BC-3ED0-47BA-8B53-0DF78811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73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4602-34F7-43D1-A659-E8154619924A}" type="datetimeFigureOut">
              <a:rPr lang="cs-CZ" smtClean="0"/>
              <a:t>16.9.2019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E9BC-3ED0-47BA-8B53-0DF78811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72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4602-34F7-43D1-A659-E8154619924A}" type="datetimeFigureOut">
              <a:rPr lang="cs-CZ" smtClean="0"/>
              <a:t>16.9.2019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E9BC-3ED0-47BA-8B53-0DF78811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768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4602-34F7-43D1-A659-E8154619924A}" type="datetimeFigureOut">
              <a:rPr lang="cs-CZ" smtClean="0"/>
              <a:t>16.9.2019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E9BC-3ED0-47BA-8B53-0DF78811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00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4602-34F7-43D1-A659-E8154619924A}" type="datetimeFigureOut">
              <a:rPr lang="cs-CZ" smtClean="0"/>
              <a:t>16.9.2019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E9BC-3ED0-47BA-8B53-0DF78811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502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4602-34F7-43D1-A659-E8154619924A}" type="datetimeFigureOut">
              <a:rPr lang="cs-CZ" smtClean="0"/>
              <a:t>16.9.2019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E9BC-3ED0-47BA-8B53-0DF78811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344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4602-34F7-43D1-A659-E8154619924A}" type="datetimeFigureOut">
              <a:rPr lang="cs-CZ" smtClean="0"/>
              <a:t>16.9.2019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E9BC-3ED0-47BA-8B53-0DF78811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0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4602-34F7-43D1-A659-E8154619924A}" type="datetimeFigureOut">
              <a:rPr lang="cs-CZ" smtClean="0"/>
              <a:t>16.9.2019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E9BC-3ED0-47BA-8B53-0DF78811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98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4602-34F7-43D1-A659-E8154619924A}" type="datetimeFigureOut">
              <a:rPr lang="cs-CZ" smtClean="0"/>
              <a:t>16.9.2019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E9BC-3ED0-47BA-8B53-0DF78811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697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4602-34F7-43D1-A659-E8154619924A}" type="datetimeFigureOut">
              <a:rPr lang="cs-CZ" smtClean="0"/>
              <a:t>16.9.2019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E9BC-3ED0-47BA-8B53-0DF78811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725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C4602-34F7-43D1-A659-E8154619924A}" type="datetimeFigureOut">
              <a:rPr lang="cs-CZ" smtClean="0"/>
              <a:t>16.9.2019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7E9BC-3ED0-47BA-8B53-0DF78811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14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C4602-34F7-43D1-A659-E8154619924A}" type="datetimeFigureOut">
              <a:rPr lang="cs-CZ" smtClean="0"/>
              <a:t>16.9.2019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7E9BC-3ED0-47BA-8B53-0DF788110B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7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064354"/>
              </p:ext>
            </p:extLst>
          </p:nvPr>
        </p:nvGraphicFramePr>
        <p:xfrm>
          <a:off x="395537" y="548680"/>
          <a:ext cx="8496943" cy="58428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1489"/>
                <a:gridCol w="1464990"/>
                <a:gridCol w="1604040"/>
                <a:gridCol w="1857967"/>
                <a:gridCol w="1958457"/>
              </a:tblGrid>
              <a:tr h="422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71755" marB="7175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cs-CZ" sz="2000" b="1" smtClean="0">
                          <a:solidFill>
                            <a:schemeClr val="tx1"/>
                          </a:solidFill>
                          <a:effectLst/>
                        </a:rPr>
                        <a:t>EJKRATŠÍ</a:t>
                      </a:r>
                      <a:r>
                        <a:rPr lang="cs-CZ" sz="2000" b="1" baseline="0" smtClean="0">
                          <a:solidFill>
                            <a:schemeClr val="tx1"/>
                          </a:solidFill>
                          <a:effectLst/>
                        </a:rPr>
                        <a:t>   CESTY </a:t>
                      </a:r>
                      <a:endParaRPr lang="en-US" sz="2000" b="1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528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</a:rPr>
                        <a:t>Ohodnocení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</a:rPr>
                        <a:t>hran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Strom</a:t>
                      </a:r>
                      <a:endParaRPr lang="cs-CZ" sz="1500" b="1" kern="120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500" b="1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DAG</a:t>
                      </a:r>
                      <a:endParaRPr lang="cs-CZ" sz="15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Řídký graf</a:t>
                      </a:r>
                      <a:endParaRPr lang="cs-CZ" sz="15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cykly</a:t>
                      </a:r>
                      <a:endParaRPr lang="cs-CZ" sz="15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Hustý graf</a:t>
                      </a:r>
                      <a:endParaRPr lang="cs-CZ" sz="16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cykly</a:t>
                      </a:r>
                      <a:endParaRPr lang="cs-CZ" sz="16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28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</a:rPr>
                        <a:t>Ne</a:t>
                      </a:r>
                      <a:r>
                        <a:rPr lang="cs-CZ" sz="1500">
                          <a:solidFill>
                            <a:schemeClr val="tx1"/>
                          </a:solidFill>
                          <a:effectLst/>
                        </a:rPr>
                        <a:t>záporné </a:t>
                      </a:r>
                      <a:endParaRPr lang="en-US" sz="150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smtClean="0">
                          <a:solidFill>
                            <a:schemeClr val="tx1"/>
                          </a:solidFill>
                          <a:effectLst/>
                        </a:rPr>
                        <a:t>ohodnocení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orientovaný </a:t>
                      </a:r>
                      <a:r>
                        <a:rPr lang="en-US" sz="15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5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neorientovaný</a:t>
                      </a:r>
                      <a:endParaRPr lang="cs-CZ" sz="15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BFS</a:t>
                      </a:r>
                      <a:r>
                        <a:rPr lang="cs-CZ" sz="1500" b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endParaRPr lang="cs-CZ" sz="15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</a:t>
                      </a:r>
                      <a:r>
                        <a:rPr lang="en-US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(N+E) = </a:t>
                      </a:r>
                      <a:r>
                        <a:rPr lang="en-US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</a:t>
                      </a:r>
                      <a:r>
                        <a:rPr lang="en-US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(N)</a:t>
                      </a:r>
                      <a:endParaRPr lang="cs-CZ" sz="15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0" i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triviální úloha</a:t>
                      </a:r>
                      <a:endParaRPr lang="cs-CZ" sz="1500" b="0" i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r>
                        <a:rPr lang="cs-CZ" sz="15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</a:t>
                      </a:r>
                      <a:endParaRPr lang="en-US" sz="1500" b="1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cs-CZ" sz="15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rientovaný</a:t>
                      </a:r>
                      <a:endParaRPr lang="cs-CZ" sz="15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cs-CZ" sz="1500" b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opologické</a:t>
                      </a:r>
                      <a:endParaRPr lang="cs-CZ" sz="15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řazení a </a:t>
                      </a:r>
                      <a:r>
                        <a:rPr lang="cs-CZ" sz="1500" b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DP,</a:t>
                      </a:r>
                      <a:endParaRPr lang="cs-CZ" sz="15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</a:t>
                      </a:r>
                      <a:r>
                        <a:rPr lang="cs-CZ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(N+E)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orientovaný </a:t>
                      </a:r>
                      <a:r>
                        <a:rPr lang="en-US" sz="15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5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neorientovaný</a:t>
                      </a:r>
                      <a:endParaRPr lang="cs-CZ" sz="15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Dijkstra </a:t>
                      </a:r>
                      <a:endParaRPr lang="cs-CZ" sz="15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prioritní </a:t>
                      </a:r>
                      <a:r>
                        <a:rPr lang="en-US" sz="1500" b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frontou</a:t>
                      </a:r>
                      <a:r>
                        <a:rPr lang="cs-CZ" sz="1500" b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n-US" sz="1500" b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cs-CZ" sz="15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</a:t>
                      </a:r>
                      <a:r>
                        <a:rPr lang="cs-CZ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((N+E) logN)</a:t>
                      </a:r>
                      <a:endParaRPr lang="cs-CZ" sz="15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orientovaný </a:t>
                      </a:r>
                      <a:r>
                        <a:rPr lang="en-US" sz="15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5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neorientovaný</a:t>
                      </a:r>
                      <a:endParaRPr lang="cs-CZ" sz="15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500" b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Dijkstra</a:t>
                      </a:r>
                      <a:endParaRPr lang="cs-CZ" sz="15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bez prioritní </a:t>
                      </a:r>
                      <a:r>
                        <a:rPr lang="en-US" sz="1500" b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fronty</a:t>
                      </a:r>
                      <a:r>
                        <a:rPr lang="cs-CZ" sz="1500" b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endParaRPr lang="cs-CZ" sz="15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</a:t>
                      </a:r>
                      <a:r>
                        <a:rPr lang="cs-CZ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</a:t>
                      </a:r>
                      <a:r>
                        <a:rPr lang="cs-CZ" sz="1500" b="1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cs-CZ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  <a:endParaRPr lang="cs-CZ" sz="15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36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</a:rPr>
                        <a:t>Některé hrany </a:t>
                      </a:r>
                      <a:endParaRPr lang="en-US" sz="150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chemeClr val="tx1"/>
                          </a:solidFill>
                          <a:effectLst/>
                        </a:rPr>
                        <a:t>záporné</a:t>
                      </a: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</a:rPr>
                        <a:t>, ale bez záporných cyklů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</a:rPr>
                        <a:t>(tzv. konzervativní ohodnocení)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cs-CZ" sz="15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rientovaný</a:t>
                      </a:r>
                      <a:r>
                        <a:rPr lang="cs-CZ" sz="15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cs-CZ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1500" b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Bellman-Ford,  </a:t>
                      </a:r>
                      <a:r>
                        <a:rPr lang="cs-CZ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</a:t>
                      </a:r>
                      <a:r>
                        <a:rPr lang="cs-CZ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(N*E)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cs-CZ" sz="15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eorientovaný</a:t>
                      </a:r>
                      <a:r>
                        <a:rPr lang="cs-CZ" sz="15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</a:t>
                      </a:r>
                      <a:r>
                        <a:rPr lang="cs-CZ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Převod na úlohu </a:t>
                      </a:r>
                      <a:endParaRPr lang="en-US" sz="1500" b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"</a:t>
                      </a:r>
                      <a:r>
                        <a:rPr lang="cs-CZ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Minimum Weight T-Join", O(N</a:t>
                      </a:r>
                      <a:r>
                        <a:rPr lang="cs-CZ" sz="1500" b="1" baseline="30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cs-CZ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), </a:t>
                      </a:r>
                      <a:endParaRPr lang="en-US" sz="1500" b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nad </a:t>
                      </a:r>
                      <a:r>
                        <a:rPr lang="cs-CZ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rámec základního kursu, </a:t>
                      </a:r>
                      <a:endParaRPr lang="en-US" sz="1500" b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viz </a:t>
                      </a:r>
                      <a:r>
                        <a:rPr lang="cs-CZ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[KorteVygen, p.278].   </a:t>
                      </a:r>
                      <a:endParaRPr lang="cs-CZ" sz="15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524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</a:rPr>
                        <a:t>Záporné </a:t>
                      </a:r>
                      <a:endParaRPr lang="en-US" sz="150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chemeClr val="tx1"/>
                          </a:solidFill>
                          <a:effectLst/>
                        </a:rPr>
                        <a:t>ohodnocení 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tx1"/>
                          </a:solidFill>
                          <a:effectLst/>
                        </a:rPr>
                        <a:t>se zápornými </a:t>
                      </a:r>
                      <a:endParaRPr lang="en-US" sz="150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chemeClr val="tx1"/>
                          </a:solidFill>
                          <a:effectLst/>
                        </a:rPr>
                        <a:t>cykly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 i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nedefinováno</a:t>
                      </a:r>
                      <a:endParaRPr lang="cs-CZ" sz="1500" b="0" i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 i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nedefinováno</a:t>
                      </a:r>
                      <a:endParaRPr lang="cs-CZ" sz="1500" b="0" i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orientovaný  </a:t>
                      </a:r>
                      <a:r>
                        <a:rPr lang="en-US" sz="15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 </a:t>
                      </a:r>
                      <a:r>
                        <a:rPr lang="en-US" sz="15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neorientovaný</a:t>
                      </a:r>
                      <a:endParaRPr lang="cs-CZ" sz="15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NP-těžké, když předpokládáme nejkratší cestu bez cyklů, jinak řešení nedefinováno</a:t>
                      </a:r>
                      <a:endParaRPr lang="cs-CZ" sz="15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9" y="6309320"/>
            <a:ext cx="864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/>
              <a:t> </a:t>
            </a:r>
            <a:r>
              <a:rPr lang="cs-CZ" sz="1400"/>
              <a:t>Bernhard Korte, Jens Vygen: </a:t>
            </a:r>
            <a:r>
              <a:rPr lang="cs-CZ" sz="1400" i="1"/>
              <a:t>Combinatorial Optimization, Theory and Algorithms</a:t>
            </a:r>
            <a:r>
              <a:rPr lang="cs-CZ" sz="1400"/>
              <a:t>, 3rd edition, Springer-Verlag, 2006.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051720" y="5229200"/>
            <a:ext cx="1296144" cy="10801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123728" y="5229200"/>
            <a:ext cx="1296144" cy="10801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635896" y="5229200"/>
            <a:ext cx="1296144" cy="10801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635896" y="5229200"/>
            <a:ext cx="1296144" cy="10801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076056" y="5229200"/>
            <a:ext cx="3816424" cy="115212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06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746674"/>
              </p:ext>
            </p:extLst>
          </p:nvPr>
        </p:nvGraphicFramePr>
        <p:xfrm>
          <a:off x="539552" y="548680"/>
          <a:ext cx="8352928" cy="3672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176"/>
                <a:gridCol w="1440160"/>
                <a:gridCol w="1224136"/>
                <a:gridCol w="4104456"/>
              </a:tblGrid>
              <a:tr h="4225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71755" marB="7175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cs-CZ" sz="2000" b="1" smtClean="0">
                          <a:solidFill>
                            <a:schemeClr val="tx1"/>
                          </a:solidFill>
                          <a:effectLst/>
                        </a:rPr>
                        <a:t>EJDELŠÍ</a:t>
                      </a:r>
                      <a:r>
                        <a:rPr lang="cs-CZ" sz="2000" b="1" baseline="0" smtClean="0">
                          <a:solidFill>
                            <a:schemeClr val="tx1"/>
                          </a:solidFill>
                          <a:effectLst/>
                        </a:rPr>
                        <a:t>   CESTY </a:t>
                      </a:r>
                      <a:endParaRPr lang="en-US" sz="2000" b="1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528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chemeClr val="tx1"/>
                          </a:solidFill>
                          <a:effectLst/>
                        </a:rPr>
                        <a:t>Ohodnocení</a:t>
                      </a:r>
                      <a:r>
                        <a:rPr lang="cs-CZ" sz="150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smtClean="0">
                          <a:solidFill>
                            <a:schemeClr val="tx1"/>
                          </a:solidFill>
                          <a:effectLst/>
                        </a:rPr>
                        <a:t>hran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20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Strom</a:t>
                      </a:r>
                      <a:endParaRPr lang="cs-CZ" sz="1500" b="1" kern="120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DAG</a:t>
                      </a:r>
                      <a:endParaRPr lang="cs-CZ" sz="15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lang="en-US" sz="15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raf</a:t>
                      </a:r>
                      <a:r>
                        <a:rPr lang="cs-CZ" sz="15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</a:t>
                      </a:r>
                      <a:r>
                        <a:rPr lang="en-US" sz="15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cykly</a:t>
                      </a:r>
                      <a:endParaRPr lang="cs-CZ" sz="1500" b="1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728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50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smtClean="0">
                          <a:solidFill>
                            <a:schemeClr val="tx1"/>
                          </a:solidFill>
                          <a:effectLst/>
                        </a:rPr>
                        <a:t>Jakékoli </a:t>
                      </a:r>
                      <a:r>
                        <a:rPr lang="cs-CZ" sz="1500" smtClean="0">
                          <a:solidFill>
                            <a:schemeClr val="tx1"/>
                          </a:solidFill>
                          <a:effectLst/>
                        </a:rPr>
                        <a:t>ohodnocení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smtClean="0">
                          <a:solidFill>
                            <a:schemeClr val="tx1"/>
                          </a:solidFill>
                          <a:effectLst/>
                        </a:rPr>
                        <a:t>nebo</a:t>
                      </a:r>
                      <a:r>
                        <a:rPr lang="cs-CZ" sz="1500" baseline="0" smtClean="0">
                          <a:solidFill>
                            <a:schemeClr val="tx1"/>
                          </a:solidFill>
                          <a:effectLst/>
                        </a:rPr>
                        <a:t> i</a:t>
                      </a:r>
                      <a:endParaRPr lang="cs-CZ" sz="150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žádné</a:t>
                      </a:r>
                      <a:r>
                        <a:rPr lang="cs-CZ" sz="1500" baseline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ohodnocení</a:t>
                      </a:r>
                      <a:endParaRPr lang="cs-CZ" sz="15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5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orientovaný </a:t>
                      </a:r>
                      <a:r>
                        <a:rPr lang="en-US" sz="15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endParaRPr lang="cs-CZ" sz="15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neorientovaný</a:t>
                      </a:r>
                      <a:endParaRPr lang="cs-CZ" sz="15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BFS,</a:t>
                      </a:r>
                      <a:endParaRPr lang="cs-CZ" sz="15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</a:t>
                      </a:r>
                      <a:r>
                        <a:rPr lang="en-US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(N+E) = </a:t>
                      </a:r>
                      <a:r>
                        <a:rPr lang="en-US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</a:t>
                      </a:r>
                      <a:r>
                        <a:rPr lang="en-US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(N)</a:t>
                      </a:r>
                      <a:endParaRPr lang="cs-CZ" sz="15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500" b="0" i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triviální úloha</a:t>
                      </a:r>
                      <a:endParaRPr lang="cs-CZ" sz="1500" b="0" i="1" smtClean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500" b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5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</a:t>
                      </a:r>
                      <a:r>
                        <a:rPr lang="cs-CZ" sz="15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 </a:t>
                      </a:r>
                      <a:r>
                        <a:rPr lang="en-US" sz="15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cs-CZ" sz="15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rientovaný</a:t>
                      </a:r>
                      <a:endParaRPr lang="cs-CZ" sz="15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cs-CZ" sz="1500" b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opologické</a:t>
                      </a:r>
                      <a:endParaRPr lang="cs-CZ" sz="15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řazení a </a:t>
                      </a:r>
                      <a:r>
                        <a:rPr lang="cs-CZ" sz="1500" b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DP</a:t>
                      </a:r>
                      <a:r>
                        <a:rPr lang="en-US" sz="1500" b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endParaRPr lang="cs-CZ" sz="15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/>
                        </a:rPr>
                        <a:t></a:t>
                      </a:r>
                      <a:r>
                        <a:rPr lang="cs-CZ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(N+E)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500" b="1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15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orientovaný </a:t>
                      </a:r>
                      <a:r>
                        <a:rPr lang="en-US" sz="15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cs-CZ" sz="15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b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neorientovaný</a:t>
                      </a:r>
                      <a:endParaRPr lang="cs-CZ" sz="15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cs-CZ" sz="1500" b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500" b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NP-těžké</a:t>
                      </a:r>
                      <a:endParaRPr lang="cs-CZ" sz="1500" b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71755" marB="717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860032" y="1772816"/>
            <a:ext cx="3960440" cy="237626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82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109</Words>
  <Application>Microsoft Office PowerPoint</Application>
  <PresentationFormat>On-screen Show (4:3)</PresentationFormat>
  <Paragraphs>96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berezovs</dc:creator>
  <cp:lastModifiedBy>berezovs</cp:lastModifiedBy>
  <cp:revision>41</cp:revision>
  <dcterms:created xsi:type="dcterms:W3CDTF">2016-10-06T10:22:31Z</dcterms:created>
  <dcterms:modified xsi:type="dcterms:W3CDTF">2019-09-15T23:23:56Z</dcterms:modified>
</cp:coreProperties>
</file>