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65" r:id="rId4"/>
    <p:sldId id="272" r:id="rId5"/>
    <p:sldId id="271" r:id="rId6"/>
    <p:sldId id="268" r:id="rId7"/>
    <p:sldId id="269" r:id="rId8"/>
    <p:sldId id="267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48" y="7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A8A23-E7E3-44BF-8566-4DF678C61AF2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0AB57-A3C7-40CD-9ACD-A31FEBED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01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367A9-9FA3-4853-8ED2-8DDFC60083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0F1562-EF89-4093-B8B8-8CF8961F13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4D729E-32AA-4F9E-884F-A6A0DA266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2FDD1-26E0-4EBD-8C68-8FA646783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28FA2-2F23-4BBF-8FE0-CE52B3043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27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FE65C1-E91D-4B80-A3FC-3E2227476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530E52-A3E9-4604-BD2C-BDBBF5781E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5A0FA-EAF2-474C-8E3B-B625EC877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88C34-4665-4DEF-9013-303248A63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17009-9383-451C-8740-8EB4C8A30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866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0028B6-38A0-4FD2-B11D-90C685AFE7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7E938E-B0DE-4DAD-8624-AA5CEEAE4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87FD5-C45E-4A00-8A28-99E515C8C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98567-4DD2-48E6-A8B1-0923A9880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5BDC9-B34F-47FE-8AA2-AB83C6F50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E6FD1-149B-4039-86AE-E47848FF0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12F60-41FA-4C05-827F-A901D06CC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12C1B7-C0A8-4201-9D8A-FD5CDA220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45DD2-5D0F-4640-A65A-1F4BE4235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5F719-3C5B-4E2E-B8BE-8112F8A66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55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7D195-C34E-43B8-9540-650B60ABA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38948-2FE8-4479-A928-4FDBDDAEB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31C6FD-E0C4-4406-806A-66CF5A24C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893E2-1C36-422E-993D-4E8E03C31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9E28B6-C1E1-47B0-A121-9D765E540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29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A6439-BF32-4E56-BB14-2AC056C3C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6F0B7-A759-4164-979E-9DA08CACAA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6152E3-7227-4FF3-B11E-35E7D4FF59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131D66-4498-4E1B-A7C1-A2D1E15DF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3F3405-6FE8-4D47-AC11-DF673BEFF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15F591-06B5-4EE4-9CE5-525A4307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04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9F91A-BCFF-4437-AD04-90D803087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D70B94-0558-4072-80C5-57F0D378C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DDE0B6-A669-4388-9398-90CC874F3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10A6D3-C021-4678-8296-9C8B90F919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A549E7-7DF3-4E20-9C95-A5900B7B6D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AF4E0B-F783-4A25-9312-ACE126E90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161851-6278-4A3F-984F-FBFA9FE65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88C205-306B-4D67-9EF5-75E0A16CA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2C2CF-D56A-45BE-8103-E4F1B8267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0901A2-AA56-457A-8F15-5B236FDAA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E98B57-019D-4985-B95E-FF40E7F0B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4A6D9D-B13E-40BE-AE34-2F8E7C6E9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91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E37879-9F69-41EF-8310-326288594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9AA1FE-329A-43E6-B46E-8FFAF9F77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023EDD-D09A-4642-B7D9-15E485C80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93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D0406-022A-48A9-A4D2-4189C0F83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69E231-72E7-45F3-87BB-92321E6DA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A6F0DC-694F-4BB4-8AA8-1DA7E0E90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609437-24D8-4201-A8DB-0F9420A98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879212-CB1E-454D-8F01-3CB9E6A9F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240FE5-B8C9-4FDD-8CB8-E8A1CE7E5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22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D93C1-F8A9-4BC1-BF42-DED3F8261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DB0C76-5751-4C52-81CC-608A198AA5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D05C6D-98CD-4F5D-A78F-EE41ABFE2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B02CA-4070-4705-9B7F-232C494BB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FBEC5-4535-4F4C-88AD-8D51FBFF662E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9F5EFC-4759-4AE3-B2C5-CF39FBD18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5CC470-BA02-4FC6-B8A9-B3C6B1797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48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3624CC-CC80-4459-9656-F664B4888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C076D6-ED6B-4FF9-B6E6-88E318ABF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080E4-61F0-49E9-8043-A3C005E1B5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FBEC5-4535-4F4C-88AD-8D51FBFF662E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7F2B9-09D2-4A14-94BD-CA64AC7E2F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25EA-63BC-4EAA-95FA-12C5259AB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589C5-1509-4E2D-8248-877848121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22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alyticsvidhya.com/blog/2018/08/dimensionality-reduction-techniques-python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hdthesis-bioinformatics-maxplanckinstitute-molecularplantphys.matthias-scholz.de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74C69123-B59E-4752-8B59-B91C422E64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cs-CZ" sz="4400" dirty="0"/>
              <a:t>B4M36SAN</a:t>
            </a:r>
            <a:br>
              <a:rPr lang="en-US" dirty="0"/>
            </a:br>
            <a:r>
              <a:rPr lang="en-US" dirty="0"/>
              <a:t>Dimensionality </a:t>
            </a:r>
            <a:br>
              <a:rPr lang="en-US" dirty="0"/>
            </a:br>
            <a:r>
              <a:rPr lang="en-US" dirty="0"/>
              <a:t>reduction</a:t>
            </a:r>
            <a:endParaRPr lang="cs-CZ" dirty="0"/>
          </a:p>
        </p:txBody>
      </p:sp>
      <p:sp>
        <p:nvSpPr>
          <p:cNvPr id="7" name="Podnadpis 2">
            <a:extLst>
              <a:ext uri="{FF2B5EF4-FFF2-40B4-BE49-F238E27FC236}">
                <a16:creationId xmlns:a16="http://schemas.microsoft.com/office/drawing/2014/main" id="{D13276D9-36AF-4427-A1F4-540468A17E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/>
              <a:t>Anh Vu Le</a:t>
            </a:r>
            <a:r>
              <a:rPr lang="cs-CZ" dirty="0"/>
              <a:t> </a:t>
            </a:r>
            <a:r>
              <a:rPr lang="en-US" dirty="0"/>
              <a:t>&amp; Jan Blaha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0194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EFCAE-D211-48B6-9F24-7B61BEA9A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Outline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648C5-90B4-4A8D-918B-10DB6D050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PCA </a:t>
            </a:r>
          </a:p>
          <a:p>
            <a:pPr lvl="1"/>
            <a:r>
              <a:rPr lang="en-US" dirty="0"/>
              <a:t>motivational example (</a:t>
            </a:r>
            <a:r>
              <a:rPr lang="en-US" i="1" dirty="0" err="1"/>
              <a:t>BreastCancer</a:t>
            </a:r>
            <a:r>
              <a:rPr lang="en-US" i="1" dirty="0"/>
              <a:t> </a:t>
            </a:r>
            <a:r>
              <a:rPr lang="en-US" dirty="0"/>
              <a:t>dataset)</a:t>
            </a:r>
          </a:p>
          <a:p>
            <a:pPr lvl="1"/>
            <a:r>
              <a:rPr lang="en-US" dirty="0"/>
              <a:t>PCA principles with an artificial dataset</a:t>
            </a:r>
          </a:p>
          <a:p>
            <a:pPr lvl="1"/>
            <a:r>
              <a:rPr lang="en-US" i="1" dirty="0" err="1"/>
              <a:t>BreastCancer</a:t>
            </a:r>
            <a:r>
              <a:rPr lang="en-US" i="1" dirty="0"/>
              <a:t> </a:t>
            </a:r>
            <a:r>
              <a:rPr lang="en-US" dirty="0"/>
              <a:t>dataset revisited</a:t>
            </a:r>
            <a:br>
              <a:rPr lang="en-US" dirty="0"/>
            </a:br>
            <a:endParaRPr lang="en-US" dirty="0"/>
          </a:p>
          <a:p>
            <a:r>
              <a:rPr lang="en-US" dirty="0"/>
              <a:t>PCA vs LDA</a:t>
            </a:r>
          </a:p>
          <a:p>
            <a:endParaRPr lang="en-US" dirty="0"/>
          </a:p>
          <a:p>
            <a:r>
              <a:rPr lang="en-US" dirty="0" err="1"/>
              <a:t>tSNE</a:t>
            </a:r>
            <a:endParaRPr lang="en-US" dirty="0"/>
          </a:p>
          <a:p>
            <a:pPr lvl="1"/>
            <a:r>
              <a:rPr lang="en-US" dirty="0"/>
              <a:t>gentle introduction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76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6BE7DF6-3CE2-4878-A570-B9ACF9985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0125"/>
            <a:ext cx="10515600" cy="4351338"/>
          </a:xfrm>
        </p:spPr>
        <p:txBody>
          <a:bodyPr/>
          <a:lstStyle/>
          <a:p>
            <a:r>
              <a:rPr lang="en-US" dirty="0"/>
              <a:t>Benefits of reducing dimensionality </a:t>
            </a:r>
          </a:p>
          <a:p>
            <a:pPr lvl="1"/>
            <a:r>
              <a:rPr lang="en-US" dirty="0"/>
              <a:t>faster and often more accurate learning of classifiers</a:t>
            </a:r>
          </a:p>
          <a:p>
            <a:pPr lvl="1"/>
            <a:r>
              <a:rPr lang="en-US" dirty="0"/>
              <a:t>removing redundancy</a:t>
            </a:r>
          </a:p>
          <a:p>
            <a:pPr lvl="1"/>
            <a:r>
              <a:rPr lang="en-US" dirty="0"/>
              <a:t>visualization</a:t>
            </a:r>
            <a:br>
              <a:rPr lang="en-US" dirty="0"/>
            </a:b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47A6A8-DCD0-FF71-0997-09C30D221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Dim</a:t>
            </a:r>
            <a:r>
              <a:rPr lang="cs-CZ" dirty="0"/>
              <a:t>ensionality re</a:t>
            </a:r>
            <a:r>
              <a:rPr lang="en-US" dirty="0"/>
              <a:t>d</a:t>
            </a:r>
            <a:r>
              <a:rPr lang="cs-CZ" dirty="0"/>
              <a:t>uction</a:t>
            </a:r>
            <a:r>
              <a:rPr lang="en-US" dirty="0"/>
              <a:t> principles</a:t>
            </a:r>
          </a:p>
        </p:txBody>
      </p:sp>
    </p:spTree>
    <p:extLst>
      <p:ext uri="{BB962C8B-B14F-4D97-AF65-F5344CB8AC3E}">
        <p14:creationId xmlns:p14="http://schemas.microsoft.com/office/powerpoint/2010/main" val="1736659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6BE7DF6-3CE2-4878-A570-B9ACF9985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0125"/>
            <a:ext cx="10515600" cy="4351338"/>
          </a:xfrm>
        </p:spPr>
        <p:txBody>
          <a:bodyPr/>
          <a:lstStyle/>
          <a:p>
            <a:r>
              <a:rPr lang="en-US" dirty="0"/>
              <a:t>Benefits of reducing dimensionality </a:t>
            </a:r>
          </a:p>
          <a:p>
            <a:pPr lvl="1"/>
            <a:r>
              <a:rPr lang="en-US" dirty="0"/>
              <a:t>faster and often more accurate learning of classifiers</a:t>
            </a:r>
          </a:p>
          <a:p>
            <a:pPr lvl="1"/>
            <a:r>
              <a:rPr lang="en-US" dirty="0"/>
              <a:t>removing redundancy</a:t>
            </a:r>
          </a:p>
          <a:p>
            <a:pPr lvl="1"/>
            <a:r>
              <a:rPr lang="en-US" dirty="0"/>
              <a:t>visualization</a:t>
            </a:r>
            <a:br>
              <a:rPr lang="en-US" dirty="0"/>
            </a:b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47A6A8-DCD0-FF71-0997-09C30D221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Dim</a:t>
            </a:r>
            <a:r>
              <a:rPr lang="cs-CZ" dirty="0"/>
              <a:t>ensionality re</a:t>
            </a:r>
            <a:r>
              <a:rPr lang="en-US" dirty="0"/>
              <a:t>d</a:t>
            </a:r>
            <a:r>
              <a:rPr lang="cs-CZ" dirty="0"/>
              <a:t>uction</a:t>
            </a:r>
            <a:r>
              <a:rPr lang="en-US" dirty="0"/>
              <a:t> principles</a:t>
            </a:r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7D2C301C-82AA-4F40-0EC5-FE78D1CA7B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9913" y="2440893"/>
            <a:ext cx="5932087" cy="384050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7BB70BC-525E-9F2B-0A3D-EB4AC51D1CCE}"/>
              </a:ext>
            </a:extLst>
          </p:cNvPr>
          <p:cNvSpPr txBox="1"/>
          <p:nvPr/>
        </p:nvSpPr>
        <p:spPr>
          <a:xfrm>
            <a:off x="7268610" y="6455264"/>
            <a:ext cx="6096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>
                <a:hlinkClick r:id="rId3"/>
              </a:rPr>
              <a:t>Dimensionality Reduction Techniques | Python (analyticsvidhya.com)</a:t>
            </a:r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463823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6BE7DF6-3CE2-4878-A570-B9ACF9985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0125"/>
            <a:ext cx="10515600" cy="4351338"/>
          </a:xfrm>
        </p:spPr>
        <p:txBody>
          <a:bodyPr/>
          <a:lstStyle/>
          <a:p>
            <a:r>
              <a:rPr lang="en-US" dirty="0"/>
              <a:t>Benefits of reducing dimensionality </a:t>
            </a:r>
          </a:p>
          <a:p>
            <a:pPr lvl="1"/>
            <a:r>
              <a:rPr lang="en-US" dirty="0"/>
              <a:t>faster and often more accurate learning of classifiers</a:t>
            </a:r>
          </a:p>
          <a:p>
            <a:pPr lvl="1"/>
            <a:r>
              <a:rPr lang="en-US" dirty="0"/>
              <a:t>removing redundancy</a:t>
            </a:r>
          </a:p>
          <a:p>
            <a:pPr lvl="1"/>
            <a:r>
              <a:rPr lang="en-US" dirty="0"/>
              <a:t>visualization</a:t>
            </a:r>
            <a:br>
              <a:rPr lang="en-US" dirty="0"/>
            </a:br>
            <a:endParaRPr lang="en-US" dirty="0"/>
          </a:p>
          <a:p>
            <a:r>
              <a:rPr lang="en-US" dirty="0"/>
              <a:t>Cost of reducing dimensionality </a:t>
            </a:r>
          </a:p>
          <a:p>
            <a:pPr lvl="1"/>
            <a:r>
              <a:rPr lang="en-US" dirty="0"/>
              <a:t>information loss</a:t>
            </a:r>
          </a:p>
          <a:p>
            <a:pPr lvl="1"/>
            <a:r>
              <a:rPr lang="en-US" dirty="0"/>
              <a:t>new axes may be difficult to interpret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47A6A8-DCD0-FF71-0997-09C30D221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Dim</a:t>
            </a:r>
            <a:r>
              <a:rPr lang="cs-CZ" dirty="0"/>
              <a:t>ensionality re</a:t>
            </a:r>
            <a:r>
              <a:rPr lang="en-US" dirty="0"/>
              <a:t>d</a:t>
            </a:r>
            <a:r>
              <a:rPr lang="cs-CZ" dirty="0"/>
              <a:t>uction</a:t>
            </a:r>
            <a:r>
              <a:rPr lang="en-US" dirty="0"/>
              <a:t> principles</a:t>
            </a:r>
          </a:p>
        </p:txBody>
      </p:sp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B49075A9-053A-C574-90B0-C27C5A2E7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003" y="5082457"/>
            <a:ext cx="7356073" cy="163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922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D536A-C709-485C-8101-9E6E111C8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Diagram&#10;&#10;Description automatically generated">
            <a:extLst>
              <a:ext uri="{FF2B5EF4-FFF2-40B4-BE49-F238E27FC236}">
                <a16:creationId xmlns:a16="http://schemas.microsoft.com/office/drawing/2014/main" id="{B2DBE86D-91F4-412F-A1CC-2E5FD4CA451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47650"/>
            <a:ext cx="10515600" cy="4107288"/>
          </a:xfrm>
        </p:spPr>
      </p:pic>
      <p:sp>
        <p:nvSpPr>
          <p:cNvPr id="4" name="AutoShape 2">
            <a:extLst>
              <a:ext uri="{FF2B5EF4-FFF2-40B4-BE49-F238E27FC236}">
                <a16:creationId xmlns:a16="http://schemas.microsoft.com/office/drawing/2014/main" id="{D63140DE-7E96-4332-8EB0-625616BBCB8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17ADA4-0893-4E52-9E8A-55A824952C43}"/>
              </a:ext>
            </a:extLst>
          </p:cNvPr>
          <p:cNvSpPr txBox="1"/>
          <p:nvPr/>
        </p:nvSpPr>
        <p:spPr>
          <a:xfrm>
            <a:off x="5827776" y="6231265"/>
            <a:ext cx="609447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>
                <a:hlinkClick r:id="rId3"/>
              </a:rPr>
              <a:t>Ph.D. thesis - Matthias Scholz - Max Planck Institute of Molecular Plant Physiology (matthias-scholz.de)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626947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BCE9C-A33B-4140-8A98-F457824C4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A3D68-856E-420F-89D8-CF112A4FB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AC609B-DEE6-4749-ACF7-9DAD61C3DB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9416" y="132890"/>
            <a:ext cx="6573167" cy="6592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666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3B7C0-D651-4D8C-BDE1-99247D449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9831" y="189011"/>
            <a:ext cx="1256930" cy="1325563"/>
          </a:xfrm>
        </p:spPr>
        <p:txBody>
          <a:bodyPr/>
          <a:lstStyle/>
          <a:p>
            <a:r>
              <a:rPr lang="en-US" dirty="0"/>
              <a:t>PCA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ED630-EEFB-4F49-92ED-CD0CF40C4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4631" y="1502099"/>
            <a:ext cx="2468158" cy="53368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000" dirty="0"/>
              <a:t>max scatter </a:t>
            </a:r>
            <a:br>
              <a:rPr lang="cs-CZ" sz="2000" dirty="0"/>
            </a:br>
            <a:r>
              <a:rPr lang="en-US" sz="2000" dirty="0"/>
              <a:t>of the </a:t>
            </a:r>
            <a:r>
              <a:rPr lang="en-US" sz="2000" b="1" dirty="0"/>
              <a:t>entire data set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0013564-6DF7-4B6A-A46A-D08924ABF3C9}"/>
              </a:ext>
            </a:extLst>
          </p:cNvPr>
          <p:cNvSpPr txBox="1">
            <a:spLocks/>
          </p:cNvSpPr>
          <p:nvPr/>
        </p:nvSpPr>
        <p:spPr>
          <a:xfrm>
            <a:off x="6383570" y="1209756"/>
            <a:ext cx="3555958" cy="11183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2000" dirty="0"/>
              <a:t>max scatter </a:t>
            </a:r>
            <a:r>
              <a:rPr lang="en-US" sz="2000" b="1" dirty="0"/>
              <a:t>between</a:t>
            </a:r>
            <a:r>
              <a:rPr lang="en-US" sz="2000" dirty="0"/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sz="2000" dirty="0"/>
              <a:t>AND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000" dirty="0"/>
              <a:t> min</a:t>
            </a:r>
            <a:r>
              <a:rPr lang="cs-CZ" sz="2000" dirty="0"/>
              <a:t> scatter</a:t>
            </a:r>
            <a:r>
              <a:rPr lang="en-US" sz="2000" dirty="0"/>
              <a:t> </a:t>
            </a:r>
            <a:r>
              <a:rPr lang="en-US" sz="2000" b="1" dirty="0"/>
              <a:t>within</a:t>
            </a:r>
            <a:r>
              <a:rPr lang="en-US" sz="2000" dirty="0"/>
              <a:t> classes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5635689-7EAD-4569-A90A-31C85288E04D}"/>
              </a:ext>
            </a:extLst>
          </p:cNvPr>
          <p:cNvSpPr txBox="1">
            <a:spLocks/>
          </p:cNvSpPr>
          <p:nvPr/>
        </p:nvSpPr>
        <p:spPr>
          <a:xfrm>
            <a:off x="7643528" y="100957"/>
            <a:ext cx="12569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LDA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C5FA7A4-42C4-4764-8C9D-C6218B0D7F00}"/>
              </a:ext>
            </a:extLst>
          </p:cNvPr>
          <p:cNvSpPr/>
          <p:nvPr/>
        </p:nvSpPr>
        <p:spPr>
          <a:xfrm>
            <a:off x="4288817" y="1322581"/>
            <a:ext cx="2370337" cy="644895"/>
          </a:xfrm>
          <a:prstGeom prst="roundRect">
            <a:avLst/>
          </a:prstGeom>
          <a:solidFill>
            <a:schemeClr val="accent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Finds axes/directions of: </a:t>
            </a:r>
            <a:endParaRPr 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463E0B4-B79D-412B-B8B7-762697A7BCBC}"/>
              </a:ext>
            </a:extLst>
          </p:cNvPr>
          <p:cNvSpPr/>
          <p:nvPr/>
        </p:nvSpPr>
        <p:spPr>
          <a:xfrm>
            <a:off x="4288817" y="2612370"/>
            <a:ext cx="2370337" cy="816630"/>
          </a:xfrm>
          <a:prstGeom prst="roundRect">
            <a:avLst/>
          </a:prstGeom>
          <a:solidFill>
            <a:schemeClr val="accent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Eigenproblem</a:t>
            </a:r>
          </a:p>
          <a:p>
            <a:pPr algn="ctr"/>
            <a:r>
              <a:rPr lang="en-US" dirty="0"/>
              <a:t>leading to </a:t>
            </a:r>
            <a:r>
              <a:rPr lang="cs-CZ" dirty="0"/>
              <a:t>the </a:t>
            </a:r>
            <a:r>
              <a:rPr lang="en-US" dirty="0"/>
              <a:t>new axes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834AF8B-F0F1-43CD-8F9A-7A3856B3866F}"/>
                  </a:ext>
                </a:extLst>
              </p:cNvPr>
              <p:cNvSpPr txBox="1"/>
              <p:nvPr/>
            </p:nvSpPr>
            <p:spPr>
              <a:xfrm>
                <a:off x="2969337" y="2793077"/>
                <a:ext cx="7930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𝐶𝑜𝑣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834AF8B-F0F1-43CD-8F9A-7A3856B386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9337" y="2793077"/>
                <a:ext cx="793038" cy="276999"/>
              </a:xfrm>
              <a:prstGeom prst="rect">
                <a:avLst/>
              </a:prstGeom>
              <a:blipFill>
                <a:blip r:embed="rId2"/>
                <a:stretch>
                  <a:fillRect l="-6154" t="-2174" r="-10769" b="-3260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0378A7A-1B90-4224-BCF2-3A9F514C8019}"/>
                  </a:ext>
                </a:extLst>
              </p:cNvPr>
              <p:cNvSpPr txBox="1"/>
              <p:nvPr/>
            </p:nvSpPr>
            <p:spPr>
              <a:xfrm>
                <a:off x="7315906" y="2769478"/>
                <a:ext cx="65524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0378A7A-1B90-4224-BCF2-3A9F514C80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906" y="2769478"/>
                <a:ext cx="655244" cy="276999"/>
              </a:xfrm>
              <a:prstGeom prst="rect">
                <a:avLst/>
              </a:prstGeom>
              <a:blipFill>
                <a:blip r:embed="rId3"/>
                <a:stretch>
                  <a:fillRect l="-7407" t="-4348" r="-2778" b="-1521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 descr="Chart, scatter chart&#10;&#10;Description automatically generated">
            <a:extLst>
              <a:ext uri="{FF2B5EF4-FFF2-40B4-BE49-F238E27FC236}">
                <a16:creationId xmlns:a16="http://schemas.microsoft.com/office/drawing/2014/main" id="{F5665CB4-5FD9-42E8-A159-26DA62DAEFC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936"/>
          <a:stretch/>
        </p:blipFill>
        <p:spPr>
          <a:xfrm>
            <a:off x="7315906" y="3811523"/>
            <a:ext cx="2267558" cy="2795250"/>
          </a:xfrm>
          <a:prstGeom prst="rect">
            <a:avLst/>
          </a:prstGeom>
        </p:spPr>
      </p:pic>
      <p:pic>
        <p:nvPicPr>
          <p:cNvPr id="15" name="Picture 14" descr="Chart, scatter chart&#10;&#10;Description automatically generated">
            <a:extLst>
              <a:ext uri="{FF2B5EF4-FFF2-40B4-BE49-F238E27FC236}">
                <a16:creationId xmlns:a16="http://schemas.microsoft.com/office/drawing/2014/main" id="{72EE48C9-2B66-485F-9D2D-4497CFA61E4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936"/>
          <a:stretch/>
        </p:blipFill>
        <p:spPr>
          <a:xfrm>
            <a:off x="1470547" y="3717896"/>
            <a:ext cx="2468158" cy="3042533"/>
          </a:xfrm>
          <a:prstGeom prst="rect">
            <a:avLst/>
          </a:prstGeom>
        </p:spPr>
      </p:pic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9ADA1B4-F2B8-4D4C-9611-80F789FBD527}"/>
              </a:ext>
            </a:extLst>
          </p:cNvPr>
          <p:cNvSpPr/>
          <p:nvPr/>
        </p:nvSpPr>
        <p:spPr>
          <a:xfrm>
            <a:off x="4617720" y="4064655"/>
            <a:ext cx="1765850" cy="644895"/>
          </a:xfrm>
          <a:prstGeom prst="roundRect">
            <a:avLst/>
          </a:prstGeom>
          <a:solidFill>
            <a:schemeClr val="accent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/>
              <a:t>Projection</a:t>
            </a:r>
            <a:br>
              <a:rPr lang="cs-CZ" sz="1800" dirty="0"/>
            </a:br>
            <a:r>
              <a:rPr lang="cs-CZ" sz="1800" dirty="0"/>
              <a:t>(</a:t>
            </a:r>
            <a:r>
              <a:rPr lang="cs-CZ" sz="1800" i="1" dirty="0"/>
              <a:t>BreastCancer</a:t>
            </a:r>
            <a:r>
              <a:rPr lang="cs-CZ" sz="1800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913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51DA8-93F0-4110-B825-560F6F270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t-SNE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FBC15-F88E-42D4-9BC7-A93A6E37A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PCA focuses on data as whole</a:t>
            </a:r>
          </a:p>
          <a:p>
            <a:pPr lvl="1"/>
            <a:r>
              <a:rPr lang="en-US" dirty="0"/>
              <a:t>“Makro” method</a:t>
            </a:r>
          </a:p>
          <a:p>
            <a:pPr lvl="1"/>
            <a:r>
              <a:rPr lang="en-US" dirty="0"/>
              <a:t>cannot capture finer details of the topology of the data</a:t>
            </a:r>
          </a:p>
          <a:p>
            <a:pPr lvl="1"/>
            <a:endParaRPr lang="en-US" dirty="0"/>
          </a:p>
          <a:p>
            <a:r>
              <a:rPr lang="en-US" dirty="0"/>
              <a:t>Project into a lower dimension while preserving neighborhood relationships</a:t>
            </a:r>
          </a:p>
          <a:p>
            <a:pPr lvl="1"/>
            <a:r>
              <a:rPr lang="en-US" dirty="0"/>
              <a:t>t-SNE, ISOMAP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9C3C49-2CEF-49A4-9F8E-5A9E1CBCD6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4536" y="4065104"/>
            <a:ext cx="3418262" cy="279289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A197A32-FCB9-4FBD-B9AB-45DA7F683F1A}"/>
              </a:ext>
            </a:extLst>
          </p:cNvPr>
          <p:cNvSpPr txBox="1"/>
          <p:nvPr/>
        </p:nvSpPr>
        <p:spPr>
          <a:xfrm>
            <a:off x="9617998" y="6627168"/>
            <a:ext cx="264789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/>
              <a:t>https://www.youtube.com/watch?v=NEaUSP4YerM</a:t>
            </a:r>
          </a:p>
        </p:txBody>
      </p:sp>
    </p:spTree>
    <p:extLst>
      <p:ext uri="{BB962C8B-B14F-4D97-AF65-F5344CB8AC3E}">
        <p14:creationId xmlns:p14="http://schemas.microsoft.com/office/powerpoint/2010/main" val="3999886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20411</TotalTime>
  <Words>233</Words>
  <Application>Microsoft Office PowerPoint</Application>
  <PresentationFormat>Widescreen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B4M36SAN Dimensionality  reduction</vt:lpstr>
      <vt:lpstr>Outline</vt:lpstr>
      <vt:lpstr>Dimensionality reduction principles</vt:lpstr>
      <vt:lpstr>Dimensionality reduction principles</vt:lpstr>
      <vt:lpstr>Dimensionality reduction principles</vt:lpstr>
      <vt:lpstr>PowerPoint Presentation</vt:lpstr>
      <vt:lpstr>PowerPoint Presentation</vt:lpstr>
      <vt:lpstr>PCA</vt:lpstr>
      <vt:lpstr>t-SNE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Anh vu</dc:creator>
  <cp:lastModifiedBy>Anh vu</cp:lastModifiedBy>
  <cp:revision>63</cp:revision>
  <dcterms:created xsi:type="dcterms:W3CDTF">2021-09-15T08:02:52Z</dcterms:created>
  <dcterms:modified xsi:type="dcterms:W3CDTF">2022-11-14T20:07:54Z</dcterms:modified>
</cp:coreProperties>
</file>