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79" r:id="rId3"/>
    <p:sldId id="304" r:id="rId4"/>
    <p:sldId id="309" r:id="rId5"/>
    <p:sldId id="278" r:id="rId6"/>
    <p:sldId id="280" r:id="rId7"/>
    <p:sldId id="281" r:id="rId8"/>
    <p:sldId id="282" r:id="rId9"/>
    <p:sldId id="302" r:id="rId10"/>
    <p:sldId id="289" r:id="rId11"/>
    <p:sldId id="306" r:id="rId12"/>
    <p:sldId id="283" r:id="rId13"/>
    <p:sldId id="287" r:id="rId14"/>
    <p:sldId id="288" r:id="rId15"/>
    <p:sldId id="284" r:id="rId16"/>
    <p:sldId id="307" r:id="rId17"/>
    <p:sldId id="308" r:id="rId18"/>
    <p:sldId id="291" r:id="rId19"/>
    <p:sldId id="293" r:id="rId20"/>
    <p:sldId id="294" r:id="rId21"/>
    <p:sldId id="295" r:id="rId22"/>
    <p:sldId id="296" r:id="rId23"/>
    <p:sldId id="297" r:id="rId24"/>
    <p:sldId id="290" r:id="rId25"/>
    <p:sldId id="298" r:id="rId26"/>
    <p:sldId id="299" r:id="rId27"/>
    <p:sldId id="300" r:id="rId28"/>
    <p:sldId id="301" r:id="rId29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FF80"/>
    <a:srgbClr val="CCCCFF"/>
    <a:srgbClr val="FDE63D"/>
    <a:srgbClr val="E3D913"/>
    <a:srgbClr val="80ABE0"/>
    <a:srgbClr val="62CAFE"/>
    <a:srgbClr val="FD8DA0"/>
    <a:srgbClr val="B0E4FE"/>
    <a:srgbClr val="8CD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39" autoAdjust="0"/>
    <p:restoredTop sz="94660"/>
  </p:normalViewPr>
  <p:slideViewPr>
    <p:cSldViewPr>
      <p:cViewPr>
        <p:scale>
          <a:sx n="80" d="100"/>
          <a:sy n="80" d="100"/>
        </p:scale>
        <p:origin x="-444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37BC791F-143F-4FD3-BE91-6239353EC702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0" tIns="49521" rIns="99040" bIns="495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431BC79C-849F-4633-9DB3-2B5556B002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5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82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BC79C-849F-4633-9DB3-2B5556B0023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6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57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6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4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9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10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09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7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8EEC-22F3-4B92-B070-C21867D6ADA7}" type="datetimeFigureOut">
              <a:rPr lang="cs-CZ" smtClean="0"/>
              <a:t>23.1.2022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4E7C-5586-45FE-A1B2-8C83F3968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image" Target="../media/image64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460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eis.org/A000043" TargetMode="External"/><Relationship Id="rId2" Type="http://schemas.openxmlformats.org/officeDocument/2006/relationships/hyperlink" Target="https://oeis.org/A0006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n-Line_Encyclopedia_of_Integer_Sequenc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n-Line_Encyclopedia_of_Integer_Sequences" TargetMode="External"/><Relationship Id="rId4" Type="http://schemas.openxmlformats.org/officeDocument/2006/relationships/hyperlink" Target="https://oeis.org/A0029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1020.png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420" y="1556740"/>
            <a:ext cx="6264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John von Neumann: </a:t>
            </a:r>
          </a:p>
          <a:p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Any one who considers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arithmetical methods of producing random digits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is, of course, in a state of sin.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For, as has been pointed out several times,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there is no such thing as a random number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— there are only methods to produce random numbers, and a strict arithmetic procedure of course is not such a method.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430" y="5373270"/>
            <a:ext cx="813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"Various Techniques Used in Connection with Random Digits,", in </a:t>
            </a:r>
            <a:r>
              <a:rPr lang="en-US" sz="1400" i="1" smtClean="0">
                <a:latin typeface="Arial" panose="020B0604020202020204" pitchFamily="34" charset="0"/>
                <a:cs typeface="Arial" panose="020B0604020202020204" pitchFamily="34" charset="0"/>
              </a:rPr>
              <a:t>Monte Carlo Method (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. S. Householder, G. E. Forsythe, and H. H. Germond, eds.), National Bureau of Standards Applied Mathematics Series, 12, Washington, D.C.: U.S. Government Printing Office, 1951, pp. 36–38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edia-2.web.britannica.com/eb-media/23/26823-004-6E16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330" y="2060810"/>
            <a:ext cx="1750933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6" name="Rectangle 1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90" y="80692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390" y="33272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10" y="951539"/>
            <a:ext cx="68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Let there be </a:t>
            </a:r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linear congruential generators defined by relations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671639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1383000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.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70" y="2031090"/>
                <a:ext cx="4464620" cy="381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combined linear congruential generator is a sequence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2319729"/>
                <a:ext cx="777708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706" t="-8333" r="-6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+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...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50" y="2607769"/>
                <a:ext cx="7921100" cy="386452"/>
              </a:xfrm>
              <a:prstGeom prst="rect">
                <a:avLst/>
              </a:prstGeom>
              <a:blipFill rotWithShape="1"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 possible period length (not always attained!)  is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60" y="3327869"/>
                <a:ext cx="6465490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84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390" y="4191390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7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40014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51440"/>
                <a:ext cx="6624920" cy="404983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2147483562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1≤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 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4191390"/>
                <a:ext cx="6768940" cy="381515"/>
              </a:xfrm>
              <a:prstGeom prst="rect">
                <a:avLst/>
              </a:prstGeom>
              <a:blipFill rotWithShape="1">
                <a:blip r:embed="rId10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214748356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5343550"/>
                <a:ext cx="6085480" cy="381515"/>
              </a:xfrm>
              <a:prstGeom prst="rect">
                <a:avLst/>
              </a:prstGeom>
              <a:blipFill rotWithShape="1">
                <a:blip r:embed="rId11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40692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+0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2147483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399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911490"/>
                <a:ext cx="5688790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=2305842648436451838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00" y="5847620"/>
                <a:ext cx="6465490" cy="503471"/>
              </a:xfrm>
              <a:prstGeom prst="rect">
                <a:avLst/>
              </a:prstGeom>
              <a:blipFill rotWithShape="1">
                <a:blip r:embed="rId13"/>
                <a:stretch>
                  <a:fillRect l="-75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7" name="Rectangle 3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570" y="188550"/>
            <a:ext cx="734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Combined 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400" y="872966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8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0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2, 7, 12, 2, 2, 6, 6, 7, 7, 5, 2, 0, 9, 1, 1, 9, 11, 7, 9, 2, 8, 9, 12, 1, 1, 14, 2, 12, 9, 7, 4, 9, 8, 1, 6, 14, 5, 9, 0, 1, 4, 8, 8, 6, 9, 4, 4, 3, 11, 4, 3, 11, 14, 9, 12, 1, 7, 11, 11, 0, 0, 1, 1, 0, 11, 10, 3, 11, 11, 3, 6, 1, 4, 11, 2, 3, 6, 10, 10, 9, 11, 7, 3, 2, 14, 3, 3, 10, 1, 8, 14, 3, 9, 10, 13, 3, 2, 1, 3, 14, 14, 12, 6, 13, 13, 5, 8, 3, 6, 10, 1, 6, 5, 10, 9, 11, 11, 9, 6, 4, 13, 5, 5, 12, 0, 10, 13, 6, 11, 13, 0, 5, 5, 3, 6, 1, 13, 11, 8, 12, 12, 4, 10, 3, 8, 13, 3, 5, 8, 12, 12, 10, 13, 8, 8, 6, 0, 7, 7, 0, 2, 13, 0, 5, 11, 0, 0, 4, 4, 5, 5, 3, 0, 13, 7, 0, 14, 7, 9, 5, 8, 0, 6, 7, 10, 14, 14, 12, 0, 10, 7, 6, 2, 7, 6, 14, 5, 12, 3, 7, 13, 14, 2, 6, 6, 4, 7, 3, 2, 1, 9, 2, 2, 9, 12, 7, 10, 14, 5, 9, 9, 13, 13, 0, 14, 13, 9, 8, 2, 9, 9, 1, 4, 14, 2, 9, 0, 1, 4, 9, 8, 7, 9, 5, 2, 0, 12, 1, 1, 8, 14, 6, 12, 1, 7, 9, 11, 1, 0, 14, 2, 12, 12, 10, 4, 11, 11, 3, 6, 1, 4, 9, 14, 4, 3, 8, 8, 9, 9, 7, 4, 2, 11, 3, 3, 10, 13, 9, 11, 4, 9, 11, 14, 3, 3, 1, 4, 14, 11, 9, 6, 10, 10, 3, 8, 1, 6, 11, 2, 3, 6, 10, 10, 8, 11, 6, 6, 4, 13, 6, 5, 13, 0, 11, 14, 3, 9, 13, 13, 2, 2, 3, 3, 1, 13, 12, 5, 13, 12, 5, 8, 3, 6, 13, 4, 5, 8, 12, 12, 10, 13, 9, 5, 4, 0, 5, 5, 12, 3, 10, 1, 5, 11, 12, 0, 4, 4, 3, 5, 1, 0, 14, 8, 0, 0, 7, 10, 5, 8, 12, 3, 7, 7, 12, 11, 13, 12, 11, 8, 6, 0, 7, 7, 14, 2, 12, 0, 7, 13, 0, 2, 7, 6, 5, 8, 3, 0, 13, 10, 14, 14, 6, 12, 4, 10, 0, 5, 7, 9, 14, 14, 12, 0, 10, 10, 8, 2, 9, 9,   (sequence restarts:) 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1, 4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0, 2, 7, 12, 2, 2,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16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7, 5, </a:t>
                </a:r>
                <a:r>
                  <a:rPr lang="en-US" sz="16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2771628"/>
                <a:ext cx="8569190" cy="3293209"/>
              </a:xfrm>
              <a:prstGeom prst="rect">
                <a:avLst/>
              </a:prstGeom>
              <a:blipFill rotWithShape="1">
                <a:blip r:embed="rId2"/>
                <a:stretch>
                  <a:fillRect l="-356" t="-741" r="-711" b="-12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16,    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233016"/>
                <a:ext cx="4824670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r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=3,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40" y="872966"/>
                <a:ext cx="4464620" cy="381515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)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2339568"/>
                <a:ext cx="5400750" cy="386452"/>
              </a:xfrm>
              <a:prstGeom prst="rect">
                <a:avLst/>
              </a:prstGeom>
              <a:blipFill rotWithShape="1">
                <a:blip r:embed="rId5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593066"/>
                <a:ext cx="4824670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3,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+8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27,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80" y="1953116"/>
                <a:ext cx="4824670" cy="404983"/>
              </a:xfrm>
              <a:prstGeom prst="rect">
                <a:avLst/>
              </a:prstGeom>
              <a:blipFill rotWithShape="1">
                <a:blip r:embed="rId7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Period length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43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2&lt;15∙17∙26 / 4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6084088"/>
                <a:ext cx="6465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Lehmer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255" r="-95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275820" y="212353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9390" y="262760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9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3059668"/>
                <a:ext cx="3960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2699618"/>
                <a:ext cx="44646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4824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59540" y="349172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1, 6, 10, 8, 9, 2, 12, 7, 3, 5, 4, 11, 1, 6, 10, 8, 9, 2, 12,  ...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2699740" y="2483588"/>
            <a:ext cx="288040" cy="30244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979640" y="406780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12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00" y="457187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10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5003938"/>
                <a:ext cx="39605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643888"/>
                <a:ext cx="446462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0" y="5498726"/>
                <a:ext cx="86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691600" y="5508008"/>
            <a:ext cx="56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2, 10, 11, 3,  2, 10, 11, 3, 2, 10, 11, 3, ...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2231675" y="5399993"/>
            <a:ext cx="216030" cy="115216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123660" y="6084088"/>
            <a:ext cx="32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1" name="Rectangle 4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sequence period length produced by a Lehmer generator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maximal and equal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b="0" i="0" smtClean="0">
                  <a:solidFill>
                    <a:srgbClr val="0000FF"/>
                  </a:solidFill>
                  <a:latin typeface="Cambria Math"/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prime and   </a:t>
                </a:r>
                <a:endParaRPr lang="en-US" i="1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 of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0760"/>
                <a:ext cx="8641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64" t="-2538" b="-7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1259418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60" y="899368"/>
                <a:ext cx="44646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40" y="899368"/>
                <a:ext cx="57608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789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Primitive root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    G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              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3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sz="2400" i="1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p</a:t>
                </a:r>
                <a:r>
                  <a:rPr lang="en-US" sz="2000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</a:t>
                </a:r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1,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2,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3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...,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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(powers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are taken modulo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429000"/>
                <a:ext cx="878522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55" t="-5660" r="-555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141272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390" y="4236842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11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2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</a:t>
                </a: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} = {2, 4, 8, 3, 6, 12, 11, 9, 5, 10, 7,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    </a:t>
                </a:r>
                <a:endParaRPr lang="en-US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6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                                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{6, 10, 8, 9, 2, 12, 7, 3, 5, 4, 11, 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{1, 2, 3, 4, 5, 6, 7, 8, 9, 10, 11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12}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endParaRPr lang="en-US" sz="800" b="0" i="1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13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5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not a primitive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/13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{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...,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 </a:t>
                </a:r>
                <a:r>
                  <a:rPr lang="en-US" baseline="30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=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{5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, 12, 8, 1, 5, 12, 8, 1, 5, 12, 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} =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{1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, 5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,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8,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12 }.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      </a:t>
                </a:r>
                <a:endPara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596892"/>
                <a:ext cx="8641200" cy="2000548"/>
              </a:xfrm>
              <a:prstGeom prst="rect">
                <a:avLst/>
              </a:prstGeom>
              <a:blipFill rotWithShape="1">
                <a:blip r:embed="rId7"/>
                <a:stretch>
                  <a:fillRect l="-564" t="-1829"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9" name="Rectangle 1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13</a:t>
            </a:r>
            <a:endParaRPr lang="cs-CZ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Notation             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Multiplicative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group of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integers modulo prime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: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3068950"/>
                <a:ext cx="871321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559" t="-9836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Lehmer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9390" y="836640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Finding group primitive roots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380" y="1268700"/>
            <a:ext cx="89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No elementary and effective method is known. Some cases has been studied in detail.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8th Mersenne prime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Arial" panose="020B0604020202020204" pitchFamily="34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000" b="1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=</a:t>
                </a: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ambria Math"/>
                  </a:rPr>
                  <a:t>31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</a:rPr>
                  <a:t>1 = 2 147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483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647 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endParaRPr lang="en-US" sz="8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8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</a:p>
              <a:p>
                <a:r>
                  <a:rPr lang="en-US" sz="20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root of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iff </a:t>
                </a:r>
                <a:endParaRPr lang="en-US" sz="2000" smtClean="0">
                  <a:solidFill>
                    <a:srgbClr val="0000FF"/>
                  </a:solidFill>
                  <a:latin typeface="Cambria Math"/>
                  <a:sym typeface="Symbol"/>
                </a:endParaRPr>
              </a:p>
              <a:p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cs typeface="Arial" panose="020B0604020202020204" pitchFamily="34" charset="0"/>
                    <a:sym typeface="Symbol"/>
                  </a:rPr>
                  <a:t>            </a:t>
                </a:r>
                <a:r>
                  <a:rPr lang="en-US" sz="2000" i="1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 7</a:t>
                </a:r>
                <a:r>
                  <a:rPr lang="en-US" sz="2000" i="1" baseline="30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 (mod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)</a:t>
                </a:r>
                <a:r>
                  <a:rPr lang="en-US" sz="2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where </a:t>
                </a:r>
                <a:r>
                  <a:rPr lang="en-US" sz="2000" i="1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b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coprime to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000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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1=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2 147 483 646 = 2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</a:t>
                </a:r>
                <a:r>
                  <a:rPr lang="en-US" sz="2000" baseline="30000">
                    <a:solidFill>
                      <a:srgbClr val="0000FF"/>
                    </a:solidFill>
                    <a:latin typeface="Cambria Math"/>
                  </a:rPr>
                  <a:t>2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7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31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151 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  <a:sym typeface="Symbol"/>
                  </a:rPr>
                  <a:t></a:t>
                </a:r>
                <a:r>
                  <a:rPr lang="en-US" sz="200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/>
                  </a:rPr>
                  <a:t>331</a:t>
                </a:r>
                <a:endParaRPr lang="en-US" sz="200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1844780"/>
                <a:ext cx="8713210" cy="1877437"/>
              </a:xfrm>
              <a:prstGeom prst="rect">
                <a:avLst/>
              </a:prstGeom>
              <a:blipFill rotWithShape="1">
                <a:blip r:embed="rId2"/>
                <a:stretch>
                  <a:fillRect l="-699" t="-1623" b="-4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9390" y="400508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12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51400" y="4437140"/>
                <a:ext cx="8641200" cy="205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5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= 16807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 5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G = 7</a:t>
                </a:r>
                <a:r>
                  <a:rPr lang="en-US" baseline="30000">
                    <a:solidFill>
                      <a:srgbClr val="0000FF"/>
                    </a:solidFill>
                    <a:latin typeface="Cambria Math"/>
                    <a:sym typeface="Symbol"/>
                  </a:rPr>
                  <a:t>1116395447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48271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116395447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 is a prime and therefore coprime to 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</a:p>
              <a:p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  <a:p>
                <a:r>
                  <a:rPr lang="en-US" i="1">
                    <a:solidFill>
                      <a:srgbClr val="0000FF"/>
                    </a:solidFill>
                    <a:latin typeface="Cambria Math"/>
                    <a:sym typeface="Symbol"/>
                  </a:rPr>
                  <a:t>G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= 7</a:t>
                </a:r>
                <a:r>
                  <a:rPr lang="en-US" baseline="3000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1058580763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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69621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/>
                    <a:sym typeface="Symbol"/>
                  </a:rPr>
                  <a:t>(mod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)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is a primitive root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of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/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31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sym typeface="Symbol"/>
                      </a:rPr>
                      <m:t>ℤ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)* </a:t>
                </a:r>
              </a:p>
              <a:p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because  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1058580763 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= 19∙41∙61∙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  <a:sym typeface="Symbol"/>
                  </a:rPr>
                  <a:t>22277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and therefore coprime to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aseline="-25000">
                    <a:solidFill>
                      <a:srgbClr val="0000FF"/>
                    </a:solidFill>
                    <a:latin typeface="Cambria Math"/>
                    <a:sym typeface="Symbol"/>
                  </a:rPr>
                  <a:t>31</a:t>
                </a:r>
                <a:r>
                  <a:rPr lang="en-US">
                    <a:solidFill>
                      <a:srgbClr val="0000FF"/>
                    </a:solidFill>
                    <a:latin typeface="Cambria Math"/>
                    <a:sym typeface="Symbol"/>
                  </a:rPr>
                  <a:t>1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 </a:t>
                </a:r>
                <a:endParaRPr lang="en-US">
                  <a:latin typeface="Arial" panose="020B0604020202020204" pitchFamily="34" charset="0"/>
                  <a:cs typeface="Arial" panose="020B0604020202020204" pitchFamily="34" charset="0"/>
                  <a:sym typeface="Symbol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437140"/>
                <a:ext cx="8641200" cy="2054986"/>
              </a:xfrm>
              <a:prstGeom prst="rect">
                <a:avLst/>
              </a:prstGeom>
              <a:blipFill rotWithShape="1">
                <a:blip r:embed="rId3"/>
                <a:stretch>
                  <a:fillRect l="-564" t="-1484" b="-29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1" name="Rectangle 20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Blum Blum Shub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10801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12353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23410" y="899368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Blum Blum Shub 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89936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158" r="-9474"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&lt;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33142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542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51650" y="212353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12353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mod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cs-CZ" i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1691478"/>
                <a:ext cx="1317155" cy="375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Seed         coprime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Modulus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product of two big primes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i="1" dirty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</a:t>
                </a:r>
                <a:r>
                  <a:rPr lang="en-US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mod 4 = 3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gcd(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P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1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, </a:t>
                </a:r>
                <a:r>
                  <a:rPr lang="en-US" i="1" smtClean="0">
                    <a:solidFill>
                      <a:srgbClr val="0000FF"/>
                    </a:solidFill>
                    <a:latin typeface="Cambria Math"/>
                  </a:rPr>
                  <a:t>Q</a:t>
                </a:r>
                <a:r>
                  <a:rPr lang="en-US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1)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should be small, (cannot be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636890"/>
                <a:ext cx="756105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726" t="-2551" b="-76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coprime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to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31428"/>
                <a:ext cx="57608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736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1400" y="4149100"/>
            <a:ext cx="172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=11∙47,       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gcd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(10, 46)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149100"/>
                <a:ext cx="705698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41210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115520" y="4950492"/>
            <a:ext cx="784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16, 256, 394, 136, 401, 14, 196, 158, 148, 190, 427, 345, 115, 300, 42, 213, 390, 102, 64, 477, 49, 333, 251, 444, 159, 465, 119, 202, 478, 487, 383, 378, 192, 157, 350, 488, 324, 25, 108, 290, 346, 289, 284, </a:t>
            </a:r>
            <a:r>
              <a:rPr lang="en-US" b="1" u="sng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 16, 256, 394, 136,  ...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30" y="4509150"/>
                <a:ext cx="108015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517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.</a:t>
                </a:r>
                <a:endParaRPr lang="cs-CZ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4509150"/>
                <a:ext cx="151810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4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2660731"/>
                <a:ext cx="57608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/>
          <p:cNvSpPr/>
          <p:nvPr/>
        </p:nvSpPr>
        <p:spPr>
          <a:xfrm rot="5400000">
            <a:off x="3734603" y="3402277"/>
            <a:ext cx="234594" cy="518472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/>
          <p:cNvSpPr txBox="1"/>
          <p:nvPr/>
        </p:nvSpPr>
        <p:spPr>
          <a:xfrm>
            <a:off x="2267680" y="6165380"/>
            <a:ext cx="367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44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ectangle 3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0" name="Rectangle 3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390" y="8366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Prime counting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smtClean="0">
                <a:solidFill>
                  <a:srgbClr val="0000FF"/>
                </a:solidFill>
              </a:rPr>
              <a:t>π(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00" y="119669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number of prime numbers less than or equal to n.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390" y="15567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30" y="1907508"/>
            <a:ext cx="5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  4.   Primes less than or equal to 10:  2, 3, 5, 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2195548"/>
            <a:ext cx="81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37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12.   Primes less than or equal to 37:  2, 3, 5, 7, 11, 13, 17, 19, 23, 29, 31, 37.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420" y="2483588"/>
            <a:ext cx="856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>
                <a:solidFill>
                  <a:srgbClr val="0000FF"/>
                </a:solidFill>
              </a:rPr>
              <a:t>π(</a:t>
            </a:r>
            <a:r>
              <a:rPr lang="en-US" i="1" smtClean="0">
                <a:solidFill>
                  <a:srgbClr val="0000FF"/>
                </a:solidFill>
              </a:rPr>
              <a:t>100</a:t>
            </a:r>
            <a:r>
              <a:rPr lang="cs-CZ" smtClean="0">
                <a:solidFill>
                  <a:srgbClr val="0000FF"/>
                </a:solidFill>
              </a:rPr>
              <a:t>)</a:t>
            </a:r>
            <a:r>
              <a:rPr lang="en-US" smtClean="0"/>
              <a:t> = 25.  Primes less than or equal to 100:  2, 3, 5, 7, 11, 13, 17, 19, 23, 29, 31, 37, 41,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390" y="3140960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for</m:t>
                      </m:r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&gt;16.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277960"/>
                <a:ext cx="4255524" cy="566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9390" y="5517290"/>
            <a:ext cx="215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Limit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cs-CZ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func>
                                </m:den>
                              </m:f>
                            </m:den>
                          </m:f>
                          <m:r>
                            <a:rPr lang="en-GB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60" y="5661310"/>
                <a:ext cx="1547218" cy="7991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100</m:t>
                              </m:r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283838"/>
                <a:ext cx="384194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21.715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=25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7.253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5075948"/>
                <a:ext cx="359188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79390" y="385404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15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&lt;1.25506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83838"/>
                <a:ext cx="3779240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2382.4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=78498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90844.3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0" y="5075948"/>
                <a:ext cx="421217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6549" y="2771628"/>
            <a:ext cx="871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                                                                                    </a:t>
            </a:r>
            <a:r>
              <a:rPr lang="en-US" smtClean="0"/>
              <a:t>43, 47, 53, 59, 61, 67, 71, 73, 79, 83, 89, 97.</a:t>
            </a:r>
            <a:r>
              <a:rPr lang="cs-CZ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5" name="Rectangle 3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smtClean="0">
                <a:latin typeface="Arial" panose="020B0604020202020204" pitchFamily="34" charset="0"/>
                <a:cs typeface="Arial" panose="020B0604020202020204" pitchFamily="34" charset="0"/>
              </a:rPr>
              <a:t>Primes related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notions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410" y="1340710"/>
            <a:ext cx="779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Counts the positive integers less than or equal to </a:t>
            </a:r>
            <a:r>
              <a:rPr lang="en-US" sz="2000" i="1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that are coprimes to 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190750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16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98066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Euler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's totient function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sz="2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smtClean="0">
                <a:solidFill>
                  <a:srgbClr val="0000FF"/>
                </a:solidFill>
              </a:rPr>
              <a:t>)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20" y="2339568"/>
            <a:ext cx="7618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>
                <a:solidFill>
                  <a:srgbClr val="0000FF"/>
                </a:solidFill>
                <a:latin typeface="Cambria Math"/>
              </a:rPr>
              <a:t>(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cs-CZ" dirty="0">
                <a:solidFill>
                  <a:srgbClr val="0000FF"/>
                </a:solidFill>
                <a:latin typeface="Cambria Math"/>
              </a:rPr>
              <a:t>)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 = 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1, 2, 4, 5, 8, 10, 11 13, 16, 17, 19, 20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i="1" dirty="0">
                <a:solidFill>
                  <a:srgbClr val="0000FF"/>
                </a:solidFill>
                <a:latin typeface="Cambria Math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l-G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24</a:t>
            </a:r>
            <a:r>
              <a:rPr lang="cs-CZ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= 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Coprimes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smaller than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 Math"/>
              </a:rPr>
              <a:t>1, 5, 7, 11, 13, 17, 19, 23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90" y="3707758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 smtClean="0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 smtClean="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30" y="4067808"/>
            <a:ext cx="663835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in the form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400" i="1" baseline="3000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for some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n </a:t>
            </a:r>
            <a:r>
              <a:rPr lang="en-US">
                <a:solidFill>
                  <a:srgbClr val="0000FF"/>
                </a:solidFill>
                <a:latin typeface="Cambria Math"/>
              </a:rPr>
              <a:t>&gt;1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90" y="4499868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630" y="450915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7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630" y="479719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7,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127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630" y="5085230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31, M</a:t>
            </a:r>
            <a:r>
              <a:rPr lang="en-US" baseline="-25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= 2</a:t>
            </a:r>
            <a:r>
              <a:rPr lang="en-US" baseline="3000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1 = 2 147 483 647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3" name="Rectangle 2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17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400" y="5589300"/>
            <a:ext cx="878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Mersenne prime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cs-CZ" sz="2400" i="1" baseline="-25000">
                <a:solidFill>
                  <a:srgbClr val="0000FF"/>
                </a:solidFill>
                <a:latin typeface="Cambria Math"/>
              </a:rPr>
              <a:t>n</a:t>
            </a:r>
            <a:r>
              <a:rPr lang="cs-CZ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is a prime for  </a:t>
            </a:r>
            <a:r>
              <a:rPr lang="en-US" i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cs-CZ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2, 3, 5, 7, 13, 17, 19, 31, 61, 89, 107, 127, </a:t>
            </a:r>
            <a:r>
              <a:rPr lang="cs-CZ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521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cs-CZ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00" y="5949350"/>
            <a:ext cx="861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mtClean="0"/>
              <a:t>Sequences </a:t>
            </a:r>
            <a:r>
              <a:rPr lang="en-US">
                <a:hlinkClick r:id="rId2" tooltip="oeis:A000668"/>
              </a:rPr>
              <a:t>A000668</a:t>
            </a:r>
            <a:r>
              <a:rPr lang="en-US"/>
              <a:t>  and </a:t>
            </a:r>
            <a:r>
              <a:rPr lang="en-US" smtClean="0">
                <a:hlinkClick r:id="rId3"/>
              </a:rPr>
              <a:t>A000043 </a:t>
            </a:r>
            <a:r>
              <a:rPr lang="en-US" smtClean="0"/>
              <a:t> in </a:t>
            </a:r>
            <a:r>
              <a:rPr lang="en-US"/>
              <a:t>the </a:t>
            </a:r>
            <a:r>
              <a:rPr lang="en-US" smtClean="0">
                <a:hlinkClick r:id="rId4" tooltip="On-Line Encyclopedia of Integer Sequences"/>
              </a:rPr>
              <a:t>OEIS</a:t>
            </a:r>
            <a:r>
              <a:rPr lang="en-US" smtClean="0"/>
              <a:t>.) </a:t>
            </a:r>
            <a:r>
              <a:rPr lang="en-US"/>
              <a:t>I</a:t>
            </a:r>
            <a:r>
              <a:rPr lang="en-US" smtClean="0"/>
              <a:t>t is not known if the sequence is infinite.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121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16509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3" name="Rectangle 12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…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435998"/>
                <a:ext cx="28804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23410" y="5075948"/>
            <a:ext cx="837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 pseudo-random integer generator is an algorithm which produces a sequence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410" y="5796048"/>
            <a:ext cx="713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of non-negative integers, which manifest pseudo-random behaviour.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390" y="899368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vs. pseudorandom behaviour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420" y="1331428"/>
            <a:ext cx="8425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behavior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 Typically, its outcome is unpredictable and the parameters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generating process cannot be determined by any known method.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Examples: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Parity of number of passengers in a coach in rush hour.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Weight of a book  on a shelf in grams modulo 10.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Direction of movement of a particular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molecule in the air in a quiet room.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410" y="3419718"/>
            <a:ext cx="849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Pseudo-random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-- Deterministic formula,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  Local unpredictability,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output looks like random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--  Statistical tests might reveal more or less "random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90" y="4715898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4" name="Rectangle 2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02683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20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246537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8" name="Rectangle 1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21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12166"/>
              </p:ext>
            </p:extLst>
          </p:nvPr>
        </p:nvGraphicFramePr>
        <p:xfrm>
          <a:off x="1590358" y="1268700"/>
          <a:ext cx="5867400" cy="4641851"/>
        </p:xfrm>
        <a:graphic>
          <a:graphicData uri="http://schemas.openxmlformats.org/drawingml/2006/table">
            <a:tbl>
              <a:tblPr/>
              <a:tblGrid>
                <a:gridCol w="568325"/>
                <a:gridCol w="566738"/>
                <a:gridCol w="566737"/>
                <a:gridCol w="566738"/>
                <a:gridCol w="568325"/>
                <a:gridCol w="568325"/>
                <a:gridCol w="566737"/>
                <a:gridCol w="566738"/>
                <a:gridCol w="566737"/>
                <a:gridCol w="7620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267680" y="1306800"/>
            <a:ext cx="432060" cy="41291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28520" y="1306800"/>
            <a:ext cx="432060" cy="4129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010" y="1306800"/>
            <a:ext cx="432060" cy="41291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98930" y="1306800"/>
            <a:ext cx="432060" cy="41291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22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Sieve of Eratosthenes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EratosthenesSieve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i="1" smtClean="0"/>
                  <a:t>      </a:t>
                </a:r>
                <a:r>
                  <a:rPr lang="en-US" smtClean="0"/>
                  <a:t>Let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/>
                  <a:t> be an array of Boolean values, indexed by integers </a:t>
                </a:r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smtClean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initially all set to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 = 2</a:t>
                </a:r>
                <a:r>
                  <a:rPr lang="en-US" smtClean="0"/>
                  <a:t> </a:t>
                </a:r>
                <a:r>
                  <a:rPr lang="en-US" b="1" dirty="0" smtClean="0"/>
                  <a:t>to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smtClean="0"/>
                  <a:t>            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r>
                  <a:rPr lang="en-US" b="1" smtClean="0"/>
                  <a:t> then</a:t>
                </a:r>
                <a:endParaRPr lang="en-US" b="1" dirty="0" smtClean="0"/>
              </a:p>
              <a:p>
                <a:r>
                  <a:rPr lang="en-US" b="1" i="1" smtClean="0"/>
                  <a:t>                  </a:t>
                </a:r>
                <a:r>
                  <a:rPr lang="nn-NO" b="1" smtClean="0"/>
                  <a:t>for</a:t>
                </a:r>
                <a:r>
                  <a:rPr lang="nn-NO" smtClean="0"/>
                  <a:t> </a:t>
                </a:r>
                <a:r>
                  <a:rPr lang="nn-NO" i="1" smtClean="0">
                    <a:solidFill>
                      <a:srgbClr val="0000FF"/>
                    </a:solidFill>
                  </a:rPr>
                  <a:t>j</a:t>
                </a:r>
                <a:r>
                  <a:rPr lang="nn-NO" smtClean="0">
                    <a:solidFill>
                      <a:srgbClr val="0000FF"/>
                    </a:solidFill>
                  </a:rPr>
                  <a:t> =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+2i</a:t>
                </a:r>
                <a:r>
                  <a:rPr lang="nn-NO" smtClean="0">
                    <a:solidFill>
                      <a:srgbClr val="0000FF"/>
                    </a:solidFill>
                  </a:rPr>
                  <a:t>, </a:t>
                </a:r>
                <a:r>
                  <a:rPr lang="nn-NO" i="1" smtClean="0">
                    <a:solidFill>
                      <a:srgbClr val="0000FF"/>
                    </a:solidFill>
                  </a:rPr>
                  <a:t>i</a:t>
                </a:r>
                <a:r>
                  <a:rPr lang="nn-NO" i="1" baseline="30000" smtClean="0">
                    <a:solidFill>
                      <a:srgbClr val="0000FF"/>
                    </a:solidFill>
                  </a:rPr>
                  <a:t>2</a:t>
                </a:r>
                <a:r>
                  <a:rPr lang="nn-NO" i="1" smtClean="0">
                    <a:solidFill>
                      <a:srgbClr val="0000FF"/>
                    </a:solidFill>
                  </a:rPr>
                  <a:t>+3i</a:t>
                </a:r>
                <a:r>
                  <a:rPr lang="nn-NO" smtClean="0"/>
                  <a:t>, ..., not exceeding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nn-NO" dirty="0">
                  <a:solidFill>
                    <a:srgbClr val="0000FF"/>
                  </a:solidFill>
                </a:endParaRPr>
              </a:p>
              <a:p>
                <a:r>
                  <a:rPr lang="nn-NO" smtClean="0">
                    <a:solidFill>
                      <a:srgbClr val="0000FF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:=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false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output all 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/>
                  <a:t> such that </a:t>
                </a:r>
                <a:r>
                  <a:rPr lang="en-US" i="1" smtClean="0">
                    <a:solidFill>
                      <a:srgbClr val="0000FF"/>
                    </a:solidFill>
                  </a:rPr>
                  <a:t>A</a:t>
                </a:r>
                <a:r>
                  <a:rPr lang="en-US" smtClean="0">
                    <a:solidFill>
                      <a:srgbClr val="0000FF"/>
                    </a:solidFill>
                  </a:rPr>
                  <a:t>[</a:t>
                </a:r>
                <a:r>
                  <a:rPr lang="en-US" i="1" smtClean="0">
                    <a:solidFill>
                      <a:srgbClr val="0000FF"/>
                    </a:solidFill>
                  </a:rPr>
                  <a:t>i</a:t>
                </a:r>
                <a:r>
                  <a:rPr lang="en-US" smtClean="0">
                    <a:solidFill>
                      <a:srgbClr val="0000FF"/>
                    </a:solidFill>
                  </a:rPr>
                  <a:t>]</a:t>
                </a:r>
                <a:r>
                  <a:rPr lang="en-US" smtClean="0"/>
                  <a:t> is </a:t>
                </a:r>
                <a:r>
                  <a:rPr lang="en-US" b="1" smtClean="0">
                    <a:solidFill>
                      <a:srgbClr val="0000FF"/>
                    </a:solidFill>
                  </a:rPr>
                  <a:t>true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604423"/>
                <a:ext cx="8567474" cy="2588401"/>
              </a:xfrm>
              <a:prstGeom prst="rect">
                <a:avLst/>
              </a:prstGeom>
              <a:blipFill rotWithShape="1">
                <a:blip r:embed="rId2"/>
                <a:stretch>
                  <a:fillRect l="-641" t="-1176" b="-2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4427858"/>
                <a:ext cx="32538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689" t="-9836" r="-1313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390" y="1012610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4" name="Rectangle 1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00" y="134071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8634" y="1142466"/>
            <a:ext cx="28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If 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 is prime and </a:t>
                </a:r>
                <a:r>
                  <a:rPr lang="en-US" smtClean="0">
                    <a:solidFill>
                      <a:srgbClr val="0000FF"/>
                    </a:solidFill>
                  </a:rPr>
                  <a:t>0 &lt;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&lt; </a:t>
                </a:r>
                <a:r>
                  <a:rPr lang="en-US" smtClean="0">
                    <a:solidFill>
                      <a:srgbClr val="0000FF"/>
                    </a:solidFill>
                  </a:rPr>
                  <a:t>p</a:t>
                </a:r>
                <a:r>
                  <a:rPr lang="en-US" smtClean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−1 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204830"/>
                <a:ext cx="500130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74" t="-1000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801500" y="1123796"/>
            <a:ext cx="1224170" cy="72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3179749" y="1483846"/>
            <a:ext cx="621751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34781" y="123733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31302" y="1731116"/>
            <a:ext cx="33694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64110" y="105267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Composite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definitely)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72992" y="155419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Prime (most likely)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94383" y="1299180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011" y="2175811"/>
            <a:ext cx="2885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(little) theorem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400" y="2852920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Fermat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FermatTest (</a:t>
                </a:r>
                <a:r>
                  <a:rPr lang="en-US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,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for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i = 1</a:t>
                </a:r>
                <a:r>
                  <a:rPr lang="en-US" smtClean="0"/>
                  <a:t> </a:t>
                </a:r>
                <a:r>
                  <a:rPr lang="en-US" b="1" smtClean="0"/>
                  <a:t>to</a:t>
                </a:r>
                <a:r>
                  <a:rPr lang="en-US" smtClean="0"/>
                  <a:t> </a:t>
                </a:r>
                <a:r>
                  <a:rPr lang="en-US" smtClean="0">
                    <a:solidFill>
                      <a:srgbClr val="0000FF"/>
                    </a:solidFill>
                  </a:rPr>
                  <a:t>k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smtClean="0"/>
                  <a:t>random integer in </a:t>
                </a:r>
                <a:r>
                  <a:rPr lang="en-US" smtClean="0">
                    <a:solidFill>
                      <a:srgbClr val="0000FF"/>
                    </a:solidFill>
                  </a:rPr>
                  <a:t>[2,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r>
                  <a:rPr lang="en-US" smtClean="0"/>
                  <a:t>            </a:t>
                </a:r>
                <a:r>
                  <a:rPr lang="en-US" b="1" smtClean="0"/>
                  <a:t>if</a:t>
                </a:r>
                <a:r>
                  <a:rPr lang="en-US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FF"/>
                        </a:solidFill>
                      </a:rPr>
                      <m:t>≢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mod</m:t>
                        </m:r>
                        <m:r>
                          <a:rPr lang="en-US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then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Composite</a:t>
                </a:r>
                <a:endParaRPr lang="en-US" i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end</a:t>
                </a:r>
                <a:endParaRPr lang="en-US" b="1" dirty="0" smtClean="0"/>
              </a:p>
              <a:p>
                <a:r>
                  <a:rPr lang="en-US" smtClean="0"/>
                  <a:t>      </a:t>
                </a:r>
                <a:r>
                  <a:rPr lang="en-US" b="1" smtClean="0"/>
                  <a:t>return</a:t>
                </a:r>
                <a:r>
                  <a:rPr lang="en-US" smtClean="0"/>
                  <a:t> </a:t>
                </a:r>
                <a:r>
                  <a:rPr lang="en-US" i="1" smtClean="0"/>
                  <a:t>Prime</a:t>
                </a:r>
                <a:endParaRPr lang="en-US" i="1" dirty="0" smtClean="0"/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30" y="2852920"/>
                <a:ext cx="4933787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988" t="-1502" r="-494" b="-3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95420" y="5229250"/>
            <a:ext cx="864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Flaw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There are infinitely many composite numbers for which the test always fails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Carmichael numbers: </a:t>
            </a:r>
            <a:r>
              <a:rPr lang="cs-CZ" smtClean="0">
                <a:solidFill>
                  <a:srgbClr val="0000FF"/>
                </a:solidFill>
              </a:rPr>
              <a:t>561</a:t>
            </a:r>
            <a:r>
              <a:rPr lang="cs-CZ">
                <a:solidFill>
                  <a:srgbClr val="0000FF"/>
                </a:solidFill>
              </a:rPr>
              <a:t>, 1105, 1729, 2465, 2821, 6601, 8911, 10585</a:t>
            </a:r>
            <a:r>
              <a:rPr lang="cs-CZ" smtClean="0">
                <a:solidFill>
                  <a:srgbClr val="0000FF"/>
                </a:solidFill>
              </a:rPr>
              <a:t>,</a:t>
            </a:r>
            <a:r>
              <a:rPr lang="en-US" smtClean="0">
                <a:solidFill>
                  <a:srgbClr val="0000FF"/>
                </a:solidFill>
              </a:rPr>
              <a:t> ....</a:t>
            </a:r>
            <a:r>
              <a:rPr lang="cs-CZ" smtClean="0">
                <a:solidFill>
                  <a:srgbClr val="0000FF"/>
                </a:solidFill>
              </a:rPr>
              <a:t> 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(sequence</a:t>
            </a:r>
            <a:r>
              <a:rPr lang="en-US" smtClean="0"/>
              <a:t> </a:t>
            </a:r>
            <a:r>
              <a:rPr lang="en-US" smtClean="0">
                <a:hlinkClick r:id="rId4" tooltip="oeis:A002997"/>
              </a:rPr>
              <a:t>A002997</a:t>
            </a:r>
            <a:r>
              <a:rPr lang="en-US" smtClean="0"/>
              <a:t> i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n the </a:t>
            </a:r>
            <a:r>
              <a:rPr lang="en-US" smtClean="0"/>
              <a:t> </a:t>
            </a:r>
            <a:r>
              <a:rPr lang="en-US" smtClean="0">
                <a:hlinkClick r:id="rId5" tooltip="On-Line Encyclopedia of Integer Sequences"/>
              </a:rPr>
              <a:t>OEIS</a:t>
            </a:r>
            <a:r>
              <a:rPr lang="en-US"/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OEIS = </a:t>
            </a:r>
            <a:r>
              <a:rPr lang="en-US"/>
              <a:t>The On-Line Encyclopedia of Integer </a:t>
            </a:r>
            <a:r>
              <a:rPr lang="en-US" smtClean="0"/>
              <a:t>Sequences, </a:t>
            </a:r>
            <a:r>
              <a:rPr lang="en-US"/>
              <a:t>(https://oeis.org)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ectangle 23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7" name="Rectangle 2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Lemma:</a:t>
                </a:r>
                <a:r>
                  <a:rPr lang="en-US" dirty="0" smtClean="0"/>
                  <a:t> If 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dirty="0" smtClean="0"/>
                  <a:t> is prime and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2 </m:t>
                        </m:r>
                      </m:sup>
                    </m:sSubSup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1 (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then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/>
                  <a:t>          Let 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&gt; 2</a:t>
                </a:r>
                <a:r>
                  <a:rPr lang="en-US" dirty="0" smtClean="0"/>
                  <a:t> be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where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 d </a:t>
                </a:r>
                <a:r>
                  <a:rPr lang="en-US" dirty="0" smtClean="0"/>
                  <a:t>is odd,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1&lt;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dirty="0" smtClean="0"/>
                  <a:t>Then 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sSubSup>
                          <m:sSubSupPr>
                            <m:ctrlPr>
                              <a:rPr lang="cs-CZ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>
                            <a:solidFill>
                              <a:srgbClr val="0000FF"/>
                            </a:solidFill>
                          </a:rPr>
                          <m:t>·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135020"/>
                <a:ext cx="7787388" cy="948593"/>
              </a:xfrm>
              <a:prstGeom prst="rect">
                <a:avLst/>
              </a:prstGeom>
              <a:blipFill rotWithShape="1">
                <a:blip r:embed="rId3"/>
                <a:stretch>
                  <a:fillRect l="-705" t="-3846" b="-9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792060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MillerRabinTest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     compute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such that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dirty="0" smtClean="0"/>
                  <a:t> is odd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·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k   </a:t>
                </a: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// </a:t>
                </a: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WitnessLoop</a:t>
                </a:r>
                <a:endParaRPr lang="en-US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dirty="0" smtClean="0"/>
                  <a:t> random integer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[2,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2]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        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            </a:t>
                </a:r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/>
                      <m:t>or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for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= 1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</m:oMath>
                </a14:m>
                <a:r>
                  <a:rPr lang="en-US" i="1" dirty="0" smtClean="0">
                    <a:solidFill>
                      <a:srgbClr val="0000FF"/>
                    </a:solidFill>
                  </a:rPr>
                  <a:t>1</a:t>
                </a:r>
              </a:p>
              <a:p>
                <a:r>
                  <a:rPr lang="en-US" i="1" dirty="0" smtClean="0">
                    <a:solidFill>
                      <a:srgbClr val="0000FF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return </a:t>
                </a:r>
                <a:r>
                  <a:rPr lang="en-US" i="1" dirty="0" smtClean="0"/>
                  <a:t>Composite</a:t>
                </a:r>
              </a:p>
              <a:p>
                <a:r>
                  <a:rPr lang="en-US" b="1" dirty="0" smtClean="0"/>
                  <a:t>                 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1</m:t>
                    </m:r>
                  </m:oMath>
                </a14:m>
                <a:r>
                  <a:rPr lang="en-US" b="1" dirty="0" smtClean="0"/>
                  <a:t> then </a:t>
                </a:r>
                <a:r>
                  <a:rPr lang="en-US" b="1" dirty="0" err="1" smtClean="0"/>
                  <a:t>goto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EndOfLoop</a:t>
                </a:r>
                <a:endParaRPr lang="en-US" b="1" dirty="0" smtClean="0"/>
              </a:p>
              <a:p>
                <a:r>
                  <a:rPr lang="en-US" b="1" dirty="0" smtClean="0"/>
                  <a:t>            end</a:t>
                </a:r>
              </a:p>
              <a:p>
                <a:r>
                  <a:rPr lang="en-US" b="1" dirty="0" smtClean="0"/>
                  <a:t>            return </a:t>
                </a:r>
                <a:r>
                  <a:rPr lang="en-US" i="1" dirty="0" smtClean="0"/>
                  <a:t>Composite</a:t>
                </a:r>
                <a:endParaRPr lang="en-US" b="1" dirty="0" smtClean="0"/>
              </a:p>
              <a:p>
                <a:r>
                  <a:rPr lang="en-US" b="1" dirty="0" smtClean="0"/>
                  <a:t>            </a:t>
                </a:r>
                <a:r>
                  <a:rPr lang="en-US" dirty="0" err="1" smtClean="0"/>
                  <a:t>EndOfLoop</a:t>
                </a:r>
                <a:r>
                  <a:rPr lang="en-US" dirty="0"/>
                  <a:t>:</a:t>
                </a:r>
                <a:endParaRPr lang="en-US" b="1" dirty="0" smtClean="0"/>
              </a:p>
              <a:p>
                <a:r>
                  <a:rPr lang="en-US" b="1" dirty="0" smtClean="0"/>
                  <a:t>      end</a:t>
                </a:r>
              </a:p>
              <a:p>
                <a:r>
                  <a:rPr lang="en-US" dirty="0" smtClean="0"/>
                  <a:t>     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Prime</a:t>
                </a:r>
              </a:p>
              <a:p>
                <a:r>
                  <a:rPr lang="en-US" b="1" dirty="0" smtClean="0"/>
                  <a:t>end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132820"/>
                <a:ext cx="4841775" cy="4596836"/>
              </a:xfrm>
              <a:prstGeom prst="rect">
                <a:avLst/>
              </a:prstGeom>
              <a:blipFill rotWithShape="1">
                <a:blip r:embed="rId4"/>
                <a:stretch>
                  <a:fillRect l="-1134" t="-663" r="-8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8110" y="1485248"/>
            <a:ext cx="288040" cy="216030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1105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389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1039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1041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781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/>
                  <a:t>-&gt; Composite</a:t>
                </a:r>
                <a:endParaRPr lang="en-US" dirty="0"/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1105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00FF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69+1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390</a:t>
                </a:r>
                <a:endParaRPr lang="en-US" i="1" dirty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539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10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1101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6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smtClean="0"/>
                  <a:t>-&gt; Composite</a:t>
                </a:r>
                <a:endParaRPr lang="en-US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880" y="2219186"/>
                <a:ext cx="2101857" cy="4266553"/>
              </a:xfrm>
              <a:prstGeom prst="rect">
                <a:avLst/>
              </a:prstGeom>
              <a:blipFill rotWithShape="1">
                <a:blip r:embed="rId5"/>
                <a:stretch>
                  <a:fillRect l="-2616" t="-714" r="-2326" b="-1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0000FF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 13 =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FF"/>
                              </a:solidFill>
                            </a:rPr>
                            <m:t>2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>
                          <a:solidFill>
                            <a:srgbClr val="0000FF"/>
                          </a:solidFill>
                        </a:rPr>
                        <m:t>·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00FF"/>
                          </a:solidFill>
                        </a:rPr>
                        <m:t>3+1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 7</a:t>
                </a:r>
                <a:endParaRPr lang="en-US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5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12 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−1 (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mod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</a:rPr>
                      <m:t> 13)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r>
                  <a:rPr lang="en-US" b="0" smtClean="0"/>
                  <a:t>WitnessLoop passes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880" y="4804810"/>
                <a:ext cx="2190408" cy="1521891"/>
              </a:xfrm>
              <a:prstGeom prst="rect">
                <a:avLst/>
              </a:prstGeom>
              <a:blipFill rotWithShape="1">
                <a:blip r:embed="rId6"/>
                <a:stretch>
                  <a:fillRect l="-2228" r="-2228" b="-32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4110" y="2204830"/>
            <a:ext cx="3589820" cy="4266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Randomized primality tests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Time complexity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a:rPr lang="en-US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If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is composite then the test declares </a:t>
                </a:r>
                <a:r>
                  <a:rPr lang="en-US" i="1" smtClean="0">
                    <a:solidFill>
                      <a:srgbClr val="0000FF"/>
                    </a:solidFill>
                  </a:rPr>
                  <a:t>n</a:t>
                </a:r>
                <a:r>
                  <a:rPr lang="en-US" smtClean="0"/>
                  <a:t> prime with a probability at most </a:t>
                </a:r>
                <a:r>
                  <a:rPr lang="en-US" smtClean="0">
                    <a:solidFill>
                      <a:srgbClr val="0000FF"/>
                    </a:solidFill>
                  </a:rPr>
                  <a:t>4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−</a:t>
                </a:r>
                <a:r>
                  <a:rPr lang="en-US" i="1" baseline="30000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A deterministic variant exists, however it relies on unproven generalized Riemann</a:t>
                </a:r>
                <a:endParaRPr lang="en-US" dirty="0" smtClean="0"/>
              </a:p>
              <a:p>
                <a:r>
                  <a:rPr lang="en-US" smtClean="0"/>
                  <a:t>      hypothesis</a:t>
                </a:r>
                <a:r>
                  <a:rPr lang="en-US" dirty="0" smtClean="0"/>
                  <a:t>.</a:t>
                </a:r>
                <a:endParaRPr lang="cs-CZ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303582"/>
                <a:ext cx="809914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27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903472"/>
            <a:ext cx="3312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Miller-Rabin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First known deterministic polynomial-time primality test.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Agrawal, </a:t>
                </a:r>
                <a:r>
                  <a:rPr lang="en-US" dirty="0" err="1" smtClean="0"/>
                  <a:t>Kayal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Saxena</a:t>
                </a:r>
                <a:r>
                  <a:rPr lang="en-US" dirty="0" smtClean="0"/>
                  <a:t>, 2002 - Gödel Prize in 2006.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Time complexity: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O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sSubSup>
                      <m:sSubSupPr>
                        <m:ctrlPr>
                          <a:rPr lang="cs-CZ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6</m:t>
                        </m:r>
                      </m:sup>
                    </m:sSubSup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𝑛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algorithm is of immense theoretical importance, but not used in practice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5" y="3031822"/>
                <a:ext cx="77387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72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390" y="2631712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AKS primality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5" name="Rectangle 14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30" y="1315037"/>
            <a:ext cx="8649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No efficient algorithm is known</a:t>
            </a:r>
            <a:r>
              <a:rPr lang="en-US" dirty="0" smtClean="0"/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The presumed difficulty is at the heart of widely used algorithms in cryptography (</a:t>
            </a:r>
            <a:r>
              <a:rPr lang="en-US" dirty="0" smtClean="0"/>
              <a:t>RSA).</a:t>
            </a:r>
            <a:endParaRPr lang="cs-CZ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935" y="914927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Difficulty of the problem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5" y="2611977"/>
            <a:ext cx="620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Effective for a composite number having a small prime factor</a:t>
            </a:r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90" y="2211867"/>
            <a:ext cx="297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3147997"/>
            <a:ext cx="25444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PollardRho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i="1" dirty="0" smtClean="0">
                <a:solidFill>
                  <a:srgbClr val="0000FF"/>
                </a:solidFill>
              </a:rPr>
              <a:t>y = 2</a:t>
            </a:r>
            <a:r>
              <a:rPr lang="en-US" i="1" dirty="0" smtClean="0"/>
              <a:t>;</a:t>
            </a:r>
            <a:r>
              <a:rPr lang="en-US" i="1" dirty="0" smtClean="0">
                <a:solidFill>
                  <a:srgbClr val="0000FF"/>
                </a:solidFill>
              </a:rPr>
              <a:t> d = 1</a:t>
            </a:r>
            <a:endParaRPr lang="en-US" i="1" dirty="0" smtClean="0"/>
          </a:p>
          <a:p>
            <a:r>
              <a:rPr lang="en-US" dirty="0" smtClean="0"/>
              <a:t>      </a:t>
            </a:r>
            <a:r>
              <a:rPr lang="en-US" b="1" dirty="0" smtClean="0"/>
              <a:t>while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</a:t>
            </a:r>
            <a:r>
              <a:rPr lang="en-US" i="1" dirty="0" smtClean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y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))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mod</a:t>
            </a:r>
            <a:r>
              <a:rPr lang="en-US" i="1" dirty="0">
                <a:solidFill>
                  <a:srgbClr val="0000FF"/>
                </a:solidFill>
              </a:rPr>
              <a:t> n</a:t>
            </a:r>
            <a:endParaRPr lang="en-US" i="1" dirty="0"/>
          </a:p>
          <a:p>
            <a:r>
              <a:rPr lang="en-US" i="1" dirty="0" smtClean="0">
                <a:solidFill>
                  <a:srgbClr val="0000FF"/>
                </a:solidFill>
              </a:rPr>
              <a:t>            d</a:t>
            </a:r>
            <a:r>
              <a:rPr lang="en-US" dirty="0" smtClean="0">
                <a:solidFill>
                  <a:srgbClr val="0000FF"/>
                </a:solidFill>
              </a:rPr>
              <a:t> =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gcd</a:t>
            </a:r>
            <a:r>
              <a:rPr lang="en-US" dirty="0" smtClean="0">
                <a:solidFill>
                  <a:srgbClr val="0000FF"/>
                </a:solidFill>
              </a:rPr>
              <a:t> (|</a:t>
            </a:r>
            <a:r>
              <a:rPr lang="en-US" i="1" dirty="0" smtClean="0">
                <a:solidFill>
                  <a:srgbClr val="0000FF"/>
                </a:solidFill>
              </a:rPr>
              <a:t>x-y</a:t>
            </a:r>
            <a:r>
              <a:rPr lang="en-US" dirty="0" smtClean="0">
                <a:solidFill>
                  <a:srgbClr val="0000FF"/>
                </a:solidFill>
              </a:rPr>
              <a:t>|,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/>
          </a:p>
          <a:p>
            <a:r>
              <a:rPr lang="en-US" b="1" dirty="0" smtClean="0"/>
              <a:t>      end</a:t>
            </a:r>
          </a:p>
          <a:p>
            <a:r>
              <a:rPr lang="en-US" dirty="0" smtClean="0"/>
              <a:t>      </a:t>
            </a:r>
            <a:r>
              <a:rPr lang="en-US" b="1" dirty="0" smtClean="0"/>
              <a:t>if </a:t>
            </a:r>
            <a:r>
              <a:rPr lang="en-US" i="1" dirty="0" smtClean="0">
                <a:solidFill>
                  <a:srgbClr val="0000FF"/>
                </a:solidFill>
              </a:rPr>
              <a:t>d = n </a:t>
            </a:r>
            <a:r>
              <a:rPr lang="en-US" b="1" dirty="0" smtClean="0"/>
              <a:t>return</a:t>
            </a:r>
            <a:r>
              <a:rPr lang="en-US" dirty="0" smtClean="0"/>
              <a:t> </a:t>
            </a:r>
            <a:r>
              <a:rPr lang="en-US" i="1" dirty="0" smtClean="0"/>
              <a:t>Failure</a:t>
            </a:r>
          </a:p>
          <a:p>
            <a:r>
              <a:rPr lang="en-US" i="1" dirty="0" smtClean="0"/>
              <a:t>      </a:t>
            </a:r>
            <a:r>
              <a:rPr lang="en-US" b="1" dirty="0" smtClean="0"/>
              <a:t>else return </a:t>
            </a:r>
            <a:r>
              <a:rPr lang="en-US" i="1" dirty="0" smtClean="0">
                <a:solidFill>
                  <a:srgbClr val="0000FF"/>
                </a:solidFill>
              </a:rPr>
              <a:t>d</a:t>
            </a:r>
            <a:endParaRPr lang="en-US" i="1" dirty="0" smtClean="0"/>
          </a:p>
          <a:p>
            <a:r>
              <a:rPr lang="en-US" b="1" dirty="0" smtClean="0"/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g(x) .. a suitable polynomial function</a:t>
                </a:r>
              </a:p>
              <a:p>
                <a:r>
                  <a:rPr lang="en-US" dirty="0" smtClean="0"/>
                  <a:t>For example,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g(x)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=</a:t>
                </a:r>
                <a:r>
                  <a:rPr lang="cs-CZ" i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FF"/>
                            </a:solidFill>
                          </a:rPr>
                          <m:t>x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 dirty="0">
                        <a:solidFill>
                          <a:srgbClr val="0000FF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b="0" i="1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err="1" smtClean="0"/>
                  <a:t>gcd</a:t>
                </a:r>
                <a:r>
                  <a:rPr lang="en-US" dirty="0" smtClean="0"/>
                  <a:t> .. the greatest common divisor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50" y="3644447"/>
                <a:ext cx="359463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56" t="-2538" r="-84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7" name="Rectangle 16"/>
          <p:cNvSpPr/>
          <p:nvPr/>
        </p:nvSpPr>
        <p:spPr>
          <a:xfrm>
            <a:off x="8567920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Integer factorization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𝑝𝑞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Values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/>
                  <a:t>form </a:t>
                </a:r>
                <a:r>
                  <a:rPr lang="en-US" smtClean="0"/>
                  <a:t>two sequences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</a:t>
                </a:r>
                <a:r>
                  <a:rPr lang="en-US" dirty="0"/>
                  <a:t>and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smtClean="0"/>
                  <a:t>respectively,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for</m:t>
                    </m:r>
                  </m:oMath>
                </a14:m>
                <a:endParaRPr lang="en-US" b="0" i="0" dirty="0" smtClean="0"/>
              </a:p>
              <a:p>
                <a:r>
                  <a:rPr lang="en-US" b="0" smtClean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each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𝑘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Both sequences enter a cycle. This implies there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Sequences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dirty="0" smtClean="0"/>
                  <a:t> and </a:t>
                </a:r>
                <a:r>
                  <a:rPr lang="en-US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mtClean="0"/>
                  <a:t>typically enter a cycle of shorter length</a:t>
                </a:r>
                <a:r>
                  <a:rPr lang="en-US" dirty="0" smtClean="0"/>
                  <a:t>.</a:t>
                </a:r>
              </a:p>
              <a:p>
                <a:r>
                  <a:rPr lang="en-US" smtClean="0"/>
                  <a:t>      If, for some</a:t>
                </a:r>
                <a:r>
                  <a:rPr lang="en-US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Arial" panose="020B0604020202020204" pitchFamily="34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s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&lt;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  <m:sub/>
                      <m:sup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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mod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b="0" i="0" dirty="0" smtClean="0"/>
                      <m:t>vides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|</a:t>
                </a:r>
                <a:r>
                  <a:rPr lang="en-US" dirty="0" smtClean="0"/>
                  <a:t> </a:t>
                </a:r>
                <a:r>
                  <a:rPr lang="en-US" smtClean="0"/>
                  <a:t>and the algorithm halts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mtClean="0"/>
                  <a:t>The expected number of iterations is </a:t>
                </a:r>
                <a:r>
                  <a:rPr lang="en-US" smtClean="0">
                    <a:solidFill>
                      <a:srgbClr val="0000FF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)=O(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1/4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1298541"/>
                <a:ext cx="8369086" cy="2058449"/>
              </a:xfrm>
              <a:prstGeom prst="rect">
                <a:avLst/>
              </a:prstGeom>
              <a:blipFill rotWithShape="1">
                <a:blip r:embed="rId2"/>
                <a:stretch>
                  <a:fillRect l="-510" t="-1479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2935" y="898431"/>
            <a:ext cx="434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Pollard’s rho algorithm – analysis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12" name="Rectangle 1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28</a:t>
            </a:r>
            <a:endParaRPr lang="cs-CZ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17040"/>
            <a:ext cx="9163202" cy="47659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References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470" y="4293120"/>
            <a:ext cx="76654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/>
              <a:t>T. H. Cormen, C. E. Leiserson, R. L. Rivest, C. Stein: Introduction to Algorithms, </a:t>
            </a:r>
            <a:endParaRPr lang="en-US" sz="1600" smtClean="0"/>
          </a:p>
          <a:p>
            <a:r>
              <a:rPr lang="cs-CZ" sz="1600" smtClean="0"/>
              <a:t>3rd </a:t>
            </a:r>
            <a:r>
              <a:rPr lang="cs-CZ" sz="1600"/>
              <a:t>ed., MIT Press, 2009</a:t>
            </a:r>
            <a:r>
              <a:rPr lang="cs-CZ" sz="1600" smtClean="0"/>
              <a:t>,</a:t>
            </a:r>
            <a:r>
              <a:rPr lang="en-US" sz="1600" smtClean="0"/>
              <a:t>  Chapter </a:t>
            </a:r>
            <a:r>
              <a:rPr lang="cs-CZ" sz="1600" smtClean="0"/>
              <a:t>31 </a:t>
            </a:r>
            <a:r>
              <a:rPr lang="cs-CZ" sz="1600"/>
              <a:t>Number-Theoretic </a:t>
            </a:r>
            <a:r>
              <a:rPr lang="cs-CZ" sz="1600" smtClean="0"/>
              <a:t>Algorithms</a:t>
            </a:r>
            <a:endParaRPr lang="en-US" sz="1600" smtClean="0"/>
          </a:p>
          <a:p>
            <a:endParaRPr lang="en-US" sz="700" smtClean="0"/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OEIS, </a:t>
            </a:r>
            <a:r>
              <a:rPr lang="en-US" sz="1600"/>
              <a:t>The On-Line Encyclopedia of Integer </a:t>
            </a:r>
            <a:r>
              <a:rPr lang="en-US" sz="1600" smtClean="0"/>
              <a:t>Sequences</a:t>
            </a:r>
            <a:r>
              <a:rPr lang="en-US" sz="1600"/>
              <a:t> </a:t>
            </a:r>
            <a:r>
              <a:rPr lang="en-US" sz="1600" smtClean="0"/>
              <a:t>(https</a:t>
            </a:r>
            <a:r>
              <a:rPr lang="en-US" sz="1600"/>
              <a:t>://oeis.org)</a:t>
            </a:r>
            <a:endParaRPr lang="en-US" sz="1600" smtClean="0"/>
          </a:p>
          <a:p>
            <a:endParaRPr lang="en-US" sz="800"/>
          </a:p>
          <a:p>
            <a:r>
              <a:rPr lang="en-US" sz="1600" smtClean="0"/>
              <a:t>Stephen K. Park, Keith W. MIller: Random </a:t>
            </a:r>
            <a:r>
              <a:rPr lang="en-US" sz="1600"/>
              <a:t>number generators: good ones are hard to </a:t>
            </a:r>
            <a:r>
              <a:rPr lang="en-US" sz="1600" smtClean="0"/>
              <a:t>find, </a:t>
            </a:r>
            <a:endParaRPr lang="en-US" sz="1600"/>
          </a:p>
          <a:p>
            <a:r>
              <a:rPr lang="en-US" sz="1600"/>
              <a:t>Communications of the </a:t>
            </a:r>
            <a:r>
              <a:rPr lang="en-US" sz="1600" smtClean="0"/>
              <a:t>ACM,  Volume </a:t>
            </a:r>
            <a:r>
              <a:rPr lang="en-US" sz="1600"/>
              <a:t>31 Issue 10, Oct. </a:t>
            </a:r>
            <a:r>
              <a:rPr lang="en-US" sz="1600" smtClean="0"/>
              <a:t>1988</a:t>
            </a:r>
          </a:p>
          <a:p>
            <a:endParaRPr lang="en-US" sz="800"/>
          </a:p>
          <a:p>
            <a:r>
              <a:rPr lang="cs-CZ" sz="1600"/>
              <a:t>Pierre </a:t>
            </a:r>
            <a:r>
              <a:rPr lang="cs-CZ" sz="1600" smtClean="0"/>
              <a:t>L'Ecuyer</a:t>
            </a:r>
            <a:r>
              <a:rPr lang="en-US" sz="1600" smtClean="0"/>
              <a:t>: Efficient </a:t>
            </a:r>
            <a:r>
              <a:rPr lang="en-US" sz="1600"/>
              <a:t>and portable combined random number </a:t>
            </a:r>
            <a:r>
              <a:rPr lang="en-US" sz="1600" smtClean="0"/>
              <a:t>generators, </a:t>
            </a:r>
          </a:p>
          <a:p>
            <a:r>
              <a:rPr lang="en-US" sz="1600" smtClean="0"/>
              <a:t>Communications </a:t>
            </a:r>
            <a:r>
              <a:rPr lang="en-US" sz="1600"/>
              <a:t>of the ACM,  </a:t>
            </a:r>
            <a:r>
              <a:rPr lang="en-US" sz="1600" smtClean="0"/>
              <a:t>Volume </a:t>
            </a:r>
            <a:r>
              <a:rPr lang="en-US" sz="1600"/>
              <a:t>31 Issue 6, June 1988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1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important statistical properties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Uniformity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• Independence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Random number in a interval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must be independently drawn from a  uniform distribution with probability density function: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294887"/>
                <a:ext cx="864120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564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]    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80" y="2663077"/>
                <a:ext cx="28804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00" y="3311167"/>
                <a:ext cx="100814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elsewhere</m:t>
                      </m:r>
                      <m:r>
                        <a:rPr lang="en-US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50" y="3311167"/>
                <a:ext cx="151221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40" y="3023127"/>
                <a:ext cx="115216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 flipH="1">
            <a:off x="3779890" y="2807097"/>
            <a:ext cx="216030" cy="792110"/>
          </a:xfrm>
          <a:prstGeom prst="rightBrace">
            <a:avLst>
              <a:gd name="adj1" fmla="val 24824"/>
              <a:gd name="adj2" fmla="val 50000"/>
            </a:avLst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ood generator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Uniform distribution over large range of values: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is long, period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generates all integers in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Simple generation formula.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Modulus (if possible) equal to a power of two – fast bit operations.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815237"/>
                <a:ext cx="8641200" cy="2062103"/>
              </a:xfrm>
              <a:prstGeom prst="rect">
                <a:avLst/>
              </a:prstGeom>
              <a:blipFill rotWithShape="1">
                <a:blip r:embed="rId7"/>
                <a:stretch>
                  <a:fillRect l="-705" t="-118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934837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integer generator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4" name="Rectangle 33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Pseudorandom number generator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90" y="982419"/>
            <a:ext cx="532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floating point number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1: Generate (pseudo) random integer values from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Task 2: Generate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(pseudo)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random floating point values from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[0,1[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Use the solution of  Task 1 to produce the solution of Task 2.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 the sequence of values generated in Task 1.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 / 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−1)}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belongs to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"Random" real numbers are thus approximated by "random" fractions.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length of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guarantees sufficiently dense division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[0,1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[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342469"/>
                <a:ext cx="871321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559" t="-106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80" y="4437140"/>
            <a:ext cx="1584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=[0, 1024]</m:t>
                    </m:r>
                  </m:oMath>
                </a14:m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{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={712,  84,  233,  269,  810,  944, …}</m:t>
                      </m:r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4869200"/>
                <a:ext cx="871321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94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 {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{712/1023,  84/1023,   233/1023,   269/1023,  810/1023,  944/1023,  ... }</a:t>
                </a:r>
              </a:p>
              <a:p>
                <a:r>
                  <a:rPr lang="en-US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= {0.696,  0.082,  0.228,  0.263, 0.792,  0,923,  ...}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40" y="5591059"/>
                <a:ext cx="874858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5660" b="-13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0" name="Rectangle 2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smtClean="0">
                    <a:solidFill>
                      <a:srgbClr val="0000FF"/>
                    </a:solidFill>
                  </a:rPr>
                  <a:t>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2051528"/>
                <a:ext cx="39605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70" y="2483588"/>
                <a:ext cx="13681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410" y="1259418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produces sequence         defined by relations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{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95" y="1259418"/>
                <a:ext cx="57608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808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    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90" y="1691478"/>
                <a:ext cx="44646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42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Modulus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1650" y="2483588"/>
            <a:ext cx="11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seed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50" y="2483588"/>
                <a:ext cx="57608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75820" y="2483588"/>
            <a:ext cx="266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multiplier and increment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90" y="2483588"/>
                <a:ext cx="57608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0" y="3338426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2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80" y="899368"/>
            <a:ext cx="482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3698476"/>
                <a:ext cx="25923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130536"/>
                <a:ext cx="44646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4418576"/>
                <a:ext cx="3960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4922646"/>
                <a:ext cx="86412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4931928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284363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203810" y="5580018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39" name="Rectangle 3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390" y="97137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3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=15,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331428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8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763488"/>
                <a:ext cx="4464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11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+6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15,      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2051528"/>
                <a:ext cx="396055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555598"/>
                <a:ext cx="864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2564880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8, 14, 5, 11, 2, 8, 14, 5, 11, 2, 8, 14,   ...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1758969" y="2344209"/>
            <a:ext cx="225312" cy="136819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1259540" y="3203688"/>
            <a:ext cx="39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5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1400" y="3779768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4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=13,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202546"/>
                <a:ext cx="44646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634606"/>
                <a:ext cx="99976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080" y="4922646"/>
                <a:ext cx="39605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10" y="5426716"/>
                <a:ext cx="86412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267920" y="5435998"/>
            <a:ext cx="22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7, 7, 7, 7, 7,   ...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6" name="Right Brace 45"/>
          <p:cNvSpPr/>
          <p:nvPr/>
        </p:nvSpPr>
        <p:spPr>
          <a:xfrm rot="5400000">
            <a:off x="1335740" y="5800238"/>
            <a:ext cx="216030" cy="20765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Box 46"/>
          <p:cNvSpPr txBox="1"/>
          <p:nvPr/>
        </p:nvSpPr>
        <p:spPr>
          <a:xfrm>
            <a:off x="1187530" y="6012078"/>
            <a:ext cx="308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Rectangle 22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8" name="Rectangle 27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6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760" y="116540"/>
            <a:ext cx="5976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10" y="1187408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Prime numbers are "more random" than composite numbers, therefore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using prime numbers in a generator improves randomness.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Counterexample: Example 4, all parameters are primes: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00" y="899368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Misconception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642" y="3031822"/>
            <a:ext cx="7729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Hull-Dobell Theorem: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lenght of period is maximum, i.e. equal to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, iff conditions 1. - 3. hold: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C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are coprimes.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is divisible by each prime factor of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3. If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M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then also 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4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divides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srgbClr val="0000FF"/>
                </a:solidFill>
                <a:latin typeface="Cambria Math"/>
              </a:rPr>
              <a:t>A</a:t>
            </a:r>
            <a:r>
              <a:rPr lang="en-US" i="1">
                <a:solidFill>
                  <a:srgbClr val="0000FF"/>
                </a:solidFill>
                <a:latin typeface="Cambria Math"/>
                <a:sym typeface="Symbol"/>
              </a:rPr>
              <a:t></a:t>
            </a:r>
            <a:r>
              <a:rPr lang="en-US">
                <a:solidFill>
                  <a:srgbClr val="0000FF"/>
                </a:solidFill>
                <a:latin typeface="Cambria Math"/>
                <a:sym typeface="Symbol"/>
              </a:rPr>
              <a:t>1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612" y="259976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Maximum period length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0612" y="4499868"/>
            <a:ext cx="1901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4931928"/>
                <a:ext cx="28371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4682" y="49319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82" y="52106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210686"/>
                <a:ext cx="28083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79102" y="521068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682" y="57867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=20,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=11,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=7.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5786766"/>
                <a:ext cx="2808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679102" y="578676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=18,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=5.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22" y="6084088"/>
                <a:ext cx="290917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54682" y="60840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07092" y="6084088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All three conditions hold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79102" y="49319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1.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=17,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   7,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=6.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18" y="5508008"/>
                <a:ext cx="277116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648678" y="55080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73098" y="550800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Condition 2. violated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+11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13.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20" y="2051528"/>
                <a:ext cx="39605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7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690" y="2051528"/>
                <a:ext cx="9997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43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46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49" name="Rectangle 48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7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Linear Congruential Generator 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90" y="76463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Randomnes issues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4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196690"/>
                <a:ext cx="446462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18,      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680" y="1484730"/>
                <a:ext cx="396055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1988800"/>
                <a:ext cx="86412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115520" y="1998082"/>
            <a:ext cx="7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4, 15, 2, 1, 12, 17, 16, 9, 14, 13, 6, 11, 10, 3, 8, 7, 0, 5, 4, 15, 2, 1, 12, 17, 16,  ...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563860" y="-90208"/>
            <a:ext cx="288040" cy="5040700"/>
          </a:xfrm>
          <a:prstGeom prst="rightBrace">
            <a:avLst>
              <a:gd name="adj1" fmla="val 1967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131800" y="2564880"/>
            <a:ext cx="352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sequence period, length = 18 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2996940"/>
                <a:ext cx="15842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07630" y="2996940"/>
            <a:ext cx="604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0, 1, 0, 1, 0, 1, 0, 1, 0, 1, 0, 1, 0, 1, 0, 1, 0, 1, 0, 1, 0, 1, 0, 1, 0, ...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mod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10" y="3428999"/>
                <a:ext cx="158422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907630" y="3428999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1, 0, 2, 1, 0, 2, 1, 0, 2, 1, 0, 2, 1, 0, 2, 1, 0 ,2, 1, 0, 2, 1, 0, 2, 1, ...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4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0" y="3914506"/>
                <a:ext cx="158422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907630" y="3923788"/>
            <a:ext cx="640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0, 3, 0, 0, 3, 4, 4, 2, 3, 3, 1, 2, 2, 0, 2, 1, 0 ,</a:t>
            </a:r>
            <a:r>
              <a:rPr lang="en-US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1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, 0, 3, 0, 0, 3, 4, 4, ...</a:t>
            </a:r>
            <a:r>
              <a:rPr lang="en-US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00" y="1196690"/>
            <a:ext cx="18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Example 6 </a:t>
            </a:r>
            <a:r>
              <a:rPr lang="en-US" b="1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390" y="450915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Trouble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410" y="4941210"/>
            <a:ext cx="856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Low order bits of values generated by LCG exhibit significant lack of randomness.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Output the sequence                                 , where </a:t>
                </a:r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¼ log</a:t>
                </a:r>
                <a:r>
                  <a:rPr lang="en-US" baseline="-25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(M)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5949350"/>
                <a:ext cx="77050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79390" y="530126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emedy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div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</a:t>
                </a:r>
                <a:endParaRPr lang="en-US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30" y="5949350"/>
                <a:ext cx="208829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23410" y="5661310"/>
            <a:ext cx="748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Disregard the lower bits in the output (not in the generation process!).</a:t>
            </a:r>
            <a:r>
              <a:rPr lang="en-US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Left Bracket 2"/>
          <p:cNvSpPr/>
          <p:nvPr/>
        </p:nvSpPr>
        <p:spPr>
          <a:xfrm rot="16200000">
            <a:off x="223167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Left Bracket 47"/>
          <p:cNvSpPr/>
          <p:nvPr/>
        </p:nvSpPr>
        <p:spPr>
          <a:xfrm rot="16200000">
            <a:off x="292320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Left Bracket 48"/>
          <p:cNvSpPr/>
          <p:nvPr/>
        </p:nvSpPr>
        <p:spPr>
          <a:xfrm rot="16200000">
            <a:off x="359986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Left Bracket 49"/>
          <p:cNvSpPr/>
          <p:nvPr/>
        </p:nvSpPr>
        <p:spPr>
          <a:xfrm rot="16200000">
            <a:off x="429139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Left Bracket 50"/>
          <p:cNvSpPr/>
          <p:nvPr/>
        </p:nvSpPr>
        <p:spPr>
          <a:xfrm rot="16200000">
            <a:off x="496805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Left Bracket 51"/>
          <p:cNvSpPr/>
          <p:nvPr/>
        </p:nvSpPr>
        <p:spPr>
          <a:xfrm rot="16200000">
            <a:off x="565958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Left Bracket 52"/>
          <p:cNvSpPr/>
          <p:nvPr/>
        </p:nvSpPr>
        <p:spPr>
          <a:xfrm rot="16200000">
            <a:off x="6336245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Left Bracket 53"/>
          <p:cNvSpPr/>
          <p:nvPr/>
        </p:nvSpPr>
        <p:spPr>
          <a:xfrm rot="16200000">
            <a:off x="7046820" y="3537014"/>
            <a:ext cx="72010" cy="57608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Left Bracket 54"/>
          <p:cNvSpPr/>
          <p:nvPr/>
        </p:nvSpPr>
        <p:spPr>
          <a:xfrm rot="16200000">
            <a:off x="212366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Left Bracket 55"/>
          <p:cNvSpPr/>
          <p:nvPr/>
        </p:nvSpPr>
        <p:spPr>
          <a:xfrm rot="16200000">
            <a:off x="257477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Left Bracket 56"/>
          <p:cNvSpPr/>
          <p:nvPr/>
        </p:nvSpPr>
        <p:spPr>
          <a:xfrm rot="16200000">
            <a:off x="301635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Left Bracket 57"/>
          <p:cNvSpPr/>
          <p:nvPr/>
        </p:nvSpPr>
        <p:spPr>
          <a:xfrm rot="16200000">
            <a:off x="348232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Left Bracket 58"/>
          <p:cNvSpPr/>
          <p:nvPr/>
        </p:nvSpPr>
        <p:spPr>
          <a:xfrm rot="16200000">
            <a:off x="392391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Left Bracket 59"/>
          <p:cNvSpPr/>
          <p:nvPr/>
        </p:nvSpPr>
        <p:spPr>
          <a:xfrm rot="16200000">
            <a:off x="437502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Left Bracket 60"/>
          <p:cNvSpPr/>
          <p:nvPr/>
        </p:nvSpPr>
        <p:spPr>
          <a:xfrm rot="16200000">
            <a:off x="485051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Left Bracket 61"/>
          <p:cNvSpPr/>
          <p:nvPr/>
        </p:nvSpPr>
        <p:spPr>
          <a:xfrm rot="16200000">
            <a:off x="529210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Left Bracket 62"/>
          <p:cNvSpPr/>
          <p:nvPr/>
        </p:nvSpPr>
        <p:spPr>
          <a:xfrm rot="16200000">
            <a:off x="5733685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Left Bracket 63"/>
          <p:cNvSpPr/>
          <p:nvPr/>
        </p:nvSpPr>
        <p:spPr>
          <a:xfrm rot="16200000">
            <a:off x="620918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Left Bracket 64"/>
          <p:cNvSpPr/>
          <p:nvPr/>
        </p:nvSpPr>
        <p:spPr>
          <a:xfrm rot="16200000">
            <a:off x="666029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Left Bracket 65"/>
          <p:cNvSpPr/>
          <p:nvPr/>
        </p:nvSpPr>
        <p:spPr>
          <a:xfrm rot="16200000">
            <a:off x="7092350" y="3212970"/>
            <a:ext cx="72010" cy="36005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Left Bracket 66"/>
          <p:cNvSpPr/>
          <p:nvPr/>
        </p:nvSpPr>
        <p:spPr>
          <a:xfrm rot="16200000">
            <a:off x="3959915" y="2240835"/>
            <a:ext cx="72010" cy="403256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Rectangle 68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Rectangle 69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72" name="Rectangle 71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8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30" y="188550"/>
            <a:ext cx="547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</a:t>
            </a:r>
            <a:endParaRPr lang="cs-CZ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any generators produce a  sequence</a:t>
                </a:r>
                <a:r>
                  <a:rPr lang="en-US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}</a:t>
                </a:r>
                <a:r>
                  <a:rPr lang="en-US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defined by the general recurrence rule         </a:t>
                </a:r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0" y="772840"/>
                <a:ext cx="86412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564" t="-7692" r="-5783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≥0.  </m:t>
                    </m:r>
                  </m:oMath>
                </a14:m>
                <a:r>
                  <a:rPr lang="en-US" smtClean="0">
                    <a:solidFill>
                      <a:srgbClr val="0000FF"/>
                    </a:solidFill>
                  </a:rPr>
                  <a:t>      </a:t>
                </a:r>
                <a:endParaRPr lang="en-US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770" y="1204900"/>
                <a:ext cx="259236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&gt; 0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then also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+3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...    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1708970"/>
                <a:ext cx="670472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, ...,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are unique in some (simple) generators.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increase the random-like behavior of the sequence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additional operations may be applied.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Typically, it is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some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fun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b="0" dirty="0" smtClean="0">
                  <a:solidFill>
                    <a:srgbClr val="0000FF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often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Cambria Math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is a power of 2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mod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/>
                  </a:rPr>
                  <a:t> is just bitwise right shift.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4535337"/>
                <a:ext cx="8209140" cy="1870769"/>
              </a:xfrm>
              <a:prstGeom prst="rect">
                <a:avLst/>
              </a:prstGeom>
              <a:blipFill rotWithShape="1">
                <a:blip r:embed="rId5"/>
                <a:stretch>
                  <a:fillRect l="-668" t="-2606" b="-4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9390" y="25010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Sequence period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ubsequence of minimum possible length </a:t>
                </a:r>
                <a:r>
                  <a:rPr lang="en-US" i="1" dirty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p &gt; </a:t>
                </a:r>
                <a:r>
                  <a:rPr lang="en-US" dirty="0" smtClean="0">
                    <a:solidFill>
                      <a:srgbClr val="0000FF"/>
                    </a:solidFill>
                    <a:latin typeface="Cambria Math"/>
                    <a:ea typeface="Cambria Math"/>
                  </a:rPr>
                  <a:t>0,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…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" y="3005150"/>
                <a:ext cx="8281150" cy="698525"/>
              </a:xfrm>
              <a:prstGeom prst="rect">
                <a:avLst/>
              </a:prstGeom>
              <a:blipFill rotWithShape="1">
                <a:blip r:embed="rId6"/>
                <a:stretch>
                  <a:fillRect l="-589" t="-6957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400" y="4103277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Random repetitions  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788" y="0"/>
            <a:ext cx="9144000" cy="7646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323410" y="40458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611450" y="26056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899490" y="116540"/>
            <a:ext cx="216030" cy="216030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0" y="6597440"/>
            <a:ext cx="9144000" cy="26056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13" y="6643688"/>
            <a:ext cx="3081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cs-CZ" sz="800" b="1" smtClean="0"/>
              <a:t>Advanced</a:t>
            </a:r>
            <a:r>
              <a:rPr lang="cs-CZ" altLang="cs-CZ" sz="800" b="1" smtClean="0"/>
              <a:t> Algorit</a:t>
            </a:r>
            <a:r>
              <a:rPr lang="en-US" altLang="cs-CZ" sz="800" b="1" smtClean="0"/>
              <a:t>hms</a:t>
            </a:r>
            <a:r>
              <a:rPr lang="cs-CZ" altLang="cs-CZ" sz="800" b="1" smtClean="0"/>
              <a:t>, </a:t>
            </a:r>
            <a:r>
              <a:rPr lang="cs-CZ" altLang="cs-CZ" sz="800" b="1"/>
              <a:t>A4M33</a:t>
            </a:r>
            <a:r>
              <a:rPr lang="en-US" altLang="cs-CZ" sz="800" b="1"/>
              <a:t>P</a:t>
            </a:r>
            <a:r>
              <a:rPr lang="cs-CZ" altLang="cs-CZ" sz="800" b="1"/>
              <a:t>AL, ZS </a:t>
            </a:r>
            <a:r>
              <a:rPr lang="cs-CZ" altLang="cs-CZ" sz="800" b="1" smtClean="0"/>
              <a:t>20</a:t>
            </a:r>
            <a:r>
              <a:rPr lang="en-US" altLang="cs-CZ" sz="800" b="1" smtClean="0"/>
              <a:t>15</a:t>
            </a:r>
            <a:r>
              <a:rPr lang="cs-CZ" altLang="cs-CZ" sz="800" b="1" smtClean="0"/>
              <a:t>201</a:t>
            </a:r>
            <a:r>
              <a:rPr lang="en-US" altLang="cs-CZ" sz="800" b="1" smtClean="0"/>
              <a:t>6,</a:t>
            </a:r>
            <a:r>
              <a:rPr lang="cs-CZ" altLang="cs-CZ" sz="800" b="1" smtClean="0"/>
              <a:t> </a:t>
            </a:r>
            <a:r>
              <a:rPr lang="cs-CZ" altLang="cs-CZ" sz="800" b="1"/>
              <a:t>FEL </a:t>
            </a:r>
            <a:r>
              <a:rPr lang="cs-CZ" altLang="cs-CZ" sz="800" b="1" smtClean="0"/>
              <a:t>ČVUT</a:t>
            </a:r>
            <a:endParaRPr lang="cs-CZ" altLang="cs-CZ" sz="800" b="1"/>
          </a:p>
        </p:txBody>
      </p:sp>
      <p:sp>
        <p:nvSpPr>
          <p:cNvPr id="20" name="Rectangle 19"/>
          <p:cNvSpPr/>
          <p:nvPr/>
        </p:nvSpPr>
        <p:spPr>
          <a:xfrm>
            <a:off x="8565144" y="6597440"/>
            <a:ext cx="576080" cy="26056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9</a:t>
            </a:r>
            <a:endParaRPr lang="cs-CZ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16416</TotalTime>
  <Words>6561</Words>
  <Application>Microsoft Office PowerPoint</Application>
  <PresentationFormat>On-screen Show (4:3)</PresentationFormat>
  <Paragraphs>991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berezovs</dc:creator>
  <cp:lastModifiedBy>berezovs</cp:lastModifiedBy>
  <cp:revision>558</cp:revision>
  <cp:lastPrinted>2022-01-23T18:24:10Z</cp:lastPrinted>
  <dcterms:created xsi:type="dcterms:W3CDTF">2015-03-09T22:38:17Z</dcterms:created>
  <dcterms:modified xsi:type="dcterms:W3CDTF">2022-01-23T18:24:38Z</dcterms:modified>
</cp:coreProperties>
</file>