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35"/>
  </p:notesMasterIdLst>
  <p:handoutMasterIdLst>
    <p:handoutMasterId r:id="rId36"/>
  </p:handoutMasterIdLst>
  <p:sldIdLst>
    <p:sldId id="256" r:id="rId2"/>
    <p:sldId id="337" r:id="rId3"/>
    <p:sldId id="389" r:id="rId4"/>
    <p:sldId id="316" r:id="rId5"/>
    <p:sldId id="317" r:id="rId6"/>
    <p:sldId id="318" r:id="rId7"/>
    <p:sldId id="319" r:id="rId8"/>
    <p:sldId id="363" r:id="rId9"/>
    <p:sldId id="364" r:id="rId10"/>
    <p:sldId id="365" r:id="rId11"/>
    <p:sldId id="366" r:id="rId12"/>
    <p:sldId id="367" r:id="rId13"/>
    <p:sldId id="368" r:id="rId14"/>
    <p:sldId id="369" r:id="rId15"/>
    <p:sldId id="370" r:id="rId16"/>
    <p:sldId id="371" r:id="rId17"/>
    <p:sldId id="372" r:id="rId18"/>
    <p:sldId id="373" r:id="rId19"/>
    <p:sldId id="374" r:id="rId20"/>
    <p:sldId id="375" r:id="rId21"/>
    <p:sldId id="376" r:id="rId22"/>
    <p:sldId id="377" r:id="rId23"/>
    <p:sldId id="378" r:id="rId24"/>
    <p:sldId id="379" r:id="rId25"/>
    <p:sldId id="380" r:id="rId26"/>
    <p:sldId id="381" r:id="rId27"/>
    <p:sldId id="382" r:id="rId28"/>
    <p:sldId id="383" r:id="rId29"/>
    <p:sldId id="388" r:id="rId30"/>
    <p:sldId id="384" r:id="rId31"/>
    <p:sldId id="385" r:id="rId32"/>
    <p:sldId id="386" r:id="rId33"/>
    <p:sldId id="387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66CCFF"/>
    <a:srgbClr val="D2D2D2"/>
    <a:srgbClr val="898989"/>
    <a:srgbClr val="003399"/>
    <a:srgbClr val="0033CC"/>
    <a:srgbClr val="0099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9875" autoAdjust="0"/>
  </p:normalViewPr>
  <p:slideViewPr>
    <p:cSldViewPr>
      <p:cViewPr varScale="1">
        <p:scale>
          <a:sx n="101" d="100"/>
          <a:sy n="101" d="100"/>
        </p:scale>
        <p:origin x="-84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261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image" Target="../media/image18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B25D54C-FC34-4934-B399-F23B0D1396F5}" type="datetimeFigureOut">
              <a:rPr lang="cs-CZ"/>
              <a:pPr>
                <a:defRPr/>
              </a:pPr>
              <a:t>20.9.2022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575B24F-19C4-40AB-8F38-7D67A2430C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066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pple Chancery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pple Chancery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latin typeface="Apple Chancery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pple Chancery" charset="0"/>
              </a:defRPr>
            </a:lvl1pPr>
          </a:lstStyle>
          <a:p>
            <a:pPr>
              <a:defRPr/>
            </a:pPr>
            <a:fld id="{49CDCD9E-A944-4D1E-9426-129E5E0C5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57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-18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-18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-18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-18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-18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CDCD9E-A944-4D1E-9426-129E5E0C525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07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smtClean="0">
              <a:latin typeface="Times" pitchFamily="18" charset="0"/>
            </a:endParaRPr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110907D-0A02-44BF-9DF2-E1FBC8F4D122}" type="slidenum">
              <a:rPr lang="en-US" smtClean="0">
                <a:latin typeface="Apple Chancery" charset="0"/>
              </a:rPr>
              <a:pPr/>
              <a:t>10</a:t>
            </a:fld>
            <a:endParaRPr lang="en-US" smtClean="0">
              <a:latin typeface="Apple Chancer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829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2597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12597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8256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en-GB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8E58E90A-E6A3-4C10-92C6-798E0FA594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535626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10953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04000" y="188913"/>
            <a:ext cx="2071688" cy="59039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85763" y="188913"/>
            <a:ext cx="6065837" cy="59039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367034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07375" cy="7207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385763" y="1196975"/>
            <a:ext cx="8218487" cy="4895850"/>
          </a:xfrm>
        </p:spPr>
        <p:txBody>
          <a:bodyPr/>
          <a:lstStyle/>
          <a:p>
            <a:pPr lvl="0"/>
            <a:r>
              <a:rPr lang="cs-CZ" noProof="0" smtClean="0"/>
              <a:t>Klepnutím na ikonu přidáte tabulku.</a:t>
            </a:r>
            <a:endParaRPr lang="cs-CZ" noProof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638061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10173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79113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403225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0413" y="1196975"/>
            <a:ext cx="4033837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29627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52874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59512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98745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028558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460532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Skupina 22"/>
          <p:cNvGrpSpPr>
            <a:grpSpLocks/>
          </p:cNvGrpSpPr>
          <p:nvPr userDrawn="1"/>
        </p:nvGrpSpPr>
        <p:grpSpPr bwMode="auto">
          <a:xfrm rot="10800000">
            <a:off x="2571750" y="6572250"/>
            <a:ext cx="5927725" cy="80963"/>
            <a:chOff x="539750" y="6597650"/>
            <a:chExt cx="5927725" cy="80963"/>
          </a:xfrm>
        </p:grpSpPr>
        <p:sp>
          <p:nvSpPr>
            <p:cNvPr id="124930" name="Rectangle 2"/>
            <p:cNvSpPr>
              <a:spLocks noChangeArrowheads="1"/>
            </p:cNvSpPr>
            <p:nvPr/>
          </p:nvSpPr>
          <p:spPr bwMode="auto">
            <a:xfrm flipH="1">
              <a:off x="555625" y="6597650"/>
              <a:ext cx="5472112" cy="80963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24948" name="Rectangle 20"/>
            <p:cNvSpPr>
              <a:spLocks noChangeArrowheads="1"/>
            </p:cNvSpPr>
            <p:nvPr/>
          </p:nvSpPr>
          <p:spPr bwMode="auto">
            <a:xfrm>
              <a:off x="6124575" y="6597650"/>
              <a:ext cx="71437" cy="71438"/>
            </a:xfrm>
            <a:prstGeom prst="rect">
              <a:avLst/>
            </a:prstGeom>
            <a:solidFill>
              <a:srgbClr val="FFD1A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solidFill>
                  <a:schemeClr val="folHlink"/>
                </a:solidFill>
              </a:endParaRPr>
            </a:p>
          </p:txBody>
        </p:sp>
        <p:sp>
          <p:nvSpPr>
            <p:cNvPr id="124949" name="Rectangle 21"/>
            <p:cNvSpPr>
              <a:spLocks noChangeArrowheads="1"/>
            </p:cNvSpPr>
            <p:nvPr/>
          </p:nvSpPr>
          <p:spPr bwMode="auto">
            <a:xfrm>
              <a:off x="6269037" y="6597650"/>
              <a:ext cx="71438" cy="71438"/>
            </a:xfrm>
            <a:prstGeom prst="rect">
              <a:avLst/>
            </a:prstGeom>
            <a:solidFill>
              <a:srgbClr val="FFD1A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solidFill>
                  <a:schemeClr val="folHlink"/>
                </a:solidFill>
              </a:endParaRPr>
            </a:p>
          </p:txBody>
        </p:sp>
        <p:sp>
          <p:nvSpPr>
            <p:cNvPr id="124950" name="Rectangle 22"/>
            <p:cNvSpPr>
              <a:spLocks noChangeArrowheads="1"/>
            </p:cNvSpPr>
            <p:nvPr/>
          </p:nvSpPr>
          <p:spPr bwMode="auto">
            <a:xfrm>
              <a:off x="6411912" y="6597650"/>
              <a:ext cx="71438" cy="71438"/>
            </a:xfrm>
            <a:prstGeom prst="rect">
              <a:avLst/>
            </a:prstGeom>
            <a:solidFill>
              <a:srgbClr val="FFD1A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solidFill>
                  <a:schemeClr val="folHlink"/>
                </a:solidFill>
              </a:endParaRPr>
            </a:p>
          </p:txBody>
        </p:sp>
      </p:grpSp>
      <p:sp>
        <p:nvSpPr>
          <p:cNvPr id="124931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38513" y="6577013"/>
            <a:ext cx="2447925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0" y="128588"/>
            <a:ext cx="9144000" cy="520700"/>
            <a:chOff x="0" y="119"/>
            <a:chExt cx="5760" cy="328"/>
          </a:xfrm>
        </p:grpSpPr>
        <p:sp>
          <p:nvSpPr>
            <p:cNvPr id="124933" name="Rectangle 5"/>
            <p:cNvSpPr>
              <a:spLocks noChangeArrowheads="1"/>
            </p:cNvSpPr>
            <p:nvPr/>
          </p:nvSpPr>
          <p:spPr bwMode="auto">
            <a:xfrm>
              <a:off x="0" y="119"/>
              <a:ext cx="180" cy="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24934" name="Rectangle 6"/>
            <p:cNvSpPr>
              <a:spLocks noChangeArrowheads="1"/>
            </p:cNvSpPr>
            <p:nvPr/>
          </p:nvSpPr>
          <p:spPr bwMode="auto">
            <a:xfrm>
              <a:off x="260" y="200"/>
              <a:ext cx="5500" cy="165"/>
            </a:xfrm>
            <a:prstGeom prst="rect">
              <a:avLst/>
            </a:prstGeom>
            <a:gradFill rotWithShape="0">
              <a:gsLst>
                <a:gs pos="0">
                  <a:srgbClr val="32329C"/>
                </a:gs>
                <a:gs pos="100000">
                  <a:srgbClr val="F3F3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24935" name="Rectangle 7"/>
            <p:cNvSpPr>
              <a:spLocks noChangeArrowheads="1"/>
            </p:cNvSpPr>
            <p:nvPr/>
          </p:nvSpPr>
          <p:spPr bwMode="auto">
            <a:xfrm>
              <a:off x="258" y="200"/>
              <a:ext cx="87" cy="8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124936" name="Rectangle 8"/>
            <p:cNvSpPr>
              <a:spLocks noChangeArrowheads="1"/>
            </p:cNvSpPr>
            <p:nvPr/>
          </p:nvSpPr>
          <p:spPr bwMode="auto">
            <a:xfrm>
              <a:off x="345" y="119"/>
              <a:ext cx="88" cy="8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124937" name="Rectangle 9"/>
            <p:cNvSpPr>
              <a:spLocks noChangeArrowheads="1"/>
            </p:cNvSpPr>
            <p:nvPr/>
          </p:nvSpPr>
          <p:spPr bwMode="auto">
            <a:xfrm>
              <a:off x="345" y="200"/>
              <a:ext cx="88" cy="8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accent2"/>
                </a:solidFill>
              </a:endParaRPr>
            </a:p>
          </p:txBody>
        </p:sp>
        <p:sp>
          <p:nvSpPr>
            <p:cNvPr id="124938" name="Rectangle 10"/>
            <p:cNvSpPr>
              <a:spLocks noChangeArrowheads="1"/>
            </p:cNvSpPr>
            <p:nvPr/>
          </p:nvSpPr>
          <p:spPr bwMode="auto">
            <a:xfrm>
              <a:off x="173" y="284"/>
              <a:ext cx="86" cy="8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124939" name="Rectangle 11"/>
            <p:cNvSpPr>
              <a:spLocks noChangeArrowheads="1"/>
            </p:cNvSpPr>
            <p:nvPr/>
          </p:nvSpPr>
          <p:spPr bwMode="auto">
            <a:xfrm>
              <a:off x="83" y="201"/>
              <a:ext cx="89" cy="8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24940" name="Rectangle 12"/>
            <p:cNvSpPr>
              <a:spLocks noChangeArrowheads="1"/>
            </p:cNvSpPr>
            <p:nvPr/>
          </p:nvSpPr>
          <p:spPr bwMode="auto">
            <a:xfrm>
              <a:off x="258" y="282"/>
              <a:ext cx="87" cy="8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accent2"/>
                </a:solidFill>
              </a:endParaRPr>
            </a:p>
          </p:txBody>
        </p:sp>
        <p:sp>
          <p:nvSpPr>
            <p:cNvPr id="124941" name="Rectangle 13"/>
            <p:cNvSpPr>
              <a:spLocks noChangeArrowheads="1"/>
            </p:cNvSpPr>
            <p:nvPr/>
          </p:nvSpPr>
          <p:spPr bwMode="auto">
            <a:xfrm>
              <a:off x="173" y="365"/>
              <a:ext cx="86" cy="8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accent2"/>
                </a:solidFill>
              </a:endParaRPr>
            </a:p>
          </p:txBody>
        </p:sp>
      </p:grpSp>
      <p:sp>
        <p:nvSpPr>
          <p:cNvPr id="12494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913"/>
            <a:ext cx="82073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 předlohy nadpisů.</a:t>
            </a:r>
          </a:p>
        </p:txBody>
      </p:sp>
      <p:sp>
        <p:nvSpPr>
          <p:cNvPr id="1434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5763" y="1196975"/>
            <a:ext cx="8218487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styly předlohy textu.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</a:t>
            </a:r>
          </a:p>
          <a:p>
            <a:pPr lvl="4"/>
            <a:r>
              <a:rPr lang="en-GB" smtClean="0"/>
              <a:t>Pátá úroveň</a:t>
            </a:r>
          </a:p>
        </p:txBody>
      </p:sp>
      <p:sp>
        <p:nvSpPr>
          <p:cNvPr id="124945" name="Text Box 17"/>
          <p:cNvSpPr txBox="1">
            <a:spLocks noChangeArrowheads="1"/>
          </p:cNvSpPr>
          <p:nvPr/>
        </p:nvSpPr>
        <p:spPr bwMode="auto">
          <a:xfrm>
            <a:off x="357188" y="6480175"/>
            <a:ext cx="284321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100" dirty="0" smtClean="0">
                <a:solidFill>
                  <a:srgbClr val="5F5F5F"/>
                </a:solidFill>
                <a:latin typeface="Verdana" pitchFamily="34" charset="0"/>
              </a:rPr>
              <a:t>Advanced algorithms</a:t>
            </a:r>
            <a:endParaRPr lang="en-US" sz="1100" dirty="0">
              <a:solidFill>
                <a:srgbClr val="5F5F5F"/>
              </a:solidFill>
              <a:latin typeface="Verdana" pitchFamily="34" charset="0"/>
            </a:endParaRPr>
          </a:p>
        </p:txBody>
      </p:sp>
      <p:sp>
        <p:nvSpPr>
          <p:cNvPr id="124946" name="Rectangle 18"/>
          <p:cNvSpPr>
            <a:spLocks noChangeArrowheads="1"/>
          </p:cNvSpPr>
          <p:nvPr/>
        </p:nvSpPr>
        <p:spPr bwMode="auto">
          <a:xfrm>
            <a:off x="7858125" y="6640513"/>
            <a:ext cx="792163" cy="217487"/>
          </a:xfrm>
          <a:prstGeom prst="rect">
            <a:avLst/>
          </a:prstGeom>
          <a:gradFill rotWithShape="1">
            <a:gsLst>
              <a:gs pos="0">
                <a:srgbClr val="FFD9B3">
                  <a:gamma/>
                  <a:tint val="66667"/>
                  <a:invGamma/>
                </a:srgbClr>
              </a:gs>
              <a:gs pos="100000">
                <a:srgbClr val="FFD9B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>
              <a:solidFill>
                <a:schemeClr val="folHlink"/>
              </a:solidFill>
            </a:endParaRPr>
          </a:p>
        </p:txBody>
      </p:sp>
      <p:sp>
        <p:nvSpPr>
          <p:cNvPr id="124947" name="Rectangle 19"/>
          <p:cNvSpPr>
            <a:spLocks noChangeArrowheads="1"/>
          </p:cNvSpPr>
          <p:nvPr/>
        </p:nvSpPr>
        <p:spPr bwMode="auto">
          <a:xfrm>
            <a:off x="7786688" y="6616700"/>
            <a:ext cx="936625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fld id="{C44BDC9D-0AB0-4610-9AAA-36D542D4FE22}" type="slidenum">
              <a:rPr lang="cs-CZ" sz="1200" b="1">
                <a:solidFill>
                  <a:schemeClr val="bg1"/>
                </a:solidFill>
              </a:rPr>
              <a:pPr algn="ctr" eaLnBrk="1" hangingPunct="1">
                <a:defRPr/>
              </a:pPr>
              <a:t>‹#›</a:t>
            </a:fld>
            <a:r>
              <a:rPr lang="en-US" sz="1200" b="1" dirty="0">
                <a:solidFill>
                  <a:schemeClr val="bg1"/>
                </a:solidFill>
              </a:rPr>
              <a:t> </a:t>
            </a:r>
            <a:r>
              <a:rPr lang="cs-CZ" sz="1200" b="1" dirty="0">
                <a:solidFill>
                  <a:schemeClr val="bg1"/>
                </a:solidFill>
              </a:rPr>
              <a:t>/</a:t>
            </a:r>
            <a:r>
              <a:rPr lang="en-US" sz="1200" b="1" dirty="0">
                <a:solidFill>
                  <a:schemeClr val="bg1"/>
                </a:solidFill>
              </a:rPr>
              <a:t> </a:t>
            </a:r>
            <a:r>
              <a:rPr lang="cs-CZ" sz="1200" b="1" dirty="0" smtClean="0">
                <a:solidFill>
                  <a:schemeClr val="bg1"/>
                </a:solidFill>
              </a:rPr>
              <a:t>3</a:t>
            </a:r>
            <a:r>
              <a:rPr lang="en-US" sz="1200" b="1" smtClean="0">
                <a:solidFill>
                  <a:schemeClr val="bg1"/>
                </a:solidFill>
              </a:rPr>
              <a:t>2</a:t>
            </a:r>
            <a:endParaRPr lang="cs-CZ" sz="12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ransition/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FFAE5D"/>
        </a:buClr>
        <a:buSzPct val="75000"/>
        <a:buFont typeface="Wingdings" pitchFamily="2" charset="2"/>
        <a:buChar char="n"/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1900">
          <a:solidFill>
            <a:schemeClr val="tx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AE5D"/>
        </a:buClr>
        <a:buSzPct val="65000"/>
        <a:buFont typeface="Wingdings" pitchFamily="2" charset="2"/>
        <a:buChar char="n"/>
        <a:defRPr sz="1600">
          <a:solidFill>
            <a:schemeClr val="tx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4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Word_Document9.doc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0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1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emf"/><Relationship Id="rId5" Type="http://schemas.openxmlformats.org/officeDocument/2006/relationships/package" Target="../embeddings/Microsoft_Word_Document12.docx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3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emf"/><Relationship Id="rId5" Type="http://schemas.openxmlformats.org/officeDocument/2006/relationships/package" Target="../embeddings/Microsoft_Word_Document14.docx"/><Relationship Id="rId4" Type="http://schemas.openxmlformats.org/officeDocument/2006/relationships/image" Target="../media/image1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5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6.emf"/><Relationship Id="rId5" Type="http://schemas.openxmlformats.org/officeDocument/2006/relationships/package" Target="../embeddings/Microsoft_Word_Document16.docx"/><Relationship Id="rId4" Type="http://schemas.openxmlformats.org/officeDocument/2006/relationships/image" Target="../media/image15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7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8.emf"/><Relationship Id="rId5" Type="http://schemas.openxmlformats.org/officeDocument/2006/relationships/package" Target="../embeddings/Microsoft_Word_Document18.docx"/><Relationship Id="rId4" Type="http://schemas.openxmlformats.org/officeDocument/2006/relationships/image" Target="../media/image17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w.felk.cvut.cz/doku.php/courses/ae4m33pal/star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9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0.emf"/><Relationship Id="rId5" Type="http://schemas.openxmlformats.org/officeDocument/2006/relationships/package" Target="../embeddings/Microsoft_Word_Document20.docx"/><Relationship Id="rId4" Type="http://schemas.openxmlformats.org/officeDocument/2006/relationships/image" Target="../media/image19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1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1.emf"/><Relationship Id="rId5" Type="http://schemas.openxmlformats.org/officeDocument/2006/relationships/package" Target="../embeddings/Microsoft_Word_Document22.docx"/><Relationship Id="rId4" Type="http://schemas.openxmlformats.org/officeDocument/2006/relationships/image" Target="../media/image18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3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3.emf"/><Relationship Id="rId5" Type="http://schemas.openxmlformats.org/officeDocument/2006/relationships/package" Target="../embeddings/Microsoft_Word_Document24.docx"/><Relationship Id="rId4" Type="http://schemas.openxmlformats.org/officeDocument/2006/relationships/image" Target="../media/image22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Word_Document2.docx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Word_Document4.docx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package" Target="../embeddings/Microsoft_Word_Document6.docx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7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emf"/><Relationship Id="rId5" Type="http://schemas.openxmlformats.org/officeDocument/2006/relationships/package" Target="../embeddings/Microsoft_Word_Document8.docx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882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Advanced algorithms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b="0" dirty="0" smtClean="0"/>
              <a:t>asymptotic notation,</a:t>
            </a:r>
            <a:br>
              <a:rPr lang="en-US" sz="2400" b="0" dirty="0" smtClean="0"/>
            </a:br>
            <a:r>
              <a:rPr lang="en-US" sz="2400" b="0" dirty="0" smtClean="0"/>
              <a:t>graphs and their representation in computers </a:t>
            </a:r>
            <a:endParaRPr lang="en-US" sz="3600" b="0" i="1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688" y="4267200"/>
            <a:ext cx="7227912" cy="1825625"/>
          </a:xfrm>
        </p:spPr>
        <p:txBody>
          <a:bodyPr/>
          <a:lstStyle/>
          <a:p>
            <a:pPr eaLnBrk="1" hangingPunct="1"/>
            <a:endParaRPr lang="cs-CZ" dirty="0" smtClean="0"/>
          </a:p>
          <a:p>
            <a:pPr algn="r" eaLnBrk="1" hangingPunct="1"/>
            <a:r>
              <a:rPr lang="cs-CZ" dirty="0" smtClean="0"/>
              <a:t>Jiří Vyskočil, Radek Mařík</a:t>
            </a:r>
          </a:p>
          <a:p>
            <a:pPr algn="r" eaLnBrk="1" hangingPunct="1"/>
            <a:r>
              <a:rPr lang="cs-CZ" dirty="0" smtClean="0"/>
              <a:t>201</a:t>
            </a:r>
            <a:r>
              <a:rPr lang="en-US" dirty="0" smtClean="0"/>
              <a:t>3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 </a:t>
            </a:r>
            <a:r>
              <a:rPr lang="cs-CZ" dirty="0" smtClean="0"/>
              <a:t>– </a:t>
            </a:r>
            <a:r>
              <a:rPr lang="en-US" dirty="0" smtClean="0"/>
              <a:t>weighted graph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57188" y="1214438"/>
            <a:ext cx="8258175" cy="48958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Weighted graph</a:t>
            </a:r>
            <a:endParaRPr lang="cs-CZ" dirty="0" smtClean="0"/>
          </a:p>
          <a:p>
            <a:pPr lvl="1" eaLnBrk="1" hangingPunct="1">
              <a:defRPr/>
            </a:pPr>
            <a:r>
              <a:rPr lang="en-US" dirty="0" smtClean="0"/>
              <a:t>A number (weight) is assigned to each edge</a:t>
            </a:r>
            <a:endParaRPr lang="cs-CZ" dirty="0" smtClean="0"/>
          </a:p>
          <a:p>
            <a:pPr lvl="1" eaLnBrk="1" hangingPunct="1">
              <a:defRPr/>
            </a:pPr>
            <a:r>
              <a:rPr lang="en-US" dirty="0" smtClean="0"/>
              <a:t>Often, the weight is formalized using a weight</a:t>
            </a:r>
            <a:r>
              <a:rPr lang="cs-CZ" dirty="0" smtClean="0"/>
              <a:t> </a:t>
            </a:r>
            <a:r>
              <a:rPr lang="en-US" dirty="0" smtClean="0"/>
              <a:t>function:</a:t>
            </a: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marL="342900" lvl="1" indent="-342900" eaLnBrk="1" hangingPunct="1">
              <a:lnSpc>
                <a:spcPct val="100000"/>
              </a:lnSpc>
              <a:spcBef>
                <a:spcPct val="50000"/>
              </a:spcBef>
              <a:buClr>
                <a:srgbClr val="FFAE5D"/>
              </a:buClr>
              <a:buSzPct val="75000"/>
              <a:buFont typeface="Wingdings" pitchFamily="2" charset="2"/>
              <a:buNone/>
              <a:defRPr/>
            </a:pPr>
            <a:endParaRPr lang="cs-CZ" sz="2000" dirty="0" smtClean="0"/>
          </a:p>
          <a:p>
            <a:pPr marL="342900" lvl="1" indent="-342900" eaLnBrk="1" hangingPunct="1">
              <a:lnSpc>
                <a:spcPct val="100000"/>
              </a:lnSpc>
              <a:spcBef>
                <a:spcPct val="50000"/>
              </a:spcBef>
              <a:buClr>
                <a:srgbClr val="FFAE5D"/>
              </a:buClr>
              <a:buSzPct val="75000"/>
              <a:buFont typeface="Wingdings" pitchFamily="2" charset="2"/>
              <a:buNone/>
              <a:defRPr/>
            </a:pPr>
            <a:r>
              <a:rPr lang="cs-CZ" sz="2000" dirty="0" smtClean="0"/>
              <a:t>	w(</a:t>
            </a:r>
            <a:r>
              <a:rPr lang="en-US" sz="2000" dirty="0" smtClean="0"/>
              <a:t>{</a:t>
            </a:r>
            <a:r>
              <a:rPr lang="en-US" sz="2000" dirty="0" err="1" smtClean="0"/>
              <a:t>a,b</a:t>
            </a:r>
            <a:r>
              <a:rPr lang="en-US" sz="2000" dirty="0" smtClean="0"/>
              <a:t>}</a:t>
            </a:r>
            <a:r>
              <a:rPr lang="cs-CZ" sz="2000" dirty="0" smtClean="0"/>
              <a:t>) =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1.1</a:t>
            </a:r>
            <a:r>
              <a:rPr lang="cs-CZ" sz="2000" dirty="0" smtClean="0"/>
              <a:t> </a:t>
            </a:r>
            <a:r>
              <a:rPr lang="en-US" sz="2000" dirty="0" smtClean="0"/>
              <a:t>	</a:t>
            </a:r>
            <a:r>
              <a:rPr lang="cs-CZ" sz="2000" dirty="0" smtClean="0"/>
              <a:t>w(</a:t>
            </a:r>
            <a:r>
              <a:rPr lang="en-US" sz="2000" dirty="0" smtClean="0"/>
              <a:t>{</a:t>
            </a:r>
            <a:r>
              <a:rPr lang="en-US" sz="2000" dirty="0" err="1" smtClean="0"/>
              <a:t>a,c</a:t>
            </a:r>
            <a:r>
              <a:rPr lang="en-US" sz="2000" dirty="0" smtClean="0"/>
              <a:t>}</a:t>
            </a:r>
            <a:r>
              <a:rPr lang="cs-CZ" sz="2000" dirty="0" smtClean="0"/>
              <a:t>)=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7.2</a:t>
            </a:r>
            <a:endParaRPr lang="cs-CZ" sz="2000" dirty="0" smtClean="0">
              <a:solidFill>
                <a:srgbClr val="FF0000"/>
              </a:solidFill>
            </a:endParaRPr>
          </a:p>
          <a:p>
            <a:pPr marL="342900" lvl="1" indent="-342900" eaLnBrk="1" hangingPunct="1">
              <a:lnSpc>
                <a:spcPct val="100000"/>
              </a:lnSpc>
              <a:spcBef>
                <a:spcPct val="50000"/>
              </a:spcBef>
              <a:buClr>
                <a:srgbClr val="FFAE5D"/>
              </a:buClr>
              <a:buSzPct val="75000"/>
              <a:buFont typeface="Wingdings" pitchFamily="2" charset="2"/>
              <a:buNone/>
              <a:defRPr/>
            </a:pPr>
            <a:r>
              <a:rPr lang="cs-CZ" sz="2000" dirty="0" smtClean="0"/>
              <a:t>	w(</a:t>
            </a:r>
            <a:r>
              <a:rPr lang="en-US" sz="2000" dirty="0" smtClean="0"/>
              <a:t>{</a:t>
            </a:r>
            <a:r>
              <a:rPr lang="en-US" sz="2000" dirty="0" err="1" smtClean="0"/>
              <a:t>b,e</a:t>
            </a:r>
            <a:r>
              <a:rPr lang="en-US" sz="2000" dirty="0" smtClean="0"/>
              <a:t>}</a:t>
            </a:r>
            <a:r>
              <a:rPr lang="cs-CZ" sz="2000" dirty="0" smtClean="0"/>
              <a:t>) =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2.0</a:t>
            </a:r>
            <a:r>
              <a:rPr lang="cs-CZ" sz="2000" dirty="0" smtClean="0"/>
              <a:t>	w(</a:t>
            </a:r>
            <a:r>
              <a:rPr lang="en-US" sz="2000" dirty="0" smtClean="0"/>
              <a:t>{</a:t>
            </a:r>
            <a:r>
              <a:rPr lang="en-US" sz="2000" dirty="0" err="1" smtClean="0"/>
              <a:t>b,d</a:t>
            </a:r>
            <a:r>
              <a:rPr lang="en-US" sz="2000" dirty="0" smtClean="0"/>
              <a:t>}</a:t>
            </a:r>
            <a:r>
              <a:rPr lang="cs-CZ" sz="2000" dirty="0" smtClean="0"/>
              <a:t>)=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10</a:t>
            </a:r>
            <a:endParaRPr lang="cs-CZ" sz="2000" dirty="0" smtClean="0">
              <a:solidFill>
                <a:srgbClr val="FF0000"/>
              </a:solidFill>
            </a:endParaRPr>
          </a:p>
          <a:p>
            <a:pPr marL="342900" lvl="1" indent="-342900" eaLnBrk="1" hangingPunct="1">
              <a:lnSpc>
                <a:spcPct val="100000"/>
              </a:lnSpc>
              <a:spcBef>
                <a:spcPct val="50000"/>
              </a:spcBef>
              <a:buClr>
                <a:srgbClr val="FFAE5D"/>
              </a:buClr>
              <a:buSzPct val="75000"/>
              <a:buFont typeface="Wingdings" pitchFamily="2" charset="2"/>
              <a:buNone/>
              <a:defRPr/>
            </a:pPr>
            <a:r>
              <a:rPr lang="cs-CZ" sz="2000" dirty="0" smtClean="0"/>
              <a:t>	w(</a:t>
            </a:r>
            <a:r>
              <a:rPr lang="en-US" sz="2000" dirty="0" smtClean="0"/>
              <a:t>{</a:t>
            </a:r>
            <a:r>
              <a:rPr lang="en-US" sz="2000" dirty="0" err="1" smtClean="0"/>
              <a:t>e,c</a:t>
            </a:r>
            <a:r>
              <a:rPr lang="en-US" sz="2000" dirty="0" smtClean="0"/>
              <a:t>}</a:t>
            </a:r>
            <a:r>
              <a:rPr lang="cs-CZ" sz="2000" dirty="0" smtClean="0"/>
              <a:t>) =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0.3</a:t>
            </a:r>
            <a:r>
              <a:rPr lang="cs-CZ" sz="2000" dirty="0" smtClean="0"/>
              <a:t>	w(</a:t>
            </a:r>
            <a:r>
              <a:rPr lang="en-US" sz="2000" dirty="0" smtClean="0"/>
              <a:t>{</a:t>
            </a:r>
            <a:r>
              <a:rPr lang="en-US" sz="2000" dirty="0" err="1" smtClean="0"/>
              <a:t>b,c</a:t>
            </a:r>
            <a:r>
              <a:rPr lang="en-US" sz="2000" dirty="0" smtClean="0"/>
              <a:t>}</a:t>
            </a:r>
            <a:r>
              <a:rPr lang="cs-CZ" sz="2000" dirty="0" smtClean="0"/>
              <a:t>)=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0</a:t>
            </a:r>
            <a:endParaRPr lang="cs-CZ" sz="2000" dirty="0" smtClean="0">
              <a:solidFill>
                <a:srgbClr val="FF0000"/>
              </a:solidFill>
            </a:endParaRPr>
          </a:p>
          <a:p>
            <a:pPr marL="342900" lvl="1" indent="-342900" eaLnBrk="1" hangingPunct="1">
              <a:lnSpc>
                <a:spcPct val="100000"/>
              </a:lnSpc>
              <a:spcBef>
                <a:spcPct val="50000"/>
              </a:spcBef>
              <a:buClr>
                <a:srgbClr val="FFAE5D"/>
              </a:buClr>
              <a:buSzPct val="75000"/>
              <a:buFont typeface="Wingdings" pitchFamily="2" charset="2"/>
              <a:buNone/>
              <a:defRPr/>
            </a:pPr>
            <a:r>
              <a:rPr lang="cs-CZ" sz="2000" dirty="0" smtClean="0"/>
              <a:t>	w(</a:t>
            </a:r>
            <a:r>
              <a:rPr lang="en-US" sz="2000" dirty="0" smtClean="0"/>
              <a:t>{</a:t>
            </a:r>
            <a:r>
              <a:rPr lang="en-US" sz="2000" dirty="0" err="1" smtClean="0"/>
              <a:t>c,d</a:t>
            </a:r>
            <a:r>
              <a:rPr lang="en-US" sz="2000" dirty="0" smtClean="0"/>
              <a:t>}</a:t>
            </a:r>
            <a:r>
              <a:rPr lang="cs-CZ" sz="2000" dirty="0" smtClean="0"/>
              <a:t>) =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6.8</a:t>
            </a:r>
            <a:endParaRPr lang="cs-CZ" sz="2000" dirty="0" smtClean="0">
              <a:solidFill>
                <a:srgbClr val="FF0000"/>
              </a:solidFill>
            </a:endParaRPr>
          </a:p>
          <a:p>
            <a:pPr marL="342900" lvl="1" indent="-342900" eaLnBrk="1" hangingPunct="1">
              <a:lnSpc>
                <a:spcPct val="100000"/>
              </a:lnSpc>
              <a:spcBef>
                <a:spcPct val="50000"/>
              </a:spcBef>
              <a:buClr>
                <a:srgbClr val="FFAE5D"/>
              </a:buClr>
              <a:buSzPct val="75000"/>
              <a:buFont typeface="Wingdings" pitchFamily="2" charset="2"/>
              <a:buNone/>
              <a:defRPr/>
            </a:pPr>
            <a:r>
              <a:rPr lang="cs-CZ" sz="2000" dirty="0" smtClean="0"/>
              <a:t>	w(</a:t>
            </a:r>
            <a:r>
              <a:rPr lang="en-US" sz="2000" dirty="0" smtClean="0"/>
              <a:t>{</a:t>
            </a:r>
            <a:r>
              <a:rPr lang="en-US" sz="2000" dirty="0" err="1" smtClean="0"/>
              <a:t>d,a</a:t>
            </a:r>
            <a:r>
              <a:rPr lang="en-US" sz="2000" dirty="0" smtClean="0"/>
              <a:t>}</a:t>
            </a:r>
            <a:r>
              <a:rPr lang="cs-CZ" sz="2000" dirty="0" smtClean="0"/>
              <a:t>) =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-2.4</a:t>
            </a:r>
          </a:p>
          <a:p>
            <a:pPr eaLnBrk="1" hangingPunct="1">
              <a:defRPr/>
            </a:pPr>
            <a:endParaRPr lang="cs-CZ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-714375" y="2643188"/>
          <a:ext cx="957262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Dokument" r:id="rId4" imgW="5766396" imgH="605646" progId="Word.Document.12">
                  <p:embed/>
                </p:oleObj>
              </mc:Choice>
              <mc:Fallback>
                <p:oleObj name="Dokument" r:id="rId4" imgW="5766396" imgH="605646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14375" y="2643188"/>
                        <a:ext cx="9572625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Skupina 27"/>
          <p:cNvGrpSpPr>
            <a:grpSpLocks/>
          </p:cNvGrpSpPr>
          <p:nvPr/>
        </p:nvGrpSpPr>
        <p:grpSpPr bwMode="auto">
          <a:xfrm>
            <a:off x="5214938" y="2786063"/>
            <a:ext cx="3076575" cy="3513137"/>
            <a:chOff x="5214942" y="2786058"/>
            <a:chExt cx="3077035" cy="3512604"/>
          </a:xfrm>
        </p:grpSpPr>
        <p:grpSp>
          <p:nvGrpSpPr>
            <p:cNvPr id="5126" name="Skupina 5"/>
            <p:cNvGrpSpPr>
              <a:grpSpLocks/>
            </p:cNvGrpSpPr>
            <p:nvPr/>
          </p:nvGrpSpPr>
          <p:grpSpPr bwMode="auto">
            <a:xfrm>
              <a:off x="5286380" y="2786058"/>
              <a:ext cx="2857520" cy="3429024"/>
              <a:chOff x="4786314" y="1770234"/>
              <a:chExt cx="3278734" cy="4182250"/>
            </a:xfrm>
          </p:grpSpPr>
          <p:cxnSp>
            <p:nvCxnSpPr>
              <p:cNvPr id="7" name="Přímá spojovací čára 6"/>
              <p:cNvCxnSpPr/>
              <p:nvPr/>
            </p:nvCxnSpPr>
            <p:spPr bwMode="auto">
              <a:xfrm>
                <a:off x="5287315" y="3570639"/>
                <a:ext cx="2357381" cy="0"/>
              </a:xfrm>
              <a:prstGeom prst="line">
                <a:avLst/>
              </a:prstGeom>
              <a:solidFill>
                <a:schemeClr val="accent1"/>
              </a:solidFill>
              <a:ln w="5080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  <a:headEnd type="oval" w="med" len="med"/>
                <a:tailEnd type="oval" w="med" len="med"/>
              </a:ln>
              <a:effectLst/>
            </p:spPr>
          </p:cxnSp>
          <p:cxnSp>
            <p:nvCxnSpPr>
              <p:cNvPr id="8" name="Přímá spojovací čára 7"/>
              <p:cNvCxnSpPr/>
              <p:nvPr/>
            </p:nvCxnSpPr>
            <p:spPr bwMode="auto">
              <a:xfrm rot="5400000">
                <a:off x="6679640" y="4535696"/>
                <a:ext cx="1930111" cy="0"/>
              </a:xfrm>
              <a:prstGeom prst="line">
                <a:avLst/>
              </a:prstGeom>
              <a:solidFill>
                <a:schemeClr val="accent1"/>
              </a:solidFill>
              <a:ln w="5080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  <a:headEnd type="oval" w="med" len="med"/>
                <a:tailEnd type="oval" w="med" len="med"/>
              </a:ln>
              <a:effectLst/>
            </p:spPr>
          </p:cxnSp>
          <p:cxnSp>
            <p:nvCxnSpPr>
              <p:cNvPr id="9" name="Přímá spojovací čára 8"/>
              <p:cNvCxnSpPr/>
              <p:nvPr/>
            </p:nvCxnSpPr>
            <p:spPr bwMode="auto">
              <a:xfrm rot="5400000">
                <a:off x="4322259" y="4535696"/>
                <a:ext cx="1930111" cy="0"/>
              </a:xfrm>
              <a:prstGeom prst="line">
                <a:avLst/>
              </a:prstGeom>
              <a:solidFill>
                <a:schemeClr val="accent1"/>
              </a:solidFill>
              <a:ln w="5080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  <a:headEnd type="oval" w="med" len="med"/>
                <a:tailEnd type="oval" w="med" len="med"/>
              </a:ln>
              <a:effectLst/>
            </p:spPr>
          </p:cxnSp>
          <p:cxnSp>
            <p:nvCxnSpPr>
              <p:cNvPr id="10" name="Přímá spojovací čára 9"/>
              <p:cNvCxnSpPr/>
              <p:nvPr/>
            </p:nvCxnSpPr>
            <p:spPr bwMode="auto">
              <a:xfrm>
                <a:off x="5287315" y="3570639"/>
                <a:ext cx="2357381" cy="1930111"/>
              </a:xfrm>
              <a:prstGeom prst="line">
                <a:avLst/>
              </a:prstGeom>
              <a:solidFill>
                <a:schemeClr val="accent1"/>
              </a:solidFill>
              <a:ln w="5080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  <a:headEnd type="oval" w="med" len="med"/>
                <a:tailEnd type="oval" w="med" len="med"/>
              </a:ln>
              <a:effectLst/>
            </p:spPr>
          </p:cxnSp>
          <p:cxnSp>
            <p:nvCxnSpPr>
              <p:cNvPr id="11" name="Přímá spojovací čára 10"/>
              <p:cNvCxnSpPr/>
              <p:nvPr/>
            </p:nvCxnSpPr>
            <p:spPr bwMode="auto">
              <a:xfrm rot="10800000" flipV="1">
                <a:off x="5287315" y="3570639"/>
                <a:ext cx="2357381" cy="1930111"/>
              </a:xfrm>
              <a:prstGeom prst="line">
                <a:avLst/>
              </a:prstGeom>
              <a:solidFill>
                <a:schemeClr val="accent1"/>
              </a:solidFill>
              <a:ln w="5080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  <a:headEnd type="oval" w="med" len="med"/>
                <a:tailEnd type="oval" w="med" len="med"/>
              </a:ln>
              <a:effectLst/>
            </p:spPr>
          </p:cxnSp>
          <p:cxnSp>
            <p:nvCxnSpPr>
              <p:cNvPr id="12" name="Přímá spojovací čára 11"/>
              <p:cNvCxnSpPr/>
              <p:nvPr/>
            </p:nvCxnSpPr>
            <p:spPr bwMode="auto">
              <a:xfrm>
                <a:off x="5287315" y="5500751"/>
                <a:ext cx="2357381" cy="0"/>
              </a:xfrm>
              <a:prstGeom prst="line">
                <a:avLst/>
              </a:prstGeom>
              <a:solidFill>
                <a:schemeClr val="accent1"/>
              </a:solidFill>
              <a:ln w="5080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  <a:headEnd type="oval" w="med" len="med"/>
                <a:tailEnd type="oval" w="med" len="med"/>
              </a:ln>
              <a:effectLst/>
            </p:spPr>
          </p:cxnSp>
          <p:cxnSp>
            <p:nvCxnSpPr>
              <p:cNvPr id="13" name="Přímá spojovací čára 12"/>
              <p:cNvCxnSpPr/>
              <p:nvPr/>
            </p:nvCxnSpPr>
            <p:spPr bwMode="auto">
              <a:xfrm rot="5400000" flipH="1" flipV="1">
                <a:off x="5287345" y="2428416"/>
                <a:ext cx="1142193" cy="1142254"/>
              </a:xfrm>
              <a:prstGeom prst="line">
                <a:avLst/>
              </a:prstGeom>
              <a:solidFill>
                <a:schemeClr val="accent1"/>
              </a:solidFill>
              <a:ln w="5080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  <a:headEnd type="oval" w="med" len="med"/>
                <a:tailEnd type="oval" w="med" len="med"/>
              </a:ln>
              <a:effectLst/>
            </p:spPr>
          </p:cxnSp>
          <p:cxnSp>
            <p:nvCxnSpPr>
              <p:cNvPr id="14" name="Přímá spojovací čára 13"/>
              <p:cNvCxnSpPr/>
              <p:nvPr/>
            </p:nvCxnSpPr>
            <p:spPr bwMode="auto">
              <a:xfrm rot="10800000">
                <a:off x="6429570" y="2428447"/>
                <a:ext cx="1215127" cy="1142193"/>
              </a:xfrm>
              <a:prstGeom prst="line">
                <a:avLst/>
              </a:prstGeom>
              <a:solidFill>
                <a:schemeClr val="accent1"/>
              </a:solidFill>
              <a:ln w="5080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  <a:headEnd type="oval" w="med" len="med"/>
                <a:tailEnd type="oval" w="med" len="med"/>
              </a:ln>
              <a:effectLst/>
            </p:spPr>
          </p:cxnSp>
          <p:sp>
            <p:nvSpPr>
              <p:cNvPr id="15" name="TextovéPole 14"/>
              <p:cNvSpPr txBox="1"/>
              <p:nvPr/>
            </p:nvSpPr>
            <p:spPr>
              <a:xfrm>
                <a:off x="4857375" y="5357493"/>
                <a:ext cx="386217" cy="52269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800" dirty="0">
                    <a:latin typeface="+mn-lt"/>
                  </a:rPr>
                  <a:t>a</a:t>
                </a:r>
                <a:endParaRPr lang="cs-CZ" sz="2800" dirty="0">
                  <a:latin typeface="+mn-lt"/>
                </a:endParaRPr>
              </a:p>
            </p:txBody>
          </p:sp>
          <p:sp>
            <p:nvSpPr>
              <p:cNvPr id="16" name="TextovéPole 15"/>
              <p:cNvSpPr txBox="1"/>
              <p:nvPr/>
            </p:nvSpPr>
            <p:spPr>
              <a:xfrm>
                <a:off x="4786325" y="3214430"/>
                <a:ext cx="384396" cy="52269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800" dirty="0">
                    <a:latin typeface="+mn-lt"/>
                  </a:rPr>
                  <a:t>b</a:t>
                </a:r>
                <a:endParaRPr lang="cs-CZ" sz="2800" dirty="0">
                  <a:latin typeface="+mn-lt"/>
                </a:endParaRPr>
              </a:p>
            </p:txBody>
          </p:sp>
          <p:sp>
            <p:nvSpPr>
              <p:cNvPr id="17" name="TextovéPole 16"/>
              <p:cNvSpPr txBox="1"/>
              <p:nvPr/>
            </p:nvSpPr>
            <p:spPr>
              <a:xfrm>
                <a:off x="6261966" y="1770234"/>
                <a:ext cx="384396" cy="52269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800" dirty="0">
                    <a:latin typeface="+mn-lt"/>
                  </a:rPr>
                  <a:t>e</a:t>
                </a:r>
                <a:endParaRPr lang="cs-CZ" sz="2800" dirty="0">
                  <a:latin typeface="+mn-lt"/>
                </a:endParaRPr>
              </a:p>
            </p:txBody>
          </p:sp>
          <p:sp>
            <p:nvSpPr>
              <p:cNvPr id="18" name="TextovéPole 17"/>
              <p:cNvSpPr txBox="1"/>
              <p:nvPr/>
            </p:nvSpPr>
            <p:spPr>
              <a:xfrm>
                <a:off x="7644696" y="5429122"/>
                <a:ext cx="384395" cy="52269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800" dirty="0">
                    <a:latin typeface="+mn-lt"/>
                  </a:rPr>
                  <a:t>d</a:t>
                </a:r>
                <a:endParaRPr lang="cs-CZ" sz="2800" dirty="0">
                  <a:latin typeface="+mn-lt"/>
                </a:endParaRPr>
              </a:p>
            </p:txBody>
          </p:sp>
          <p:sp>
            <p:nvSpPr>
              <p:cNvPr id="19" name="TextovéPole 18"/>
              <p:cNvSpPr txBox="1"/>
              <p:nvPr/>
            </p:nvSpPr>
            <p:spPr>
              <a:xfrm>
                <a:off x="7715745" y="3214430"/>
                <a:ext cx="349781" cy="52269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800" dirty="0">
                    <a:latin typeface="+mn-lt"/>
                  </a:rPr>
                  <a:t>c</a:t>
                </a:r>
                <a:endParaRPr lang="cs-CZ" sz="2800" dirty="0">
                  <a:latin typeface="+mn-lt"/>
                </a:endParaRPr>
              </a:p>
            </p:txBody>
          </p:sp>
        </p:grpSp>
        <p:sp>
          <p:nvSpPr>
            <p:cNvPr id="5127" name="TextovéPole 19"/>
            <p:cNvSpPr txBox="1">
              <a:spLocks noChangeArrowheads="1"/>
            </p:cNvSpPr>
            <p:nvPr/>
          </p:nvSpPr>
          <p:spPr bwMode="auto">
            <a:xfrm>
              <a:off x="7215206" y="3429000"/>
              <a:ext cx="5052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</a:rPr>
                <a:t>0.3</a:t>
              </a:r>
              <a:endParaRPr lang="cs-CZ">
                <a:solidFill>
                  <a:srgbClr val="FF0000"/>
                </a:solidFill>
              </a:endParaRPr>
            </a:p>
          </p:txBody>
        </p:sp>
        <p:sp>
          <p:nvSpPr>
            <p:cNvPr id="5128" name="TextovéPole 20"/>
            <p:cNvSpPr txBox="1">
              <a:spLocks noChangeArrowheads="1"/>
            </p:cNvSpPr>
            <p:nvPr/>
          </p:nvSpPr>
          <p:spPr bwMode="auto">
            <a:xfrm>
              <a:off x="5572132" y="3500438"/>
              <a:ext cx="5052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</a:rPr>
                <a:t>2.0</a:t>
              </a:r>
              <a:endParaRPr lang="cs-CZ">
                <a:solidFill>
                  <a:srgbClr val="FF0000"/>
                </a:solidFill>
              </a:endParaRPr>
            </a:p>
          </p:txBody>
        </p:sp>
        <p:sp>
          <p:nvSpPr>
            <p:cNvPr id="5129" name="TextovéPole 21"/>
            <p:cNvSpPr txBox="1">
              <a:spLocks noChangeArrowheads="1"/>
            </p:cNvSpPr>
            <p:nvPr/>
          </p:nvSpPr>
          <p:spPr bwMode="auto">
            <a:xfrm>
              <a:off x="7786710" y="4857760"/>
              <a:ext cx="5052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</a:rPr>
                <a:t>6.8</a:t>
              </a:r>
              <a:endParaRPr lang="cs-CZ">
                <a:solidFill>
                  <a:srgbClr val="FF0000"/>
                </a:solidFill>
              </a:endParaRPr>
            </a:p>
          </p:txBody>
        </p:sp>
        <p:sp>
          <p:nvSpPr>
            <p:cNvPr id="5130" name="TextovéPole 22"/>
            <p:cNvSpPr txBox="1">
              <a:spLocks noChangeArrowheads="1"/>
            </p:cNvSpPr>
            <p:nvPr/>
          </p:nvSpPr>
          <p:spPr bwMode="auto">
            <a:xfrm>
              <a:off x="6572264" y="3929066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</a:rPr>
                <a:t>0</a:t>
              </a:r>
              <a:endParaRPr lang="cs-CZ">
                <a:solidFill>
                  <a:srgbClr val="FF0000"/>
                </a:solidFill>
              </a:endParaRPr>
            </a:p>
          </p:txBody>
        </p:sp>
        <p:sp>
          <p:nvSpPr>
            <p:cNvPr id="5131" name="TextovéPole 23"/>
            <p:cNvSpPr txBox="1">
              <a:spLocks noChangeArrowheads="1"/>
            </p:cNvSpPr>
            <p:nvPr/>
          </p:nvSpPr>
          <p:spPr bwMode="auto">
            <a:xfrm>
              <a:off x="5214942" y="4929198"/>
              <a:ext cx="5052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</a:rPr>
                <a:t>1.1</a:t>
              </a:r>
              <a:endParaRPr lang="cs-CZ">
                <a:solidFill>
                  <a:srgbClr val="FF0000"/>
                </a:solidFill>
              </a:endParaRPr>
            </a:p>
          </p:txBody>
        </p:sp>
        <p:sp>
          <p:nvSpPr>
            <p:cNvPr id="5132" name="TextovéPole 24"/>
            <p:cNvSpPr txBox="1">
              <a:spLocks noChangeArrowheads="1"/>
            </p:cNvSpPr>
            <p:nvPr/>
          </p:nvSpPr>
          <p:spPr bwMode="auto">
            <a:xfrm>
              <a:off x="6500826" y="5929330"/>
              <a:ext cx="58221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</a:rPr>
                <a:t>-2.4</a:t>
              </a:r>
              <a:endParaRPr lang="cs-CZ">
                <a:solidFill>
                  <a:srgbClr val="FF0000"/>
                </a:solidFill>
              </a:endParaRPr>
            </a:p>
          </p:txBody>
        </p:sp>
        <p:sp>
          <p:nvSpPr>
            <p:cNvPr id="5133" name="TextovéPole 25"/>
            <p:cNvSpPr txBox="1">
              <a:spLocks noChangeArrowheads="1"/>
            </p:cNvSpPr>
            <p:nvPr/>
          </p:nvSpPr>
          <p:spPr bwMode="auto">
            <a:xfrm>
              <a:off x="6143636" y="4357694"/>
              <a:ext cx="44114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</a:rPr>
                <a:t>10</a:t>
              </a:r>
              <a:endParaRPr lang="cs-CZ">
                <a:solidFill>
                  <a:srgbClr val="FF0000"/>
                </a:solidFill>
              </a:endParaRPr>
            </a:p>
          </p:txBody>
        </p:sp>
        <p:sp>
          <p:nvSpPr>
            <p:cNvPr id="5134" name="TextovéPole 26"/>
            <p:cNvSpPr txBox="1">
              <a:spLocks noChangeArrowheads="1"/>
            </p:cNvSpPr>
            <p:nvPr/>
          </p:nvSpPr>
          <p:spPr bwMode="auto">
            <a:xfrm>
              <a:off x="6143636" y="5429264"/>
              <a:ext cx="5052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</a:rPr>
                <a:t>7.2</a:t>
              </a:r>
              <a:endParaRPr lang="cs-CZ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4895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 </a:t>
            </a:r>
            <a:r>
              <a:rPr lang="cs-CZ" dirty="0" smtClean="0"/>
              <a:t>– </a:t>
            </a:r>
            <a:r>
              <a:rPr lang="en-US" dirty="0" smtClean="0"/>
              <a:t>node degree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115300" cy="4895850"/>
          </a:xfrm>
        </p:spPr>
        <p:txBody>
          <a:bodyPr/>
          <a:lstStyle/>
          <a:p>
            <a:pPr eaLnBrk="1" hangingPunct="1"/>
            <a:r>
              <a:rPr lang="cs-CZ" sz="2000" dirty="0" smtClean="0"/>
              <a:t>incidence</a:t>
            </a:r>
          </a:p>
          <a:p>
            <a:pPr lvl="1" eaLnBrk="1" hangingPunct="1"/>
            <a:r>
              <a:rPr lang="en-US" sz="1800" dirty="0" smtClean="0"/>
              <a:t>If two nodes </a:t>
            </a:r>
            <a:r>
              <a:rPr lang="cs-CZ" sz="1800" i="1" dirty="0" err="1" smtClean="0"/>
              <a:t>x</a:t>
            </a:r>
            <a:r>
              <a:rPr lang="cs-CZ" sz="1800" dirty="0" err="1" smtClean="0"/>
              <a:t>,</a:t>
            </a:r>
            <a:r>
              <a:rPr lang="cs-CZ" sz="1800" i="1" dirty="0" err="1" smtClean="0"/>
              <a:t>y</a:t>
            </a:r>
            <a:r>
              <a:rPr lang="cs-CZ" sz="1800" dirty="0" smtClean="0"/>
              <a:t> </a:t>
            </a:r>
            <a:r>
              <a:rPr lang="en-US" sz="1800" dirty="0" smtClean="0"/>
              <a:t>are linked by edge </a:t>
            </a:r>
            <a:r>
              <a:rPr lang="cs-CZ" sz="1800" i="1" dirty="0" smtClean="0"/>
              <a:t>e</a:t>
            </a:r>
            <a:r>
              <a:rPr lang="cs-CZ" sz="1800" dirty="0" smtClean="0"/>
              <a:t>, </a:t>
            </a:r>
            <a:r>
              <a:rPr lang="en-US" sz="1800" dirty="0">
                <a:solidFill>
                  <a:schemeClr val="accent1"/>
                </a:solidFill>
              </a:rPr>
              <a:t>nodes</a:t>
            </a:r>
            <a:r>
              <a:rPr lang="en-US" sz="1800" dirty="0" smtClean="0"/>
              <a:t> </a:t>
            </a:r>
            <a:r>
              <a:rPr lang="cs-CZ" sz="1800" i="1" dirty="0" err="1" smtClean="0"/>
              <a:t>x</a:t>
            </a:r>
            <a:r>
              <a:rPr lang="cs-CZ" sz="1800" dirty="0" err="1" smtClean="0">
                <a:solidFill>
                  <a:schemeClr val="accent1"/>
                </a:solidFill>
              </a:rPr>
              <a:t>,</a:t>
            </a:r>
            <a:r>
              <a:rPr lang="cs-CZ" sz="1800" i="1" dirty="0" err="1" smtClean="0"/>
              <a:t>y</a:t>
            </a:r>
            <a:r>
              <a:rPr lang="cs-CZ" sz="1800" dirty="0" smtClean="0">
                <a:solidFill>
                  <a:schemeClr val="accent1"/>
                </a:solidFill>
              </a:rPr>
              <a:t> </a:t>
            </a:r>
            <a:r>
              <a:rPr lang="en-US" sz="1800" dirty="0" smtClean="0">
                <a:solidFill>
                  <a:schemeClr val="accent1"/>
                </a:solidFill>
              </a:rPr>
              <a:t>are said to be incident to edge </a:t>
            </a:r>
            <a:r>
              <a:rPr lang="cs-CZ" sz="1800" i="1" dirty="0" smtClean="0"/>
              <a:t>e</a:t>
            </a:r>
            <a:r>
              <a:rPr lang="cs-CZ" sz="1800" dirty="0" smtClean="0">
                <a:solidFill>
                  <a:schemeClr val="accent1"/>
                </a:solidFill>
              </a:rPr>
              <a:t> </a:t>
            </a:r>
            <a:r>
              <a:rPr lang="en-US" sz="1800" dirty="0" smtClean="0"/>
              <a:t>or</a:t>
            </a:r>
            <a:r>
              <a:rPr lang="cs-CZ" sz="1800" dirty="0" smtClean="0"/>
              <a:t>,  </a:t>
            </a:r>
            <a:r>
              <a:rPr lang="en-US" sz="1800" dirty="0" smtClean="0">
                <a:solidFill>
                  <a:schemeClr val="accent1"/>
                </a:solidFill>
              </a:rPr>
              <a:t>edge</a:t>
            </a:r>
            <a:r>
              <a:rPr lang="cs-CZ" sz="1800" dirty="0" smtClean="0">
                <a:solidFill>
                  <a:schemeClr val="accent1"/>
                </a:solidFill>
              </a:rPr>
              <a:t> </a:t>
            </a:r>
            <a:r>
              <a:rPr lang="cs-CZ" sz="1800" i="1" dirty="0" smtClean="0"/>
              <a:t>e</a:t>
            </a:r>
            <a:r>
              <a:rPr lang="cs-CZ" sz="1800" dirty="0" smtClean="0">
                <a:solidFill>
                  <a:schemeClr val="accent1"/>
                </a:solidFill>
              </a:rPr>
              <a:t> </a:t>
            </a:r>
            <a:r>
              <a:rPr lang="en-US" sz="1800" dirty="0" smtClean="0">
                <a:solidFill>
                  <a:schemeClr val="accent1"/>
                </a:solidFill>
              </a:rPr>
              <a:t>is incident to nodes </a:t>
            </a:r>
            <a:r>
              <a:rPr lang="cs-CZ" sz="1800" i="1" dirty="0" err="1" smtClean="0"/>
              <a:t>x</a:t>
            </a:r>
            <a:r>
              <a:rPr lang="cs-CZ" sz="1800" dirty="0" err="1" smtClean="0">
                <a:solidFill>
                  <a:schemeClr val="accent1"/>
                </a:solidFill>
              </a:rPr>
              <a:t>,</a:t>
            </a:r>
            <a:r>
              <a:rPr lang="cs-CZ" sz="1800" i="1" dirty="0" err="1" smtClean="0"/>
              <a:t>y</a:t>
            </a:r>
            <a:r>
              <a:rPr lang="cs-CZ" sz="1800" dirty="0" smtClean="0"/>
              <a:t>. </a:t>
            </a:r>
          </a:p>
          <a:p>
            <a:pPr eaLnBrk="1" hangingPunct="1"/>
            <a:r>
              <a:rPr lang="en-US" sz="2000" dirty="0" smtClean="0"/>
              <a:t>Node degree </a:t>
            </a:r>
            <a:r>
              <a:rPr lang="cs-CZ" sz="2000" dirty="0" smtClean="0"/>
              <a:t>(</a:t>
            </a:r>
            <a:r>
              <a:rPr lang="en-US" sz="2000" dirty="0" smtClean="0"/>
              <a:t>for undirected graph</a:t>
            </a:r>
            <a:r>
              <a:rPr lang="cs-CZ" sz="2000" dirty="0" smtClean="0"/>
              <a:t>)</a:t>
            </a:r>
          </a:p>
          <a:p>
            <a:pPr lvl="1" eaLnBrk="1" hangingPunct="1"/>
            <a:r>
              <a:rPr lang="en-US" sz="1800" dirty="0" smtClean="0"/>
              <a:t>A function that returns a number of edges incident to a given node</a:t>
            </a:r>
            <a:r>
              <a:rPr lang="cs-CZ" sz="1800" dirty="0" smtClean="0"/>
              <a:t>. </a:t>
            </a:r>
          </a:p>
          <a:p>
            <a:pPr lvl="1" eaLnBrk="1" hangingPunct="1"/>
            <a:endParaRPr lang="cs-CZ" sz="1800" dirty="0" smtClean="0"/>
          </a:p>
          <a:p>
            <a:pPr lvl="1" eaLnBrk="1" hangingPunct="1"/>
            <a:endParaRPr lang="cs-CZ" sz="1800" dirty="0" smtClean="0"/>
          </a:p>
          <a:p>
            <a:pPr lvl="1" eaLnBrk="1" hangingPunct="1"/>
            <a:endParaRPr lang="cs-CZ" sz="18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cs-CZ" sz="1800" dirty="0" smtClean="0"/>
              <a:t>				</a:t>
            </a:r>
            <a:r>
              <a:rPr lang="cs-CZ" sz="1800" dirty="0" err="1" smtClean="0"/>
              <a:t>deg</a:t>
            </a:r>
            <a:r>
              <a:rPr lang="cs-CZ" sz="1800" dirty="0" smtClean="0"/>
              <a:t>(a)=3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sz="1800" dirty="0" smtClean="0"/>
              <a:t>				</a:t>
            </a:r>
            <a:r>
              <a:rPr lang="cs-CZ" sz="1800" dirty="0" err="1" smtClean="0"/>
              <a:t>deg</a:t>
            </a:r>
            <a:r>
              <a:rPr lang="cs-CZ" sz="1800" dirty="0" smtClean="0"/>
              <a:t>(b)=4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sz="1800" dirty="0" smtClean="0"/>
              <a:t>				</a:t>
            </a:r>
            <a:r>
              <a:rPr lang="cs-CZ" sz="1800" dirty="0" err="1" smtClean="0"/>
              <a:t>deg</a:t>
            </a:r>
            <a:r>
              <a:rPr lang="cs-CZ" sz="1800" dirty="0" smtClean="0"/>
              <a:t>(c)=4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sz="1800" dirty="0" smtClean="0"/>
              <a:t>				</a:t>
            </a:r>
            <a:r>
              <a:rPr lang="cs-CZ" sz="1800" dirty="0" err="1" smtClean="0"/>
              <a:t>deg</a:t>
            </a:r>
            <a:r>
              <a:rPr lang="cs-CZ" sz="1800" dirty="0" smtClean="0"/>
              <a:t>(d)=3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sz="1800" dirty="0" smtClean="0"/>
              <a:t>				</a:t>
            </a:r>
            <a:r>
              <a:rPr lang="cs-CZ" sz="1800" dirty="0" err="1" smtClean="0"/>
              <a:t>deg</a:t>
            </a:r>
            <a:r>
              <a:rPr lang="cs-CZ" sz="1800" dirty="0" smtClean="0"/>
              <a:t>(e)=2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dirty="0" smtClean="0"/>
              <a:t> 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-357188" y="3429000"/>
          <a:ext cx="6764338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Dokument" r:id="rId3" imgW="5766396" imgH="606006" progId="Word.Document.12">
                  <p:embed/>
                </p:oleObj>
              </mc:Choice>
              <mc:Fallback>
                <p:oleObj name="Dokument" r:id="rId3" imgW="5766396" imgH="606006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57188" y="3429000"/>
                        <a:ext cx="6764338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5286375" y="3071813"/>
            <a:ext cx="2857500" cy="3429000"/>
            <a:chOff x="4786314" y="1770234"/>
            <a:chExt cx="3278734" cy="4182250"/>
          </a:xfrm>
        </p:grpSpPr>
        <p:cxnSp>
          <p:nvCxnSpPr>
            <p:cNvPr id="7" name="Přímá spojovací čára 6"/>
            <p:cNvCxnSpPr/>
            <p:nvPr/>
          </p:nvCxnSpPr>
          <p:spPr bwMode="auto">
            <a:xfrm>
              <a:off x="5287232" y="3570925"/>
              <a:ext cx="2357045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8" name="Přímá spojovací čára 7"/>
            <p:cNvCxnSpPr/>
            <p:nvPr/>
          </p:nvCxnSpPr>
          <p:spPr bwMode="auto">
            <a:xfrm rot="5400000">
              <a:off x="6679068" y="4536134"/>
              <a:ext cx="1930418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" name="Přímá spojovací čára 8"/>
            <p:cNvCxnSpPr/>
            <p:nvPr/>
          </p:nvCxnSpPr>
          <p:spPr bwMode="auto">
            <a:xfrm rot="5400000">
              <a:off x="4322023" y="4536134"/>
              <a:ext cx="1930418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0" name="Přímá spojovací čára 9"/>
            <p:cNvCxnSpPr/>
            <p:nvPr/>
          </p:nvCxnSpPr>
          <p:spPr bwMode="auto">
            <a:xfrm>
              <a:off x="5287232" y="3570925"/>
              <a:ext cx="2357045" cy="1930418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1" name="Přímá spojovací čára 10"/>
            <p:cNvCxnSpPr/>
            <p:nvPr/>
          </p:nvCxnSpPr>
          <p:spPr bwMode="auto">
            <a:xfrm rot="10800000" flipV="1">
              <a:off x="5287232" y="3570925"/>
              <a:ext cx="2357045" cy="1930418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2" name="Přímá spojovací čára 11"/>
            <p:cNvCxnSpPr/>
            <p:nvPr/>
          </p:nvCxnSpPr>
          <p:spPr bwMode="auto">
            <a:xfrm>
              <a:off x="5287232" y="5501343"/>
              <a:ext cx="2357045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3" name="Přímá spojovací čára 12"/>
            <p:cNvCxnSpPr/>
            <p:nvPr/>
          </p:nvCxnSpPr>
          <p:spPr bwMode="auto">
            <a:xfrm rot="5400000" flipH="1" flipV="1">
              <a:off x="5287091" y="2428693"/>
              <a:ext cx="1142374" cy="1142092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4" name="Přímá spojovací čára 13"/>
            <p:cNvCxnSpPr/>
            <p:nvPr/>
          </p:nvCxnSpPr>
          <p:spPr bwMode="auto">
            <a:xfrm rot="10800000">
              <a:off x="6429324" y="2428551"/>
              <a:ext cx="1214954" cy="1142374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sp>
          <p:nvSpPr>
            <p:cNvPr id="15" name="TextovéPole 14"/>
            <p:cNvSpPr txBox="1"/>
            <p:nvPr/>
          </p:nvSpPr>
          <p:spPr>
            <a:xfrm>
              <a:off x="4857354" y="5358062"/>
              <a:ext cx="386162" cy="52278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a</a:t>
              </a:r>
              <a:endParaRPr lang="cs-CZ" sz="2800" dirty="0">
                <a:latin typeface="+mn-lt"/>
              </a:endParaRPr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4786314" y="3214659"/>
              <a:ext cx="384341" cy="52278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b</a:t>
              </a:r>
              <a:endParaRPr lang="cs-CZ" sz="2800" dirty="0">
                <a:latin typeface="+mn-lt"/>
              </a:endParaRPr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6261744" y="1770234"/>
              <a:ext cx="384341" cy="52278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e</a:t>
              </a:r>
              <a:endParaRPr lang="cs-CZ" sz="2800" dirty="0">
                <a:latin typeface="+mn-lt"/>
              </a:endParaRPr>
            </a:p>
          </p:txBody>
        </p:sp>
        <p:sp>
          <p:nvSpPr>
            <p:cNvPr id="18" name="TextovéPole 17"/>
            <p:cNvSpPr txBox="1"/>
            <p:nvPr/>
          </p:nvSpPr>
          <p:spPr>
            <a:xfrm>
              <a:off x="7644278" y="5429703"/>
              <a:ext cx="384340" cy="52278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d</a:t>
              </a:r>
              <a:endParaRPr lang="cs-CZ" sz="2800" dirty="0">
                <a:latin typeface="+mn-lt"/>
              </a:endParaRPr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7715316" y="3214659"/>
              <a:ext cx="349732" cy="52278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c</a:t>
              </a:r>
              <a:endParaRPr lang="cs-CZ" sz="28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84965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</a:t>
            </a:r>
            <a:r>
              <a:rPr lang="cs-CZ" dirty="0" smtClean="0"/>
              <a:t> – </a:t>
            </a:r>
            <a:r>
              <a:rPr lang="en-US" dirty="0" smtClean="0"/>
              <a:t>node degree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115300" cy="489585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Node degree (for directed graphs)</a:t>
            </a:r>
            <a:endParaRPr lang="cs-CZ" sz="2000" dirty="0" smtClean="0"/>
          </a:p>
          <a:p>
            <a:pPr lvl="1" eaLnBrk="1" hangingPunct="1"/>
            <a:r>
              <a:rPr lang="en-US" sz="1800" dirty="0" err="1" smtClean="0"/>
              <a:t>indegree</a:t>
            </a:r>
            <a:endParaRPr lang="cs-CZ" sz="1800" dirty="0" smtClean="0"/>
          </a:p>
          <a:p>
            <a:pPr lvl="1" eaLnBrk="1" hangingPunct="1"/>
            <a:endParaRPr lang="cs-CZ" sz="1800" dirty="0" smtClean="0"/>
          </a:p>
          <a:p>
            <a:pPr lvl="1" eaLnBrk="1" hangingPunct="1"/>
            <a:endParaRPr lang="cs-CZ" sz="1800" dirty="0" smtClean="0"/>
          </a:p>
          <a:p>
            <a:pPr lvl="1" eaLnBrk="1" hangingPunct="1"/>
            <a:r>
              <a:rPr lang="en-US" sz="1800" dirty="0" err="1" smtClean="0"/>
              <a:t>outdegree</a:t>
            </a:r>
            <a:endParaRPr lang="cs-CZ" sz="1800" dirty="0" smtClean="0"/>
          </a:p>
          <a:p>
            <a:pPr lvl="1" eaLnBrk="1" hangingPunct="1"/>
            <a:endParaRPr lang="cs-CZ" sz="1800" dirty="0" smtClean="0"/>
          </a:p>
          <a:p>
            <a:pPr lvl="1" eaLnBrk="1" hangingPunct="1"/>
            <a:endParaRPr lang="cs-CZ" sz="1800" dirty="0" smtClean="0"/>
          </a:p>
          <a:p>
            <a:pPr lvl="1" eaLnBrk="1" hangingPunct="1"/>
            <a:endParaRPr lang="cs-CZ" sz="18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cs-CZ" sz="1800" dirty="0" smtClean="0"/>
              <a:t>		</a:t>
            </a:r>
            <a:r>
              <a:rPr lang="cs-CZ" sz="1800" dirty="0" err="1" smtClean="0"/>
              <a:t>deg</a:t>
            </a:r>
            <a:r>
              <a:rPr lang="cs-CZ" sz="1800" baseline="30000" dirty="0" smtClean="0"/>
              <a:t>+</a:t>
            </a:r>
            <a:r>
              <a:rPr lang="cs-CZ" sz="1800" dirty="0" smtClean="0"/>
              <a:t>(a)=</a:t>
            </a:r>
            <a:r>
              <a:rPr lang="en-US" sz="1800" dirty="0" smtClean="0"/>
              <a:t>2</a:t>
            </a:r>
            <a:r>
              <a:rPr lang="cs-CZ" sz="1800" dirty="0" smtClean="0"/>
              <a:t> 	</a:t>
            </a:r>
            <a:r>
              <a:rPr lang="cs-CZ" sz="1800" dirty="0" err="1" smtClean="0"/>
              <a:t>deg</a:t>
            </a:r>
            <a:r>
              <a:rPr lang="cs-CZ" sz="1800" baseline="30000" dirty="0" smtClean="0"/>
              <a:t>-</a:t>
            </a:r>
            <a:r>
              <a:rPr lang="cs-CZ" sz="1800" dirty="0" smtClean="0"/>
              <a:t>(a)=</a:t>
            </a:r>
            <a:r>
              <a:rPr lang="en-US" sz="1800" dirty="0" smtClean="0"/>
              <a:t>1</a:t>
            </a:r>
            <a:endParaRPr lang="cs-CZ" sz="18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cs-CZ" sz="1800" dirty="0" smtClean="0"/>
              <a:t>		</a:t>
            </a:r>
            <a:r>
              <a:rPr lang="cs-CZ" sz="1800" dirty="0" err="1" smtClean="0"/>
              <a:t>deg</a:t>
            </a:r>
            <a:r>
              <a:rPr lang="cs-CZ" sz="1800" baseline="30000" dirty="0" smtClean="0"/>
              <a:t>+</a:t>
            </a:r>
            <a:r>
              <a:rPr lang="cs-CZ" sz="1800" dirty="0" smtClean="0"/>
              <a:t>(b)=</a:t>
            </a:r>
            <a:r>
              <a:rPr lang="en-US" sz="1800" dirty="0" smtClean="0"/>
              <a:t>0</a:t>
            </a:r>
            <a:r>
              <a:rPr lang="cs-CZ" sz="1800" dirty="0" smtClean="0"/>
              <a:t> 	</a:t>
            </a:r>
            <a:r>
              <a:rPr lang="cs-CZ" sz="1800" dirty="0" err="1" smtClean="0"/>
              <a:t>deg</a:t>
            </a:r>
            <a:r>
              <a:rPr lang="cs-CZ" sz="1800" baseline="30000" dirty="0" smtClean="0"/>
              <a:t>-</a:t>
            </a:r>
            <a:r>
              <a:rPr lang="cs-CZ" sz="1800" dirty="0" smtClean="0"/>
              <a:t>(b)=</a:t>
            </a:r>
            <a:r>
              <a:rPr lang="en-US" sz="1800" dirty="0" smtClean="0"/>
              <a:t>4</a:t>
            </a:r>
            <a:endParaRPr lang="cs-CZ" sz="18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cs-CZ" sz="1800" dirty="0" smtClean="0"/>
              <a:t>		</a:t>
            </a:r>
            <a:r>
              <a:rPr lang="cs-CZ" sz="1800" dirty="0" err="1" smtClean="0"/>
              <a:t>deg</a:t>
            </a:r>
            <a:r>
              <a:rPr lang="cs-CZ" sz="1800" baseline="30000" dirty="0" smtClean="0"/>
              <a:t>+</a:t>
            </a:r>
            <a:r>
              <a:rPr lang="cs-CZ" sz="1800" dirty="0" smtClean="0"/>
              <a:t>(c)=</a:t>
            </a:r>
            <a:r>
              <a:rPr lang="en-US" sz="1800" smtClean="0"/>
              <a:t>1</a:t>
            </a:r>
            <a:r>
              <a:rPr lang="cs-CZ" sz="1800" dirty="0" smtClean="0"/>
              <a:t>	</a:t>
            </a:r>
            <a:r>
              <a:rPr lang="cs-CZ" sz="1800" dirty="0" err="1" smtClean="0"/>
              <a:t>deg</a:t>
            </a:r>
            <a:r>
              <a:rPr lang="cs-CZ" sz="1800" baseline="30000" dirty="0" smtClean="0"/>
              <a:t>-</a:t>
            </a:r>
            <a:r>
              <a:rPr lang="cs-CZ" sz="1800" dirty="0" smtClean="0"/>
              <a:t>(c)=</a:t>
            </a:r>
            <a:r>
              <a:rPr lang="en-US" sz="1800" dirty="0" smtClean="0"/>
              <a:t>3</a:t>
            </a:r>
            <a:endParaRPr lang="cs-CZ" sz="18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cs-CZ" sz="1800" dirty="0" smtClean="0"/>
              <a:t>		</a:t>
            </a:r>
            <a:r>
              <a:rPr lang="cs-CZ" sz="1800" dirty="0" err="1" smtClean="0"/>
              <a:t>deg</a:t>
            </a:r>
            <a:r>
              <a:rPr lang="cs-CZ" sz="1800" baseline="30000" dirty="0" smtClean="0"/>
              <a:t>+</a:t>
            </a:r>
            <a:r>
              <a:rPr lang="cs-CZ" sz="1800" dirty="0" smtClean="0"/>
              <a:t>(d)=</a:t>
            </a:r>
            <a:r>
              <a:rPr lang="en-US" sz="1800" dirty="0" smtClean="0"/>
              <a:t>3</a:t>
            </a:r>
            <a:r>
              <a:rPr lang="cs-CZ" sz="1800" dirty="0" smtClean="0"/>
              <a:t> 	</a:t>
            </a:r>
            <a:r>
              <a:rPr lang="cs-CZ" sz="1800" dirty="0" err="1" smtClean="0"/>
              <a:t>deg</a:t>
            </a:r>
            <a:r>
              <a:rPr lang="cs-CZ" sz="1800" baseline="30000" dirty="0" smtClean="0"/>
              <a:t>-</a:t>
            </a:r>
            <a:r>
              <a:rPr lang="cs-CZ" sz="1800" dirty="0" smtClean="0"/>
              <a:t>(d)=</a:t>
            </a:r>
            <a:r>
              <a:rPr lang="en-US" sz="1800" dirty="0" smtClean="0"/>
              <a:t>0</a:t>
            </a:r>
            <a:endParaRPr lang="cs-CZ" sz="18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cs-CZ" sz="1800" dirty="0" smtClean="0"/>
              <a:t>		</a:t>
            </a:r>
            <a:r>
              <a:rPr lang="cs-CZ" sz="1800" dirty="0" err="1" smtClean="0"/>
              <a:t>deg</a:t>
            </a:r>
            <a:r>
              <a:rPr lang="cs-CZ" sz="1800" baseline="30000" dirty="0" smtClean="0"/>
              <a:t>+</a:t>
            </a:r>
            <a:r>
              <a:rPr lang="cs-CZ" sz="1800" dirty="0" smtClean="0"/>
              <a:t>(e)=</a:t>
            </a:r>
            <a:r>
              <a:rPr lang="en-US" sz="1800" dirty="0" smtClean="0"/>
              <a:t>2</a:t>
            </a:r>
            <a:r>
              <a:rPr lang="cs-CZ" sz="1800" dirty="0" smtClean="0"/>
              <a:t> 	</a:t>
            </a:r>
            <a:r>
              <a:rPr lang="cs-CZ" sz="1800" dirty="0" err="1" smtClean="0"/>
              <a:t>deg</a:t>
            </a:r>
            <a:r>
              <a:rPr lang="cs-CZ" sz="1800" baseline="30000" dirty="0" smtClean="0"/>
              <a:t>-</a:t>
            </a:r>
            <a:r>
              <a:rPr lang="cs-CZ" sz="1800" dirty="0" smtClean="0"/>
              <a:t>(e)=</a:t>
            </a:r>
            <a:r>
              <a:rPr lang="en-US" sz="1800" dirty="0" smtClean="0"/>
              <a:t>0</a:t>
            </a:r>
            <a:endParaRPr lang="cs-CZ" sz="18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cs-CZ" dirty="0" smtClean="0"/>
              <a:t> 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285875" y="1928813"/>
          <a:ext cx="65770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Dokument" r:id="rId3" imgW="6744398" imgH="606006" progId="Word.Document.12">
                  <p:embed/>
                </p:oleObj>
              </mc:Choice>
              <mc:Fallback>
                <p:oleObj name="Dokument" r:id="rId3" imgW="6744398" imgH="606006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1928813"/>
                        <a:ext cx="6577013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285875" y="2860675"/>
          <a:ext cx="6491288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Dokument" r:id="rId5" imgW="6744398" imgH="606006" progId="Word.Document.12">
                  <p:embed/>
                </p:oleObj>
              </mc:Choice>
              <mc:Fallback>
                <p:oleObj name="Dokument" r:id="rId5" imgW="6744398" imgH="606006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2860675"/>
                        <a:ext cx="6491288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Přímá spojovací čára 20"/>
          <p:cNvCxnSpPr/>
          <p:nvPr/>
        </p:nvCxnSpPr>
        <p:spPr bwMode="auto">
          <a:xfrm>
            <a:off x="5707063" y="4510088"/>
            <a:ext cx="1643062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cxnSp>
        <p:nvCxnSpPr>
          <p:cNvPr id="22" name="Přímá spojovací čára 21"/>
          <p:cNvCxnSpPr/>
          <p:nvPr/>
        </p:nvCxnSpPr>
        <p:spPr bwMode="auto">
          <a:xfrm rot="5400000">
            <a:off x="6661150" y="5199063"/>
            <a:ext cx="137795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cxnSp>
        <p:nvCxnSpPr>
          <p:cNvPr id="23" name="Přímá spojovací čára 22"/>
          <p:cNvCxnSpPr/>
          <p:nvPr/>
        </p:nvCxnSpPr>
        <p:spPr bwMode="auto">
          <a:xfrm rot="5400000">
            <a:off x="5018088" y="5199063"/>
            <a:ext cx="137795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cxnSp>
        <p:nvCxnSpPr>
          <p:cNvPr id="24" name="Přímá spojovací čára 23"/>
          <p:cNvCxnSpPr/>
          <p:nvPr/>
        </p:nvCxnSpPr>
        <p:spPr bwMode="auto">
          <a:xfrm>
            <a:off x="5707063" y="4510088"/>
            <a:ext cx="1643062" cy="137795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cxnSp>
        <p:nvCxnSpPr>
          <p:cNvPr id="25" name="Přímá spojovací čára 24"/>
          <p:cNvCxnSpPr/>
          <p:nvPr/>
        </p:nvCxnSpPr>
        <p:spPr bwMode="auto">
          <a:xfrm rot="10800000" flipV="1">
            <a:off x="5707063" y="4510088"/>
            <a:ext cx="1643062" cy="137795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cxnSp>
        <p:nvCxnSpPr>
          <p:cNvPr id="26" name="Přímá spojovací čára 25"/>
          <p:cNvCxnSpPr/>
          <p:nvPr/>
        </p:nvCxnSpPr>
        <p:spPr bwMode="auto">
          <a:xfrm>
            <a:off x="5707063" y="5888038"/>
            <a:ext cx="1643062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cxnSp>
        <p:nvCxnSpPr>
          <p:cNvPr id="27" name="Přímá spojovací čára 26"/>
          <p:cNvCxnSpPr/>
          <p:nvPr/>
        </p:nvCxnSpPr>
        <p:spPr bwMode="auto">
          <a:xfrm rot="5400000" flipH="1" flipV="1">
            <a:off x="5697538" y="3703638"/>
            <a:ext cx="815975" cy="796925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cxnSp>
        <p:nvCxnSpPr>
          <p:cNvPr id="28" name="Přímá spojovací čára 27"/>
          <p:cNvCxnSpPr/>
          <p:nvPr/>
        </p:nvCxnSpPr>
        <p:spPr bwMode="auto">
          <a:xfrm rot="10800000">
            <a:off x="6503988" y="3694113"/>
            <a:ext cx="846137" cy="815975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sp>
        <p:nvSpPr>
          <p:cNvPr id="29" name="TextovéPole 28"/>
          <p:cNvSpPr txBox="1"/>
          <p:nvPr/>
        </p:nvSpPr>
        <p:spPr bwMode="auto">
          <a:xfrm>
            <a:off x="5407025" y="5786438"/>
            <a:ext cx="268288" cy="3730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a</a:t>
            </a:r>
            <a:endParaRPr lang="cs-CZ" sz="2800" dirty="0">
              <a:latin typeface="+mn-lt"/>
            </a:endParaRPr>
          </a:p>
        </p:txBody>
      </p:sp>
      <p:sp>
        <p:nvSpPr>
          <p:cNvPr id="30" name="TextovéPole 29"/>
          <p:cNvSpPr txBox="1"/>
          <p:nvPr/>
        </p:nvSpPr>
        <p:spPr bwMode="auto">
          <a:xfrm>
            <a:off x="5357813" y="4256088"/>
            <a:ext cx="266700" cy="3730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b</a:t>
            </a:r>
            <a:endParaRPr lang="cs-CZ" sz="2800" dirty="0">
              <a:latin typeface="+mn-lt"/>
            </a:endParaRPr>
          </a:p>
        </p:txBody>
      </p:sp>
      <p:sp>
        <p:nvSpPr>
          <p:cNvPr id="31" name="TextovéPole 30"/>
          <p:cNvSpPr txBox="1"/>
          <p:nvPr/>
        </p:nvSpPr>
        <p:spPr bwMode="auto">
          <a:xfrm>
            <a:off x="6354763" y="3286125"/>
            <a:ext cx="268287" cy="3730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e</a:t>
            </a:r>
            <a:endParaRPr lang="cs-CZ" sz="2800" dirty="0">
              <a:latin typeface="+mn-lt"/>
            </a:endParaRPr>
          </a:p>
        </p:txBody>
      </p:sp>
      <p:sp>
        <p:nvSpPr>
          <p:cNvPr id="32" name="TextovéPole 31"/>
          <p:cNvSpPr txBox="1"/>
          <p:nvPr/>
        </p:nvSpPr>
        <p:spPr bwMode="auto">
          <a:xfrm>
            <a:off x="7350125" y="5837238"/>
            <a:ext cx="268288" cy="3746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d</a:t>
            </a:r>
            <a:endParaRPr lang="cs-CZ" sz="2800" dirty="0">
              <a:latin typeface="+mn-lt"/>
            </a:endParaRPr>
          </a:p>
        </p:txBody>
      </p:sp>
      <p:sp>
        <p:nvSpPr>
          <p:cNvPr id="33" name="TextovéPole 32"/>
          <p:cNvSpPr txBox="1"/>
          <p:nvPr/>
        </p:nvSpPr>
        <p:spPr bwMode="auto">
          <a:xfrm>
            <a:off x="7399338" y="4256088"/>
            <a:ext cx="244475" cy="3730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c</a:t>
            </a:r>
            <a:endParaRPr lang="cs-CZ" sz="2800" dirty="0">
              <a:latin typeface="+mn-lt"/>
            </a:endParaRPr>
          </a:p>
        </p:txBody>
      </p:sp>
      <p:cxnSp>
        <p:nvCxnSpPr>
          <p:cNvPr id="7188" name="Přímá spojovací čára 33"/>
          <p:cNvCxnSpPr>
            <a:cxnSpLocks noChangeShapeType="1"/>
          </p:cNvCxnSpPr>
          <p:nvPr/>
        </p:nvCxnSpPr>
        <p:spPr bwMode="auto">
          <a:xfrm rot="5400000" flipH="1" flipV="1">
            <a:off x="6503398" y="3694339"/>
            <a:ext cx="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9136300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</a:t>
            </a:r>
            <a:r>
              <a:rPr lang="cs-CZ" dirty="0" smtClean="0"/>
              <a:t> – </a:t>
            </a:r>
            <a:r>
              <a:rPr lang="en-US" dirty="0" smtClean="0"/>
              <a:t>handshaking </a:t>
            </a:r>
            <a:r>
              <a:rPr lang="cs-CZ" dirty="0" smtClean="0"/>
              <a:t>lemma</a:t>
            </a:r>
            <a:endParaRPr lang="cs-CZ" dirty="0"/>
          </a:p>
        </p:txBody>
      </p:sp>
      <p:sp>
        <p:nvSpPr>
          <p:cNvPr id="8197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258175" cy="489585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Handshaking </a:t>
            </a:r>
            <a:r>
              <a:rPr lang="cs-CZ" sz="2400" b="1" dirty="0" smtClean="0"/>
              <a:t>lemma </a:t>
            </a:r>
            <a:r>
              <a:rPr lang="cs-CZ" sz="2400" dirty="0" smtClean="0"/>
              <a:t>(</a:t>
            </a:r>
            <a:r>
              <a:rPr lang="en-US" sz="2400" dirty="0" smtClean="0"/>
              <a:t>for undirected graphs</a:t>
            </a:r>
            <a:r>
              <a:rPr lang="cs-CZ" sz="2400" dirty="0" smtClean="0"/>
              <a:t>)</a:t>
            </a:r>
          </a:p>
          <a:p>
            <a:pPr eaLnBrk="1" hangingPunct="1"/>
            <a:endParaRPr lang="cs-CZ" sz="2400" dirty="0" smtClean="0"/>
          </a:p>
          <a:p>
            <a:pPr eaLnBrk="1" hangingPunct="1"/>
            <a:endParaRPr lang="cs-CZ" sz="2400" dirty="0" smtClean="0"/>
          </a:p>
          <a:p>
            <a:pPr eaLnBrk="1" hangingPunct="1"/>
            <a:r>
              <a:rPr lang="en-US" sz="2400" dirty="0" smtClean="0"/>
              <a:t>Explanation</a:t>
            </a:r>
            <a:r>
              <a:rPr lang="cs-CZ" sz="2400" dirty="0" smtClean="0"/>
              <a:t>: </a:t>
            </a:r>
            <a:r>
              <a:rPr lang="en-US" sz="2400" dirty="0" smtClean="0"/>
              <a:t>Each edges is added twice</a:t>
            </a:r>
            <a:r>
              <a:rPr lang="cs-CZ" sz="2400" dirty="0" smtClean="0"/>
              <a:t> – </a:t>
            </a:r>
            <a:r>
              <a:rPr lang="en-US" sz="2400" dirty="0" smtClean="0"/>
              <a:t>once for the source node, then once for target node</a:t>
            </a:r>
            <a:r>
              <a:rPr lang="cs-CZ" sz="2400" dirty="0" smtClean="0"/>
              <a:t>.</a:t>
            </a:r>
          </a:p>
          <a:p>
            <a:pPr eaLnBrk="1" hangingPunct="1"/>
            <a:r>
              <a:rPr lang="en-US" sz="2400" dirty="0" smtClean="0"/>
              <a:t>The variant for directed graphs</a:t>
            </a:r>
            <a:endParaRPr lang="cs-CZ" sz="2400" dirty="0" smtClean="0"/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1574800" y="1711325"/>
          <a:ext cx="5749925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Dokument" r:id="rId3" imgW="5766396" imgH="1136530" progId="Word.Document.12">
                  <p:embed/>
                </p:oleObj>
              </mc:Choice>
              <mc:Fallback>
                <p:oleObj name="Dokument" r:id="rId3" imgW="5766396" imgH="1136530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4800" y="1711325"/>
                        <a:ext cx="5749925" cy="113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6"/>
          <p:cNvGraphicFramePr>
            <a:graphicFrameLocks noChangeAspect="1"/>
          </p:cNvGraphicFramePr>
          <p:nvPr/>
        </p:nvGraphicFramePr>
        <p:xfrm>
          <a:off x="1782763" y="4572000"/>
          <a:ext cx="5676900" cy="111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Dokument" r:id="rId5" imgW="5766396" imgH="1136530" progId="Word.Document.12">
                  <p:embed/>
                </p:oleObj>
              </mc:Choice>
              <mc:Fallback>
                <p:oleObj name="Dokument" r:id="rId5" imgW="5766396" imgH="1136530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763" y="4572000"/>
                        <a:ext cx="5676900" cy="1112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56572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 </a:t>
            </a:r>
            <a:r>
              <a:rPr lang="cs-CZ" dirty="0" smtClean="0"/>
              <a:t>– </a:t>
            </a:r>
            <a:r>
              <a:rPr lang="en-US" dirty="0" smtClean="0"/>
              <a:t>complete graph</a:t>
            </a:r>
            <a:endParaRPr lang="cs-CZ" dirty="0"/>
          </a:p>
        </p:txBody>
      </p:sp>
      <p:sp>
        <p:nvSpPr>
          <p:cNvPr id="9221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7900987" cy="4895850"/>
          </a:xfrm>
        </p:spPr>
        <p:txBody>
          <a:bodyPr/>
          <a:lstStyle/>
          <a:p>
            <a:pPr eaLnBrk="1" hangingPunct="1"/>
            <a:r>
              <a:rPr lang="en-US" dirty="0" smtClean="0"/>
              <a:t>complete graph</a:t>
            </a:r>
            <a:endParaRPr lang="cs-CZ" dirty="0" smtClean="0"/>
          </a:p>
          <a:p>
            <a:pPr lvl="1" eaLnBrk="1" hangingPunct="1"/>
            <a:r>
              <a:rPr lang="en-US" dirty="0" smtClean="0"/>
              <a:t>Every two nodes are linked by an edge</a:t>
            </a:r>
            <a:endParaRPr lang="cs-CZ" dirty="0" smtClean="0"/>
          </a:p>
          <a:p>
            <a:pPr lvl="1" eaLnBrk="1" hangingPunct="1"/>
            <a:endParaRPr lang="cs-CZ" dirty="0" smtClean="0"/>
          </a:p>
          <a:p>
            <a:pPr lvl="1" eaLnBrk="1" hangingPunct="1"/>
            <a:endParaRPr lang="cs-CZ" dirty="0" smtClean="0"/>
          </a:p>
          <a:p>
            <a:pPr lvl="1" eaLnBrk="1" hangingPunct="1"/>
            <a:endParaRPr lang="cs-CZ" dirty="0" smtClean="0"/>
          </a:p>
          <a:p>
            <a:pPr lvl="1" eaLnBrk="1" hangingPunct="1"/>
            <a:r>
              <a:rPr lang="en-US" dirty="0" smtClean="0"/>
              <a:t>A consequence</a:t>
            </a:r>
            <a:endParaRPr lang="cs-CZ" dirty="0" smtClean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7729323"/>
              </p:ext>
            </p:extLst>
          </p:nvPr>
        </p:nvGraphicFramePr>
        <p:xfrm>
          <a:off x="-546100" y="2446338"/>
          <a:ext cx="6032500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Dokument" r:id="rId3" imgW="5757666" imgH="1076799" progId="Word.Document.12">
                  <p:embed/>
                </p:oleObj>
              </mc:Choice>
              <mc:Fallback>
                <p:oleObj name="Dokument" r:id="rId3" imgW="5757666" imgH="1076799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46100" y="2446338"/>
                        <a:ext cx="6032500" cy="1116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285750" y="4286250"/>
          <a:ext cx="57658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Dokument" r:id="rId5" imgW="5766396" imgH="605646" progId="Word.Document.12">
                  <p:embed/>
                </p:oleObj>
              </mc:Choice>
              <mc:Fallback>
                <p:oleObj name="Dokument" r:id="rId5" imgW="5766396" imgH="605646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4286250"/>
                        <a:ext cx="57658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22" name="Skupina 54"/>
          <p:cNvGrpSpPr>
            <a:grpSpLocks/>
          </p:cNvGrpSpPr>
          <p:nvPr/>
        </p:nvGrpSpPr>
        <p:grpSpPr bwMode="auto">
          <a:xfrm>
            <a:off x="5857875" y="3071813"/>
            <a:ext cx="2813050" cy="3155950"/>
            <a:chOff x="5857884" y="3071810"/>
            <a:chExt cx="2813236" cy="3155414"/>
          </a:xfrm>
        </p:grpSpPr>
        <p:grpSp>
          <p:nvGrpSpPr>
            <p:cNvPr id="9223" name="Skupina 47"/>
            <p:cNvGrpSpPr>
              <a:grpSpLocks/>
            </p:cNvGrpSpPr>
            <p:nvPr/>
          </p:nvGrpSpPr>
          <p:grpSpPr bwMode="auto">
            <a:xfrm>
              <a:off x="6286512" y="3571876"/>
              <a:ext cx="2000264" cy="2214578"/>
              <a:chOff x="6286512" y="3571876"/>
              <a:chExt cx="2000264" cy="2214578"/>
            </a:xfrm>
          </p:grpSpPr>
          <p:cxnSp>
            <p:nvCxnSpPr>
              <p:cNvPr id="9230" name="Přímá spojovací čára 12"/>
              <p:cNvCxnSpPr>
                <a:cxnSpLocks noChangeShapeType="1"/>
              </p:cNvCxnSpPr>
              <p:nvPr/>
            </p:nvCxnSpPr>
            <p:spPr bwMode="auto">
              <a:xfrm>
                <a:off x="6286512" y="4143380"/>
                <a:ext cx="2000264" cy="1143008"/>
              </a:xfrm>
              <a:prstGeom prst="line">
                <a:avLst/>
              </a:prstGeom>
              <a:noFill/>
              <a:ln w="50800" algn="ctr">
                <a:solidFill>
                  <a:schemeClr val="bg2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31" name="Přímá spojovací čára 15"/>
              <p:cNvCxnSpPr>
                <a:cxnSpLocks noChangeShapeType="1"/>
              </p:cNvCxnSpPr>
              <p:nvPr/>
            </p:nvCxnSpPr>
            <p:spPr bwMode="auto">
              <a:xfrm flipV="1">
                <a:off x="6286512" y="4143380"/>
                <a:ext cx="1928826" cy="1143008"/>
              </a:xfrm>
              <a:prstGeom prst="line">
                <a:avLst/>
              </a:prstGeom>
              <a:noFill/>
              <a:ln w="50800" algn="ctr">
                <a:solidFill>
                  <a:schemeClr val="bg2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32" name="Přímá spojovací čára 20"/>
              <p:cNvCxnSpPr>
                <a:cxnSpLocks noChangeShapeType="1"/>
              </p:cNvCxnSpPr>
              <p:nvPr/>
            </p:nvCxnSpPr>
            <p:spPr bwMode="auto">
              <a:xfrm rot="5400000">
                <a:off x="6179355" y="4679165"/>
                <a:ext cx="2214578" cy="0"/>
              </a:xfrm>
              <a:prstGeom prst="line">
                <a:avLst/>
              </a:prstGeom>
              <a:noFill/>
              <a:ln w="50800" algn="ctr">
                <a:solidFill>
                  <a:schemeClr val="bg2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33" name="Přímá spojovací čára 23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5929322" y="3929066"/>
                <a:ext cx="1714512" cy="1000132"/>
              </a:xfrm>
              <a:prstGeom prst="line">
                <a:avLst/>
              </a:prstGeom>
              <a:noFill/>
              <a:ln w="50800" algn="ctr">
                <a:solidFill>
                  <a:schemeClr val="bg2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34" name="Přímá spojovací čára 25"/>
              <p:cNvCxnSpPr>
                <a:cxnSpLocks noChangeShapeType="1"/>
              </p:cNvCxnSpPr>
              <p:nvPr/>
            </p:nvCxnSpPr>
            <p:spPr bwMode="auto">
              <a:xfrm rot="16200000" flipV="1">
                <a:off x="6929454" y="3929066"/>
                <a:ext cx="1714512" cy="1000132"/>
              </a:xfrm>
              <a:prstGeom prst="line">
                <a:avLst/>
              </a:prstGeom>
              <a:noFill/>
              <a:ln w="50800" algn="ctr">
                <a:solidFill>
                  <a:schemeClr val="bg2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35" name="Přímá spojovací čára 27"/>
              <p:cNvCxnSpPr>
                <a:cxnSpLocks noChangeShapeType="1"/>
              </p:cNvCxnSpPr>
              <p:nvPr/>
            </p:nvCxnSpPr>
            <p:spPr bwMode="auto">
              <a:xfrm>
                <a:off x="6286512" y="5286388"/>
                <a:ext cx="2000264" cy="0"/>
              </a:xfrm>
              <a:prstGeom prst="line">
                <a:avLst/>
              </a:prstGeom>
              <a:noFill/>
              <a:ln w="50800" algn="ctr">
                <a:solidFill>
                  <a:schemeClr val="bg2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36" name="Přímá spojovací čára 30"/>
              <p:cNvCxnSpPr>
                <a:cxnSpLocks noChangeShapeType="1"/>
              </p:cNvCxnSpPr>
              <p:nvPr/>
            </p:nvCxnSpPr>
            <p:spPr bwMode="auto">
              <a:xfrm rot="16200000" flipH="1">
                <a:off x="5965041" y="4464851"/>
                <a:ext cx="1643074" cy="1000132"/>
              </a:xfrm>
              <a:prstGeom prst="line">
                <a:avLst/>
              </a:prstGeom>
              <a:noFill/>
              <a:ln w="50800" algn="ctr">
                <a:solidFill>
                  <a:schemeClr val="bg2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37" name="Přímá spojovací čára 32"/>
              <p:cNvCxnSpPr>
                <a:cxnSpLocks noChangeShapeType="1"/>
              </p:cNvCxnSpPr>
              <p:nvPr/>
            </p:nvCxnSpPr>
            <p:spPr bwMode="auto">
              <a:xfrm rot="5400000">
                <a:off x="6929454" y="4500570"/>
                <a:ext cx="1643074" cy="928694"/>
              </a:xfrm>
              <a:prstGeom prst="line">
                <a:avLst/>
              </a:prstGeom>
              <a:noFill/>
              <a:ln w="50800" algn="ctr">
                <a:solidFill>
                  <a:schemeClr val="bg2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38" name="Přímá spojovací čára 34"/>
              <p:cNvCxnSpPr>
                <a:cxnSpLocks noChangeShapeType="1"/>
              </p:cNvCxnSpPr>
              <p:nvPr/>
            </p:nvCxnSpPr>
            <p:spPr bwMode="auto">
              <a:xfrm>
                <a:off x="6286512" y="4143380"/>
                <a:ext cx="1928826" cy="0"/>
              </a:xfrm>
              <a:prstGeom prst="line">
                <a:avLst/>
              </a:prstGeom>
              <a:noFill/>
              <a:ln w="50800" algn="ctr">
                <a:solidFill>
                  <a:schemeClr val="bg2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39" name="Přímá spojovací čára 36"/>
              <p:cNvCxnSpPr>
                <a:cxnSpLocks noChangeShapeType="1"/>
              </p:cNvCxnSpPr>
              <p:nvPr/>
            </p:nvCxnSpPr>
            <p:spPr bwMode="auto">
              <a:xfrm flipV="1">
                <a:off x="6286512" y="3571876"/>
                <a:ext cx="1000132" cy="571504"/>
              </a:xfrm>
              <a:prstGeom prst="line">
                <a:avLst/>
              </a:prstGeom>
              <a:noFill/>
              <a:ln w="50800" algn="ctr">
                <a:solidFill>
                  <a:schemeClr val="bg2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40" name="Přímá spojovací čára 38"/>
              <p:cNvCxnSpPr>
                <a:cxnSpLocks noChangeShapeType="1"/>
              </p:cNvCxnSpPr>
              <p:nvPr/>
            </p:nvCxnSpPr>
            <p:spPr bwMode="auto">
              <a:xfrm flipV="1">
                <a:off x="7286644" y="5286388"/>
                <a:ext cx="1000132" cy="500066"/>
              </a:xfrm>
              <a:prstGeom prst="line">
                <a:avLst/>
              </a:prstGeom>
              <a:noFill/>
              <a:ln w="50800" algn="ctr">
                <a:solidFill>
                  <a:schemeClr val="bg2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41" name="Přímá spojovací čára 40"/>
              <p:cNvCxnSpPr>
                <a:cxnSpLocks noChangeShapeType="1"/>
              </p:cNvCxnSpPr>
              <p:nvPr/>
            </p:nvCxnSpPr>
            <p:spPr bwMode="auto">
              <a:xfrm>
                <a:off x="6286512" y="5286388"/>
                <a:ext cx="1000132" cy="500066"/>
              </a:xfrm>
              <a:prstGeom prst="line">
                <a:avLst/>
              </a:prstGeom>
              <a:noFill/>
              <a:ln w="50800" algn="ctr">
                <a:solidFill>
                  <a:schemeClr val="bg2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42" name="Přímá spojovací čára 42"/>
              <p:cNvCxnSpPr>
                <a:cxnSpLocks noChangeShapeType="1"/>
              </p:cNvCxnSpPr>
              <p:nvPr/>
            </p:nvCxnSpPr>
            <p:spPr bwMode="auto">
              <a:xfrm rot="5400000">
                <a:off x="5715008" y="4714884"/>
                <a:ext cx="1143008" cy="0"/>
              </a:xfrm>
              <a:prstGeom prst="line">
                <a:avLst/>
              </a:prstGeom>
              <a:noFill/>
              <a:ln w="50800" algn="ctr">
                <a:solidFill>
                  <a:schemeClr val="bg2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43" name="Přímá spojovací čára 44"/>
              <p:cNvCxnSpPr>
                <a:cxnSpLocks noChangeShapeType="1"/>
              </p:cNvCxnSpPr>
              <p:nvPr/>
            </p:nvCxnSpPr>
            <p:spPr bwMode="auto">
              <a:xfrm>
                <a:off x="7286644" y="3571876"/>
                <a:ext cx="928694" cy="571504"/>
              </a:xfrm>
              <a:prstGeom prst="line">
                <a:avLst/>
              </a:prstGeom>
              <a:noFill/>
              <a:ln w="50800" algn="ctr">
                <a:solidFill>
                  <a:schemeClr val="bg2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44" name="Přímá spojovací čára 46"/>
              <p:cNvCxnSpPr>
                <a:cxnSpLocks noChangeShapeType="1"/>
              </p:cNvCxnSpPr>
              <p:nvPr/>
            </p:nvCxnSpPr>
            <p:spPr bwMode="auto">
              <a:xfrm rot="16200000" flipH="1">
                <a:off x="7679553" y="4679165"/>
                <a:ext cx="1143008" cy="71438"/>
              </a:xfrm>
              <a:prstGeom prst="line">
                <a:avLst/>
              </a:prstGeom>
              <a:noFill/>
              <a:ln w="50800" algn="ctr">
                <a:solidFill>
                  <a:schemeClr val="bg2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9224" name="TextovéPole 48"/>
            <p:cNvSpPr txBox="1">
              <a:spLocks noChangeArrowheads="1"/>
            </p:cNvSpPr>
            <p:nvPr/>
          </p:nvSpPr>
          <p:spPr bwMode="auto">
            <a:xfrm>
              <a:off x="7143768" y="307181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1</a:t>
              </a:r>
            </a:p>
          </p:txBody>
        </p:sp>
        <p:sp>
          <p:nvSpPr>
            <p:cNvPr id="9225" name="TextovéPole 49"/>
            <p:cNvSpPr txBox="1">
              <a:spLocks noChangeArrowheads="1"/>
            </p:cNvSpPr>
            <p:nvPr/>
          </p:nvSpPr>
          <p:spPr bwMode="auto">
            <a:xfrm>
              <a:off x="8286776" y="3857628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2</a:t>
              </a:r>
            </a:p>
          </p:txBody>
        </p:sp>
        <p:sp>
          <p:nvSpPr>
            <p:cNvPr id="9226" name="TextovéPole 50"/>
            <p:cNvSpPr txBox="1">
              <a:spLocks noChangeArrowheads="1"/>
            </p:cNvSpPr>
            <p:nvPr/>
          </p:nvSpPr>
          <p:spPr bwMode="auto">
            <a:xfrm>
              <a:off x="7143768" y="585789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4</a:t>
              </a:r>
            </a:p>
          </p:txBody>
        </p:sp>
        <p:sp>
          <p:nvSpPr>
            <p:cNvPr id="9227" name="TextovéPole 51"/>
            <p:cNvSpPr txBox="1">
              <a:spLocks noChangeArrowheads="1"/>
            </p:cNvSpPr>
            <p:nvPr/>
          </p:nvSpPr>
          <p:spPr bwMode="auto">
            <a:xfrm>
              <a:off x="5929322" y="3857628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6</a:t>
              </a:r>
            </a:p>
          </p:txBody>
        </p:sp>
        <p:sp>
          <p:nvSpPr>
            <p:cNvPr id="9228" name="TextovéPole 52"/>
            <p:cNvSpPr txBox="1">
              <a:spLocks noChangeArrowheads="1"/>
            </p:cNvSpPr>
            <p:nvPr/>
          </p:nvSpPr>
          <p:spPr bwMode="auto">
            <a:xfrm>
              <a:off x="5857884" y="514351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5</a:t>
              </a:r>
            </a:p>
          </p:txBody>
        </p:sp>
        <p:sp>
          <p:nvSpPr>
            <p:cNvPr id="9229" name="TextovéPole 53"/>
            <p:cNvSpPr txBox="1">
              <a:spLocks noChangeArrowheads="1"/>
            </p:cNvSpPr>
            <p:nvPr/>
          </p:nvSpPr>
          <p:spPr bwMode="auto">
            <a:xfrm>
              <a:off x="8358214" y="514351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80993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 – path, circuit, cycle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4"/>
            <a:ext cx="5114925" cy="5256361"/>
          </a:xfrm>
        </p:spPr>
        <p:txBody>
          <a:bodyPr/>
          <a:lstStyle/>
          <a:p>
            <a:pPr eaLnBrk="1" hangingPunct="1"/>
            <a:r>
              <a:rPr lang="en-US" sz="2400" dirty="0" smtClean="0"/>
              <a:t>path</a:t>
            </a:r>
            <a:endParaRPr lang="cs-CZ" sz="2400" dirty="0" smtClean="0"/>
          </a:p>
          <a:p>
            <a:pPr lvl="1" eaLnBrk="1" hangingPunct="1"/>
            <a:r>
              <a:rPr lang="en-US" sz="2000" dirty="0" smtClean="0"/>
              <a:t>A</a:t>
            </a:r>
            <a:r>
              <a:rPr lang="en-US" sz="2000" b="1" dirty="0" smtClean="0"/>
              <a:t> path </a:t>
            </a:r>
            <a:r>
              <a:rPr lang="en-US" sz="2000" dirty="0" smtClean="0"/>
              <a:t>is a sequence of vertices and edges</a:t>
            </a:r>
            <a:r>
              <a:rPr lang="cs-CZ" sz="2000" dirty="0" smtClean="0"/>
              <a:t> (v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e</a:t>
            </a:r>
            <a:r>
              <a:rPr lang="cs-CZ" sz="2000" baseline="-25000" dirty="0" smtClean="0"/>
              <a:t>1</a:t>
            </a:r>
            <a:r>
              <a:rPr lang="cs-CZ" sz="2000" dirty="0" smtClean="0"/>
              <a:t>, v</a:t>
            </a:r>
            <a:r>
              <a:rPr lang="cs-CZ" sz="2000" baseline="-25000" dirty="0" smtClean="0"/>
              <a:t>1</a:t>
            </a:r>
            <a:r>
              <a:rPr lang="cs-CZ" sz="2000" dirty="0" smtClean="0"/>
              <a:t>,..., e</a:t>
            </a:r>
            <a:r>
              <a:rPr lang="cs-CZ" sz="2000" baseline="-25000" dirty="0" smtClean="0"/>
              <a:t>t</a:t>
            </a:r>
            <a:r>
              <a:rPr lang="cs-CZ" sz="2000" dirty="0" smtClean="0"/>
              <a:t>, </a:t>
            </a:r>
            <a:r>
              <a:rPr lang="cs-CZ" sz="2000" dirty="0" err="1" smtClean="0"/>
              <a:t>v</a:t>
            </a:r>
            <a:r>
              <a:rPr lang="cs-CZ" sz="2000" baseline="-25000" dirty="0" err="1" smtClean="0"/>
              <a:t>t</a:t>
            </a:r>
            <a:r>
              <a:rPr lang="cs-CZ" sz="2000" dirty="0" smtClean="0"/>
              <a:t> ), </a:t>
            </a:r>
            <a:r>
              <a:rPr lang="en-US" sz="2000" dirty="0" smtClean="0"/>
              <a:t>where all vertices </a:t>
            </a:r>
            <a:r>
              <a:rPr lang="cs-CZ" sz="2000" dirty="0" smtClean="0"/>
              <a:t>v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,..., </a:t>
            </a:r>
            <a:r>
              <a:rPr lang="cs-CZ" sz="2000" dirty="0" err="1" smtClean="0"/>
              <a:t>v</a:t>
            </a:r>
            <a:r>
              <a:rPr lang="cs-CZ" sz="2000" baseline="-25000" dirty="0" err="1" smtClean="0"/>
              <a:t>t</a:t>
            </a:r>
            <a:r>
              <a:rPr lang="cs-CZ" sz="2000" dirty="0" smtClean="0"/>
              <a:t> </a:t>
            </a:r>
            <a:r>
              <a:rPr lang="en-US" sz="2000" i="1" dirty="0">
                <a:solidFill>
                  <a:srgbClr val="3333FF"/>
                </a:solidFill>
              </a:rPr>
              <a:t>differ from each other </a:t>
            </a:r>
            <a:r>
              <a:rPr lang="en-US" sz="2000" i="1" dirty="0" smtClean="0">
                <a:solidFill>
                  <a:srgbClr val="3333FF"/>
                </a:solidFill>
              </a:rPr>
              <a:t> </a:t>
            </a:r>
            <a:r>
              <a:rPr lang="en-US" sz="2000" dirty="0" smtClean="0"/>
              <a:t>and for every </a:t>
            </a:r>
            <a:r>
              <a:rPr lang="cs-CZ" sz="2000" dirty="0" smtClean="0"/>
              <a:t>i = 1,2,...,t</a:t>
            </a:r>
            <a:r>
              <a:rPr lang="en-US" sz="2000" dirty="0" smtClean="0"/>
              <a:t>, </a:t>
            </a:r>
            <a:r>
              <a:rPr lang="cs-CZ" sz="2000" dirty="0" smtClean="0"/>
              <a:t> </a:t>
            </a:r>
            <a:r>
              <a:rPr lang="cs-CZ" sz="2000" dirty="0" err="1" smtClean="0"/>
              <a:t>e</a:t>
            </a:r>
            <a:r>
              <a:rPr lang="cs-CZ" sz="2000" baseline="-25000" dirty="0" err="1" smtClean="0"/>
              <a:t>i</a:t>
            </a:r>
            <a:r>
              <a:rPr lang="cs-CZ" sz="2000" dirty="0" smtClean="0"/>
              <a:t> = {v</a:t>
            </a:r>
            <a:r>
              <a:rPr lang="cs-CZ" sz="2000" baseline="-25000" dirty="0" smtClean="0"/>
              <a:t>i-1</a:t>
            </a:r>
            <a:r>
              <a:rPr lang="cs-CZ" sz="2000" dirty="0" smtClean="0"/>
              <a:t>, </a:t>
            </a:r>
            <a:r>
              <a:rPr lang="cs-CZ" sz="2000" dirty="0" err="1" smtClean="0"/>
              <a:t>v</a:t>
            </a:r>
            <a:r>
              <a:rPr lang="cs-CZ" sz="2000" baseline="-25000" dirty="0" err="1" smtClean="0"/>
              <a:t>i</a:t>
            </a:r>
            <a:r>
              <a:rPr lang="cs-CZ" sz="2000" dirty="0" smtClean="0"/>
              <a:t>}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 </a:t>
            </a:r>
            <a:r>
              <a:rPr lang="cs-CZ" sz="2000" dirty="0" smtClean="0"/>
              <a:t>E(G). </a:t>
            </a:r>
            <a:r>
              <a:rPr lang="en-US" sz="2000" dirty="0" smtClean="0"/>
              <a:t>Edges are traversed in forward direction.</a:t>
            </a:r>
            <a:endParaRPr lang="cs-CZ" sz="2000" dirty="0" smtClean="0"/>
          </a:p>
          <a:p>
            <a:pPr eaLnBrk="1" hangingPunct="1"/>
            <a:r>
              <a:rPr lang="en-US" sz="2400" dirty="0" smtClean="0"/>
              <a:t>circuit</a:t>
            </a:r>
            <a:endParaRPr lang="cs-CZ" sz="2400" dirty="0" smtClean="0"/>
          </a:p>
          <a:p>
            <a:pPr lvl="1" eaLnBrk="1" hangingPunct="1"/>
            <a:r>
              <a:rPr lang="en-US" sz="2000" dirty="0" smtClean="0"/>
              <a:t>A</a:t>
            </a:r>
            <a:r>
              <a:rPr lang="en-US" sz="2000" b="1" dirty="0" smtClean="0"/>
              <a:t> circuit </a:t>
            </a:r>
            <a:r>
              <a:rPr lang="en-US" sz="2000" dirty="0" smtClean="0"/>
              <a:t>is a closed path, i.e. a sequence</a:t>
            </a:r>
            <a:r>
              <a:rPr lang="cs-CZ" sz="2000" dirty="0" smtClean="0"/>
              <a:t> (v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e</a:t>
            </a:r>
            <a:r>
              <a:rPr lang="cs-CZ" sz="2000" baseline="-25000" dirty="0" smtClean="0"/>
              <a:t>1</a:t>
            </a:r>
            <a:r>
              <a:rPr lang="cs-CZ" sz="2000" dirty="0" smtClean="0"/>
              <a:t>, v</a:t>
            </a:r>
            <a:r>
              <a:rPr lang="cs-CZ" sz="2000" baseline="-25000" dirty="0" smtClean="0"/>
              <a:t>1</a:t>
            </a:r>
            <a:r>
              <a:rPr lang="cs-CZ" sz="2000" dirty="0" smtClean="0"/>
              <a:t>,..., e</a:t>
            </a:r>
            <a:r>
              <a:rPr lang="cs-CZ" sz="2000" baseline="-25000" dirty="0" smtClean="0"/>
              <a:t>t</a:t>
            </a:r>
            <a:r>
              <a:rPr lang="cs-CZ" sz="2000" dirty="0" smtClean="0"/>
              <a:t>, </a:t>
            </a:r>
            <a:r>
              <a:rPr lang="cs-CZ" sz="2000" dirty="0" err="1" smtClean="0"/>
              <a:t>v</a:t>
            </a:r>
            <a:r>
              <a:rPr lang="cs-CZ" sz="2000" baseline="-25000" dirty="0" err="1" smtClean="0"/>
              <a:t>t</a:t>
            </a:r>
            <a:r>
              <a:rPr lang="cs-CZ" sz="2000" dirty="0" smtClean="0"/>
              <a:t> = v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),.</a:t>
            </a:r>
            <a:endParaRPr lang="en-US" sz="2000" dirty="0" smtClean="0"/>
          </a:p>
          <a:p>
            <a:pPr eaLnBrk="1" hangingPunct="1"/>
            <a:r>
              <a:rPr lang="en-US" sz="2400" dirty="0" smtClean="0"/>
              <a:t>cycle</a:t>
            </a:r>
            <a:r>
              <a:rPr lang="cs-CZ" sz="2400" dirty="0" smtClean="0"/>
              <a:t> </a:t>
            </a:r>
            <a:endParaRPr lang="en-US" sz="2400" dirty="0" smtClean="0"/>
          </a:p>
          <a:p>
            <a:pPr lvl="1" eaLnBrk="1" hangingPunct="1"/>
            <a:r>
              <a:rPr lang="en-US" sz="2000" dirty="0"/>
              <a:t> </a:t>
            </a:r>
            <a:r>
              <a:rPr lang="en-US" sz="2000" dirty="0" smtClean="0"/>
              <a:t>A </a:t>
            </a:r>
            <a:r>
              <a:rPr lang="en-US" sz="2000" b="1" dirty="0" smtClean="0"/>
              <a:t>cycle</a:t>
            </a:r>
            <a:r>
              <a:rPr lang="en-US" sz="2000" dirty="0" smtClean="0"/>
              <a:t> is a closed simple chain. Edges can be traversed in both directions.</a:t>
            </a:r>
            <a:endParaRPr lang="cs-CZ" sz="2000" dirty="0"/>
          </a:p>
        </p:txBody>
      </p:sp>
      <p:grpSp>
        <p:nvGrpSpPr>
          <p:cNvPr id="4" name="Skupina 56"/>
          <p:cNvGrpSpPr>
            <a:grpSpLocks/>
          </p:cNvGrpSpPr>
          <p:nvPr/>
        </p:nvGrpSpPr>
        <p:grpSpPr bwMode="auto">
          <a:xfrm>
            <a:off x="5429250" y="1143000"/>
            <a:ext cx="3390900" cy="2584450"/>
            <a:chOff x="5429256" y="1142984"/>
            <a:chExt cx="3390672" cy="2583910"/>
          </a:xfrm>
        </p:grpSpPr>
        <p:grpSp>
          <p:nvGrpSpPr>
            <p:cNvPr id="20509" name="Skupina 53"/>
            <p:cNvGrpSpPr>
              <a:grpSpLocks/>
            </p:cNvGrpSpPr>
            <p:nvPr/>
          </p:nvGrpSpPr>
          <p:grpSpPr bwMode="auto">
            <a:xfrm>
              <a:off x="6215074" y="1142984"/>
              <a:ext cx="2071702" cy="2143140"/>
              <a:chOff x="6215074" y="1142984"/>
              <a:chExt cx="2143140" cy="2286016"/>
            </a:xfrm>
          </p:grpSpPr>
          <p:cxnSp>
            <p:nvCxnSpPr>
              <p:cNvPr id="20511" name="Přímá spojovací čára 18"/>
              <p:cNvCxnSpPr>
                <a:cxnSpLocks noChangeShapeType="1"/>
              </p:cNvCxnSpPr>
              <p:nvPr/>
            </p:nvCxnSpPr>
            <p:spPr bwMode="auto">
              <a:xfrm>
                <a:off x="6541605" y="2747389"/>
                <a:ext cx="1523813" cy="0"/>
              </a:xfrm>
              <a:prstGeom prst="line">
                <a:avLst/>
              </a:prstGeom>
              <a:noFill/>
              <a:ln w="50800" algn="ctr">
                <a:solidFill>
                  <a:srgbClr val="FF0000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12" name="Přímá spojovací čára 22"/>
              <p:cNvCxnSpPr>
                <a:cxnSpLocks noChangeShapeType="1"/>
              </p:cNvCxnSpPr>
              <p:nvPr/>
            </p:nvCxnSpPr>
            <p:spPr bwMode="auto">
              <a:xfrm flipV="1">
                <a:off x="6541605" y="1505269"/>
                <a:ext cx="761907" cy="414040"/>
              </a:xfrm>
              <a:prstGeom prst="line">
                <a:avLst/>
              </a:prstGeom>
              <a:noFill/>
              <a:ln w="50800" algn="ctr">
                <a:solidFill>
                  <a:srgbClr val="FF0000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13" name="Přímá spojovací čára 23"/>
              <p:cNvCxnSpPr>
                <a:cxnSpLocks noChangeShapeType="1"/>
              </p:cNvCxnSpPr>
              <p:nvPr/>
            </p:nvCxnSpPr>
            <p:spPr bwMode="auto">
              <a:xfrm flipV="1">
                <a:off x="7303512" y="2747389"/>
                <a:ext cx="761907" cy="362285"/>
              </a:xfrm>
              <a:prstGeom prst="line">
                <a:avLst/>
              </a:prstGeom>
              <a:noFill/>
              <a:ln w="50800" algn="ctr">
                <a:solidFill>
                  <a:srgbClr val="FF0000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14" name="Přímá spojovací čára 25"/>
              <p:cNvCxnSpPr>
                <a:cxnSpLocks noChangeShapeType="1"/>
              </p:cNvCxnSpPr>
              <p:nvPr/>
            </p:nvCxnSpPr>
            <p:spPr bwMode="auto">
              <a:xfrm rot="5400000">
                <a:off x="6127565" y="2333349"/>
                <a:ext cx="828080" cy="0"/>
              </a:xfrm>
              <a:prstGeom prst="line">
                <a:avLst/>
              </a:prstGeom>
              <a:noFill/>
              <a:ln w="50800" algn="ctr">
                <a:solidFill>
                  <a:srgbClr val="FF0000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15" name="Přímá spojovací čára 13"/>
              <p:cNvCxnSpPr>
                <a:cxnSpLocks noChangeShapeType="1"/>
              </p:cNvCxnSpPr>
              <p:nvPr/>
            </p:nvCxnSpPr>
            <p:spPr bwMode="auto">
              <a:xfrm>
                <a:off x="6541605" y="1919309"/>
                <a:ext cx="1523813" cy="82808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16" name="Přímá spojovací čára 14"/>
              <p:cNvCxnSpPr>
                <a:cxnSpLocks noChangeShapeType="1"/>
              </p:cNvCxnSpPr>
              <p:nvPr/>
            </p:nvCxnSpPr>
            <p:spPr bwMode="auto">
              <a:xfrm flipV="1">
                <a:off x="6541605" y="1919309"/>
                <a:ext cx="1469391" cy="82808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17" name="Přímá spojovací čára 15"/>
              <p:cNvCxnSpPr>
                <a:cxnSpLocks noChangeShapeType="1"/>
              </p:cNvCxnSpPr>
              <p:nvPr/>
            </p:nvCxnSpPr>
            <p:spPr bwMode="auto">
              <a:xfrm rot="5400000">
                <a:off x="6501309" y="2307472"/>
                <a:ext cx="1604405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18" name="Přímá spojovací čára 16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6301498" y="1745376"/>
                <a:ext cx="1242120" cy="761907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19" name="Přímá spojovací čára 17"/>
              <p:cNvCxnSpPr>
                <a:cxnSpLocks noChangeShapeType="1"/>
              </p:cNvCxnSpPr>
              <p:nvPr/>
            </p:nvCxnSpPr>
            <p:spPr bwMode="auto">
              <a:xfrm rot="16200000" flipV="1">
                <a:off x="7063405" y="1745376"/>
                <a:ext cx="1242120" cy="761907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20" name="Přímá spojovací čára 19"/>
              <p:cNvCxnSpPr>
                <a:cxnSpLocks noChangeShapeType="1"/>
              </p:cNvCxnSpPr>
              <p:nvPr/>
            </p:nvCxnSpPr>
            <p:spPr bwMode="auto">
              <a:xfrm rot="16200000" flipH="1">
                <a:off x="6327376" y="2133538"/>
                <a:ext cx="1190365" cy="761907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21" name="Přímá spojovací čára 20"/>
              <p:cNvCxnSpPr>
                <a:cxnSpLocks noChangeShapeType="1"/>
              </p:cNvCxnSpPr>
              <p:nvPr/>
            </p:nvCxnSpPr>
            <p:spPr bwMode="auto">
              <a:xfrm rot="5400000">
                <a:off x="7062071" y="2160749"/>
                <a:ext cx="1190365" cy="707485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22" name="Přímá spojovací čára 21"/>
              <p:cNvCxnSpPr>
                <a:cxnSpLocks noChangeShapeType="1"/>
              </p:cNvCxnSpPr>
              <p:nvPr/>
            </p:nvCxnSpPr>
            <p:spPr bwMode="auto">
              <a:xfrm>
                <a:off x="6541605" y="1919309"/>
                <a:ext cx="1469391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23" name="Přímá spojovací čára 24"/>
              <p:cNvCxnSpPr>
                <a:cxnSpLocks noChangeShapeType="1"/>
              </p:cNvCxnSpPr>
              <p:nvPr/>
            </p:nvCxnSpPr>
            <p:spPr bwMode="auto">
              <a:xfrm>
                <a:off x="6541605" y="2747389"/>
                <a:ext cx="761907" cy="362285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24" name="Přímá spojovací čára 26"/>
              <p:cNvCxnSpPr>
                <a:cxnSpLocks noChangeShapeType="1"/>
              </p:cNvCxnSpPr>
              <p:nvPr/>
            </p:nvCxnSpPr>
            <p:spPr bwMode="auto">
              <a:xfrm>
                <a:off x="7303512" y="1505269"/>
                <a:ext cx="707485" cy="41404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25" name="Přímá spojovací čára 27"/>
              <p:cNvCxnSpPr>
                <a:cxnSpLocks noChangeShapeType="1"/>
              </p:cNvCxnSpPr>
              <p:nvPr/>
            </p:nvCxnSpPr>
            <p:spPr bwMode="auto">
              <a:xfrm rot="16200000" flipH="1">
                <a:off x="7624167" y="2306138"/>
                <a:ext cx="828080" cy="54422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0526" name="TextovéPole 7"/>
              <p:cNvSpPr txBox="1">
                <a:spLocks noChangeArrowheads="1"/>
              </p:cNvSpPr>
              <p:nvPr/>
            </p:nvSpPr>
            <p:spPr bwMode="auto">
              <a:xfrm>
                <a:off x="7194668" y="1142984"/>
                <a:ext cx="238374" cy="267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cs-CZ"/>
                  <a:t>1</a:t>
                </a:r>
              </a:p>
            </p:txBody>
          </p:sp>
          <p:sp>
            <p:nvSpPr>
              <p:cNvPr id="20527" name="TextovéPole 8"/>
              <p:cNvSpPr txBox="1">
                <a:spLocks noChangeArrowheads="1"/>
              </p:cNvSpPr>
              <p:nvPr/>
            </p:nvSpPr>
            <p:spPr bwMode="auto">
              <a:xfrm>
                <a:off x="8065418" y="1712289"/>
                <a:ext cx="238374" cy="267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cs-CZ"/>
                  <a:t>2</a:t>
                </a:r>
              </a:p>
            </p:txBody>
          </p:sp>
          <p:sp>
            <p:nvSpPr>
              <p:cNvPr id="20528" name="TextovéPole 9"/>
              <p:cNvSpPr txBox="1">
                <a:spLocks noChangeArrowheads="1"/>
              </p:cNvSpPr>
              <p:nvPr/>
            </p:nvSpPr>
            <p:spPr bwMode="auto">
              <a:xfrm>
                <a:off x="7194668" y="3161429"/>
                <a:ext cx="238374" cy="267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cs-CZ"/>
                  <a:t>4</a:t>
                </a:r>
              </a:p>
            </p:txBody>
          </p:sp>
          <p:sp>
            <p:nvSpPr>
              <p:cNvPr id="20529" name="TextovéPole 10"/>
              <p:cNvSpPr txBox="1">
                <a:spLocks noChangeArrowheads="1"/>
              </p:cNvSpPr>
              <p:nvPr/>
            </p:nvSpPr>
            <p:spPr bwMode="auto">
              <a:xfrm>
                <a:off x="6215074" y="1714488"/>
                <a:ext cx="238374" cy="267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cs-CZ"/>
                  <a:t>6</a:t>
                </a:r>
              </a:p>
            </p:txBody>
          </p:sp>
          <p:sp>
            <p:nvSpPr>
              <p:cNvPr id="20530" name="TextovéPole 11"/>
              <p:cNvSpPr txBox="1">
                <a:spLocks noChangeArrowheads="1"/>
              </p:cNvSpPr>
              <p:nvPr/>
            </p:nvSpPr>
            <p:spPr bwMode="auto">
              <a:xfrm>
                <a:off x="6215074" y="2643878"/>
                <a:ext cx="238374" cy="267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cs-CZ"/>
                  <a:t>5</a:t>
                </a:r>
              </a:p>
            </p:txBody>
          </p:sp>
          <p:sp>
            <p:nvSpPr>
              <p:cNvPr id="20531" name="TextovéPole 12"/>
              <p:cNvSpPr txBox="1">
                <a:spLocks noChangeArrowheads="1"/>
              </p:cNvSpPr>
              <p:nvPr/>
            </p:nvSpPr>
            <p:spPr bwMode="auto">
              <a:xfrm>
                <a:off x="8119840" y="2643878"/>
                <a:ext cx="238374" cy="267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cs-CZ"/>
                  <a:t>3</a:t>
                </a:r>
              </a:p>
            </p:txBody>
          </p:sp>
        </p:grpSp>
        <p:sp>
          <p:nvSpPr>
            <p:cNvPr id="20510" name="TextovéPole 52"/>
            <p:cNvSpPr txBox="1">
              <a:spLocks noChangeArrowheads="1"/>
            </p:cNvSpPr>
            <p:nvPr/>
          </p:nvSpPr>
          <p:spPr bwMode="auto">
            <a:xfrm>
              <a:off x="5429256" y="3357562"/>
              <a:ext cx="33906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/>
                <a:t>(1,{1,6},6,{6,5},5,{5,3},3,{3,4},4)</a:t>
              </a:r>
              <a:endParaRPr lang="cs-CZ"/>
            </a:p>
          </p:txBody>
        </p:sp>
      </p:grpSp>
      <p:grpSp>
        <p:nvGrpSpPr>
          <p:cNvPr id="6" name="Skupina 57"/>
          <p:cNvGrpSpPr>
            <a:grpSpLocks/>
          </p:cNvGrpSpPr>
          <p:nvPr/>
        </p:nvGrpSpPr>
        <p:grpSpPr bwMode="auto">
          <a:xfrm>
            <a:off x="5500688" y="3857625"/>
            <a:ext cx="2857500" cy="2655888"/>
            <a:chOff x="5500694" y="3857628"/>
            <a:chExt cx="2857520" cy="2655348"/>
          </a:xfrm>
        </p:grpSpPr>
        <p:grpSp>
          <p:nvGrpSpPr>
            <p:cNvPr id="20486" name="Skupina 54"/>
            <p:cNvGrpSpPr>
              <a:grpSpLocks/>
            </p:cNvGrpSpPr>
            <p:nvPr/>
          </p:nvGrpSpPr>
          <p:grpSpPr bwMode="auto">
            <a:xfrm>
              <a:off x="6215074" y="3857628"/>
              <a:ext cx="2143140" cy="2286016"/>
              <a:chOff x="6143636" y="3786190"/>
              <a:chExt cx="2143140" cy="2286016"/>
            </a:xfrm>
          </p:grpSpPr>
          <p:cxnSp>
            <p:nvCxnSpPr>
              <p:cNvPr id="20488" name="Přímá spojovací čára 38"/>
              <p:cNvCxnSpPr>
                <a:cxnSpLocks noChangeShapeType="1"/>
              </p:cNvCxnSpPr>
              <p:nvPr/>
            </p:nvCxnSpPr>
            <p:spPr bwMode="auto">
              <a:xfrm flipV="1">
                <a:off x="6470167" y="4562515"/>
                <a:ext cx="1469391" cy="828080"/>
              </a:xfrm>
              <a:prstGeom prst="line">
                <a:avLst/>
              </a:prstGeom>
              <a:noFill/>
              <a:ln w="50800" algn="ctr">
                <a:solidFill>
                  <a:schemeClr val="accent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489" name="Přímá spojovací čára 42"/>
              <p:cNvCxnSpPr>
                <a:cxnSpLocks noChangeShapeType="1"/>
              </p:cNvCxnSpPr>
              <p:nvPr/>
            </p:nvCxnSpPr>
            <p:spPr bwMode="auto">
              <a:xfrm>
                <a:off x="6470167" y="5390595"/>
                <a:ext cx="1523813" cy="0"/>
              </a:xfrm>
              <a:prstGeom prst="line">
                <a:avLst/>
              </a:prstGeom>
              <a:noFill/>
              <a:ln w="50800" algn="ctr">
                <a:solidFill>
                  <a:schemeClr val="accent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490" name="Přímá spojovací čára 51"/>
              <p:cNvCxnSpPr>
                <a:cxnSpLocks noChangeShapeType="1"/>
              </p:cNvCxnSpPr>
              <p:nvPr/>
            </p:nvCxnSpPr>
            <p:spPr bwMode="auto">
              <a:xfrm rot="16200000" flipH="1">
                <a:off x="7552729" y="4949344"/>
                <a:ext cx="828080" cy="54422"/>
              </a:xfrm>
              <a:prstGeom prst="line">
                <a:avLst/>
              </a:prstGeom>
              <a:noFill/>
              <a:ln w="50800" algn="ctr">
                <a:solidFill>
                  <a:schemeClr val="accent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491" name="Přímá spojovací čára 37"/>
              <p:cNvCxnSpPr>
                <a:cxnSpLocks noChangeShapeType="1"/>
              </p:cNvCxnSpPr>
              <p:nvPr/>
            </p:nvCxnSpPr>
            <p:spPr bwMode="auto">
              <a:xfrm>
                <a:off x="6470167" y="4562515"/>
                <a:ext cx="1523813" cy="82808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492" name="Přímá spojovací čára 39"/>
              <p:cNvCxnSpPr>
                <a:cxnSpLocks noChangeShapeType="1"/>
              </p:cNvCxnSpPr>
              <p:nvPr/>
            </p:nvCxnSpPr>
            <p:spPr bwMode="auto">
              <a:xfrm rot="5400000">
                <a:off x="6429871" y="4950678"/>
                <a:ext cx="1604405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493" name="Přímá spojovací čára 40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6230060" y="4388582"/>
                <a:ext cx="1242120" cy="761907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494" name="Přímá spojovací čára 41"/>
              <p:cNvCxnSpPr>
                <a:cxnSpLocks noChangeShapeType="1"/>
              </p:cNvCxnSpPr>
              <p:nvPr/>
            </p:nvCxnSpPr>
            <p:spPr bwMode="auto">
              <a:xfrm rot="16200000" flipV="1">
                <a:off x="6991967" y="4388582"/>
                <a:ext cx="1242120" cy="761907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495" name="Přímá spojovací čára 43"/>
              <p:cNvCxnSpPr>
                <a:cxnSpLocks noChangeShapeType="1"/>
              </p:cNvCxnSpPr>
              <p:nvPr/>
            </p:nvCxnSpPr>
            <p:spPr bwMode="auto">
              <a:xfrm rot="16200000" flipH="1">
                <a:off x="6255938" y="4776744"/>
                <a:ext cx="1190365" cy="761907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496" name="Přímá spojovací čára 44"/>
              <p:cNvCxnSpPr>
                <a:cxnSpLocks noChangeShapeType="1"/>
              </p:cNvCxnSpPr>
              <p:nvPr/>
            </p:nvCxnSpPr>
            <p:spPr bwMode="auto">
              <a:xfrm rot="5400000">
                <a:off x="6990633" y="4803955"/>
                <a:ext cx="1190365" cy="707485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497" name="Přímá spojovací čára 45"/>
              <p:cNvCxnSpPr>
                <a:cxnSpLocks noChangeShapeType="1"/>
              </p:cNvCxnSpPr>
              <p:nvPr/>
            </p:nvCxnSpPr>
            <p:spPr bwMode="auto">
              <a:xfrm>
                <a:off x="6470167" y="4562515"/>
                <a:ext cx="1469391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498" name="Přímá spojovací čára 46"/>
              <p:cNvCxnSpPr>
                <a:cxnSpLocks noChangeShapeType="1"/>
              </p:cNvCxnSpPr>
              <p:nvPr/>
            </p:nvCxnSpPr>
            <p:spPr bwMode="auto">
              <a:xfrm flipV="1">
                <a:off x="6470167" y="4148475"/>
                <a:ext cx="761907" cy="41404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499" name="Přímá spojovací čára 47"/>
              <p:cNvCxnSpPr>
                <a:cxnSpLocks noChangeShapeType="1"/>
              </p:cNvCxnSpPr>
              <p:nvPr/>
            </p:nvCxnSpPr>
            <p:spPr bwMode="auto">
              <a:xfrm flipV="1">
                <a:off x="7232074" y="5390595"/>
                <a:ext cx="761907" cy="362285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00" name="Přímá spojovací čára 48"/>
              <p:cNvCxnSpPr>
                <a:cxnSpLocks noChangeShapeType="1"/>
              </p:cNvCxnSpPr>
              <p:nvPr/>
            </p:nvCxnSpPr>
            <p:spPr bwMode="auto">
              <a:xfrm>
                <a:off x="6470167" y="5390595"/>
                <a:ext cx="761907" cy="362285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01" name="Přímá spojovací čára 49"/>
              <p:cNvCxnSpPr>
                <a:cxnSpLocks noChangeShapeType="1"/>
              </p:cNvCxnSpPr>
              <p:nvPr/>
            </p:nvCxnSpPr>
            <p:spPr bwMode="auto">
              <a:xfrm rot="5400000">
                <a:off x="6056127" y="4976555"/>
                <a:ext cx="82808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02" name="Přímá spojovací čára 50"/>
              <p:cNvCxnSpPr>
                <a:cxnSpLocks noChangeShapeType="1"/>
              </p:cNvCxnSpPr>
              <p:nvPr/>
            </p:nvCxnSpPr>
            <p:spPr bwMode="auto">
              <a:xfrm>
                <a:off x="7232074" y="4148475"/>
                <a:ext cx="707485" cy="41404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0503" name="TextovéPole 31"/>
              <p:cNvSpPr txBox="1">
                <a:spLocks noChangeArrowheads="1"/>
              </p:cNvSpPr>
              <p:nvPr/>
            </p:nvSpPr>
            <p:spPr bwMode="auto">
              <a:xfrm>
                <a:off x="7123230" y="3786190"/>
                <a:ext cx="238374" cy="267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cs-CZ"/>
                  <a:t>1</a:t>
                </a:r>
              </a:p>
            </p:txBody>
          </p:sp>
          <p:sp>
            <p:nvSpPr>
              <p:cNvPr id="20504" name="TextovéPole 32"/>
              <p:cNvSpPr txBox="1">
                <a:spLocks noChangeArrowheads="1"/>
              </p:cNvSpPr>
              <p:nvPr/>
            </p:nvSpPr>
            <p:spPr bwMode="auto">
              <a:xfrm>
                <a:off x="7993980" y="4355495"/>
                <a:ext cx="238374" cy="267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cs-CZ"/>
                  <a:t>2</a:t>
                </a:r>
              </a:p>
            </p:txBody>
          </p:sp>
          <p:sp>
            <p:nvSpPr>
              <p:cNvPr id="20505" name="TextovéPole 33"/>
              <p:cNvSpPr txBox="1">
                <a:spLocks noChangeArrowheads="1"/>
              </p:cNvSpPr>
              <p:nvPr/>
            </p:nvSpPr>
            <p:spPr bwMode="auto">
              <a:xfrm>
                <a:off x="7123230" y="5804635"/>
                <a:ext cx="238374" cy="267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cs-CZ"/>
                  <a:t>4</a:t>
                </a:r>
              </a:p>
            </p:txBody>
          </p:sp>
          <p:sp>
            <p:nvSpPr>
              <p:cNvPr id="20506" name="TextovéPole 34"/>
              <p:cNvSpPr txBox="1">
                <a:spLocks noChangeArrowheads="1"/>
              </p:cNvSpPr>
              <p:nvPr/>
            </p:nvSpPr>
            <p:spPr bwMode="auto">
              <a:xfrm>
                <a:off x="6143636" y="4357694"/>
                <a:ext cx="238374" cy="267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cs-CZ"/>
                  <a:t>6</a:t>
                </a:r>
              </a:p>
            </p:txBody>
          </p:sp>
          <p:sp>
            <p:nvSpPr>
              <p:cNvPr id="20507" name="TextovéPole 35"/>
              <p:cNvSpPr txBox="1">
                <a:spLocks noChangeArrowheads="1"/>
              </p:cNvSpPr>
              <p:nvPr/>
            </p:nvSpPr>
            <p:spPr bwMode="auto">
              <a:xfrm>
                <a:off x="6143636" y="5287084"/>
                <a:ext cx="238374" cy="267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cs-CZ"/>
                  <a:t>5</a:t>
                </a:r>
              </a:p>
            </p:txBody>
          </p:sp>
          <p:sp>
            <p:nvSpPr>
              <p:cNvPr id="20508" name="TextovéPole 36"/>
              <p:cNvSpPr txBox="1">
                <a:spLocks noChangeArrowheads="1"/>
              </p:cNvSpPr>
              <p:nvPr/>
            </p:nvSpPr>
            <p:spPr bwMode="auto">
              <a:xfrm>
                <a:off x="8048402" y="5287084"/>
                <a:ext cx="238374" cy="267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cs-CZ"/>
                  <a:t>3</a:t>
                </a:r>
              </a:p>
            </p:txBody>
          </p:sp>
        </p:grpSp>
        <p:sp>
          <p:nvSpPr>
            <p:cNvPr id="20487" name="TextovéPole 55"/>
            <p:cNvSpPr txBox="1">
              <a:spLocks noChangeArrowheads="1"/>
            </p:cNvSpPr>
            <p:nvPr/>
          </p:nvSpPr>
          <p:spPr bwMode="auto">
            <a:xfrm>
              <a:off x="5500694" y="6143644"/>
              <a:ext cx="265970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/>
                <a:t>(2,{2,5},5,{5,3},3,{3,2},2)</a:t>
              </a:r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40577645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</a:t>
            </a:r>
            <a:r>
              <a:rPr lang="cs-CZ" dirty="0" smtClean="0"/>
              <a:t> – </a:t>
            </a:r>
            <a:r>
              <a:rPr lang="en-US" dirty="0" smtClean="0"/>
              <a:t>connectivity</a:t>
            </a:r>
            <a:endParaRPr lang="cs-CZ" dirty="0"/>
          </a:p>
        </p:txBody>
      </p:sp>
      <p:sp>
        <p:nvSpPr>
          <p:cNvPr id="21507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258175" cy="1803400"/>
          </a:xfrm>
        </p:spPr>
        <p:txBody>
          <a:bodyPr/>
          <a:lstStyle/>
          <a:p>
            <a:pPr eaLnBrk="1" hangingPunct="1"/>
            <a:r>
              <a:rPr lang="en-US" dirty="0" smtClean="0"/>
              <a:t>connectivity</a:t>
            </a:r>
            <a:endParaRPr lang="cs-CZ" dirty="0" smtClean="0"/>
          </a:p>
          <a:p>
            <a:pPr lvl="1" eaLnBrk="1" hangingPunct="1"/>
            <a:r>
              <a:rPr lang="en-US" dirty="0" smtClean="0">
                <a:latin typeface="+mn-lt"/>
              </a:rPr>
              <a:t>Graph G is </a:t>
            </a:r>
            <a:r>
              <a:rPr lang="en-US" b="1" dirty="0">
                <a:latin typeface="+mn-lt"/>
              </a:rPr>
              <a:t>connected</a:t>
            </a:r>
            <a:r>
              <a:rPr lang="en-US" dirty="0" smtClean="0">
                <a:latin typeface="+mn-lt"/>
              </a:rPr>
              <a:t> if for every pair of vertices </a:t>
            </a:r>
            <a:r>
              <a:rPr lang="en-US" i="1" dirty="0" smtClean="0">
                <a:latin typeface="+mn-lt"/>
              </a:rPr>
              <a:t>x</a:t>
            </a:r>
            <a:r>
              <a:rPr lang="en-US" dirty="0" smtClean="0">
                <a:latin typeface="+mn-lt"/>
              </a:rPr>
              <a:t> and </a:t>
            </a:r>
            <a:r>
              <a:rPr lang="en-US" i="1" dirty="0" smtClean="0">
                <a:latin typeface="+mn-lt"/>
              </a:rPr>
              <a:t>y</a:t>
            </a:r>
            <a:r>
              <a:rPr lang="en-US" dirty="0" smtClean="0">
                <a:latin typeface="+mn-lt"/>
              </a:rPr>
              <a:t> in G</a:t>
            </a:r>
            <a:r>
              <a:rPr lang="cs-CZ" dirty="0" smtClean="0">
                <a:latin typeface="+mn-lt"/>
              </a:rPr>
              <a:t>,</a:t>
            </a:r>
            <a:r>
              <a:rPr lang="en-US" dirty="0" smtClean="0">
                <a:latin typeface="+mn-lt"/>
              </a:rPr>
              <a:t> there is a path from </a:t>
            </a:r>
            <a:r>
              <a:rPr lang="en-US" i="1" dirty="0" smtClean="0">
                <a:latin typeface="+mn-lt"/>
              </a:rPr>
              <a:t>x</a:t>
            </a:r>
            <a:r>
              <a:rPr lang="en-US" dirty="0" smtClean="0">
                <a:latin typeface="+mn-lt"/>
              </a:rPr>
              <a:t> to y.</a:t>
            </a:r>
            <a:endParaRPr lang="cs-CZ" dirty="0" smtClean="0">
              <a:latin typeface="+mn-lt"/>
            </a:endParaRPr>
          </a:p>
        </p:txBody>
      </p:sp>
      <p:grpSp>
        <p:nvGrpSpPr>
          <p:cNvPr id="3" name="Skupina 57"/>
          <p:cNvGrpSpPr>
            <a:grpSpLocks/>
          </p:cNvGrpSpPr>
          <p:nvPr/>
        </p:nvGrpSpPr>
        <p:grpSpPr bwMode="auto">
          <a:xfrm>
            <a:off x="1285875" y="3214688"/>
            <a:ext cx="2375690" cy="2798691"/>
            <a:chOff x="1285852" y="3214686"/>
            <a:chExt cx="2375707" cy="2798153"/>
          </a:xfrm>
        </p:grpSpPr>
        <p:cxnSp>
          <p:nvCxnSpPr>
            <p:cNvPr id="21517" name="Přímá spojovací čára 39"/>
            <p:cNvCxnSpPr>
              <a:cxnSpLocks noChangeShapeType="1"/>
            </p:cNvCxnSpPr>
            <p:nvPr/>
          </p:nvCxnSpPr>
          <p:spPr bwMode="auto">
            <a:xfrm rot="16200000" flipH="1">
              <a:off x="1643042" y="3929066"/>
              <a:ext cx="2071702" cy="642942"/>
            </a:xfrm>
            <a:prstGeom prst="line">
              <a:avLst/>
            </a:prstGeom>
            <a:noFill/>
            <a:ln w="50800" algn="ctr">
              <a:solidFill>
                <a:schemeClr val="bg2"/>
              </a:solidFill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8" name="Přímá spojovací čára 41"/>
            <p:cNvCxnSpPr>
              <a:cxnSpLocks noChangeShapeType="1"/>
            </p:cNvCxnSpPr>
            <p:nvPr/>
          </p:nvCxnSpPr>
          <p:spPr bwMode="auto">
            <a:xfrm rot="10800000">
              <a:off x="1285852" y="4000504"/>
              <a:ext cx="1714512" cy="1285884"/>
            </a:xfrm>
            <a:prstGeom prst="line">
              <a:avLst/>
            </a:prstGeom>
            <a:noFill/>
            <a:ln w="50800" algn="ctr">
              <a:solidFill>
                <a:schemeClr val="bg2"/>
              </a:solidFill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9" name="Přímá spojovací čára 43"/>
            <p:cNvCxnSpPr>
              <a:cxnSpLocks noChangeShapeType="1"/>
            </p:cNvCxnSpPr>
            <p:nvPr/>
          </p:nvCxnSpPr>
          <p:spPr bwMode="auto">
            <a:xfrm>
              <a:off x="1285852" y="4000504"/>
              <a:ext cx="2143140" cy="0"/>
            </a:xfrm>
            <a:prstGeom prst="line">
              <a:avLst/>
            </a:prstGeom>
            <a:noFill/>
            <a:ln w="50800" algn="ctr">
              <a:solidFill>
                <a:schemeClr val="bg2"/>
              </a:solidFill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0" name="Přímá spojovací čára 48"/>
            <p:cNvCxnSpPr>
              <a:cxnSpLocks noChangeShapeType="1"/>
            </p:cNvCxnSpPr>
            <p:nvPr/>
          </p:nvCxnSpPr>
          <p:spPr bwMode="auto">
            <a:xfrm rot="10800000" flipV="1">
              <a:off x="1785918" y="4000504"/>
              <a:ext cx="1643074" cy="1285884"/>
            </a:xfrm>
            <a:prstGeom prst="line">
              <a:avLst/>
            </a:prstGeom>
            <a:noFill/>
            <a:ln w="50800" algn="ctr">
              <a:solidFill>
                <a:schemeClr val="bg2"/>
              </a:solidFill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1" name="Přímá spojovací čára 50"/>
            <p:cNvCxnSpPr>
              <a:cxnSpLocks noChangeShapeType="1"/>
            </p:cNvCxnSpPr>
            <p:nvPr/>
          </p:nvCxnSpPr>
          <p:spPr bwMode="auto">
            <a:xfrm rot="5400000" flipH="1" flipV="1">
              <a:off x="1035819" y="3964785"/>
              <a:ext cx="2071702" cy="571504"/>
            </a:xfrm>
            <a:prstGeom prst="line">
              <a:avLst/>
            </a:prstGeom>
            <a:noFill/>
            <a:ln w="50800" algn="ctr">
              <a:solidFill>
                <a:schemeClr val="bg2"/>
              </a:solidFill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22" name="TextovéPole 55"/>
            <p:cNvSpPr txBox="1">
              <a:spLocks noChangeArrowheads="1"/>
            </p:cNvSpPr>
            <p:nvPr/>
          </p:nvSpPr>
          <p:spPr bwMode="auto">
            <a:xfrm>
              <a:off x="1643043" y="5643578"/>
              <a:ext cx="2018516" cy="369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 dirty="0" smtClean="0"/>
                <a:t>Connected graph</a:t>
              </a:r>
              <a:endParaRPr lang="cs-CZ" dirty="0"/>
            </a:p>
          </p:txBody>
        </p:sp>
      </p:grpSp>
      <p:grpSp>
        <p:nvGrpSpPr>
          <p:cNvPr id="4" name="Skupina 58"/>
          <p:cNvGrpSpPr>
            <a:grpSpLocks/>
          </p:cNvGrpSpPr>
          <p:nvPr/>
        </p:nvGrpSpPr>
        <p:grpSpPr bwMode="auto">
          <a:xfrm>
            <a:off x="5714999" y="3143250"/>
            <a:ext cx="2443505" cy="2870131"/>
            <a:chOff x="5715008" y="3143248"/>
            <a:chExt cx="2443523" cy="2869593"/>
          </a:xfrm>
        </p:grpSpPr>
        <p:cxnSp>
          <p:nvCxnSpPr>
            <p:cNvPr id="21510" name="Přímá spojovací čára 15"/>
            <p:cNvCxnSpPr>
              <a:cxnSpLocks noChangeShapeType="1"/>
            </p:cNvCxnSpPr>
            <p:nvPr/>
          </p:nvCxnSpPr>
          <p:spPr bwMode="auto">
            <a:xfrm rot="5400000" flipH="1" flipV="1">
              <a:off x="5357818" y="3500438"/>
              <a:ext cx="1714512" cy="1000132"/>
            </a:xfrm>
            <a:prstGeom prst="line">
              <a:avLst/>
            </a:prstGeom>
            <a:noFill/>
            <a:ln w="50800" algn="ctr">
              <a:solidFill>
                <a:srgbClr val="FF0000"/>
              </a:solidFill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1" name="Přímá spojovací čára 16"/>
            <p:cNvCxnSpPr>
              <a:cxnSpLocks noChangeShapeType="1"/>
            </p:cNvCxnSpPr>
            <p:nvPr/>
          </p:nvCxnSpPr>
          <p:spPr bwMode="auto">
            <a:xfrm rot="16200000" flipV="1">
              <a:off x="6357950" y="3500438"/>
              <a:ext cx="1714512" cy="1000132"/>
            </a:xfrm>
            <a:prstGeom prst="line">
              <a:avLst/>
            </a:prstGeom>
            <a:noFill/>
            <a:ln w="50800" algn="ctr">
              <a:solidFill>
                <a:srgbClr val="FF0000"/>
              </a:solidFill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2" name="Přímá spojovací čára 17"/>
            <p:cNvCxnSpPr>
              <a:cxnSpLocks noChangeShapeType="1"/>
            </p:cNvCxnSpPr>
            <p:nvPr/>
          </p:nvCxnSpPr>
          <p:spPr bwMode="auto">
            <a:xfrm>
              <a:off x="5715008" y="4857760"/>
              <a:ext cx="2000264" cy="0"/>
            </a:xfrm>
            <a:prstGeom prst="line">
              <a:avLst/>
            </a:prstGeom>
            <a:noFill/>
            <a:ln w="50800" algn="ctr">
              <a:solidFill>
                <a:srgbClr val="FF0000"/>
              </a:solidFill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3" name="Přímá spojovací čára 18"/>
            <p:cNvCxnSpPr>
              <a:cxnSpLocks noChangeShapeType="1"/>
            </p:cNvCxnSpPr>
            <p:nvPr/>
          </p:nvCxnSpPr>
          <p:spPr bwMode="auto">
            <a:xfrm rot="16200000" flipH="1">
              <a:off x="5393537" y="4036223"/>
              <a:ext cx="1643074" cy="1000132"/>
            </a:xfrm>
            <a:prstGeom prst="line">
              <a:avLst/>
            </a:prstGeom>
            <a:noFill/>
            <a:ln w="50800" algn="ctr">
              <a:solidFill>
                <a:srgbClr val="FF0000"/>
              </a:solidFill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4" name="Přímá spojovací čára 19"/>
            <p:cNvCxnSpPr>
              <a:cxnSpLocks noChangeShapeType="1"/>
            </p:cNvCxnSpPr>
            <p:nvPr/>
          </p:nvCxnSpPr>
          <p:spPr bwMode="auto">
            <a:xfrm rot="5400000">
              <a:off x="6357950" y="4071942"/>
              <a:ext cx="1643074" cy="928694"/>
            </a:xfrm>
            <a:prstGeom prst="line">
              <a:avLst/>
            </a:prstGeom>
            <a:noFill/>
            <a:ln w="50800" algn="ctr">
              <a:solidFill>
                <a:srgbClr val="FF0000"/>
              </a:solidFill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5" name="Přímá spojovací čára 20"/>
            <p:cNvCxnSpPr>
              <a:cxnSpLocks noChangeShapeType="1"/>
            </p:cNvCxnSpPr>
            <p:nvPr/>
          </p:nvCxnSpPr>
          <p:spPr bwMode="auto">
            <a:xfrm>
              <a:off x="5715008" y="3714752"/>
              <a:ext cx="1928826" cy="0"/>
            </a:xfrm>
            <a:prstGeom prst="line">
              <a:avLst/>
            </a:prstGeom>
            <a:noFill/>
            <a:ln w="50800" algn="ctr">
              <a:solidFill>
                <a:srgbClr val="FF0000"/>
              </a:solidFill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16" name="TextovéPole 56"/>
            <p:cNvSpPr txBox="1">
              <a:spLocks noChangeArrowheads="1"/>
            </p:cNvSpPr>
            <p:nvPr/>
          </p:nvSpPr>
          <p:spPr bwMode="auto">
            <a:xfrm>
              <a:off x="5857884" y="5643578"/>
              <a:ext cx="2300647" cy="369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 dirty="0" smtClean="0"/>
                <a:t>Disconnected graph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35799693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 - trees</a:t>
            </a:r>
            <a:endParaRPr lang="cs-CZ" dirty="0"/>
          </a:p>
        </p:txBody>
      </p:sp>
      <p:sp>
        <p:nvSpPr>
          <p:cNvPr id="22531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329612" cy="4895850"/>
          </a:xfrm>
        </p:spPr>
        <p:txBody>
          <a:bodyPr/>
          <a:lstStyle/>
          <a:p>
            <a:pPr eaLnBrk="1" hangingPunct="1"/>
            <a:r>
              <a:rPr lang="en-US" dirty="0" smtClean="0"/>
              <a:t>tree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The following definitions of a tree (graph G) are equivalent</a:t>
            </a:r>
            <a:r>
              <a:rPr lang="cs-CZ" sz="2400" dirty="0" smtClean="0"/>
              <a:t>:</a:t>
            </a:r>
          </a:p>
          <a:p>
            <a:pPr lvl="1" eaLnBrk="1" hangingPunct="1"/>
            <a:r>
              <a:rPr lang="en-US" dirty="0" smtClean="0">
                <a:latin typeface="+mn-lt"/>
              </a:rPr>
              <a:t>G is a connected graph without cycles.</a:t>
            </a:r>
            <a:endParaRPr lang="cs-CZ" dirty="0" smtClean="0">
              <a:latin typeface="+mn-lt"/>
            </a:endParaRPr>
          </a:p>
          <a:p>
            <a:pPr lvl="1" eaLnBrk="1" hangingPunct="1"/>
            <a:r>
              <a:rPr lang="en-US" dirty="0" smtClean="0">
                <a:latin typeface="+mn-lt"/>
              </a:rPr>
              <a:t>G is such a graph so that a cycle occurs if an arbitrary new edges is added.</a:t>
            </a:r>
            <a:endParaRPr lang="cs-CZ" dirty="0" smtClean="0">
              <a:latin typeface="+mn-lt"/>
            </a:endParaRPr>
          </a:p>
          <a:p>
            <a:pPr lvl="1" eaLnBrk="1" hangingPunct="1"/>
            <a:r>
              <a:rPr lang="en-US" dirty="0" smtClean="0">
                <a:latin typeface="+mn-lt"/>
              </a:rPr>
              <a:t>G is such a connected graph so that it becomes disconnected if any edge is removed.</a:t>
            </a:r>
            <a:endParaRPr lang="cs-CZ" dirty="0" smtClean="0">
              <a:latin typeface="+mn-lt"/>
            </a:endParaRPr>
          </a:p>
          <a:p>
            <a:pPr lvl="1" eaLnBrk="1" hangingPunct="1"/>
            <a:r>
              <a:rPr lang="en-US" dirty="0" smtClean="0">
                <a:latin typeface="+mn-lt"/>
              </a:rPr>
              <a:t>G is a connected graph with |V|-1 edges.</a:t>
            </a:r>
            <a:endParaRPr lang="cs-CZ" dirty="0" smtClean="0">
              <a:latin typeface="+mn-lt"/>
            </a:endParaRPr>
          </a:p>
          <a:p>
            <a:pPr lvl="1" eaLnBrk="1" hangingPunct="1"/>
            <a:r>
              <a:rPr lang="en-US" dirty="0" smtClean="0">
                <a:latin typeface="+mn-lt"/>
              </a:rPr>
              <a:t>G is a graph in which every two vertices are connected by just one path.</a:t>
            </a:r>
            <a:endParaRPr lang="cs-CZ" dirty="0" smtClean="0">
              <a:latin typeface="+mn-lt"/>
            </a:endParaRPr>
          </a:p>
          <a:p>
            <a:pPr lvl="1"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06708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</a:t>
            </a:r>
            <a:r>
              <a:rPr lang="cs-CZ" dirty="0" smtClean="0"/>
              <a:t> - </a:t>
            </a:r>
            <a:r>
              <a:rPr lang="en-US" dirty="0" smtClean="0"/>
              <a:t>trees</a:t>
            </a:r>
            <a:endParaRPr lang="cs-CZ" dirty="0"/>
          </a:p>
        </p:txBody>
      </p:sp>
      <p:sp>
        <p:nvSpPr>
          <p:cNvPr id="23555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329612" cy="1731963"/>
          </a:xfrm>
        </p:spPr>
        <p:txBody>
          <a:bodyPr/>
          <a:lstStyle/>
          <a:p>
            <a:pPr eaLnBrk="1" hangingPunct="1"/>
            <a:r>
              <a:rPr lang="en-US" sz="2000" dirty="0" smtClean="0"/>
              <a:t>Undirected trees</a:t>
            </a:r>
            <a:r>
              <a:rPr lang="cs-CZ" sz="2000" dirty="0" smtClean="0"/>
              <a:t> </a:t>
            </a:r>
          </a:p>
          <a:p>
            <a:pPr lvl="1" eaLnBrk="1" hangingPunct="1"/>
            <a:r>
              <a:rPr lang="en-US" sz="1600" dirty="0" smtClean="0">
                <a:latin typeface="+mn-lt"/>
              </a:rPr>
              <a:t>A</a:t>
            </a:r>
            <a:r>
              <a:rPr lang="en-US" sz="1600" b="1" dirty="0" smtClean="0">
                <a:latin typeface="+mn-lt"/>
              </a:rPr>
              <a:t> leaf</a:t>
            </a:r>
            <a:r>
              <a:rPr lang="cs-CZ" sz="1600" b="1" dirty="0" smtClean="0">
                <a:latin typeface="+mn-lt"/>
              </a:rPr>
              <a:t> </a:t>
            </a:r>
            <a:r>
              <a:rPr lang="en-US" sz="1600" dirty="0" smtClean="0">
                <a:latin typeface="+mn-lt"/>
              </a:rPr>
              <a:t>is a node of degree 1</a:t>
            </a:r>
            <a:r>
              <a:rPr lang="cs-CZ" sz="1600" dirty="0" smtClean="0">
                <a:latin typeface="+mn-lt"/>
              </a:rPr>
              <a:t>.</a:t>
            </a:r>
          </a:p>
          <a:p>
            <a:pPr eaLnBrk="1" hangingPunct="1"/>
            <a:r>
              <a:rPr lang="en-US" sz="2000" dirty="0" smtClean="0"/>
              <a:t>Directed trees</a:t>
            </a:r>
            <a:r>
              <a:rPr lang="cs-CZ" sz="2000" dirty="0" smtClean="0"/>
              <a:t> (</a:t>
            </a:r>
            <a:r>
              <a:rPr lang="en-US" sz="2000" dirty="0" smtClean="0"/>
              <a:t>the orientation might be opposite sometimes!</a:t>
            </a:r>
            <a:r>
              <a:rPr lang="cs-CZ" sz="2000" dirty="0" smtClean="0"/>
              <a:t>)</a:t>
            </a:r>
          </a:p>
          <a:p>
            <a:pPr lvl="1" eaLnBrk="1" hangingPunct="1"/>
            <a:r>
              <a:rPr lang="en-US" sz="1600" dirty="0" smtClean="0">
                <a:latin typeface="+mn-lt"/>
              </a:rPr>
              <a:t>A</a:t>
            </a:r>
            <a:r>
              <a:rPr lang="en-US" sz="1600" b="1" dirty="0" smtClean="0">
                <a:latin typeface="+mn-lt"/>
              </a:rPr>
              <a:t> leaf </a:t>
            </a:r>
            <a:r>
              <a:rPr lang="en-US" sz="1600" dirty="0" smtClean="0">
                <a:latin typeface="+mn-lt"/>
              </a:rPr>
              <a:t>is a node with no outgoing edge.</a:t>
            </a:r>
            <a:endParaRPr lang="cs-CZ" sz="1600" dirty="0" smtClean="0">
              <a:latin typeface="+mn-lt"/>
            </a:endParaRPr>
          </a:p>
          <a:p>
            <a:pPr lvl="1" eaLnBrk="1" hangingPunct="1"/>
            <a:r>
              <a:rPr lang="en-US" sz="1600" dirty="0" smtClean="0">
                <a:latin typeface="+mn-lt"/>
              </a:rPr>
              <a:t>A</a:t>
            </a:r>
            <a:r>
              <a:rPr lang="en-US" sz="1600" b="1" dirty="0" smtClean="0">
                <a:latin typeface="+mn-lt"/>
              </a:rPr>
              <a:t> root</a:t>
            </a:r>
            <a:r>
              <a:rPr lang="cs-CZ" sz="1600" dirty="0" smtClean="0">
                <a:latin typeface="+mn-lt"/>
              </a:rPr>
              <a:t> </a:t>
            </a:r>
            <a:r>
              <a:rPr lang="en-US" sz="1600" dirty="0" smtClean="0">
                <a:latin typeface="+mn-lt"/>
              </a:rPr>
              <a:t>is a node with no incoming edge.</a:t>
            </a:r>
            <a:endParaRPr lang="cs-CZ" sz="1600" dirty="0" smtClean="0">
              <a:latin typeface="+mn-lt"/>
            </a:endParaRPr>
          </a:p>
        </p:txBody>
      </p:sp>
      <p:cxnSp>
        <p:nvCxnSpPr>
          <p:cNvPr id="23556" name="Přímá spojovací čára 6"/>
          <p:cNvCxnSpPr>
            <a:cxnSpLocks noChangeShapeType="1"/>
          </p:cNvCxnSpPr>
          <p:nvPr/>
        </p:nvCxnSpPr>
        <p:spPr bwMode="auto">
          <a:xfrm rot="10800000">
            <a:off x="1428750" y="3857625"/>
            <a:ext cx="571500" cy="357188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57" name="Přímá spojovací čára 8"/>
          <p:cNvCxnSpPr>
            <a:cxnSpLocks noChangeShapeType="1"/>
          </p:cNvCxnSpPr>
          <p:nvPr/>
        </p:nvCxnSpPr>
        <p:spPr bwMode="auto">
          <a:xfrm flipV="1">
            <a:off x="2000250" y="3857625"/>
            <a:ext cx="428625" cy="357188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58" name="Přímá spojovací čára 10"/>
          <p:cNvCxnSpPr>
            <a:cxnSpLocks noChangeShapeType="1"/>
          </p:cNvCxnSpPr>
          <p:nvPr/>
        </p:nvCxnSpPr>
        <p:spPr bwMode="auto">
          <a:xfrm>
            <a:off x="2428875" y="3857625"/>
            <a:ext cx="857250" cy="428625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59" name="Přímá spojovací čára 12"/>
          <p:cNvCxnSpPr>
            <a:cxnSpLocks noChangeShapeType="1"/>
          </p:cNvCxnSpPr>
          <p:nvPr/>
        </p:nvCxnSpPr>
        <p:spPr bwMode="auto">
          <a:xfrm rot="5400000" flipH="1" flipV="1">
            <a:off x="2964656" y="3893344"/>
            <a:ext cx="714375" cy="71438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0" name="Přímá spojovací čára 14"/>
          <p:cNvCxnSpPr>
            <a:cxnSpLocks noChangeShapeType="1"/>
          </p:cNvCxnSpPr>
          <p:nvPr/>
        </p:nvCxnSpPr>
        <p:spPr bwMode="auto">
          <a:xfrm rot="16200000" flipH="1">
            <a:off x="3143250" y="4429125"/>
            <a:ext cx="571500" cy="285750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1" name="Přímá spojovací čára 17"/>
          <p:cNvCxnSpPr>
            <a:cxnSpLocks noChangeShapeType="1"/>
          </p:cNvCxnSpPr>
          <p:nvPr/>
        </p:nvCxnSpPr>
        <p:spPr bwMode="auto">
          <a:xfrm>
            <a:off x="3286125" y="4286250"/>
            <a:ext cx="571500" cy="0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2" name="Přímá spojovací čára 19"/>
          <p:cNvCxnSpPr>
            <a:cxnSpLocks noChangeShapeType="1"/>
          </p:cNvCxnSpPr>
          <p:nvPr/>
        </p:nvCxnSpPr>
        <p:spPr bwMode="auto">
          <a:xfrm rot="5400000">
            <a:off x="1607344" y="4536282"/>
            <a:ext cx="714375" cy="71437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3" name="Přímá spojovací čára 21"/>
          <p:cNvCxnSpPr>
            <a:cxnSpLocks noChangeShapeType="1"/>
          </p:cNvCxnSpPr>
          <p:nvPr/>
        </p:nvCxnSpPr>
        <p:spPr bwMode="auto">
          <a:xfrm rot="10800000" flipV="1">
            <a:off x="1285875" y="4929188"/>
            <a:ext cx="642938" cy="285750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4" name="Přímá spojovací čára 23"/>
          <p:cNvCxnSpPr>
            <a:cxnSpLocks noChangeShapeType="1"/>
          </p:cNvCxnSpPr>
          <p:nvPr/>
        </p:nvCxnSpPr>
        <p:spPr bwMode="auto">
          <a:xfrm rot="16200000" flipH="1">
            <a:off x="1857376" y="5000625"/>
            <a:ext cx="500062" cy="357187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5" name="Přímá spojovací čára 25"/>
          <p:cNvCxnSpPr>
            <a:cxnSpLocks noChangeShapeType="1"/>
          </p:cNvCxnSpPr>
          <p:nvPr/>
        </p:nvCxnSpPr>
        <p:spPr bwMode="auto">
          <a:xfrm rot="10800000" flipV="1">
            <a:off x="928688" y="3857625"/>
            <a:ext cx="500062" cy="71438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6" name="Přímá spojovací čára 26"/>
          <p:cNvCxnSpPr>
            <a:cxnSpLocks noChangeShapeType="1"/>
          </p:cNvCxnSpPr>
          <p:nvPr/>
        </p:nvCxnSpPr>
        <p:spPr bwMode="auto">
          <a:xfrm rot="10800000">
            <a:off x="5214938" y="4000500"/>
            <a:ext cx="571500" cy="357188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7" name="Přímá spojovací čára 27"/>
          <p:cNvCxnSpPr>
            <a:cxnSpLocks noChangeShapeType="1"/>
          </p:cNvCxnSpPr>
          <p:nvPr/>
        </p:nvCxnSpPr>
        <p:spPr bwMode="auto">
          <a:xfrm flipV="1">
            <a:off x="5786438" y="4000500"/>
            <a:ext cx="428625" cy="357188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8" name="Přímá spojovací čára 28"/>
          <p:cNvCxnSpPr>
            <a:cxnSpLocks noChangeShapeType="1"/>
          </p:cNvCxnSpPr>
          <p:nvPr/>
        </p:nvCxnSpPr>
        <p:spPr bwMode="auto">
          <a:xfrm>
            <a:off x="6215063" y="4000500"/>
            <a:ext cx="857250" cy="428625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9" name="Přímá spojovací čára 29"/>
          <p:cNvCxnSpPr>
            <a:cxnSpLocks noChangeShapeType="1"/>
          </p:cNvCxnSpPr>
          <p:nvPr/>
        </p:nvCxnSpPr>
        <p:spPr bwMode="auto">
          <a:xfrm rot="5400000" flipH="1" flipV="1">
            <a:off x="6750844" y="4036219"/>
            <a:ext cx="714375" cy="71437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0" name="Přímá spojovací čára 30"/>
          <p:cNvCxnSpPr>
            <a:cxnSpLocks noChangeShapeType="1"/>
          </p:cNvCxnSpPr>
          <p:nvPr/>
        </p:nvCxnSpPr>
        <p:spPr bwMode="auto">
          <a:xfrm rot="16200000" flipH="1">
            <a:off x="6929438" y="4572000"/>
            <a:ext cx="571500" cy="285750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1" name="Přímá spojovací čára 31"/>
          <p:cNvCxnSpPr>
            <a:cxnSpLocks noChangeShapeType="1"/>
          </p:cNvCxnSpPr>
          <p:nvPr/>
        </p:nvCxnSpPr>
        <p:spPr bwMode="auto">
          <a:xfrm>
            <a:off x="7072313" y="4429125"/>
            <a:ext cx="571500" cy="0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2" name="Přímá spojovací čára 32"/>
          <p:cNvCxnSpPr>
            <a:cxnSpLocks noChangeShapeType="1"/>
          </p:cNvCxnSpPr>
          <p:nvPr/>
        </p:nvCxnSpPr>
        <p:spPr bwMode="auto">
          <a:xfrm rot="5400000">
            <a:off x="5393531" y="4679157"/>
            <a:ext cx="714375" cy="71438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3" name="Přímá spojovací čára 33"/>
          <p:cNvCxnSpPr>
            <a:cxnSpLocks noChangeShapeType="1"/>
          </p:cNvCxnSpPr>
          <p:nvPr/>
        </p:nvCxnSpPr>
        <p:spPr bwMode="auto">
          <a:xfrm rot="10800000" flipV="1">
            <a:off x="5072063" y="5072063"/>
            <a:ext cx="642937" cy="285750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4" name="Přímá spojovací čára 34"/>
          <p:cNvCxnSpPr>
            <a:cxnSpLocks noChangeShapeType="1"/>
          </p:cNvCxnSpPr>
          <p:nvPr/>
        </p:nvCxnSpPr>
        <p:spPr bwMode="auto">
          <a:xfrm rot="16200000" flipH="1">
            <a:off x="5643563" y="5143500"/>
            <a:ext cx="500062" cy="357188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5" name="Přímá spojovací čára 35"/>
          <p:cNvCxnSpPr>
            <a:cxnSpLocks noChangeShapeType="1"/>
          </p:cNvCxnSpPr>
          <p:nvPr/>
        </p:nvCxnSpPr>
        <p:spPr bwMode="auto">
          <a:xfrm rot="10800000" flipV="1">
            <a:off x="4714875" y="4000500"/>
            <a:ext cx="500063" cy="71438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834217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 </a:t>
            </a:r>
            <a:r>
              <a:rPr lang="cs-CZ" dirty="0" smtClean="0"/>
              <a:t>– </a:t>
            </a:r>
            <a:r>
              <a:rPr lang="en-US" dirty="0" smtClean="0"/>
              <a:t>adjacency matrix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186737" cy="48958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Adjacency matrix</a:t>
            </a:r>
            <a:endParaRPr lang="cs-CZ" dirty="0" smtClean="0"/>
          </a:p>
          <a:p>
            <a:pPr lvl="1" eaLnBrk="1" hangingPunct="1">
              <a:defRPr/>
            </a:pPr>
            <a:r>
              <a:rPr lang="en-US" dirty="0" smtClean="0">
                <a:latin typeface="+mn-lt"/>
              </a:rPr>
              <a:t>Let</a:t>
            </a:r>
            <a:r>
              <a:rPr lang="cs-CZ" dirty="0" smtClean="0">
                <a:latin typeface="+mn-lt"/>
              </a:rPr>
              <a:t> G=(V,E)  </a:t>
            </a:r>
            <a:r>
              <a:rPr lang="en-US" dirty="0" smtClean="0">
                <a:latin typeface="+mn-lt"/>
              </a:rPr>
              <a:t>be a graph with </a:t>
            </a:r>
            <a:r>
              <a:rPr lang="cs-CZ" i="1" dirty="0" smtClean="0">
                <a:latin typeface="Cambria" pitchFamily="18" charset="0"/>
              </a:rPr>
              <a:t>n</a:t>
            </a:r>
            <a:r>
              <a:rPr lang="cs-CZ" dirty="0" smtClean="0"/>
              <a:t> </a:t>
            </a:r>
            <a:r>
              <a:rPr lang="en-US" dirty="0" smtClean="0">
                <a:latin typeface="+mn-lt"/>
              </a:rPr>
              <a:t>vertices</a:t>
            </a:r>
            <a:r>
              <a:rPr lang="cs-CZ" dirty="0" smtClean="0">
                <a:latin typeface="+mn-lt"/>
              </a:rPr>
              <a:t>.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cs-CZ" dirty="0" smtClean="0">
                <a:latin typeface="+mn-lt"/>
              </a:rPr>
              <a:t>	</a:t>
            </a:r>
            <a:r>
              <a:rPr lang="en-US" dirty="0" smtClean="0">
                <a:latin typeface="+mn-lt"/>
              </a:rPr>
              <a:t>Let’s label vertices</a:t>
            </a:r>
            <a:r>
              <a:rPr lang="en-US" dirty="0" smtClean="0"/>
              <a:t> </a:t>
            </a:r>
            <a:r>
              <a:rPr lang="cs-CZ" i="1" dirty="0" smtClean="0">
                <a:latin typeface="Cambria" pitchFamily="18" charset="0"/>
              </a:rPr>
              <a:t>v</a:t>
            </a:r>
            <a:r>
              <a:rPr lang="cs-CZ" i="1" baseline="-25000" dirty="0" smtClean="0">
                <a:latin typeface="Cambria" pitchFamily="18" charset="0"/>
              </a:rPr>
              <a:t>1</a:t>
            </a:r>
            <a:r>
              <a:rPr lang="cs-CZ" i="1" dirty="0" smtClean="0">
                <a:latin typeface="Cambria" pitchFamily="18" charset="0"/>
              </a:rPr>
              <a:t>,</a:t>
            </a:r>
            <a:r>
              <a:rPr lang="cs-CZ" dirty="0" smtClean="0"/>
              <a:t> …</a:t>
            </a:r>
            <a:r>
              <a:rPr lang="cs-CZ" i="1" dirty="0" smtClean="0">
                <a:latin typeface="Cambria" pitchFamily="18" charset="0"/>
              </a:rPr>
              <a:t>,</a:t>
            </a:r>
            <a:r>
              <a:rPr lang="cs-CZ" i="1" dirty="0" err="1" smtClean="0">
                <a:latin typeface="Cambria" pitchFamily="18" charset="0"/>
              </a:rPr>
              <a:t>v</a:t>
            </a:r>
            <a:r>
              <a:rPr lang="cs-CZ" i="1" baseline="-25000" dirty="0" err="1" smtClean="0">
                <a:latin typeface="Cambria" pitchFamily="18" charset="0"/>
              </a:rPr>
              <a:t>n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dirty="0" smtClean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in some order)</a:t>
            </a:r>
            <a:r>
              <a:rPr lang="cs-CZ" dirty="0" smtClean="0">
                <a:latin typeface="+mn-lt"/>
              </a:rPr>
              <a:t>. </a:t>
            </a:r>
            <a:r>
              <a:rPr lang="en-US" b="1" dirty="0" smtClean="0">
                <a:latin typeface="+mn-lt"/>
              </a:rPr>
              <a:t>Adjacency matrix of graph G </a:t>
            </a:r>
            <a:r>
              <a:rPr lang="en-US" dirty="0" smtClean="0">
                <a:latin typeface="+mn-lt"/>
              </a:rPr>
              <a:t>is a square matrix</a:t>
            </a:r>
            <a:r>
              <a:rPr lang="cs-CZ" dirty="0" smtClean="0">
                <a:latin typeface="+mn-lt"/>
              </a:rPr>
              <a:t> 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cs-CZ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cs-CZ" dirty="0" smtClean="0"/>
              <a:t>   </a:t>
            </a:r>
            <a:endParaRPr lang="en-US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latin typeface="+mn-lt"/>
              </a:rPr>
              <a:t>defined as follows</a:t>
            </a:r>
            <a:endParaRPr lang="cs-CZ" dirty="0" smtClean="0">
              <a:latin typeface="+mn-lt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/>
              <a:t>	</a:t>
            </a: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2445475"/>
              </p:ext>
            </p:extLst>
          </p:nvPr>
        </p:nvGraphicFramePr>
        <p:xfrm>
          <a:off x="1508125" y="4513263"/>
          <a:ext cx="5605463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name="Dokument" r:id="rId3" imgW="5622018" imgH="1059158" progId="Word.Document.12">
                  <p:embed/>
                </p:oleObj>
              </mc:Choice>
              <mc:Fallback>
                <p:oleObj name="Dokument" r:id="rId3" imgW="5622018" imgH="1059158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125" y="4513263"/>
                        <a:ext cx="5605463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4"/>
          <p:cNvGraphicFramePr>
            <a:graphicFrameLocks noChangeAspect="1"/>
          </p:cNvGraphicFramePr>
          <p:nvPr/>
        </p:nvGraphicFramePr>
        <p:xfrm>
          <a:off x="1778000" y="3013075"/>
          <a:ext cx="5586413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Dokument" r:id="rId5" imgW="5585858" imgH="830652" progId="Word.Document.12">
                  <p:embed/>
                </p:oleObj>
              </mc:Choice>
              <mc:Fallback>
                <p:oleObj name="Dokument" r:id="rId5" imgW="5585858" imgH="830652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0" y="3013075"/>
                        <a:ext cx="5586413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1112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Introduction</a:t>
            </a:r>
            <a:endParaRPr lang="cs-CZ" dirty="0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Subject WWW pages</a:t>
            </a:r>
            <a:r>
              <a:rPr lang="cs-CZ" sz="2000" dirty="0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dirty="0" smtClean="0"/>
              <a:t>	</a:t>
            </a:r>
            <a:r>
              <a:rPr lang="cs-CZ" sz="2000" dirty="0" smtClean="0">
                <a:hlinkClick r:id="rId3"/>
              </a:rPr>
              <a:t>https://cw.felk.cvut.cz/doku.php/courses/a</a:t>
            </a:r>
            <a:r>
              <a:rPr lang="en-US" sz="2000" dirty="0" smtClean="0">
                <a:hlinkClick r:id="rId3"/>
              </a:rPr>
              <a:t>e</a:t>
            </a:r>
            <a:r>
              <a:rPr lang="cs-CZ" sz="2000" dirty="0" smtClean="0">
                <a:hlinkClick r:id="rId3"/>
              </a:rPr>
              <a:t>4m33pal/start</a:t>
            </a:r>
            <a:endParaRPr lang="cs-CZ" sz="2000" dirty="0" smtClean="0"/>
          </a:p>
          <a:p>
            <a:pPr eaLnBrk="1" hangingPunct="1"/>
            <a:r>
              <a:rPr lang="en-US" sz="2000" dirty="0" smtClean="0"/>
              <a:t>Goals</a:t>
            </a:r>
            <a:endParaRPr lang="cs-CZ" sz="2000" dirty="0" smtClean="0"/>
          </a:p>
          <a:p>
            <a:pPr algn="just" eaLnBrk="1" hangingPunct="1">
              <a:buFont typeface="Wingdings" pitchFamily="2" charset="2"/>
              <a:buNone/>
            </a:pPr>
            <a:r>
              <a:rPr lang="cs-CZ" sz="2000" dirty="0" smtClean="0"/>
              <a:t>	</a:t>
            </a:r>
            <a:r>
              <a:rPr lang="en-US" sz="1600" dirty="0"/>
              <a:t>Individual implementation of variants of standard (basic and intermediate) problems from several selected IT domains with rich applicability. Algorithmic </a:t>
            </a:r>
            <a:r>
              <a:rPr lang="en-US" sz="1600" dirty="0" smtClean="0"/>
              <a:t>aspect</a:t>
            </a:r>
            <a:r>
              <a:rPr lang="cs-CZ" sz="1600" dirty="0" smtClean="0"/>
              <a:t>s</a:t>
            </a:r>
            <a:r>
              <a:rPr lang="en-US" sz="1600" dirty="0" smtClean="0"/>
              <a:t> </a:t>
            </a:r>
            <a:r>
              <a:rPr lang="en-US" sz="1600" dirty="0"/>
              <a:t>and effectiveness of practical solutions is emphasized. The seminars are focused mainly on implementation elaboration and preparation, the lectures provide a necessary theoretical foundation</a:t>
            </a:r>
            <a:r>
              <a:rPr lang="en-US" sz="1600" dirty="0" smtClean="0"/>
              <a:t>.</a:t>
            </a:r>
            <a:endParaRPr lang="cs-CZ" sz="2000" dirty="0" smtClean="0"/>
          </a:p>
          <a:p>
            <a:pPr algn="just" eaLnBrk="1" hangingPunct="1"/>
            <a:r>
              <a:rPr lang="en-US" sz="2000" dirty="0" smtClean="0"/>
              <a:t>Prerequisites</a:t>
            </a:r>
            <a:endParaRPr lang="cs-CZ" sz="2000" dirty="0" smtClean="0"/>
          </a:p>
          <a:p>
            <a:pPr algn="just" eaLnBrk="1" hangingPunct="1">
              <a:buFont typeface="Wingdings" pitchFamily="2" charset="2"/>
              <a:buNone/>
            </a:pPr>
            <a:r>
              <a:rPr lang="cs-CZ" sz="2000" dirty="0" smtClean="0"/>
              <a:t>	</a:t>
            </a:r>
            <a:r>
              <a:rPr lang="en-US" sz="1600" dirty="0"/>
              <a:t>The course requires </a:t>
            </a:r>
            <a:r>
              <a:rPr lang="en-US" sz="1600" b="1" dirty="0"/>
              <a:t>programming skills </a:t>
            </a:r>
            <a:r>
              <a:rPr lang="en-US" sz="1600" dirty="0"/>
              <a:t>in at least one of programming languages </a:t>
            </a:r>
            <a:r>
              <a:rPr lang="cs-CZ" sz="1600" dirty="0" smtClean="0"/>
              <a:t>C/C++/Java. </a:t>
            </a:r>
            <a:r>
              <a:rPr lang="en-US" sz="1600" dirty="0" smtClean="0"/>
              <a:t>There are also homework programming tasks. Understanding to basic data structures such as arrays, lists, and files and their usage for data processing is assumed. </a:t>
            </a:r>
            <a:endParaRPr lang="cs-CZ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</a:t>
            </a:r>
            <a:r>
              <a:rPr lang="cs-CZ" dirty="0" smtClean="0"/>
              <a:t> – </a:t>
            </a:r>
            <a:r>
              <a:rPr lang="en-US" dirty="0" smtClean="0"/>
              <a:t>adjacency matrix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en-US" dirty="0" smtClean="0"/>
              <a:t>for directed graph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24579" name="Obdélník 146"/>
          <p:cNvSpPr>
            <a:spLocks noChangeArrowheads="1"/>
          </p:cNvSpPr>
          <p:nvPr/>
        </p:nvSpPr>
        <p:spPr bwMode="auto">
          <a:xfrm>
            <a:off x="1143000" y="1571625"/>
            <a:ext cx="2643188" cy="2643188"/>
          </a:xfrm>
          <a:prstGeom prst="rect">
            <a:avLst/>
          </a:prstGeom>
          <a:solidFill>
            <a:schemeClr val="accent1">
              <a:alpha val="27058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80" name="TextovéPole 20"/>
          <p:cNvSpPr txBox="1">
            <a:spLocks noChangeArrowheads="1"/>
          </p:cNvSpPr>
          <p:nvPr/>
        </p:nvSpPr>
        <p:spPr bwMode="auto">
          <a:xfrm>
            <a:off x="857250" y="17145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1</a:t>
            </a:r>
          </a:p>
        </p:txBody>
      </p:sp>
      <p:sp>
        <p:nvSpPr>
          <p:cNvPr id="24581" name="TextovéPole 71"/>
          <p:cNvSpPr txBox="1">
            <a:spLocks noChangeArrowheads="1"/>
          </p:cNvSpPr>
          <p:nvPr/>
        </p:nvSpPr>
        <p:spPr bwMode="auto">
          <a:xfrm>
            <a:off x="857250" y="221456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2</a:t>
            </a:r>
          </a:p>
        </p:txBody>
      </p:sp>
      <p:sp>
        <p:nvSpPr>
          <p:cNvPr id="10" name="Obdélník 9"/>
          <p:cNvSpPr/>
          <p:nvPr/>
        </p:nvSpPr>
        <p:spPr bwMode="auto">
          <a:xfrm>
            <a:off x="1285852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24585" name="TextovéPole 85"/>
          <p:cNvSpPr txBox="1">
            <a:spLocks noChangeArrowheads="1"/>
          </p:cNvSpPr>
          <p:nvPr/>
        </p:nvSpPr>
        <p:spPr bwMode="auto">
          <a:xfrm>
            <a:off x="857250" y="2714625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3</a:t>
            </a:r>
          </a:p>
        </p:txBody>
      </p:sp>
      <p:sp>
        <p:nvSpPr>
          <p:cNvPr id="24586" name="TextovéPole 99"/>
          <p:cNvSpPr txBox="1">
            <a:spLocks noChangeArrowheads="1"/>
          </p:cNvSpPr>
          <p:nvPr/>
        </p:nvSpPr>
        <p:spPr bwMode="auto">
          <a:xfrm>
            <a:off x="857250" y="3214688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4</a:t>
            </a:r>
          </a:p>
        </p:txBody>
      </p:sp>
      <p:sp>
        <p:nvSpPr>
          <p:cNvPr id="24587" name="TextovéPole 113"/>
          <p:cNvSpPr txBox="1">
            <a:spLocks noChangeArrowheads="1"/>
          </p:cNvSpPr>
          <p:nvPr/>
        </p:nvSpPr>
        <p:spPr bwMode="auto">
          <a:xfrm>
            <a:off x="857250" y="371475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5</a:t>
            </a:r>
          </a:p>
        </p:txBody>
      </p:sp>
      <p:sp>
        <p:nvSpPr>
          <p:cNvPr id="14" name="Obdélník 13"/>
          <p:cNvSpPr/>
          <p:nvPr/>
        </p:nvSpPr>
        <p:spPr bwMode="auto">
          <a:xfrm>
            <a:off x="1285852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5" name="Obdélník 14"/>
          <p:cNvSpPr/>
          <p:nvPr/>
        </p:nvSpPr>
        <p:spPr bwMode="auto">
          <a:xfrm>
            <a:off x="1285852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6" name="Obdélník 15"/>
          <p:cNvSpPr/>
          <p:nvPr/>
        </p:nvSpPr>
        <p:spPr bwMode="auto">
          <a:xfrm>
            <a:off x="1285852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17" name="Obdélník 16"/>
          <p:cNvSpPr/>
          <p:nvPr/>
        </p:nvSpPr>
        <p:spPr bwMode="auto">
          <a:xfrm>
            <a:off x="1285852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8" name="Obdélník 17"/>
          <p:cNvSpPr/>
          <p:nvPr/>
        </p:nvSpPr>
        <p:spPr bwMode="auto">
          <a:xfrm>
            <a:off x="1785918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19" name="Obdélník 18"/>
          <p:cNvSpPr/>
          <p:nvPr/>
        </p:nvSpPr>
        <p:spPr bwMode="auto">
          <a:xfrm>
            <a:off x="1785918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20" name="Obdélník 19"/>
          <p:cNvSpPr/>
          <p:nvPr/>
        </p:nvSpPr>
        <p:spPr bwMode="auto">
          <a:xfrm>
            <a:off x="1785918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21" name="Obdélník 20"/>
          <p:cNvSpPr/>
          <p:nvPr/>
        </p:nvSpPr>
        <p:spPr bwMode="auto">
          <a:xfrm>
            <a:off x="1785918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22" name="Obdélník 21"/>
          <p:cNvSpPr/>
          <p:nvPr/>
        </p:nvSpPr>
        <p:spPr bwMode="auto">
          <a:xfrm>
            <a:off x="1785918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23" name="Obdélník 22"/>
          <p:cNvSpPr/>
          <p:nvPr/>
        </p:nvSpPr>
        <p:spPr bwMode="auto">
          <a:xfrm>
            <a:off x="2285984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24" name="Obdélník 23"/>
          <p:cNvSpPr/>
          <p:nvPr/>
        </p:nvSpPr>
        <p:spPr bwMode="auto">
          <a:xfrm>
            <a:off x="2285984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25" name="Obdélník 24"/>
          <p:cNvSpPr/>
          <p:nvPr/>
        </p:nvSpPr>
        <p:spPr bwMode="auto">
          <a:xfrm>
            <a:off x="2285984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26" name="Obdélník 25"/>
          <p:cNvSpPr/>
          <p:nvPr/>
        </p:nvSpPr>
        <p:spPr bwMode="auto">
          <a:xfrm>
            <a:off x="2285984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27" name="Obdélník 26"/>
          <p:cNvSpPr/>
          <p:nvPr/>
        </p:nvSpPr>
        <p:spPr bwMode="auto">
          <a:xfrm>
            <a:off x="2285984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28" name="Obdélník 27"/>
          <p:cNvSpPr/>
          <p:nvPr/>
        </p:nvSpPr>
        <p:spPr bwMode="auto">
          <a:xfrm>
            <a:off x="2786050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29" name="Obdélník 28"/>
          <p:cNvSpPr/>
          <p:nvPr/>
        </p:nvSpPr>
        <p:spPr bwMode="auto">
          <a:xfrm>
            <a:off x="2786050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30" name="Obdélník 29"/>
          <p:cNvSpPr/>
          <p:nvPr/>
        </p:nvSpPr>
        <p:spPr bwMode="auto">
          <a:xfrm>
            <a:off x="2786050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31" name="Obdélník 30"/>
          <p:cNvSpPr/>
          <p:nvPr/>
        </p:nvSpPr>
        <p:spPr bwMode="auto">
          <a:xfrm>
            <a:off x="2786050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32" name="Obdélník 31"/>
          <p:cNvSpPr/>
          <p:nvPr/>
        </p:nvSpPr>
        <p:spPr bwMode="auto">
          <a:xfrm>
            <a:off x="2786050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33" name="Obdélník 32"/>
          <p:cNvSpPr/>
          <p:nvPr/>
        </p:nvSpPr>
        <p:spPr bwMode="auto">
          <a:xfrm>
            <a:off x="3286116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34" name="Obdélník 33"/>
          <p:cNvSpPr/>
          <p:nvPr/>
        </p:nvSpPr>
        <p:spPr bwMode="auto">
          <a:xfrm>
            <a:off x="3286116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35" name="Obdélník 34"/>
          <p:cNvSpPr/>
          <p:nvPr/>
        </p:nvSpPr>
        <p:spPr bwMode="auto">
          <a:xfrm>
            <a:off x="3286116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36" name="Obdélník 35"/>
          <p:cNvSpPr/>
          <p:nvPr/>
        </p:nvSpPr>
        <p:spPr bwMode="auto">
          <a:xfrm>
            <a:off x="3286116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cxnSp>
        <p:nvCxnSpPr>
          <p:cNvPr id="38" name="Přímá spojovací čára 37"/>
          <p:cNvCxnSpPr/>
          <p:nvPr/>
        </p:nvCxnSpPr>
        <p:spPr bwMode="auto">
          <a:xfrm>
            <a:off x="5500688" y="3857625"/>
            <a:ext cx="20542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9" name="Přímá spojovací čára 38"/>
          <p:cNvCxnSpPr/>
          <p:nvPr/>
        </p:nvCxnSpPr>
        <p:spPr bwMode="auto">
          <a:xfrm rot="5400000">
            <a:off x="6764338" y="4648200"/>
            <a:ext cx="158115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40" name="Přímá spojovací čára 39"/>
          <p:cNvCxnSpPr/>
          <p:nvPr/>
        </p:nvCxnSpPr>
        <p:spPr bwMode="auto">
          <a:xfrm rot="5400000">
            <a:off x="4710113" y="4648200"/>
            <a:ext cx="158115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41" name="Přímá spojovací čára 40"/>
          <p:cNvCxnSpPr/>
          <p:nvPr/>
        </p:nvCxnSpPr>
        <p:spPr bwMode="auto">
          <a:xfrm>
            <a:off x="5500688" y="3857625"/>
            <a:ext cx="2054225" cy="158115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42" name="Přímá spojovací čára 41"/>
          <p:cNvCxnSpPr/>
          <p:nvPr/>
        </p:nvCxnSpPr>
        <p:spPr bwMode="auto">
          <a:xfrm rot="10800000" flipV="1">
            <a:off x="5500688" y="3857625"/>
            <a:ext cx="2054225" cy="158115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43" name="Přímá spojovací čára 42"/>
          <p:cNvCxnSpPr/>
          <p:nvPr/>
        </p:nvCxnSpPr>
        <p:spPr bwMode="auto">
          <a:xfrm>
            <a:off x="5500688" y="5438775"/>
            <a:ext cx="20542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44" name="Přímá spojovací čára 43"/>
          <p:cNvCxnSpPr/>
          <p:nvPr/>
        </p:nvCxnSpPr>
        <p:spPr bwMode="auto">
          <a:xfrm rot="5400000" flipH="1" flipV="1">
            <a:off x="5530056" y="2891632"/>
            <a:ext cx="936625" cy="995362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45" name="Přímá spojovací čára 44"/>
          <p:cNvCxnSpPr/>
          <p:nvPr/>
        </p:nvCxnSpPr>
        <p:spPr bwMode="auto">
          <a:xfrm rot="10800000">
            <a:off x="6496050" y="2921000"/>
            <a:ext cx="1058863" cy="936625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sp>
        <p:nvSpPr>
          <p:cNvPr id="24665" name="TextovéPole 14"/>
          <p:cNvSpPr txBox="1">
            <a:spLocks noChangeArrowheads="1"/>
          </p:cNvSpPr>
          <p:nvPr/>
        </p:nvSpPr>
        <p:spPr bwMode="auto">
          <a:xfrm>
            <a:off x="5126038" y="5322888"/>
            <a:ext cx="4762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1</a:t>
            </a:r>
          </a:p>
        </p:txBody>
      </p:sp>
      <p:sp>
        <p:nvSpPr>
          <p:cNvPr id="24666" name="TextovéPole 15"/>
          <p:cNvSpPr txBox="1">
            <a:spLocks noChangeArrowheads="1"/>
          </p:cNvSpPr>
          <p:nvPr/>
        </p:nvSpPr>
        <p:spPr bwMode="auto">
          <a:xfrm>
            <a:off x="4992688" y="3595688"/>
            <a:ext cx="4762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2</a:t>
            </a:r>
          </a:p>
        </p:txBody>
      </p:sp>
      <p:sp>
        <p:nvSpPr>
          <p:cNvPr id="24667" name="TextovéPole 16"/>
          <p:cNvSpPr txBox="1">
            <a:spLocks noChangeArrowheads="1"/>
          </p:cNvSpPr>
          <p:nvPr/>
        </p:nvSpPr>
        <p:spPr bwMode="auto">
          <a:xfrm>
            <a:off x="6350000" y="2381250"/>
            <a:ext cx="47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5</a:t>
            </a:r>
          </a:p>
        </p:txBody>
      </p:sp>
      <p:sp>
        <p:nvSpPr>
          <p:cNvPr id="24668" name="TextovéPole 17"/>
          <p:cNvSpPr txBox="1">
            <a:spLocks noChangeArrowheads="1"/>
          </p:cNvSpPr>
          <p:nvPr/>
        </p:nvSpPr>
        <p:spPr bwMode="auto">
          <a:xfrm>
            <a:off x="7554913" y="5380038"/>
            <a:ext cx="47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4</a:t>
            </a:r>
          </a:p>
        </p:txBody>
      </p:sp>
      <p:sp>
        <p:nvSpPr>
          <p:cNvPr id="24669" name="TextovéPole 18"/>
          <p:cNvSpPr txBox="1">
            <a:spLocks noChangeArrowheads="1"/>
          </p:cNvSpPr>
          <p:nvPr/>
        </p:nvSpPr>
        <p:spPr bwMode="auto">
          <a:xfrm>
            <a:off x="7616825" y="3565525"/>
            <a:ext cx="4762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3</a:t>
            </a:r>
          </a:p>
        </p:txBody>
      </p:sp>
      <p:cxnSp>
        <p:nvCxnSpPr>
          <p:cNvPr id="51" name="Přímá spojovací čára 50"/>
          <p:cNvCxnSpPr/>
          <p:nvPr/>
        </p:nvCxnSpPr>
        <p:spPr bwMode="auto">
          <a:xfrm>
            <a:off x="5500688" y="3857625"/>
            <a:ext cx="20542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none" w="lg" len="lg"/>
          </a:ln>
          <a:effectLst/>
        </p:spPr>
      </p:cxnSp>
      <p:cxnSp>
        <p:nvCxnSpPr>
          <p:cNvPr id="52" name="Přímá spojovací čára 51"/>
          <p:cNvCxnSpPr/>
          <p:nvPr/>
        </p:nvCxnSpPr>
        <p:spPr bwMode="auto">
          <a:xfrm rot="5400000">
            <a:off x="6764338" y="4648200"/>
            <a:ext cx="158115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oval" w="med" len="med"/>
          </a:ln>
          <a:effectLst/>
        </p:spPr>
      </p:cxnSp>
      <p:cxnSp>
        <p:nvCxnSpPr>
          <p:cNvPr id="53" name="Přímá spojovací čára 52"/>
          <p:cNvCxnSpPr/>
          <p:nvPr/>
        </p:nvCxnSpPr>
        <p:spPr bwMode="auto">
          <a:xfrm rot="5400000">
            <a:off x="4710113" y="4648200"/>
            <a:ext cx="158115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none" w="lg" len="lg"/>
          </a:ln>
          <a:effectLst/>
        </p:spPr>
      </p:cxnSp>
      <p:cxnSp>
        <p:nvCxnSpPr>
          <p:cNvPr id="54" name="Přímá spojovací čára 53"/>
          <p:cNvCxnSpPr/>
          <p:nvPr/>
        </p:nvCxnSpPr>
        <p:spPr bwMode="auto">
          <a:xfrm>
            <a:off x="5500688" y="3857625"/>
            <a:ext cx="2054225" cy="158115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none" w="lg" len="lg"/>
          </a:ln>
          <a:effectLst/>
        </p:spPr>
      </p:cxnSp>
      <p:cxnSp>
        <p:nvCxnSpPr>
          <p:cNvPr id="55" name="Přímá spojovací čára 54"/>
          <p:cNvCxnSpPr/>
          <p:nvPr/>
        </p:nvCxnSpPr>
        <p:spPr bwMode="auto">
          <a:xfrm rot="10800000" flipV="1">
            <a:off x="5500688" y="3857625"/>
            <a:ext cx="2054225" cy="158115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none" w="lg" len="lg"/>
          </a:ln>
          <a:effectLst/>
        </p:spPr>
      </p:cxnSp>
      <p:cxnSp>
        <p:nvCxnSpPr>
          <p:cNvPr id="56" name="Přímá spojovací čára 55"/>
          <p:cNvCxnSpPr/>
          <p:nvPr/>
        </p:nvCxnSpPr>
        <p:spPr bwMode="auto">
          <a:xfrm>
            <a:off x="5500688" y="5438775"/>
            <a:ext cx="20542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none" w="lg" len="lg"/>
          </a:ln>
          <a:effectLst/>
        </p:spPr>
      </p:cxnSp>
      <p:cxnSp>
        <p:nvCxnSpPr>
          <p:cNvPr id="57" name="Přímá spojovací čára 56"/>
          <p:cNvCxnSpPr/>
          <p:nvPr/>
        </p:nvCxnSpPr>
        <p:spPr bwMode="auto">
          <a:xfrm rot="5400000" flipH="1" flipV="1">
            <a:off x="5530056" y="2891632"/>
            <a:ext cx="936625" cy="995362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none" w="lg" len="lg"/>
          </a:ln>
          <a:effectLst/>
        </p:spPr>
      </p:cxnSp>
      <p:cxnSp>
        <p:nvCxnSpPr>
          <p:cNvPr id="58" name="Přímá spojovací čára 57"/>
          <p:cNvCxnSpPr/>
          <p:nvPr/>
        </p:nvCxnSpPr>
        <p:spPr bwMode="auto">
          <a:xfrm rot="10800000">
            <a:off x="6496050" y="2921000"/>
            <a:ext cx="1058863" cy="936625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none" w="lg" len="lg"/>
          </a:ln>
          <a:effectLst/>
        </p:spPr>
      </p:cxnSp>
      <p:sp>
        <p:nvSpPr>
          <p:cNvPr id="24678" name="TextovéPole 14"/>
          <p:cNvSpPr txBox="1">
            <a:spLocks noChangeArrowheads="1"/>
          </p:cNvSpPr>
          <p:nvPr/>
        </p:nvSpPr>
        <p:spPr bwMode="auto">
          <a:xfrm>
            <a:off x="5126038" y="5322888"/>
            <a:ext cx="4762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1</a:t>
            </a:r>
          </a:p>
        </p:txBody>
      </p:sp>
      <p:sp>
        <p:nvSpPr>
          <p:cNvPr id="24679" name="TextovéPole 15"/>
          <p:cNvSpPr txBox="1">
            <a:spLocks noChangeArrowheads="1"/>
          </p:cNvSpPr>
          <p:nvPr/>
        </p:nvSpPr>
        <p:spPr bwMode="auto">
          <a:xfrm>
            <a:off x="4992688" y="3595688"/>
            <a:ext cx="4762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2</a:t>
            </a:r>
          </a:p>
        </p:txBody>
      </p:sp>
      <p:sp>
        <p:nvSpPr>
          <p:cNvPr id="24680" name="TextovéPole 16"/>
          <p:cNvSpPr txBox="1">
            <a:spLocks noChangeArrowheads="1"/>
          </p:cNvSpPr>
          <p:nvPr/>
        </p:nvSpPr>
        <p:spPr bwMode="auto">
          <a:xfrm>
            <a:off x="6350000" y="2381250"/>
            <a:ext cx="47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5</a:t>
            </a:r>
          </a:p>
        </p:txBody>
      </p:sp>
      <p:sp>
        <p:nvSpPr>
          <p:cNvPr id="24681" name="TextovéPole 17"/>
          <p:cNvSpPr txBox="1">
            <a:spLocks noChangeArrowheads="1"/>
          </p:cNvSpPr>
          <p:nvPr/>
        </p:nvSpPr>
        <p:spPr bwMode="auto">
          <a:xfrm>
            <a:off x="7554913" y="5380038"/>
            <a:ext cx="47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4</a:t>
            </a:r>
          </a:p>
        </p:txBody>
      </p:sp>
      <p:sp>
        <p:nvSpPr>
          <p:cNvPr id="24682" name="TextovéPole 18"/>
          <p:cNvSpPr txBox="1">
            <a:spLocks noChangeArrowheads="1"/>
          </p:cNvSpPr>
          <p:nvPr/>
        </p:nvSpPr>
        <p:spPr bwMode="auto">
          <a:xfrm>
            <a:off x="7616825" y="3565525"/>
            <a:ext cx="4762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3</a:t>
            </a:r>
          </a:p>
        </p:txBody>
      </p:sp>
      <p:sp>
        <p:nvSpPr>
          <p:cNvPr id="24683" name="TextovéPole 71"/>
          <p:cNvSpPr txBox="1">
            <a:spLocks noChangeArrowheads="1"/>
          </p:cNvSpPr>
          <p:nvPr/>
        </p:nvSpPr>
        <p:spPr bwMode="auto">
          <a:xfrm>
            <a:off x="1285875" y="1143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1</a:t>
            </a:r>
          </a:p>
        </p:txBody>
      </p:sp>
      <p:sp>
        <p:nvSpPr>
          <p:cNvPr id="24684" name="TextovéPole 72"/>
          <p:cNvSpPr txBox="1">
            <a:spLocks noChangeArrowheads="1"/>
          </p:cNvSpPr>
          <p:nvPr/>
        </p:nvSpPr>
        <p:spPr bwMode="auto">
          <a:xfrm>
            <a:off x="1785938" y="11430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2</a:t>
            </a:r>
          </a:p>
        </p:txBody>
      </p:sp>
      <p:sp>
        <p:nvSpPr>
          <p:cNvPr id="24685" name="TextovéPole 73"/>
          <p:cNvSpPr txBox="1">
            <a:spLocks noChangeArrowheads="1"/>
          </p:cNvSpPr>
          <p:nvPr/>
        </p:nvSpPr>
        <p:spPr bwMode="auto">
          <a:xfrm>
            <a:off x="2286000" y="1143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3</a:t>
            </a:r>
          </a:p>
        </p:txBody>
      </p:sp>
      <p:sp>
        <p:nvSpPr>
          <p:cNvPr id="24686" name="TextovéPole 74"/>
          <p:cNvSpPr txBox="1">
            <a:spLocks noChangeArrowheads="1"/>
          </p:cNvSpPr>
          <p:nvPr/>
        </p:nvSpPr>
        <p:spPr bwMode="auto">
          <a:xfrm>
            <a:off x="2786063" y="11430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4</a:t>
            </a:r>
          </a:p>
        </p:txBody>
      </p:sp>
      <p:sp>
        <p:nvSpPr>
          <p:cNvPr id="24687" name="TextovéPole 75"/>
          <p:cNvSpPr txBox="1">
            <a:spLocks noChangeArrowheads="1"/>
          </p:cNvSpPr>
          <p:nvPr/>
        </p:nvSpPr>
        <p:spPr bwMode="auto">
          <a:xfrm>
            <a:off x="3286125" y="1143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5</a:t>
            </a:r>
          </a:p>
        </p:txBody>
      </p:sp>
      <p:sp>
        <p:nvSpPr>
          <p:cNvPr id="183" name="Obdélník 182"/>
          <p:cNvSpPr/>
          <p:nvPr/>
        </p:nvSpPr>
        <p:spPr bwMode="auto">
          <a:xfrm>
            <a:off x="3286116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197293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 </a:t>
            </a:r>
            <a:r>
              <a:rPr lang="cs-CZ" dirty="0" smtClean="0"/>
              <a:t>– </a:t>
            </a:r>
            <a:r>
              <a:rPr lang="en-US" dirty="0" err="1" smtClean="0"/>
              <a:t>Laplacian</a:t>
            </a:r>
            <a:r>
              <a:rPr lang="en-US" dirty="0" smtClean="0"/>
              <a:t> matrix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186737" cy="48958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Laplacian</a:t>
            </a:r>
            <a:r>
              <a:rPr lang="en-US" dirty="0" smtClean="0"/>
              <a:t> matrix</a:t>
            </a:r>
            <a:endParaRPr lang="cs-CZ" dirty="0" smtClean="0"/>
          </a:p>
          <a:p>
            <a:pPr lvl="1" eaLnBrk="1" hangingPunct="1">
              <a:defRPr/>
            </a:pPr>
            <a:r>
              <a:rPr lang="en-US" dirty="0" smtClean="0">
                <a:latin typeface="+mn-lt"/>
              </a:rPr>
              <a:t>Let</a:t>
            </a:r>
            <a:r>
              <a:rPr lang="cs-CZ" dirty="0" smtClean="0">
                <a:latin typeface="+mn-lt"/>
              </a:rPr>
              <a:t> G=(V,E) </a:t>
            </a:r>
            <a:r>
              <a:rPr lang="en-US" dirty="0" smtClean="0">
                <a:latin typeface="+mn-lt"/>
              </a:rPr>
              <a:t>be a graph with </a:t>
            </a:r>
            <a:r>
              <a:rPr lang="cs-CZ" i="1" dirty="0" smtClean="0">
                <a:latin typeface="Cambria" pitchFamily="18" charset="0"/>
              </a:rPr>
              <a:t>n</a:t>
            </a:r>
            <a:r>
              <a:rPr lang="cs-CZ" dirty="0" smtClean="0"/>
              <a:t> </a:t>
            </a:r>
            <a:r>
              <a:rPr lang="en-US" dirty="0" smtClean="0">
                <a:latin typeface="+mn-lt"/>
              </a:rPr>
              <a:t>vertices</a:t>
            </a:r>
            <a:r>
              <a:rPr lang="cs-CZ" dirty="0" smtClean="0">
                <a:latin typeface="+mn-lt"/>
              </a:rPr>
              <a:t>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cs-CZ" dirty="0" smtClean="0">
                <a:latin typeface="+mn-lt"/>
              </a:rPr>
              <a:t>	</a:t>
            </a:r>
            <a:r>
              <a:rPr lang="en-US" dirty="0" smtClean="0">
                <a:latin typeface="+mn-lt"/>
              </a:rPr>
              <a:t>Let’s label vertices</a:t>
            </a:r>
            <a:r>
              <a:rPr lang="en-US" dirty="0" smtClean="0"/>
              <a:t> </a:t>
            </a:r>
            <a:r>
              <a:rPr lang="cs-CZ" i="1" dirty="0" smtClean="0">
                <a:latin typeface="Cambria" pitchFamily="18" charset="0"/>
              </a:rPr>
              <a:t>v</a:t>
            </a:r>
            <a:r>
              <a:rPr lang="cs-CZ" i="1" baseline="-25000" dirty="0" smtClean="0">
                <a:latin typeface="Cambria" pitchFamily="18" charset="0"/>
              </a:rPr>
              <a:t>1</a:t>
            </a:r>
            <a:r>
              <a:rPr lang="cs-CZ" i="1" dirty="0" smtClean="0">
                <a:latin typeface="Cambria" pitchFamily="18" charset="0"/>
              </a:rPr>
              <a:t>,</a:t>
            </a:r>
            <a:r>
              <a:rPr lang="cs-CZ" dirty="0" smtClean="0"/>
              <a:t> …</a:t>
            </a:r>
            <a:r>
              <a:rPr lang="cs-CZ" i="1" dirty="0" smtClean="0">
                <a:latin typeface="Cambria" pitchFamily="18" charset="0"/>
              </a:rPr>
              <a:t>,</a:t>
            </a:r>
            <a:r>
              <a:rPr lang="cs-CZ" i="1" dirty="0" err="1" smtClean="0">
                <a:latin typeface="Cambria" pitchFamily="18" charset="0"/>
              </a:rPr>
              <a:t>v</a:t>
            </a:r>
            <a:r>
              <a:rPr lang="cs-CZ" i="1" baseline="-25000" dirty="0" err="1" smtClean="0">
                <a:latin typeface="Cambria" pitchFamily="18" charset="0"/>
              </a:rPr>
              <a:t>n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dirty="0" smtClean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in an arbitrary order</a:t>
            </a:r>
            <a:r>
              <a:rPr lang="cs-CZ" dirty="0" smtClean="0">
                <a:latin typeface="+mn-lt"/>
              </a:rPr>
              <a:t>). </a:t>
            </a:r>
            <a:r>
              <a:rPr lang="en-US" b="1" dirty="0" err="1" smtClean="0">
                <a:latin typeface="+mn-lt"/>
              </a:rPr>
              <a:t>Laplacian</a:t>
            </a:r>
            <a:r>
              <a:rPr lang="en-US" b="1" dirty="0" smtClean="0">
                <a:latin typeface="+mn-lt"/>
              </a:rPr>
              <a:t> matrix of graph G</a:t>
            </a:r>
            <a:r>
              <a:rPr lang="cs-CZ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is a square matrix</a:t>
            </a:r>
            <a:r>
              <a:rPr lang="cs-CZ" dirty="0" smtClean="0">
                <a:latin typeface="+mn-lt"/>
              </a:rPr>
              <a:t> 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cs-CZ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cs-CZ" dirty="0" smtClean="0"/>
              <a:t>   </a:t>
            </a:r>
            <a:endParaRPr lang="en-US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latin typeface="+mn-lt"/>
              </a:rPr>
              <a:t>defined as follows</a:t>
            </a:r>
            <a:endParaRPr lang="cs-CZ" dirty="0" smtClean="0">
              <a:latin typeface="+mn-lt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/>
              <a:t>	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1571625" y="3143250"/>
          <a:ext cx="5567363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8" name="Dokument" r:id="rId3" imgW="5585858" imgH="830652" progId="Word.Document.12">
                  <p:embed/>
                </p:oleObj>
              </mc:Choice>
              <mc:Fallback>
                <p:oleObj name="Dokument" r:id="rId3" imgW="5585858" imgH="830652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25" y="3143250"/>
                        <a:ext cx="5567363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3671495"/>
              </p:ext>
            </p:extLst>
          </p:nvPr>
        </p:nvGraphicFramePr>
        <p:xfrm>
          <a:off x="1852613" y="4572000"/>
          <a:ext cx="4441825" cy="206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9" name="Dokument" r:id="rId5" imgW="5577402" imgH="2598933" progId="Word.Document.12">
                  <p:embed/>
                </p:oleObj>
              </mc:Choice>
              <mc:Fallback>
                <p:oleObj name="Dokument" r:id="rId5" imgW="5577402" imgH="2598933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2613" y="4572000"/>
                        <a:ext cx="4441825" cy="206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21577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Graphs </a:t>
            </a:r>
            <a:r>
              <a:rPr lang="cs-CZ" dirty="0"/>
              <a:t>– </a:t>
            </a:r>
            <a:r>
              <a:rPr lang="en-US" dirty="0" err="1"/>
              <a:t>Laplacian</a:t>
            </a:r>
            <a:r>
              <a:rPr lang="en-US" dirty="0"/>
              <a:t> </a:t>
            </a:r>
            <a:r>
              <a:rPr lang="en-US" dirty="0" smtClean="0"/>
              <a:t>matrix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5603" name="Obdélník 146"/>
          <p:cNvSpPr>
            <a:spLocks noChangeArrowheads="1"/>
          </p:cNvSpPr>
          <p:nvPr/>
        </p:nvSpPr>
        <p:spPr bwMode="auto">
          <a:xfrm>
            <a:off x="1143000" y="1571625"/>
            <a:ext cx="2643188" cy="2643188"/>
          </a:xfrm>
          <a:prstGeom prst="rect">
            <a:avLst/>
          </a:prstGeom>
          <a:solidFill>
            <a:schemeClr val="accent1">
              <a:alpha val="27058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04" name="TextovéPole 20"/>
          <p:cNvSpPr txBox="1">
            <a:spLocks noChangeArrowheads="1"/>
          </p:cNvSpPr>
          <p:nvPr/>
        </p:nvSpPr>
        <p:spPr bwMode="auto">
          <a:xfrm>
            <a:off x="857250" y="17145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1</a:t>
            </a:r>
          </a:p>
        </p:txBody>
      </p:sp>
      <p:sp>
        <p:nvSpPr>
          <p:cNvPr id="25605" name="TextovéPole 71"/>
          <p:cNvSpPr txBox="1">
            <a:spLocks noChangeArrowheads="1"/>
          </p:cNvSpPr>
          <p:nvPr/>
        </p:nvSpPr>
        <p:spPr bwMode="auto">
          <a:xfrm>
            <a:off x="857250" y="221456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2</a:t>
            </a:r>
          </a:p>
        </p:txBody>
      </p:sp>
      <p:sp>
        <p:nvSpPr>
          <p:cNvPr id="10" name="Obdélník 9"/>
          <p:cNvSpPr/>
          <p:nvPr/>
        </p:nvSpPr>
        <p:spPr bwMode="auto">
          <a:xfrm>
            <a:off x="1285852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3</a:t>
            </a:r>
          </a:p>
        </p:txBody>
      </p:sp>
      <p:sp>
        <p:nvSpPr>
          <p:cNvPr id="25609" name="TextovéPole 85"/>
          <p:cNvSpPr txBox="1">
            <a:spLocks noChangeArrowheads="1"/>
          </p:cNvSpPr>
          <p:nvPr/>
        </p:nvSpPr>
        <p:spPr bwMode="auto">
          <a:xfrm>
            <a:off x="857250" y="2714625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3</a:t>
            </a:r>
          </a:p>
        </p:txBody>
      </p:sp>
      <p:sp>
        <p:nvSpPr>
          <p:cNvPr id="25610" name="TextovéPole 99"/>
          <p:cNvSpPr txBox="1">
            <a:spLocks noChangeArrowheads="1"/>
          </p:cNvSpPr>
          <p:nvPr/>
        </p:nvSpPr>
        <p:spPr bwMode="auto">
          <a:xfrm>
            <a:off x="857250" y="3214688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4</a:t>
            </a:r>
          </a:p>
        </p:txBody>
      </p:sp>
      <p:sp>
        <p:nvSpPr>
          <p:cNvPr id="25611" name="TextovéPole 113"/>
          <p:cNvSpPr txBox="1">
            <a:spLocks noChangeArrowheads="1"/>
          </p:cNvSpPr>
          <p:nvPr/>
        </p:nvSpPr>
        <p:spPr bwMode="auto">
          <a:xfrm>
            <a:off x="857250" y="371475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5</a:t>
            </a:r>
          </a:p>
        </p:txBody>
      </p:sp>
      <p:sp>
        <p:nvSpPr>
          <p:cNvPr id="14" name="Obdélník 13"/>
          <p:cNvSpPr/>
          <p:nvPr/>
        </p:nvSpPr>
        <p:spPr bwMode="auto">
          <a:xfrm>
            <a:off x="1285852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15" name="Obdélník 14"/>
          <p:cNvSpPr/>
          <p:nvPr/>
        </p:nvSpPr>
        <p:spPr bwMode="auto">
          <a:xfrm>
            <a:off x="1285852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16" name="Obdélník 15"/>
          <p:cNvSpPr/>
          <p:nvPr/>
        </p:nvSpPr>
        <p:spPr bwMode="auto">
          <a:xfrm>
            <a:off x="1285852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17" name="Obdélník 16"/>
          <p:cNvSpPr/>
          <p:nvPr/>
        </p:nvSpPr>
        <p:spPr bwMode="auto">
          <a:xfrm>
            <a:off x="1285852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8" name="Obdélník 17"/>
          <p:cNvSpPr/>
          <p:nvPr/>
        </p:nvSpPr>
        <p:spPr bwMode="auto">
          <a:xfrm>
            <a:off x="1785918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19" name="Obdélník 18"/>
          <p:cNvSpPr/>
          <p:nvPr/>
        </p:nvSpPr>
        <p:spPr bwMode="auto">
          <a:xfrm>
            <a:off x="1785918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4</a:t>
            </a:r>
          </a:p>
        </p:txBody>
      </p:sp>
      <p:sp>
        <p:nvSpPr>
          <p:cNvPr id="20" name="Obdélník 19"/>
          <p:cNvSpPr/>
          <p:nvPr/>
        </p:nvSpPr>
        <p:spPr bwMode="auto">
          <a:xfrm>
            <a:off x="1785918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21" name="Obdélník 20"/>
          <p:cNvSpPr/>
          <p:nvPr/>
        </p:nvSpPr>
        <p:spPr bwMode="auto">
          <a:xfrm>
            <a:off x="1785918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22" name="Obdélník 21"/>
          <p:cNvSpPr/>
          <p:nvPr/>
        </p:nvSpPr>
        <p:spPr bwMode="auto">
          <a:xfrm>
            <a:off x="1785918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23" name="Obdélník 22"/>
          <p:cNvSpPr/>
          <p:nvPr/>
        </p:nvSpPr>
        <p:spPr bwMode="auto">
          <a:xfrm>
            <a:off x="2285984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24" name="Obdélník 23"/>
          <p:cNvSpPr/>
          <p:nvPr/>
        </p:nvSpPr>
        <p:spPr bwMode="auto">
          <a:xfrm>
            <a:off x="2285984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25" name="Obdélník 24"/>
          <p:cNvSpPr/>
          <p:nvPr/>
        </p:nvSpPr>
        <p:spPr bwMode="auto">
          <a:xfrm>
            <a:off x="2285984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4</a:t>
            </a:r>
          </a:p>
        </p:txBody>
      </p:sp>
      <p:sp>
        <p:nvSpPr>
          <p:cNvPr id="26" name="Obdélník 25"/>
          <p:cNvSpPr/>
          <p:nvPr/>
        </p:nvSpPr>
        <p:spPr bwMode="auto">
          <a:xfrm>
            <a:off x="2285984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27" name="Obdélník 26"/>
          <p:cNvSpPr/>
          <p:nvPr/>
        </p:nvSpPr>
        <p:spPr bwMode="auto">
          <a:xfrm>
            <a:off x="2285984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28" name="Obdélník 27"/>
          <p:cNvSpPr/>
          <p:nvPr/>
        </p:nvSpPr>
        <p:spPr bwMode="auto">
          <a:xfrm>
            <a:off x="2786050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29" name="Obdélník 28"/>
          <p:cNvSpPr/>
          <p:nvPr/>
        </p:nvSpPr>
        <p:spPr bwMode="auto">
          <a:xfrm>
            <a:off x="2786050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30" name="Obdélník 29"/>
          <p:cNvSpPr/>
          <p:nvPr/>
        </p:nvSpPr>
        <p:spPr bwMode="auto">
          <a:xfrm>
            <a:off x="2786050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31" name="Obdélník 30"/>
          <p:cNvSpPr/>
          <p:nvPr/>
        </p:nvSpPr>
        <p:spPr bwMode="auto">
          <a:xfrm>
            <a:off x="2786050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3</a:t>
            </a:r>
          </a:p>
        </p:txBody>
      </p:sp>
      <p:sp>
        <p:nvSpPr>
          <p:cNvPr id="32" name="Obdélník 31"/>
          <p:cNvSpPr/>
          <p:nvPr/>
        </p:nvSpPr>
        <p:spPr bwMode="auto">
          <a:xfrm>
            <a:off x="2786050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33" name="Obdélník 32"/>
          <p:cNvSpPr/>
          <p:nvPr/>
        </p:nvSpPr>
        <p:spPr bwMode="auto">
          <a:xfrm>
            <a:off x="3286116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34" name="Obdélník 33"/>
          <p:cNvSpPr/>
          <p:nvPr/>
        </p:nvSpPr>
        <p:spPr bwMode="auto">
          <a:xfrm>
            <a:off x="3286116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35" name="Obdélník 34"/>
          <p:cNvSpPr/>
          <p:nvPr/>
        </p:nvSpPr>
        <p:spPr bwMode="auto">
          <a:xfrm>
            <a:off x="3286116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36" name="Obdélník 35"/>
          <p:cNvSpPr/>
          <p:nvPr/>
        </p:nvSpPr>
        <p:spPr bwMode="auto">
          <a:xfrm>
            <a:off x="3286116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cxnSp>
        <p:nvCxnSpPr>
          <p:cNvPr id="38" name="Přímá spojovací čára 37"/>
          <p:cNvCxnSpPr/>
          <p:nvPr/>
        </p:nvCxnSpPr>
        <p:spPr bwMode="auto">
          <a:xfrm>
            <a:off x="5500688" y="3857625"/>
            <a:ext cx="20542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cxnSp>
        <p:nvCxnSpPr>
          <p:cNvPr id="39" name="Přímá spojovací čára 38"/>
          <p:cNvCxnSpPr/>
          <p:nvPr/>
        </p:nvCxnSpPr>
        <p:spPr bwMode="auto">
          <a:xfrm rot="5400000">
            <a:off x="6764338" y="4648200"/>
            <a:ext cx="158115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cxnSp>
        <p:nvCxnSpPr>
          <p:cNvPr id="40" name="Přímá spojovací čára 39"/>
          <p:cNvCxnSpPr/>
          <p:nvPr/>
        </p:nvCxnSpPr>
        <p:spPr bwMode="auto">
          <a:xfrm rot="5400000">
            <a:off x="4710113" y="4648200"/>
            <a:ext cx="158115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cxnSp>
        <p:nvCxnSpPr>
          <p:cNvPr id="41" name="Přímá spojovací čára 40"/>
          <p:cNvCxnSpPr/>
          <p:nvPr/>
        </p:nvCxnSpPr>
        <p:spPr bwMode="auto">
          <a:xfrm>
            <a:off x="5500688" y="3857625"/>
            <a:ext cx="2054225" cy="158115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cxnSp>
        <p:nvCxnSpPr>
          <p:cNvPr id="42" name="Přímá spojovací čára 41"/>
          <p:cNvCxnSpPr/>
          <p:nvPr/>
        </p:nvCxnSpPr>
        <p:spPr bwMode="auto">
          <a:xfrm rot="10800000" flipV="1">
            <a:off x="5500688" y="3857625"/>
            <a:ext cx="2054225" cy="158115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cxnSp>
        <p:nvCxnSpPr>
          <p:cNvPr id="43" name="Přímá spojovací čára 42"/>
          <p:cNvCxnSpPr/>
          <p:nvPr/>
        </p:nvCxnSpPr>
        <p:spPr bwMode="auto">
          <a:xfrm>
            <a:off x="5500688" y="5438775"/>
            <a:ext cx="20542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cxnSp>
        <p:nvCxnSpPr>
          <p:cNvPr id="44" name="Přímá spojovací čára 43"/>
          <p:cNvCxnSpPr/>
          <p:nvPr/>
        </p:nvCxnSpPr>
        <p:spPr bwMode="auto">
          <a:xfrm rot="5400000" flipH="1" flipV="1">
            <a:off x="5530056" y="2891632"/>
            <a:ext cx="936625" cy="995362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cxnSp>
        <p:nvCxnSpPr>
          <p:cNvPr id="45" name="Přímá spojovací čára 44"/>
          <p:cNvCxnSpPr/>
          <p:nvPr/>
        </p:nvCxnSpPr>
        <p:spPr bwMode="auto">
          <a:xfrm rot="10800000">
            <a:off x="6496050" y="2921000"/>
            <a:ext cx="1058863" cy="936625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sp>
        <p:nvSpPr>
          <p:cNvPr id="25689" name="TextovéPole 14"/>
          <p:cNvSpPr txBox="1">
            <a:spLocks noChangeArrowheads="1"/>
          </p:cNvSpPr>
          <p:nvPr/>
        </p:nvSpPr>
        <p:spPr bwMode="auto">
          <a:xfrm>
            <a:off x="5126038" y="5322888"/>
            <a:ext cx="4762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1</a:t>
            </a:r>
          </a:p>
        </p:txBody>
      </p:sp>
      <p:sp>
        <p:nvSpPr>
          <p:cNvPr id="25690" name="TextovéPole 15"/>
          <p:cNvSpPr txBox="1">
            <a:spLocks noChangeArrowheads="1"/>
          </p:cNvSpPr>
          <p:nvPr/>
        </p:nvSpPr>
        <p:spPr bwMode="auto">
          <a:xfrm>
            <a:off x="4992688" y="3595688"/>
            <a:ext cx="4762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2</a:t>
            </a:r>
          </a:p>
        </p:txBody>
      </p:sp>
      <p:sp>
        <p:nvSpPr>
          <p:cNvPr id="25691" name="TextovéPole 16"/>
          <p:cNvSpPr txBox="1">
            <a:spLocks noChangeArrowheads="1"/>
          </p:cNvSpPr>
          <p:nvPr/>
        </p:nvSpPr>
        <p:spPr bwMode="auto">
          <a:xfrm>
            <a:off x="6350000" y="2381250"/>
            <a:ext cx="47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5</a:t>
            </a:r>
          </a:p>
        </p:txBody>
      </p:sp>
      <p:sp>
        <p:nvSpPr>
          <p:cNvPr id="25692" name="TextovéPole 17"/>
          <p:cNvSpPr txBox="1">
            <a:spLocks noChangeArrowheads="1"/>
          </p:cNvSpPr>
          <p:nvPr/>
        </p:nvSpPr>
        <p:spPr bwMode="auto">
          <a:xfrm>
            <a:off x="7554913" y="5380038"/>
            <a:ext cx="47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4</a:t>
            </a:r>
          </a:p>
        </p:txBody>
      </p:sp>
      <p:sp>
        <p:nvSpPr>
          <p:cNvPr id="25693" name="TextovéPole 18"/>
          <p:cNvSpPr txBox="1">
            <a:spLocks noChangeArrowheads="1"/>
          </p:cNvSpPr>
          <p:nvPr/>
        </p:nvSpPr>
        <p:spPr bwMode="auto">
          <a:xfrm>
            <a:off x="7616825" y="3565525"/>
            <a:ext cx="4762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3</a:t>
            </a:r>
          </a:p>
        </p:txBody>
      </p:sp>
      <p:cxnSp>
        <p:nvCxnSpPr>
          <p:cNvPr id="51" name="Přímá spojovací čára 50"/>
          <p:cNvCxnSpPr/>
          <p:nvPr/>
        </p:nvCxnSpPr>
        <p:spPr bwMode="auto">
          <a:xfrm>
            <a:off x="5500688" y="3857625"/>
            <a:ext cx="20542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cxnSp>
        <p:nvCxnSpPr>
          <p:cNvPr id="52" name="Přímá spojovací čára 51"/>
          <p:cNvCxnSpPr/>
          <p:nvPr/>
        </p:nvCxnSpPr>
        <p:spPr bwMode="auto">
          <a:xfrm rot="5400000">
            <a:off x="6764338" y="4648200"/>
            <a:ext cx="158115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cxnSp>
        <p:nvCxnSpPr>
          <p:cNvPr id="53" name="Přímá spojovací čára 52"/>
          <p:cNvCxnSpPr/>
          <p:nvPr/>
        </p:nvCxnSpPr>
        <p:spPr bwMode="auto">
          <a:xfrm rot="5400000">
            <a:off x="4710113" y="4648200"/>
            <a:ext cx="158115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cxnSp>
        <p:nvCxnSpPr>
          <p:cNvPr id="54" name="Přímá spojovací čára 53"/>
          <p:cNvCxnSpPr/>
          <p:nvPr/>
        </p:nvCxnSpPr>
        <p:spPr bwMode="auto">
          <a:xfrm>
            <a:off x="5500688" y="3857625"/>
            <a:ext cx="2054225" cy="158115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cxnSp>
        <p:nvCxnSpPr>
          <p:cNvPr id="55" name="Přímá spojovací čára 54"/>
          <p:cNvCxnSpPr/>
          <p:nvPr/>
        </p:nvCxnSpPr>
        <p:spPr bwMode="auto">
          <a:xfrm rot="10800000" flipV="1">
            <a:off x="5500688" y="3857625"/>
            <a:ext cx="2054225" cy="158115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cxnSp>
        <p:nvCxnSpPr>
          <p:cNvPr id="56" name="Přímá spojovací čára 55"/>
          <p:cNvCxnSpPr/>
          <p:nvPr/>
        </p:nvCxnSpPr>
        <p:spPr bwMode="auto">
          <a:xfrm>
            <a:off x="5500688" y="5438775"/>
            <a:ext cx="20542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cxnSp>
        <p:nvCxnSpPr>
          <p:cNvPr id="57" name="Přímá spojovací čára 56"/>
          <p:cNvCxnSpPr/>
          <p:nvPr/>
        </p:nvCxnSpPr>
        <p:spPr bwMode="auto">
          <a:xfrm rot="5400000" flipH="1" flipV="1">
            <a:off x="5530056" y="2891632"/>
            <a:ext cx="936625" cy="995362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cxnSp>
        <p:nvCxnSpPr>
          <p:cNvPr id="58" name="Přímá spojovací čára 57"/>
          <p:cNvCxnSpPr/>
          <p:nvPr/>
        </p:nvCxnSpPr>
        <p:spPr bwMode="auto">
          <a:xfrm rot="10800000">
            <a:off x="6496050" y="2921000"/>
            <a:ext cx="1058863" cy="936625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sp>
        <p:nvSpPr>
          <p:cNvPr id="25702" name="TextovéPole 14"/>
          <p:cNvSpPr txBox="1">
            <a:spLocks noChangeArrowheads="1"/>
          </p:cNvSpPr>
          <p:nvPr/>
        </p:nvSpPr>
        <p:spPr bwMode="auto">
          <a:xfrm>
            <a:off x="5126038" y="5322888"/>
            <a:ext cx="4762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1</a:t>
            </a:r>
          </a:p>
        </p:txBody>
      </p:sp>
      <p:sp>
        <p:nvSpPr>
          <p:cNvPr id="25703" name="TextovéPole 15"/>
          <p:cNvSpPr txBox="1">
            <a:spLocks noChangeArrowheads="1"/>
          </p:cNvSpPr>
          <p:nvPr/>
        </p:nvSpPr>
        <p:spPr bwMode="auto">
          <a:xfrm>
            <a:off x="4992688" y="3595688"/>
            <a:ext cx="4762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2</a:t>
            </a:r>
          </a:p>
        </p:txBody>
      </p:sp>
      <p:sp>
        <p:nvSpPr>
          <p:cNvPr id="25704" name="TextovéPole 16"/>
          <p:cNvSpPr txBox="1">
            <a:spLocks noChangeArrowheads="1"/>
          </p:cNvSpPr>
          <p:nvPr/>
        </p:nvSpPr>
        <p:spPr bwMode="auto">
          <a:xfrm>
            <a:off x="6350000" y="2381250"/>
            <a:ext cx="47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5</a:t>
            </a:r>
          </a:p>
        </p:txBody>
      </p:sp>
      <p:sp>
        <p:nvSpPr>
          <p:cNvPr id="25705" name="TextovéPole 17"/>
          <p:cNvSpPr txBox="1">
            <a:spLocks noChangeArrowheads="1"/>
          </p:cNvSpPr>
          <p:nvPr/>
        </p:nvSpPr>
        <p:spPr bwMode="auto">
          <a:xfrm>
            <a:off x="7554913" y="5380038"/>
            <a:ext cx="47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4</a:t>
            </a:r>
          </a:p>
        </p:txBody>
      </p:sp>
      <p:sp>
        <p:nvSpPr>
          <p:cNvPr id="25706" name="TextovéPole 18"/>
          <p:cNvSpPr txBox="1">
            <a:spLocks noChangeArrowheads="1"/>
          </p:cNvSpPr>
          <p:nvPr/>
        </p:nvSpPr>
        <p:spPr bwMode="auto">
          <a:xfrm>
            <a:off x="7616825" y="3565525"/>
            <a:ext cx="4762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3</a:t>
            </a:r>
          </a:p>
        </p:txBody>
      </p:sp>
      <p:sp>
        <p:nvSpPr>
          <p:cNvPr id="25707" name="TextovéPole 71"/>
          <p:cNvSpPr txBox="1">
            <a:spLocks noChangeArrowheads="1"/>
          </p:cNvSpPr>
          <p:nvPr/>
        </p:nvSpPr>
        <p:spPr bwMode="auto">
          <a:xfrm>
            <a:off x="1285875" y="1143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1</a:t>
            </a:r>
          </a:p>
        </p:txBody>
      </p:sp>
      <p:sp>
        <p:nvSpPr>
          <p:cNvPr id="25708" name="TextovéPole 72"/>
          <p:cNvSpPr txBox="1">
            <a:spLocks noChangeArrowheads="1"/>
          </p:cNvSpPr>
          <p:nvPr/>
        </p:nvSpPr>
        <p:spPr bwMode="auto">
          <a:xfrm>
            <a:off x="1785938" y="11430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2</a:t>
            </a:r>
          </a:p>
        </p:txBody>
      </p:sp>
      <p:sp>
        <p:nvSpPr>
          <p:cNvPr id="25709" name="TextovéPole 73"/>
          <p:cNvSpPr txBox="1">
            <a:spLocks noChangeArrowheads="1"/>
          </p:cNvSpPr>
          <p:nvPr/>
        </p:nvSpPr>
        <p:spPr bwMode="auto">
          <a:xfrm>
            <a:off x="2286000" y="1143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3</a:t>
            </a:r>
          </a:p>
        </p:txBody>
      </p:sp>
      <p:sp>
        <p:nvSpPr>
          <p:cNvPr id="25710" name="TextovéPole 74"/>
          <p:cNvSpPr txBox="1">
            <a:spLocks noChangeArrowheads="1"/>
          </p:cNvSpPr>
          <p:nvPr/>
        </p:nvSpPr>
        <p:spPr bwMode="auto">
          <a:xfrm>
            <a:off x="2786063" y="11430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4</a:t>
            </a:r>
          </a:p>
        </p:txBody>
      </p:sp>
      <p:sp>
        <p:nvSpPr>
          <p:cNvPr id="25711" name="TextovéPole 75"/>
          <p:cNvSpPr txBox="1">
            <a:spLocks noChangeArrowheads="1"/>
          </p:cNvSpPr>
          <p:nvPr/>
        </p:nvSpPr>
        <p:spPr bwMode="auto">
          <a:xfrm>
            <a:off x="3286125" y="1143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5</a:t>
            </a:r>
          </a:p>
        </p:txBody>
      </p:sp>
      <p:sp>
        <p:nvSpPr>
          <p:cNvPr id="183" name="Obdélník 182"/>
          <p:cNvSpPr/>
          <p:nvPr/>
        </p:nvSpPr>
        <p:spPr bwMode="auto">
          <a:xfrm>
            <a:off x="3286116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3515744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 </a:t>
            </a:r>
            <a:r>
              <a:rPr lang="cs-CZ" dirty="0" smtClean="0"/>
              <a:t>– </a:t>
            </a:r>
            <a:r>
              <a:rPr lang="en-US" dirty="0" smtClean="0"/>
              <a:t>distance matrix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186737" cy="48958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Distance matrix</a:t>
            </a:r>
            <a:endParaRPr lang="cs-CZ" dirty="0" smtClean="0"/>
          </a:p>
          <a:p>
            <a:pPr lvl="1" eaLnBrk="1" hangingPunct="1">
              <a:defRPr/>
            </a:pPr>
            <a:r>
              <a:rPr lang="en-US" dirty="0" smtClean="0">
                <a:latin typeface="+mn-lt"/>
              </a:rPr>
              <a:t>Let</a:t>
            </a:r>
            <a:r>
              <a:rPr lang="cs-CZ" dirty="0" smtClean="0">
                <a:latin typeface="+mn-lt"/>
              </a:rPr>
              <a:t> G=(V,E) </a:t>
            </a:r>
            <a:r>
              <a:rPr lang="en-US" dirty="0" smtClean="0">
                <a:latin typeface="+mn-lt"/>
              </a:rPr>
              <a:t>is a graph with </a:t>
            </a:r>
            <a:r>
              <a:rPr lang="cs-CZ" i="1" dirty="0" smtClean="0">
                <a:latin typeface="Cambria" pitchFamily="18" charset="0"/>
              </a:rPr>
              <a:t>n</a:t>
            </a:r>
            <a:r>
              <a:rPr lang="cs-CZ" dirty="0" smtClean="0"/>
              <a:t> </a:t>
            </a:r>
            <a:r>
              <a:rPr lang="en-US" dirty="0" smtClean="0">
                <a:latin typeface="+mn-lt"/>
              </a:rPr>
              <a:t>vertices and</a:t>
            </a:r>
            <a:r>
              <a:rPr lang="cs-CZ" dirty="0" smtClean="0">
                <a:latin typeface="+mn-lt"/>
              </a:rPr>
              <a:t>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cs-CZ" dirty="0" smtClean="0">
                <a:latin typeface="+mn-lt"/>
              </a:rPr>
              <a:t>    </a:t>
            </a:r>
            <a:r>
              <a:rPr lang="en-US" dirty="0" smtClean="0">
                <a:latin typeface="+mn-lt"/>
              </a:rPr>
              <a:t>a weight function </a:t>
            </a:r>
            <a:r>
              <a:rPr lang="cs-CZ" i="1" dirty="0" smtClean="0">
                <a:latin typeface="Cambria" pitchFamily="18" charset="0"/>
              </a:rPr>
              <a:t>w</a:t>
            </a:r>
            <a:r>
              <a:rPr lang="cs-CZ" dirty="0" smtClean="0"/>
              <a:t>.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cs-CZ" dirty="0" smtClean="0"/>
              <a:t>	</a:t>
            </a:r>
            <a:r>
              <a:rPr lang="en-US" dirty="0" smtClean="0">
                <a:latin typeface="+mn-lt"/>
              </a:rPr>
              <a:t>Let’s label vertices </a:t>
            </a:r>
            <a:r>
              <a:rPr lang="cs-CZ" i="1" dirty="0" smtClean="0">
                <a:latin typeface="Cambria" pitchFamily="18" charset="0"/>
              </a:rPr>
              <a:t>v</a:t>
            </a:r>
            <a:r>
              <a:rPr lang="cs-CZ" i="1" baseline="-25000" dirty="0" smtClean="0">
                <a:latin typeface="Cambria" pitchFamily="18" charset="0"/>
              </a:rPr>
              <a:t>1</a:t>
            </a:r>
            <a:r>
              <a:rPr lang="cs-CZ" i="1" dirty="0" smtClean="0">
                <a:latin typeface="Cambria" pitchFamily="18" charset="0"/>
              </a:rPr>
              <a:t>,</a:t>
            </a:r>
            <a:r>
              <a:rPr lang="cs-CZ" dirty="0" smtClean="0"/>
              <a:t> …</a:t>
            </a:r>
            <a:r>
              <a:rPr lang="cs-CZ" i="1" dirty="0" smtClean="0">
                <a:latin typeface="Cambria" pitchFamily="18" charset="0"/>
              </a:rPr>
              <a:t>,</a:t>
            </a:r>
            <a:r>
              <a:rPr lang="cs-CZ" i="1" dirty="0" err="1" smtClean="0">
                <a:latin typeface="Cambria" pitchFamily="18" charset="0"/>
              </a:rPr>
              <a:t>v</a:t>
            </a:r>
            <a:r>
              <a:rPr lang="cs-CZ" i="1" baseline="-25000" dirty="0" err="1" smtClean="0">
                <a:latin typeface="Cambria" pitchFamily="18" charset="0"/>
              </a:rPr>
              <a:t>n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dirty="0" smtClean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in an arbitrary order</a:t>
            </a:r>
            <a:r>
              <a:rPr lang="cs-CZ" dirty="0" smtClean="0">
                <a:latin typeface="+mn-lt"/>
              </a:rPr>
              <a:t>). </a:t>
            </a:r>
            <a:r>
              <a:rPr lang="en-US" b="1" dirty="0" smtClean="0">
                <a:latin typeface="+mn-lt"/>
              </a:rPr>
              <a:t>Distance matrix of graph </a:t>
            </a:r>
            <a:r>
              <a:rPr lang="cs-CZ" b="1" dirty="0" smtClean="0">
                <a:latin typeface="+mn-lt"/>
              </a:rPr>
              <a:t>G</a:t>
            </a:r>
            <a:r>
              <a:rPr lang="cs-CZ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is a square matrix</a:t>
            </a:r>
            <a:r>
              <a:rPr lang="cs-CZ" dirty="0" smtClean="0">
                <a:latin typeface="+mn-lt"/>
              </a:rPr>
              <a:t> 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cs-CZ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cs-CZ" dirty="0" smtClean="0"/>
              <a:t>   </a:t>
            </a:r>
            <a:endParaRPr lang="en-US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latin typeface="+mn-lt"/>
              </a:rPr>
              <a:t>defined by the formula</a:t>
            </a:r>
            <a:endParaRPr lang="cs-CZ" dirty="0" smtClean="0">
              <a:latin typeface="+mn-lt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/>
              <a:t>	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1714500" y="3500438"/>
          <a:ext cx="5586413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2" name="Dokument" r:id="rId3" imgW="5585858" imgH="830652" progId="Word.Document.12">
                  <p:embed/>
                </p:oleObj>
              </mc:Choice>
              <mc:Fallback>
                <p:oleObj name="Dokument" r:id="rId3" imgW="5585858" imgH="830652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3500438"/>
                        <a:ext cx="5586413" cy="83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1249991"/>
              </p:ext>
            </p:extLst>
          </p:nvPr>
        </p:nvGraphicFramePr>
        <p:xfrm>
          <a:off x="1259632" y="4941168"/>
          <a:ext cx="6768752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3" name="Dokument" r:id="rId5" imgW="5778535" imgH="1139801" progId="Word.Document.12">
                  <p:embed/>
                </p:oleObj>
              </mc:Choice>
              <mc:Fallback>
                <p:oleObj name="Dokument" r:id="rId5" imgW="5778535" imgH="1139801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941168"/>
                        <a:ext cx="6768752" cy="1128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38004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</a:t>
            </a:r>
            <a:r>
              <a:rPr lang="cs-CZ" dirty="0" smtClean="0"/>
              <a:t> – DAG </a:t>
            </a:r>
            <a:endParaRPr lang="cs-CZ" dirty="0"/>
          </a:p>
        </p:txBody>
      </p:sp>
      <p:sp>
        <p:nvSpPr>
          <p:cNvPr id="26627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329612" cy="1517650"/>
          </a:xfrm>
        </p:spPr>
        <p:txBody>
          <a:bodyPr/>
          <a:lstStyle/>
          <a:p>
            <a:pPr eaLnBrk="1" hangingPunct="1"/>
            <a:r>
              <a:rPr lang="cs-CZ" dirty="0" smtClean="0"/>
              <a:t>DAG (</a:t>
            </a:r>
            <a:r>
              <a:rPr lang="cs-CZ" dirty="0" err="1" smtClean="0"/>
              <a:t>Directed</a:t>
            </a:r>
            <a:r>
              <a:rPr lang="cs-CZ" dirty="0" smtClean="0"/>
              <a:t> </a:t>
            </a:r>
            <a:r>
              <a:rPr lang="cs-CZ" dirty="0" err="1" smtClean="0"/>
              <a:t>Acyclic</a:t>
            </a:r>
            <a:r>
              <a:rPr lang="cs-CZ" dirty="0" smtClean="0"/>
              <a:t> </a:t>
            </a:r>
            <a:r>
              <a:rPr lang="cs-CZ" dirty="0" err="1" smtClean="0"/>
              <a:t>Graph</a:t>
            </a:r>
            <a:r>
              <a:rPr lang="cs-CZ" dirty="0" smtClean="0"/>
              <a:t>)</a:t>
            </a:r>
          </a:p>
          <a:p>
            <a:pPr lvl="1" eaLnBrk="1" hangingPunct="1"/>
            <a:r>
              <a:rPr lang="cs-CZ" dirty="0" smtClean="0"/>
              <a:t>DAG </a:t>
            </a:r>
            <a:r>
              <a:rPr lang="en-US" dirty="0" smtClean="0"/>
              <a:t>is a directed graph without cycles</a:t>
            </a:r>
            <a:r>
              <a:rPr lang="cs-CZ" dirty="0" smtClean="0"/>
              <a:t> (=</a:t>
            </a:r>
            <a:r>
              <a:rPr lang="cs-CZ" dirty="0" err="1" smtClean="0"/>
              <a:t>acy</a:t>
            </a:r>
            <a:r>
              <a:rPr lang="en-US" dirty="0" err="1" smtClean="0"/>
              <a:t>clic</a:t>
            </a:r>
            <a:r>
              <a:rPr lang="cs-CZ" dirty="0" smtClean="0"/>
              <a:t>)</a:t>
            </a:r>
          </a:p>
        </p:txBody>
      </p:sp>
      <p:cxnSp>
        <p:nvCxnSpPr>
          <p:cNvPr id="26628" name="Přímá spojovací čára 4"/>
          <p:cNvCxnSpPr>
            <a:cxnSpLocks noChangeShapeType="1"/>
          </p:cNvCxnSpPr>
          <p:nvPr/>
        </p:nvCxnSpPr>
        <p:spPr bwMode="auto">
          <a:xfrm rot="10800000">
            <a:off x="3214688" y="3643313"/>
            <a:ext cx="571500" cy="357187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29" name="Přímá spojovací čára 5"/>
          <p:cNvCxnSpPr>
            <a:cxnSpLocks noChangeShapeType="1"/>
          </p:cNvCxnSpPr>
          <p:nvPr/>
        </p:nvCxnSpPr>
        <p:spPr bwMode="auto">
          <a:xfrm flipV="1">
            <a:off x="3786188" y="3643313"/>
            <a:ext cx="428625" cy="357187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0" name="Přímá spojovací čára 6"/>
          <p:cNvCxnSpPr>
            <a:cxnSpLocks noChangeShapeType="1"/>
          </p:cNvCxnSpPr>
          <p:nvPr/>
        </p:nvCxnSpPr>
        <p:spPr bwMode="auto">
          <a:xfrm>
            <a:off x="4214813" y="3643313"/>
            <a:ext cx="857250" cy="428625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1" name="Přímá spojovací čára 7"/>
          <p:cNvCxnSpPr>
            <a:cxnSpLocks noChangeShapeType="1"/>
          </p:cNvCxnSpPr>
          <p:nvPr/>
        </p:nvCxnSpPr>
        <p:spPr bwMode="auto">
          <a:xfrm rot="5400000" flipH="1" flipV="1">
            <a:off x="4750594" y="3679032"/>
            <a:ext cx="714375" cy="71437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2" name="Přímá spojovací čára 8"/>
          <p:cNvCxnSpPr>
            <a:cxnSpLocks noChangeShapeType="1"/>
          </p:cNvCxnSpPr>
          <p:nvPr/>
        </p:nvCxnSpPr>
        <p:spPr bwMode="auto">
          <a:xfrm rot="16200000" flipH="1">
            <a:off x="4929188" y="4214813"/>
            <a:ext cx="571500" cy="285750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3" name="Přímá spojovací čára 9"/>
          <p:cNvCxnSpPr>
            <a:cxnSpLocks noChangeShapeType="1"/>
          </p:cNvCxnSpPr>
          <p:nvPr/>
        </p:nvCxnSpPr>
        <p:spPr bwMode="auto">
          <a:xfrm>
            <a:off x="5072063" y="4071938"/>
            <a:ext cx="571500" cy="0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4" name="Přímá spojovací čára 10"/>
          <p:cNvCxnSpPr>
            <a:cxnSpLocks noChangeShapeType="1"/>
          </p:cNvCxnSpPr>
          <p:nvPr/>
        </p:nvCxnSpPr>
        <p:spPr bwMode="auto">
          <a:xfrm rot="5400000">
            <a:off x="3393281" y="4321969"/>
            <a:ext cx="714375" cy="71438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5" name="Přímá spojovací čára 11"/>
          <p:cNvCxnSpPr>
            <a:cxnSpLocks noChangeShapeType="1"/>
          </p:cNvCxnSpPr>
          <p:nvPr/>
        </p:nvCxnSpPr>
        <p:spPr bwMode="auto">
          <a:xfrm rot="10800000" flipV="1">
            <a:off x="3071813" y="4714875"/>
            <a:ext cx="642937" cy="285750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6" name="Přímá spojovací čára 12"/>
          <p:cNvCxnSpPr>
            <a:cxnSpLocks noChangeShapeType="1"/>
          </p:cNvCxnSpPr>
          <p:nvPr/>
        </p:nvCxnSpPr>
        <p:spPr bwMode="auto">
          <a:xfrm rot="16200000" flipH="1">
            <a:off x="3643312" y="4786313"/>
            <a:ext cx="500063" cy="357188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7" name="Přímá spojovací čára 13"/>
          <p:cNvCxnSpPr>
            <a:cxnSpLocks noChangeShapeType="1"/>
          </p:cNvCxnSpPr>
          <p:nvPr/>
        </p:nvCxnSpPr>
        <p:spPr bwMode="auto">
          <a:xfrm rot="10800000" flipV="1">
            <a:off x="2714625" y="3643313"/>
            <a:ext cx="500063" cy="71437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8" name="Přímá spojovací čára 15"/>
          <p:cNvCxnSpPr>
            <a:cxnSpLocks noChangeShapeType="1"/>
          </p:cNvCxnSpPr>
          <p:nvPr/>
        </p:nvCxnSpPr>
        <p:spPr bwMode="auto">
          <a:xfrm>
            <a:off x="3786188" y="4000500"/>
            <a:ext cx="1571625" cy="642938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9" name="Přímá spojovací čára 19"/>
          <p:cNvCxnSpPr>
            <a:cxnSpLocks noChangeShapeType="1"/>
          </p:cNvCxnSpPr>
          <p:nvPr/>
        </p:nvCxnSpPr>
        <p:spPr bwMode="auto">
          <a:xfrm rot="5400000" flipH="1" flipV="1">
            <a:off x="3000375" y="4143375"/>
            <a:ext cx="928688" cy="642938"/>
          </a:xfrm>
          <a:prstGeom prst="line">
            <a:avLst/>
          </a:prstGeom>
          <a:noFill/>
          <a:ln w="50800" algn="ctr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0" name="Přímá spojovací čára 16"/>
          <p:cNvCxnSpPr>
            <a:cxnSpLocks noChangeShapeType="1"/>
          </p:cNvCxnSpPr>
          <p:nvPr/>
        </p:nvCxnSpPr>
        <p:spPr bwMode="auto">
          <a:xfrm>
            <a:off x="3286125" y="4500563"/>
            <a:ext cx="28575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1" name="Přímá spojovací čára 18"/>
          <p:cNvCxnSpPr>
            <a:cxnSpLocks noChangeShapeType="1"/>
          </p:cNvCxnSpPr>
          <p:nvPr/>
        </p:nvCxnSpPr>
        <p:spPr bwMode="auto">
          <a:xfrm rot="16200000" flipH="1">
            <a:off x="3286126" y="4429125"/>
            <a:ext cx="285750" cy="142875"/>
          </a:xfrm>
          <a:prstGeom prst="line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675037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G</a:t>
            </a:r>
            <a:r>
              <a:rPr lang="en-US" dirty="0" err="1" smtClean="0"/>
              <a:t>raphs</a:t>
            </a:r>
            <a:r>
              <a:rPr lang="cs-CZ" dirty="0" smtClean="0"/>
              <a:t> – </a:t>
            </a:r>
            <a:r>
              <a:rPr lang="en-US" dirty="0" err="1" smtClean="0"/>
              <a:t>multigraph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7651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329612" cy="1517650"/>
          </a:xfrm>
        </p:spPr>
        <p:txBody>
          <a:bodyPr/>
          <a:lstStyle/>
          <a:p>
            <a:pPr eaLnBrk="1" hangingPunct="1"/>
            <a:r>
              <a:rPr lang="en-US" dirty="0" err="1" smtClean="0"/>
              <a:t>Multigraph</a:t>
            </a:r>
            <a:r>
              <a:rPr lang="en-US" dirty="0" smtClean="0"/>
              <a:t> (</a:t>
            </a:r>
            <a:r>
              <a:rPr lang="en-US" dirty="0" err="1" smtClean="0"/>
              <a:t>pseudograph</a:t>
            </a:r>
            <a:r>
              <a:rPr lang="en-US" dirty="0" smtClean="0"/>
              <a:t>)</a:t>
            </a:r>
            <a:endParaRPr lang="cs-CZ" dirty="0" smtClean="0"/>
          </a:p>
          <a:p>
            <a:pPr lvl="1" eaLnBrk="1" hangingPunct="1"/>
            <a:r>
              <a:rPr lang="en-US" dirty="0" smtClean="0"/>
              <a:t>It is a graph where multiple edges and/or edges incident to a single node are allowed.</a:t>
            </a:r>
            <a:endParaRPr lang="cs-CZ" dirty="0" smtClean="0"/>
          </a:p>
        </p:txBody>
      </p:sp>
      <p:grpSp>
        <p:nvGrpSpPr>
          <p:cNvPr id="27652" name="Skupina 17"/>
          <p:cNvGrpSpPr>
            <a:grpSpLocks/>
          </p:cNvGrpSpPr>
          <p:nvPr/>
        </p:nvGrpSpPr>
        <p:grpSpPr bwMode="auto">
          <a:xfrm>
            <a:off x="2714625" y="2714625"/>
            <a:ext cx="4000500" cy="2857500"/>
            <a:chOff x="2714612" y="3357562"/>
            <a:chExt cx="2928958" cy="1857388"/>
          </a:xfrm>
        </p:grpSpPr>
        <p:cxnSp>
          <p:nvCxnSpPr>
            <p:cNvPr id="27655" name="Přímá spojovací čára 4"/>
            <p:cNvCxnSpPr>
              <a:cxnSpLocks noChangeShapeType="1"/>
            </p:cNvCxnSpPr>
            <p:nvPr/>
          </p:nvCxnSpPr>
          <p:spPr bwMode="auto">
            <a:xfrm rot="10800000">
              <a:off x="3214678" y="3643314"/>
              <a:ext cx="571504" cy="357190"/>
            </a:xfrm>
            <a:prstGeom prst="line">
              <a:avLst/>
            </a:prstGeom>
            <a:noFill/>
            <a:ln w="50800" algn="ctr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56" name="Přímá spojovací čára 5"/>
            <p:cNvCxnSpPr>
              <a:cxnSpLocks noChangeShapeType="1"/>
            </p:cNvCxnSpPr>
            <p:nvPr/>
          </p:nvCxnSpPr>
          <p:spPr bwMode="auto">
            <a:xfrm flipV="1">
              <a:off x="3786182" y="3643314"/>
              <a:ext cx="428628" cy="357190"/>
            </a:xfrm>
            <a:prstGeom prst="line">
              <a:avLst/>
            </a:prstGeom>
            <a:noFill/>
            <a:ln w="50800" algn="ctr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57" name="Přímá spojovací čára 6"/>
            <p:cNvCxnSpPr>
              <a:cxnSpLocks noChangeShapeType="1"/>
            </p:cNvCxnSpPr>
            <p:nvPr/>
          </p:nvCxnSpPr>
          <p:spPr bwMode="auto">
            <a:xfrm>
              <a:off x="4214810" y="3643314"/>
              <a:ext cx="857256" cy="428628"/>
            </a:xfrm>
            <a:prstGeom prst="line">
              <a:avLst/>
            </a:prstGeom>
            <a:noFill/>
            <a:ln w="50800" algn="ctr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58" name="Přímá spojovací čára 7"/>
            <p:cNvCxnSpPr>
              <a:cxnSpLocks noChangeShapeType="1"/>
            </p:cNvCxnSpPr>
            <p:nvPr/>
          </p:nvCxnSpPr>
          <p:spPr bwMode="auto">
            <a:xfrm rot="5400000" flipH="1" flipV="1">
              <a:off x="4750595" y="3679033"/>
              <a:ext cx="714380" cy="71438"/>
            </a:xfrm>
            <a:prstGeom prst="line">
              <a:avLst/>
            </a:prstGeom>
            <a:noFill/>
            <a:ln w="50800" algn="ctr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59" name="Přímá spojovací čára 8"/>
            <p:cNvCxnSpPr>
              <a:cxnSpLocks noChangeShapeType="1"/>
            </p:cNvCxnSpPr>
            <p:nvPr/>
          </p:nvCxnSpPr>
          <p:spPr bwMode="auto">
            <a:xfrm rot="16200000" flipH="1">
              <a:off x="4929190" y="4214818"/>
              <a:ext cx="571504" cy="285752"/>
            </a:xfrm>
            <a:prstGeom prst="line">
              <a:avLst/>
            </a:prstGeom>
            <a:noFill/>
            <a:ln w="50800" algn="ctr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60" name="Přímá spojovací čára 9"/>
            <p:cNvCxnSpPr>
              <a:cxnSpLocks noChangeShapeType="1"/>
            </p:cNvCxnSpPr>
            <p:nvPr/>
          </p:nvCxnSpPr>
          <p:spPr bwMode="auto">
            <a:xfrm>
              <a:off x="5072066" y="4071942"/>
              <a:ext cx="571504" cy="0"/>
            </a:xfrm>
            <a:prstGeom prst="line">
              <a:avLst/>
            </a:prstGeom>
            <a:noFill/>
            <a:ln w="50800" algn="ctr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61" name="Přímá spojovací čára 10"/>
            <p:cNvCxnSpPr>
              <a:cxnSpLocks noChangeShapeType="1"/>
            </p:cNvCxnSpPr>
            <p:nvPr/>
          </p:nvCxnSpPr>
          <p:spPr bwMode="auto">
            <a:xfrm rot="5400000">
              <a:off x="3393273" y="4321975"/>
              <a:ext cx="714380" cy="71438"/>
            </a:xfrm>
            <a:prstGeom prst="line">
              <a:avLst/>
            </a:prstGeom>
            <a:noFill/>
            <a:ln w="50800" algn="ctr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62" name="Přímá spojovací čára 11"/>
            <p:cNvCxnSpPr>
              <a:cxnSpLocks noChangeShapeType="1"/>
            </p:cNvCxnSpPr>
            <p:nvPr/>
          </p:nvCxnSpPr>
          <p:spPr bwMode="auto">
            <a:xfrm rot="10800000" flipV="1">
              <a:off x="3071802" y="4714884"/>
              <a:ext cx="642942" cy="285752"/>
            </a:xfrm>
            <a:prstGeom prst="line">
              <a:avLst/>
            </a:prstGeom>
            <a:noFill/>
            <a:ln w="50800" algn="ctr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63" name="Přímá spojovací čára 12"/>
            <p:cNvCxnSpPr>
              <a:cxnSpLocks noChangeShapeType="1"/>
            </p:cNvCxnSpPr>
            <p:nvPr/>
          </p:nvCxnSpPr>
          <p:spPr bwMode="auto">
            <a:xfrm rot="16200000" flipH="1">
              <a:off x="3643306" y="4786322"/>
              <a:ext cx="500066" cy="357190"/>
            </a:xfrm>
            <a:prstGeom prst="line">
              <a:avLst/>
            </a:prstGeom>
            <a:noFill/>
            <a:ln w="50800" algn="ctr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64" name="Přímá spojovací čára 13"/>
            <p:cNvCxnSpPr>
              <a:cxnSpLocks noChangeShapeType="1"/>
            </p:cNvCxnSpPr>
            <p:nvPr/>
          </p:nvCxnSpPr>
          <p:spPr bwMode="auto">
            <a:xfrm rot="10800000" flipV="1">
              <a:off x="2714612" y="3643314"/>
              <a:ext cx="500066" cy="71438"/>
            </a:xfrm>
            <a:prstGeom prst="line">
              <a:avLst/>
            </a:prstGeom>
            <a:noFill/>
            <a:ln w="50800" algn="ctr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3" name="Oblouk 22"/>
          <p:cNvSpPr/>
          <p:nvPr/>
        </p:nvSpPr>
        <p:spPr bwMode="auto">
          <a:xfrm>
            <a:off x="3786188" y="3714750"/>
            <a:ext cx="642937" cy="1071563"/>
          </a:xfrm>
          <a:prstGeom prst="arc">
            <a:avLst>
              <a:gd name="adj1" fmla="val 16653578"/>
              <a:gd name="adj2" fmla="val 5672191"/>
            </a:avLst>
          </a:prstGeom>
          <a:noFill/>
          <a:ln w="50800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4" name="Oblouk 23"/>
          <p:cNvSpPr/>
          <p:nvPr/>
        </p:nvSpPr>
        <p:spPr bwMode="auto">
          <a:xfrm>
            <a:off x="2643188" y="5214938"/>
            <a:ext cx="1143000" cy="1143000"/>
          </a:xfrm>
          <a:prstGeom prst="arc">
            <a:avLst>
              <a:gd name="adj1" fmla="val 16200000"/>
              <a:gd name="adj2" fmla="val 16076151"/>
            </a:avLst>
          </a:prstGeom>
          <a:noFill/>
          <a:ln w="50800" cap="flat" cmpd="sng" algn="ctr">
            <a:solidFill>
              <a:srgbClr val="3333FF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95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Graphs </a:t>
            </a:r>
            <a:r>
              <a:rPr lang="cs-CZ" dirty="0"/>
              <a:t>– incidence</a:t>
            </a:r>
            <a:r>
              <a:rPr lang="en-US" dirty="0"/>
              <a:t> </a:t>
            </a:r>
            <a:r>
              <a:rPr lang="en-US" dirty="0" smtClean="0"/>
              <a:t>matrix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186737" cy="489585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Incidence</a:t>
            </a:r>
            <a:r>
              <a:rPr lang="en-US" dirty="0" smtClean="0"/>
              <a:t> matrix</a:t>
            </a:r>
            <a:endParaRPr lang="cs-CZ" dirty="0" smtClean="0"/>
          </a:p>
          <a:p>
            <a:pPr lvl="1" eaLnBrk="1" hangingPunct="1">
              <a:defRPr/>
            </a:pPr>
            <a:r>
              <a:rPr lang="en-US" sz="2000" dirty="0" smtClean="0"/>
              <a:t>Let</a:t>
            </a:r>
            <a:r>
              <a:rPr lang="cs-CZ" sz="2000" dirty="0" smtClean="0"/>
              <a:t> </a:t>
            </a:r>
            <a:r>
              <a:rPr lang="cs-CZ" sz="2000" dirty="0" smtClean="0">
                <a:latin typeface="+mn-lt"/>
              </a:rPr>
              <a:t>G=(V,E) </a:t>
            </a:r>
            <a:r>
              <a:rPr lang="en-US" sz="2000" dirty="0" smtClean="0">
                <a:latin typeface="+mn-lt"/>
              </a:rPr>
              <a:t>be a graph where </a:t>
            </a:r>
            <a:r>
              <a:rPr lang="en-US" sz="2000" dirty="0" smtClean="0">
                <a:latin typeface="Cambria" pitchFamily="18" charset="0"/>
              </a:rPr>
              <a:t>|</a:t>
            </a:r>
            <a:r>
              <a:rPr lang="en-US" sz="2000" dirty="0" smtClean="0">
                <a:latin typeface="+mn-lt"/>
              </a:rPr>
              <a:t>V</a:t>
            </a:r>
            <a:r>
              <a:rPr lang="en-US" sz="2000" dirty="0" smtClean="0">
                <a:latin typeface="Cambria" pitchFamily="18" charset="0"/>
              </a:rPr>
              <a:t>|</a:t>
            </a:r>
            <a:r>
              <a:rPr lang="en-US" sz="2000" i="1" dirty="0" smtClean="0">
                <a:latin typeface="Cambria" pitchFamily="18" charset="0"/>
              </a:rPr>
              <a:t>=n</a:t>
            </a:r>
            <a:r>
              <a:rPr lang="cs-CZ" sz="2000" dirty="0" smtClean="0"/>
              <a:t> </a:t>
            </a:r>
            <a:r>
              <a:rPr lang="en-US" sz="2000" dirty="0" smtClean="0"/>
              <a:t>and</a:t>
            </a:r>
            <a:r>
              <a:rPr lang="cs-CZ" sz="2000" dirty="0" smtClean="0"/>
              <a:t> </a:t>
            </a:r>
            <a:r>
              <a:rPr lang="en-US" sz="2000" dirty="0" smtClean="0">
                <a:latin typeface="Cambria" pitchFamily="18" charset="0"/>
              </a:rPr>
              <a:t>|</a:t>
            </a:r>
            <a:r>
              <a:rPr lang="en-US" sz="1800" dirty="0" smtClean="0"/>
              <a:t>E</a:t>
            </a:r>
            <a:r>
              <a:rPr lang="en-US" sz="2000" dirty="0" smtClean="0">
                <a:latin typeface="Cambria" pitchFamily="18" charset="0"/>
              </a:rPr>
              <a:t>|</a:t>
            </a:r>
            <a:r>
              <a:rPr lang="en-US" sz="2000" i="1" dirty="0" smtClean="0">
                <a:latin typeface="Cambria" pitchFamily="18" charset="0"/>
              </a:rPr>
              <a:t>=m.</a:t>
            </a:r>
            <a:r>
              <a:rPr lang="cs-CZ" sz="2000" dirty="0" smtClean="0"/>
              <a:t>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cs-CZ" sz="2000" dirty="0" smtClean="0"/>
              <a:t>	</a:t>
            </a:r>
            <a:r>
              <a:rPr lang="en-US" sz="2000" dirty="0" smtClean="0"/>
              <a:t>Let’s label vertices </a:t>
            </a:r>
            <a:r>
              <a:rPr lang="cs-CZ" sz="2000" i="1" dirty="0" smtClean="0">
                <a:latin typeface="Cambria" pitchFamily="18" charset="0"/>
              </a:rPr>
              <a:t>v</a:t>
            </a:r>
            <a:r>
              <a:rPr lang="cs-CZ" sz="2000" i="1" baseline="-25000" dirty="0" smtClean="0">
                <a:latin typeface="Cambria" pitchFamily="18" charset="0"/>
              </a:rPr>
              <a:t>1</a:t>
            </a:r>
            <a:r>
              <a:rPr lang="cs-CZ" sz="2000" i="1" dirty="0" smtClean="0">
                <a:latin typeface="Cambria" pitchFamily="18" charset="0"/>
              </a:rPr>
              <a:t>,</a:t>
            </a:r>
            <a:r>
              <a:rPr lang="cs-CZ" sz="2000" dirty="0" smtClean="0"/>
              <a:t> …</a:t>
            </a:r>
            <a:r>
              <a:rPr lang="cs-CZ" sz="2000" i="1" dirty="0" smtClean="0">
                <a:latin typeface="Cambria" pitchFamily="18" charset="0"/>
              </a:rPr>
              <a:t>,</a:t>
            </a:r>
            <a:r>
              <a:rPr lang="cs-CZ" sz="2000" i="1" dirty="0" err="1" smtClean="0">
                <a:latin typeface="Cambria" pitchFamily="18" charset="0"/>
              </a:rPr>
              <a:t>v</a:t>
            </a:r>
            <a:r>
              <a:rPr lang="cs-CZ" sz="2000" i="1" baseline="-25000" dirty="0" err="1" smtClean="0">
                <a:latin typeface="Cambria" pitchFamily="18" charset="0"/>
              </a:rPr>
              <a:t>n</a:t>
            </a:r>
            <a:r>
              <a:rPr lang="cs-CZ" sz="2000" i="1" dirty="0" smtClean="0">
                <a:latin typeface="Cambria" pitchFamily="18" charset="0"/>
              </a:rPr>
              <a:t> </a:t>
            </a:r>
            <a:r>
              <a:rPr lang="cs-CZ" sz="2000" dirty="0" smtClean="0"/>
              <a:t>(</a:t>
            </a:r>
            <a:r>
              <a:rPr lang="en-US" sz="2000" dirty="0" smtClean="0"/>
              <a:t>in some arbitrary order</a:t>
            </a:r>
            <a:r>
              <a:rPr lang="cs-CZ" sz="2000" dirty="0" smtClean="0"/>
              <a:t>)</a:t>
            </a:r>
            <a:r>
              <a:rPr lang="en-US" sz="2000" dirty="0" smtClean="0"/>
              <a:t> and edges </a:t>
            </a:r>
            <a:r>
              <a:rPr lang="en-US" sz="2000" i="1" dirty="0" smtClean="0">
                <a:latin typeface="Cambria" pitchFamily="18" charset="0"/>
              </a:rPr>
              <a:t>e</a:t>
            </a:r>
            <a:r>
              <a:rPr lang="cs-CZ" sz="2000" i="1" baseline="-25000" dirty="0" smtClean="0">
                <a:latin typeface="Cambria" pitchFamily="18" charset="0"/>
              </a:rPr>
              <a:t>1</a:t>
            </a:r>
            <a:r>
              <a:rPr lang="cs-CZ" sz="2000" i="1" dirty="0" smtClean="0">
                <a:latin typeface="Cambria" pitchFamily="18" charset="0"/>
              </a:rPr>
              <a:t>,</a:t>
            </a:r>
            <a:r>
              <a:rPr lang="cs-CZ" sz="2000" dirty="0" smtClean="0"/>
              <a:t> …</a:t>
            </a:r>
            <a:r>
              <a:rPr lang="cs-CZ" sz="2000" i="1" dirty="0" smtClean="0">
                <a:latin typeface="Cambria" pitchFamily="18" charset="0"/>
              </a:rPr>
              <a:t>,</a:t>
            </a:r>
            <a:r>
              <a:rPr lang="en-US" sz="2000" i="1" dirty="0" err="1" smtClean="0">
                <a:latin typeface="Cambria" pitchFamily="18" charset="0"/>
              </a:rPr>
              <a:t>e</a:t>
            </a:r>
            <a:r>
              <a:rPr lang="en-US" sz="2000" i="1" baseline="-25000" dirty="0" err="1" smtClean="0">
                <a:latin typeface="Cambria" pitchFamily="18" charset="0"/>
              </a:rPr>
              <a:t>m</a:t>
            </a:r>
            <a:r>
              <a:rPr lang="cs-CZ" sz="2000" i="1" dirty="0" smtClean="0">
                <a:latin typeface="Cambria" pitchFamily="18" charset="0"/>
              </a:rPr>
              <a:t> </a:t>
            </a:r>
            <a:r>
              <a:rPr lang="cs-CZ" sz="2000" dirty="0" smtClean="0"/>
              <a:t>(</a:t>
            </a:r>
            <a:r>
              <a:rPr lang="en-US" sz="2000" dirty="0" smtClean="0"/>
              <a:t>in some arbitrary order)</a:t>
            </a:r>
            <a:r>
              <a:rPr lang="cs-CZ" sz="2000" dirty="0" smtClean="0"/>
              <a:t>. </a:t>
            </a:r>
            <a:r>
              <a:rPr lang="en-US" sz="2000" b="1" dirty="0"/>
              <a:t>Incidence matrix of </a:t>
            </a:r>
            <a:r>
              <a:rPr lang="en-US" sz="2000" b="1" dirty="0" smtClean="0"/>
              <a:t>graph</a:t>
            </a:r>
            <a:r>
              <a:rPr lang="cs-CZ" sz="2000" b="1" dirty="0" smtClean="0"/>
              <a:t> G</a:t>
            </a:r>
            <a:r>
              <a:rPr lang="cs-CZ" sz="2000" dirty="0" smtClean="0"/>
              <a:t> </a:t>
            </a:r>
            <a:r>
              <a:rPr lang="en-US" sz="2000" dirty="0" smtClean="0"/>
              <a:t>is a matrix of type</a:t>
            </a:r>
            <a:r>
              <a:rPr lang="cs-CZ" sz="2000" dirty="0" smtClean="0"/>
              <a:t> 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cs-CZ" sz="2000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cs-CZ" sz="2000" dirty="0" smtClean="0"/>
              <a:t>   </a:t>
            </a:r>
            <a:r>
              <a:rPr lang="en-US" sz="2000" dirty="0" smtClean="0"/>
              <a:t>defined by the formula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2000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2000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2000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cs-CZ" sz="2000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In other words, every edge has </a:t>
            </a:r>
            <a:r>
              <a:rPr lang="cs-CZ" sz="2000" dirty="0" smtClean="0"/>
              <a:t>-1 </a:t>
            </a:r>
            <a:r>
              <a:rPr lang="en-US" sz="2000" dirty="0" smtClean="0"/>
              <a:t>at the source vertex and </a:t>
            </a:r>
            <a:r>
              <a:rPr lang="cs-CZ" sz="2000" dirty="0" smtClean="0"/>
              <a:t>+1 </a:t>
            </a:r>
            <a:r>
              <a:rPr lang="en-US" sz="2000" dirty="0" smtClean="0"/>
              <a:t>at the target vertex. There is +1 at both vertices for undirected graphs.</a:t>
            </a:r>
            <a:r>
              <a:rPr lang="cs-CZ" sz="2000" dirty="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/>
              <a:t>	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1643063" y="2928938"/>
          <a:ext cx="5567362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6" name="Dokument" r:id="rId3" imgW="5585858" imgH="828855" progId="Word.Document.12">
                  <p:embed/>
                </p:oleObj>
              </mc:Choice>
              <mc:Fallback>
                <p:oleObj name="Dokument" r:id="rId3" imgW="5585858" imgH="828855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2928938"/>
                        <a:ext cx="5567362" cy="823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546291"/>
              </p:ext>
            </p:extLst>
          </p:nvPr>
        </p:nvGraphicFramePr>
        <p:xfrm>
          <a:off x="1852613" y="3930650"/>
          <a:ext cx="4441825" cy="206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7" name="Dokument" r:id="rId5" imgW="5897632" imgH="2593893" progId="Word.Document.12">
                  <p:embed/>
                </p:oleObj>
              </mc:Choice>
              <mc:Fallback>
                <p:oleObj name="Dokument" r:id="rId5" imgW="5897632" imgH="2593893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2613" y="3930650"/>
                        <a:ext cx="4441825" cy="206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96152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bdélník 146"/>
          <p:cNvSpPr>
            <a:spLocks noChangeArrowheads="1"/>
          </p:cNvSpPr>
          <p:nvPr/>
        </p:nvSpPr>
        <p:spPr bwMode="auto">
          <a:xfrm>
            <a:off x="1143000" y="1571625"/>
            <a:ext cx="4143375" cy="2643188"/>
          </a:xfrm>
          <a:prstGeom prst="rect">
            <a:avLst/>
          </a:prstGeom>
          <a:solidFill>
            <a:schemeClr val="accent1">
              <a:alpha val="27058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 </a:t>
            </a:r>
            <a:r>
              <a:rPr lang="cs-CZ" dirty="0" smtClean="0"/>
              <a:t>– incidence</a:t>
            </a:r>
            <a:r>
              <a:rPr lang="en-US" dirty="0" smtClean="0"/>
              <a:t> matrix</a:t>
            </a:r>
            <a:endParaRPr lang="cs-CZ" dirty="0"/>
          </a:p>
        </p:txBody>
      </p:sp>
      <p:sp>
        <p:nvSpPr>
          <p:cNvPr id="28676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186737" cy="660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	</a:t>
            </a:r>
          </a:p>
        </p:txBody>
      </p:sp>
      <p:sp>
        <p:nvSpPr>
          <p:cNvPr id="28677" name="TextovéPole 20"/>
          <p:cNvSpPr txBox="1">
            <a:spLocks noChangeArrowheads="1"/>
          </p:cNvSpPr>
          <p:nvPr/>
        </p:nvSpPr>
        <p:spPr bwMode="auto">
          <a:xfrm>
            <a:off x="857250" y="17145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1</a:t>
            </a:r>
          </a:p>
        </p:txBody>
      </p:sp>
      <p:sp>
        <p:nvSpPr>
          <p:cNvPr id="28678" name="TextovéPole 71"/>
          <p:cNvSpPr txBox="1">
            <a:spLocks noChangeArrowheads="1"/>
          </p:cNvSpPr>
          <p:nvPr/>
        </p:nvSpPr>
        <p:spPr bwMode="auto">
          <a:xfrm>
            <a:off x="857250" y="221456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2</a:t>
            </a:r>
          </a:p>
        </p:txBody>
      </p:sp>
      <p:sp>
        <p:nvSpPr>
          <p:cNvPr id="77" name="Obdélník 76"/>
          <p:cNvSpPr/>
          <p:nvPr/>
        </p:nvSpPr>
        <p:spPr bwMode="auto">
          <a:xfrm>
            <a:off x="1285852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28682" name="TextovéPole 85"/>
          <p:cNvSpPr txBox="1">
            <a:spLocks noChangeArrowheads="1"/>
          </p:cNvSpPr>
          <p:nvPr/>
        </p:nvSpPr>
        <p:spPr bwMode="auto">
          <a:xfrm>
            <a:off x="857250" y="2714625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3</a:t>
            </a:r>
          </a:p>
        </p:txBody>
      </p:sp>
      <p:sp>
        <p:nvSpPr>
          <p:cNvPr id="28683" name="TextovéPole 99"/>
          <p:cNvSpPr txBox="1">
            <a:spLocks noChangeArrowheads="1"/>
          </p:cNvSpPr>
          <p:nvPr/>
        </p:nvSpPr>
        <p:spPr bwMode="auto">
          <a:xfrm>
            <a:off x="857250" y="3214688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4</a:t>
            </a:r>
          </a:p>
        </p:txBody>
      </p:sp>
      <p:sp>
        <p:nvSpPr>
          <p:cNvPr id="28684" name="TextovéPole 113"/>
          <p:cNvSpPr txBox="1">
            <a:spLocks noChangeArrowheads="1"/>
          </p:cNvSpPr>
          <p:nvPr/>
        </p:nvSpPr>
        <p:spPr bwMode="auto">
          <a:xfrm>
            <a:off x="857250" y="371475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5</a:t>
            </a:r>
          </a:p>
        </p:txBody>
      </p:sp>
      <p:sp>
        <p:nvSpPr>
          <p:cNvPr id="81" name="Obdélník 80"/>
          <p:cNvSpPr/>
          <p:nvPr/>
        </p:nvSpPr>
        <p:spPr bwMode="auto">
          <a:xfrm>
            <a:off x="1285852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82" name="Obdélník 81"/>
          <p:cNvSpPr/>
          <p:nvPr/>
        </p:nvSpPr>
        <p:spPr bwMode="auto">
          <a:xfrm>
            <a:off x="1285852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83" name="Obdélník 82"/>
          <p:cNvSpPr/>
          <p:nvPr/>
        </p:nvSpPr>
        <p:spPr bwMode="auto">
          <a:xfrm>
            <a:off x="1285852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84" name="Obdélník 83"/>
          <p:cNvSpPr/>
          <p:nvPr/>
        </p:nvSpPr>
        <p:spPr bwMode="auto">
          <a:xfrm>
            <a:off x="1285852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85" name="Obdélník 84"/>
          <p:cNvSpPr/>
          <p:nvPr/>
        </p:nvSpPr>
        <p:spPr bwMode="auto">
          <a:xfrm>
            <a:off x="1785918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86" name="Obdélník 85"/>
          <p:cNvSpPr/>
          <p:nvPr/>
        </p:nvSpPr>
        <p:spPr bwMode="auto">
          <a:xfrm>
            <a:off x="1785918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87" name="Obdélník 86"/>
          <p:cNvSpPr/>
          <p:nvPr/>
        </p:nvSpPr>
        <p:spPr bwMode="auto">
          <a:xfrm>
            <a:off x="1785918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88" name="Obdélník 87"/>
          <p:cNvSpPr/>
          <p:nvPr/>
        </p:nvSpPr>
        <p:spPr bwMode="auto">
          <a:xfrm>
            <a:off x="1785918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89" name="Obdélník 88"/>
          <p:cNvSpPr/>
          <p:nvPr/>
        </p:nvSpPr>
        <p:spPr bwMode="auto">
          <a:xfrm>
            <a:off x="1785918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90" name="Obdélník 89"/>
          <p:cNvSpPr/>
          <p:nvPr/>
        </p:nvSpPr>
        <p:spPr bwMode="auto">
          <a:xfrm>
            <a:off x="2285984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91" name="Obdélník 90"/>
          <p:cNvSpPr/>
          <p:nvPr/>
        </p:nvSpPr>
        <p:spPr bwMode="auto">
          <a:xfrm>
            <a:off x="2285984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92" name="Obdélník 91"/>
          <p:cNvSpPr/>
          <p:nvPr/>
        </p:nvSpPr>
        <p:spPr bwMode="auto">
          <a:xfrm>
            <a:off x="2285984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93" name="Obdélník 92"/>
          <p:cNvSpPr/>
          <p:nvPr/>
        </p:nvSpPr>
        <p:spPr bwMode="auto">
          <a:xfrm>
            <a:off x="2285984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94" name="Obdélník 93"/>
          <p:cNvSpPr/>
          <p:nvPr/>
        </p:nvSpPr>
        <p:spPr bwMode="auto">
          <a:xfrm>
            <a:off x="2285984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95" name="Obdélník 94"/>
          <p:cNvSpPr/>
          <p:nvPr/>
        </p:nvSpPr>
        <p:spPr bwMode="auto">
          <a:xfrm>
            <a:off x="2786050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96" name="Obdélník 95"/>
          <p:cNvSpPr/>
          <p:nvPr/>
        </p:nvSpPr>
        <p:spPr bwMode="auto">
          <a:xfrm>
            <a:off x="2786050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97" name="Obdélník 96"/>
          <p:cNvSpPr/>
          <p:nvPr/>
        </p:nvSpPr>
        <p:spPr bwMode="auto">
          <a:xfrm>
            <a:off x="2786050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98" name="Obdélník 97"/>
          <p:cNvSpPr/>
          <p:nvPr/>
        </p:nvSpPr>
        <p:spPr bwMode="auto">
          <a:xfrm>
            <a:off x="2786050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99" name="Obdélník 98"/>
          <p:cNvSpPr/>
          <p:nvPr/>
        </p:nvSpPr>
        <p:spPr bwMode="auto">
          <a:xfrm>
            <a:off x="2786050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00" name="Obdélník 99"/>
          <p:cNvSpPr/>
          <p:nvPr/>
        </p:nvSpPr>
        <p:spPr bwMode="auto">
          <a:xfrm>
            <a:off x="3286116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01" name="Obdélník 100"/>
          <p:cNvSpPr/>
          <p:nvPr/>
        </p:nvSpPr>
        <p:spPr bwMode="auto">
          <a:xfrm>
            <a:off x="3286116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102" name="Obdélník 101"/>
          <p:cNvSpPr/>
          <p:nvPr/>
        </p:nvSpPr>
        <p:spPr bwMode="auto">
          <a:xfrm>
            <a:off x="3286116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03" name="Obdélník 102"/>
          <p:cNvSpPr/>
          <p:nvPr/>
        </p:nvSpPr>
        <p:spPr bwMode="auto">
          <a:xfrm>
            <a:off x="3286116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04" name="Obdélník 103"/>
          <p:cNvSpPr/>
          <p:nvPr/>
        </p:nvSpPr>
        <p:spPr bwMode="auto">
          <a:xfrm>
            <a:off x="3286116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cxnSp>
        <p:nvCxnSpPr>
          <p:cNvPr id="106" name="Přímá spojovací čára 105"/>
          <p:cNvCxnSpPr/>
          <p:nvPr/>
        </p:nvCxnSpPr>
        <p:spPr bwMode="auto">
          <a:xfrm>
            <a:off x="6008688" y="4548188"/>
            <a:ext cx="20542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07" name="Přímá spojovací čára 106"/>
          <p:cNvCxnSpPr/>
          <p:nvPr/>
        </p:nvCxnSpPr>
        <p:spPr bwMode="auto">
          <a:xfrm rot="5400000">
            <a:off x="7272338" y="5338763"/>
            <a:ext cx="158115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08" name="Přímá spojovací čára 107"/>
          <p:cNvCxnSpPr/>
          <p:nvPr/>
        </p:nvCxnSpPr>
        <p:spPr bwMode="auto">
          <a:xfrm rot="5400000">
            <a:off x="5218113" y="5338763"/>
            <a:ext cx="158115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09" name="Přímá spojovací čára 108"/>
          <p:cNvCxnSpPr/>
          <p:nvPr/>
        </p:nvCxnSpPr>
        <p:spPr bwMode="auto">
          <a:xfrm>
            <a:off x="6008688" y="4548188"/>
            <a:ext cx="2054225" cy="158115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10" name="Přímá spojovací čára 109"/>
          <p:cNvCxnSpPr/>
          <p:nvPr/>
        </p:nvCxnSpPr>
        <p:spPr bwMode="auto">
          <a:xfrm rot="10800000" flipV="1">
            <a:off x="6008688" y="4548188"/>
            <a:ext cx="2054225" cy="158115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11" name="Přímá spojovací čára 110"/>
          <p:cNvCxnSpPr/>
          <p:nvPr/>
        </p:nvCxnSpPr>
        <p:spPr bwMode="auto">
          <a:xfrm>
            <a:off x="6008688" y="6129338"/>
            <a:ext cx="20542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12" name="Přímá spojovací čára 111"/>
          <p:cNvCxnSpPr/>
          <p:nvPr/>
        </p:nvCxnSpPr>
        <p:spPr bwMode="auto">
          <a:xfrm rot="5400000" flipH="1" flipV="1">
            <a:off x="6038056" y="3582195"/>
            <a:ext cx="936625" cy="995362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13" name="Přímá spojovací čára 112"/>
          <p:cNvCxnSpPr/>
          <p:nvPr/>
        </p:nvCxnSpPr>
        <p:spPr bwMode="auto">
          <a:xfrm rot="10800000">
            <a:off x="7004050" y="3611563"/>
            <a:ext cx="1058863" cy="936625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sp>
        <p:nvSpPr>
          <p:cNvPr id="28765" name="TextovéPole 14"/>
          <p:cNvSpPr txBox="1">
            <a:spLocks noChangeArrowheads="1"/>
          </p:cNvSpPr>
          <p:nvPr/>
        </p:nvSpPr>
        <p:spPr bwMode="auto">
          <a:xfrm>
            <a:off x="5634038" y="6013450"/>
            <a:ext cx="4762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1</a:t>
            </a:r>
          </a:p>
        </p:txBody>
      </p:sp>
      <p:sp>
        <p:nvSpPr>
          <p:cNvPr id="28766" name="TextovéPole 15"/>
          <p:cNvSpPr txBox="1">
            <a:spLocks noChangeArrowheads="1"/>
          </p:cNvSpPr>
          <p:nvPr/>
        </p:nvSpPr>
        <p:spPr bwMode="auto">
          <a:xfrm>
            <a:off x="5500688" y="4286250"/>
            <a:ext cx="4762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2</a:t>
            </a:r>
          </a:p>
        </p:txBody>
      </p:sp>
      <p:sp>
        <p:nvSpPr>
          <p:cNvPr id="28767" name="TextovéPole 16"/>
          <p:cNvSpPr txBox="1">
            <a:spLocks noChangeArrowheads="1"/>
          </p:cNvSpPr>
          <p:nvPr/>
        </p:nvSpPr>
        <p:spPr bwMode="auto">
          <a:xfrm>
            <a:off x="6858000" y="3071813"/>
            <a:ext cx="47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5</a:t>
            </a:r>
          </a:p>
        </p:txBody>
      </p:sp>
      <p:sp>
        <p:nvSpPr>
          <p:cNvPr id="28768" name="TextovéPole 17"/>
          <p:cNvSpPr txBox="1">
            <a:spLocks noChangeArrowheads="1"/>
          </p:cNvSpPr>
          <p:nvPr/>
        </p:nvSpPr>
        <p:spPr bwMode="auto">
          <a:xfrm>
            <a:off x="8062913" y="6070600"/>
            <a:ext cx="47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4</a:t>
            </a:r>
          </a:p>
        </p:txBody>
      </p:sp>
      <p:sp>
        <p:nvSpPr>
          <p:cNvPr id="28769" name="TextovéPole 18"/>
          <p:cNvSpPr txBox="1">
            <a:spLocks noChangeArrowheads="1"/>
          </p:cNvSpPr>
          <p:nvPr/>
        </p:nvSpPr>
        <p:spPr bwMode="auto">
          <a:xfrm>
            <a:off x="8124825" y="4256088"/>
            <a:ext cx="4762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3</a:t>
            </a:r>
          </a:p>
        </p:txBody>
      </p:sp>
      <p:cxnSp>
        <p:nvCxnSpPr>
          <p:cNvPr id="120" name="Přímá spojovací čára 119"/>
          <p:cNvCxnSpPr/>
          <p:nvPr/>
        </p:nvCxnSpPr>
        <p:spPr bwMode="auto">
          <a:xfrm>
            <a:off x="6008688" y="4548188"/>
            <a:ext cx="20542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none" w="lg" len="lg"/>
          </a:ln>
          <a:effectLst/>
        </p:spPr>
      </p:cxnSp>
      <p:cxnSp>
        <p:nvCxnSpPr>
          <p:cNvPr id="121" name="Přímá spojovací čára 120"/>
          <p:cNvCxnSpPr/>
          <p:nvPr/>
        </p:nvCxnSpPr>
        <p:spPr bwMode="auto">
          <a:xfrm rot="5400000">
            <a:off x="7272338" y="5338763"/>
            <a:ext cx="158115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oval" w="med" len="med"/>
          </a:ln>
          <a:effectLst/>
        </p:spPr>
      </p:cxnSp>
      <p:cxnSp>
        <p:nvCxnSpPr>
          <p:cNvPr id="122" name="Přímá spojovací čára 121"/>
          <p:cNvCxnSpPr/>
          <p:nvPr/>
        </p:nvCxnSpPr>
        <p:spPr bwMode="auto">
          <a:xfrm rot="5400000">
            <a:off x="5218113" y="5338763"/>
            <a:ext cx="158115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none" w="lg" len="lg"/>
          </a:ln>
          <a:effectLst/>
        </p:spPr>
      </p:cxnSp>
      <p:cxnSp>
        <p:nvCxnSpPr>
          <p:cNvPr id="123" name="Přímá spojovací čára 122"/>
          <p:cNvCxnSpPr/>
          <p:nvPr/>
        </p:nvCxnSpPr>
        <p:spPr bwMode="auto">
          <a:xfrm>
            <a:off x="6008688" y="4548188"/>
            <a:ext cx="2054225" cy="158115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none" w="lg" len="lg"/>
          </a:ln>
          <a:effectLst/>
        </p:spPr>
      </p:cxnSp>
      <p:cxnSp>
        <p:nvCxnSpPr>
          <p:cNvPr id="124" name="Přímá spojovací čára 123"/>
          <p:cNvCxnSpPr/>
          <p:nvPr/>
        </p:nvCxnSpPr>
        <p:spPr bwMode="auto">
          <a:xfrm rot="10800000" flipV="1">
            <a:off x="6008688" y="4548188"/>
            <a:ext cx="2054225" cy="158115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none" w="lg" len="lg"/>
          </a:ln>
          <a:effectLst/>
        </p:spPr>
      </p:cxnSp>
      <p:cxnSp>
        <p:nvCxnSpPr>
          <p:cNvPr id="125" name="Přímá spojovací čára 124"/>
          <p:cNvCxnSpPr/>
          <p:nvPr/>
        </p:nvCxnSpPr>
        <p:spPr bwMode="auto">
          <a:xfrm>
            <a:off x="6008688" y="6129338"/>
            <a:ext cx="20542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none" w="lg" len="lg"/>
          </a:ln>
          <a:effectLst/>
        </p:spPr>
      </p:cxnSp>
      <p:cxnSp>
        <p:nvCxnSpPr>
          <p:cNvPr id="126" name="Přímá spojovací čára 125"/>
          <p:cNvCxnSpPr/>
          <p:nvPr/>
        </p:nvCxnSpPr>
        <p:spPr bwMode="auto">
          <a:xfrm rot="5400000" flipH="1" flipV="1">
            <a:off x="6038056" y="3582195"/>
            <a:ext cx="936625" cy="995362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none" w="lg" len="lg"/>
          </a:ln>
          <a:effectLst/>
        </p:spPr>
      </p:cxnSp>
      <p:cxnSp>
        <p:nvCxnSpPr>
          <p:cNvPr id="127" name="Přímá spojovací čára 126"/>
          <p:cNvCxnSpPr/>
          <p:nvPr/>
        </p:nvCxnSpPr>
        <p:spPr bwMode="auto">
          <a:xfrm rot="10800000">
            <a:off x="7004050" y="3611563"/>
            <a:ext cx="1058863" cy="936625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none" w="lg" len="lg"/>
          </a:ln>
          <a:effectLst/>
        </p:spPr>
      </p:cxnSp>
      <p:sp>
        <p:nvSpPr>
          <p:cNvPr id="28778" name="TextovéPole 14"/>
          <p:cNvSpPr txBox="1">
            <a:spLocks noChangeArrowheads="1"/>
          </p:cNvSpPr>
          <p:nvPr/>
        </p:nvSpPr>
        <p:spPr bwMode="auto">
          <a:xfrm>
            <a:off x="5634038" y="6013450"/>
            <a:ext cx="4762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1</a:t>
            </a:r>
          </a:p>
        </p:txBody>
      </p:sp>
      <p:sp>
        <p:nvSpPr>
          <p:cNvPr id="28779" name="TextovéPole 15"/>
          <p:cNvSpPr txBox="1">
            <a:spLocks noChangeArrowheads="1"/>
          </p:cNvSpPr>
          <p:nvPr/>
        </p:nvSpPr>
        <p:spPr bwMode="auto">
          <a:xfrm>
            <a:off x="5500688" y="4286250"/>
            <a:ext cx="4762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2</a:t>
            </a:r>
          </a:p>
        </p:txBody>
      </p:sp>
      <p:sp>
        <p:nvSpPr>
          <p:cNvPr id="28780" name="TextovéPole 16"/>
          <p:cNvSpPr txBox="1">
            <a:spLocks noChangeArrowheads="1"/>
          </p:cNvSpPr>
          <p:nvPr/>
        </p:nvSpPr>
        <p:spPr bwMode="auto">
          <a:xfrm>
            <a:off x="6858000" y="3071813"/>
            <a:ext cx="47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5</a:t>
            </a:r>
          </a:p>
        </p:txBody>
      </p:sp>
      <p:sp>
        <p:nvSpPr>
          <p:cNvPr id="28781" name="TextovéPole 17"/>
          <p:cNvSpPr txBox="1">
            <a:spLocks noChangeArrowheads="1"/>
          </p:cNvSpPr>
          <p:nvPr/>
        </p:nvSpPr>
        <p:spPr bwMode="auto">
          <a:xfrm>
            <a:off x="8062913" y="6070600"/>
            <a:ext cx="47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4</a:t>
            </a:r>
          </a:p>
        </p:txBody>
      </p:sp>
      <p:sp>
        <p:nvSpPr>
          <p:cNvPr id="28782" name="TextovéPole 18"/>
          <p:cNvSpPr txBox="1">
            <a:spLocks noChangeArrowheads="1"/>
          </p:cNvSpPr>
          <p:nvPr/>
        </p:nvSpPr>
        <p:spPr bwMode="auto">
          <a:xfrm>
            <a:off x="8124825" y="4256088"/>
            <a:ext cx="4762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3</a:t>
            </a:r>
          </a:p>
        </p:txBody>
      </p:sp>
      <p:sp>
        <p:nvSpPr>
          <p:cNvPr id="28783" name="TextovéPole 16"/>
          <p:cNvSpPr txBox="1">
            <a:spLocks noChangeArrowheads="1"/>
          </p:cNvSpPr>
          <p:nvPr/>
        </p:nvSpPr>
        <p:spPr bwMode="auto">
          <a:xfrm>
            <a:off x="7500938" y="3500438"/>
            <a:ext cx="474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e</a:t>
            </a:r>
            <a:r>
              <a:rPr lang="cs-CZ" sz="2800" i="1" baseline="-25000">
                <a:latin typeface="Cambria" pitchFamily="18" charset="0"/>
              </a:rPr>
              <a:t>1</a:t>
            </a:r>
          </a:p>
        </p:txBody>
      </p:sp>
      <p:sp>
        <p:nvSpPr>
          <p:cNvPr id="28784" name="TextovéPole 16"/>
          <p:cNvSpPr txBox="1">
            <a:spLocks noChangeArrowheads="1"/>
          </p:cNvSpPr>
          <p:nvPr/>
        </p:nvSpPr>
        <p:spPr bwMode="auto">
          <a:xfrm>
            <a:off x="6143625" y="3500438"/>
            <a:ext cx="474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e</a:t>
            </a:r>
            <a:r>
              <a:rPr lang="cs-CZ" sz="2800" i="1" baseline="-25000">
                <a:latin typeface="Cambria" pitchFamily="18" charset="0"/>
              </a:rPr>
              <a:t>5</a:t>
            </a:r>
          </a:p>
        </p:txBody>
      </p:sp>
      <p:sp>
        <p:nvSpPr>
          <p:cNvPr id="28785" name="TextovéPole 16"/>
          <p:cNvSpPr txBox="1">
            <a:spLocks noChangeArrowheads="1"/>
          </p:cNvSpPr>
          <p:nvPr/>
        </p:nvSpPr>
        <p:spPr bwMode="auto">
          <a:xfrm>
            <a:off x="6786563" y="4000500"/>
            <a:ext cx="474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e</a:t>
            </a:r>
            <a:r>
              <a:rPr lang="cs-CZ" sz="2800" i="1" baseline="-25000">
                <a:latin typeface="Cambria" pitchFamily="18" charset="0"/>
              </a:rPr>
              <a:t>6</a:t>
            </a:r>
          </a:p>
        </p:txBody>
      </p:sp>
      <p:sp>
        <p:nvSpPr>
          <p:cNvPr id="28786" name="TextovéPole 16"/>
          <p:cNvSpPr txBox="1">
            <a:spLocks noChangeArrowheads="1"/>
          </p:cNvSpPr>
          <p:nvPr/>
        </p:nvSpPr>
        <p:spPr bwMode="auto">
          <a:xfrm>
            <a:off x="8072438" y="5072063"/>
            <a:ext cx="474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e</a:t>
            </a:r>
            <a:r>
              <a:rPr lang="cs-CZ" sz="2800" i="1" baseline="-25000">
                <a:latin typeface="Cambria" pitchFamily="18" charset="0"/>
              </a:rPr>
              <a:t>2</a:t>
            </a:r>
          </a:p>
        </p:txBody>
      </p:sp>
      <p:sp>
        <p:nvSpPr>
          <p:cNvPr id="28787" name="TextovéPole 16"/>
          <p:cNvSpPr txBox="1">
            <a:spLocks noChangeArrowheads="1"/>
          </p:cNvSpPr>
          <p:nvPr/>
        </p:nvSpPr>
        <p:spPr bwMode="auto">
          <a:xfrm>
            <a:off x="5500688" y="5143500"/>
            <a:ext cx="474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e</a:t>
            </a:r>
            <a:r>
              <a:rPr lang="cs-CZ" sz="2800" i="1" baseline="-25000">
                <a:latin typeface="Cambria" pitchFamily="18" charset="0"/>
              </a:rPr>
              <a:t>4</a:t>
            </a:r>
          </a:p>
        </p:txBody>
      </p:sp>
      <p:sp>
        <p:nvSpPr>
          <p:cNvPr id="28788" name="TextovéPole 16"/>
          <p:cNvSpPr txBox="1">
            <a:spLocks noChangeArrowheads="1"/>
          </p:cNvSpPr>
          <p:nvPr/>
        </p:nvSpPr>
        <p:spPr bwMode="auto">
          <a:xfrm>
            <a:off x="6858000" y="6072188"/>
            <a:ext cx="474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e</a:t>
            </a:r>
            <a:r>
              <a:rPr lang="cs-CZ" sz="2800" i="1" baseline="-25000">
                <a:latin typeface="Cambria" pitchFamily="18" charset="0"/>
              </a:rPr>
              <a:t>3</a:t>
            </a:r>
          </a:p>
        </p:txBody>
      </p:sp>
      <p:sp>
        <p:nvSpPr>
          <p:cNvPr id="28789" name="TextovéPole 16"/>
          <p:cNvSpPr txBox="1">
            <a:spLocks noChangeArrowheads="1"/>
          </p:cNvSpPr>
          <p:nvPr/>
        </p:nvSpPr>
        <p:spPr bwMode="auto">
          <a:xfrm>
            <a:off x="7072313" y="4500563"/>
            <a:ext cx="474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e</a:t>
            </a:r>
            <a:r>
              <a:rPr lang="cs-CZ" sz="2800" i="1" baseline="-25000">
                <a:latin typeface="Cambria" pitchFamily="18" charset="0"/>
              </a:rPr>
              <a:t>7</a:t>
            </a:r>
          </a:p>
        </p:txBody>
      </p:sp>
      <p:sp>
        <p:nvSpPr>
          <p:cNvPr id="28790" name="TextovéPole 16"/>
          <p:cNvSpPr txBox="1">
            <a:spLocks noChangeArrowheads="1"/>
          </p:cNvSpPr>
          <p:nvPr/>
        </p:nvSpPr>
        <p:spPr bwMode="auto">
          <a:xfrm>
            <a:off x="7500938" y="5357813"/>
            <a:ext cx="474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e</a:t>
            </a:r>
            <a:r>
              <a:rPr lang="cs-CZ" sz="2800" i="1" baseline="-25000">
                <a:latin typeface="Cambria" pitchFamily="18" charset="0"/>
              </a:rPr>
              <a:t>8</a:t>
            </a:r>
          </a:p>
        </p:txBody>
      </p:sp>
      <p:sp>
        <p:nvSpPr>
          <p:cNvPr id="28791" name="TextovéPole 168"/>
          <p:cNvSpPr txBox="1">
            <a:spLocks noChangeArrowheads="1"/>
          </p:cNvSpPr>
          <p:nvPr/>
        </p:nvSpPr>
        <p:spPr bwMode="auto">
          <a:xfrm>
            <a:off x="1285875" y="1143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1</a:t>
            </a:r>
          </a:p>
        </p:txBody>
      </p:sp>
      <p:sp>
        <p:nvSpPr>
          <p:cNvPr id="28792" name="TextovéPole 169"/>
          <p:cNvSpPr txBox="1">
            <a:spLocks noChangeArrowheads="1"/>
          </p:cNvSpPr>
          <p:nvPr/>
        </p:nvSpPr>
        <p:spPr bwMode="auto">
          <a:xfrm>
            <a:off x="1785938" y="11430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2</a:t>
            </a:r>
          </a:p>
        </p:txBody>
      </p:sp>
      <p:sp>
        <p:nvSpPr>
          <p:cNvPr id="28793" name="TextovéPole 170"/>
          <p:cNvSpPr txBox="1">
            <a:spLocks noChangeArrowheads="1"/>
          </p:cNvSpPr>
          <p:nvPr/>
        </p:nvSpPr>
        <p:spPr bwMode="auto">
          <a:xfrm>
            <a:off x="2286000" y="1143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3</a:t>
            </a:r>
          </a:p>
        </p:txBody>
      </p:sp>
      <p:sp>
        <p:nvSpPr>
          <p:cNvPr id="28794" name="TextovéPole 171"/>
          <p:cNvSpPr txBox="1">
            <a:spLocks noChangeArrowheads="1"/>
          </p:cNvSpPr>
          <p:nvPr/>
        </p:nvSpPr>
        <p:spPr bwMode="auto">
          <a:xfrm>
            <a:off x="2786063" y="11430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4</a:t>
            </a:r>
          </a:p>
        </p:txBody>
      </p:sp>
      <p:sp>
        <p:nvSpPr>
          <p:cNvPr id="28795" name="TextovéPole 172"/>
          <p:cNvSpPr txBox="1">
            <a:spLocks noChangeArrowheads="1"/>
          </p:cNvSpPr>
          <p:nvPr/>
        </p:nvSpPr>
        <p:spPr bwMode="auto">
          <a:xfrm>
            <a:off x="3286125" y="1143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5</a:t>
            </a:r>
          </a:p>
        </p:txBody>
      </p:sp>
      <p:sp>
        <p:nvSpPr>
          <p:cNvPr id="28796" name="TextovéPole 173"/>
          <p:cNvSpPr txBox="1">
            <a:spLocks noChangeArrowheads="1"/>
          </p:cNvSpPr>
          <p:nvPr/>
        </p:nvSpPr>
        <p:spPr bwMode="auto">
          <a:xfrm>
            <a:off x="3786188" y="11430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6</a:t>
            </a:r>
          </a:p>
        </p:txBody>
      </p:sp>
      <p:sp>
        <p:nvSpPr>
          <p:cNvPr id="177" name="Obdélník 176"/>
          <p:cNvSpPr/>
          <p:nvPr/>
        </p:nvSpPr>
        <p:spPr bwMode="auto">
          <a:xfrm>
            <a:off x="3786182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78" name="Obdélník 177"/>
          <p:cNvSpPr/>
          <p:nvPr/>
        </p:nvSpPr>
        <p:spPr bwMode="auto">
          <a:xfrm>
            <a:off x="3786182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179" name="Obdélník 178"/>
          <p:cNvSpPr/>
          <p:nvPr/>
        </p:nvSpPr>
        <p:spPr bwMode="auto">
          <a:xfrm>
            <a:off x="3786182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180" name="Obdélník 179"/>
          <p:cNvSpPr/>
          <p:nvPr/>
        </p:nvSpPr>
        <p:spPr bwMode="auto">
          <a:xfrm>
            <a:off x="3786182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81" name="Obdélník 180"/>
          <p:cNvSpPr/>
          <p:nvPr/>
        </p:nvSpPr>
        <p:spPr bwMode="auto">
          <a:xfrm>
            <a:off x="3786182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82" name="Obdélník 181"/>
          <p:cNvSpPr/>
          <p:nvPr/>
        </p:nvSpPr>
        <p:spPr bwMode="auto">
          <a:xfrm>
            <a:off x="4286248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183" name="Obdélník 182"/>
          <p:cNvSpPr/>
          <p:nvPr/>
        </p:nvSpPr>
        <p:spPr bwMode="auto">
          <a:xfrm>
            <a:off x="4286248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84" name="Obdélník 183"/>
          <p:cNvSpPr/>
          <p:nvPr/>
        </p:nvSpPr>
        <p:spPr bwMode="auto">
          <a:xfrm>
            <a:off x="4286248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185" name="Obdélník 184"/>
          <p:cNvSpPr/>
          <p:nvPr/>
        </p:nvSpPr>
        <p:spPr bwMode="auto">
          <a:xfrm>
            <a:off x="4286248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86" name="Obdélník 185"/>
          <p:cNvSpPr/>
          <p:nvPr/>
        </p:nvSpPr>
        <p:spPr bwMode="auto">
          <a:xfrm>
            <a:off x="4286248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87" name="Obdélník 186"/>
          <p:cNvSpPr/>
          <p:nvPr/>
        </p:nvSpPr>
        <p:spPr bwMode="auto">
          <a:xfrm>
            <a:off x="4786314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88" name="Obdélník 187"/>
          <p:cNvSpPr/>
          <p:nvPr/>
        </p:nvSpPr>
        <p:spPr bwMode="auto">
          <a:xfrm>
            <a:off x="4786314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189" name="Obdélník 188"/>
          <p:cNvSpPr/>
          <p:nvPr/>
        </p:nvSpPr>
        <p:spPr bwMode="auto">
          <a:xfrm>
            <a:off x="4786314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90" name="Obdélník 189"/>
          <p:cNvSpPr/>
          <p:nvPr/>
        </p:nvSpPr>
        <p:spPr bwMode="auto">
          <a:xfrm>
            <a:off x="4786314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191" name="Obdélník 190"/>
          <p:cNvSpPr/>
          <p:nvPr/>
        </p:nvSpPr>
        <p:spPr bwMode="auto">
          <a:xfrm>
            <a:off x="4786314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28842" name="TextovéPole 221"/>
          <p:cNvSpPr txBox="1">
            <a:spLocks noChangeArrowheads="1"/>
          </p:cNvSpPr>
          <p:nvPr/>
        </p:nvSpPr>
        <p:spPr bwMode="auto">
          <a:xfrm>
            <a:off x="4286250" y="1143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7</a:t>
            </a:r>
          </a:p>
        </p:txBody>
      </p:sp>
      <p:sp>
        <p:nvSpPr>
          <p:cNvPr id="28843" name="TextovéPole 222"/>
          <p:cNvSpPr txBox="1">
            <a:spLocks noChangeArrowheads="1"/>
          </p:cNvSpPr>
          <p:nvPr/>
        </p:nvSpPr>
        <p:spPr bwMode="auto">
          <a:xfrm>
            <a:off x="4786313" y="11430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1634693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 </a:t>
            </a:r>
            <a:r>
              <a:rPr lang="cs-CZ" dirty="0" smtClean="0"/>
              <a:t>– </a:t>
            </a:r>
            <a:r>
              <a:rPr lang="en-US" dirty="0" smtClean="0"/>
              <a:t>adjacency list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512" y="980728"/>
            <a:ext cx="8784976" cy="30241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adjacency list (list </a:t>
            </a:r>
            <a:r>
              <a:rPr lang="en-US" dirty="0"/>
              <a:t>of </a:t>
            </a:r>
            <a:r>
              <a:rPr lang="en-US" dirty="0" err="1" smtClean="0"/>
              <a:t>neighbours</a:t>
            </a:r>
            <a:r>
              <a:rPr lang="en-US" dirty="0" smtClean="0"/>
              <a:t>)</a:t>
            </a:r>
            <a:endParaRPr lang="cs-CZ" dirty="0" smtClean="0"/>
          </a:p>
          <a:p>
            <a:pPr lvl="1" eaLnBrk="1" hangingPunct="1">
              <a:defRPr/>
            </a:pPr>
            <a:r>
              <a:rPr lang="en-US" sz="1800" dirty="0" smtClean="0"/>
              <a:t>In an </a:t>
            </a:r>
            <a:r>
              <a:rPr lang="en-US" sz="1800" b="1" dirty="0" smtClean="0"/>
              <a:t>adjacency list </a:t>
            </a:r>
            <a:r>
              <a:rPr lang="en-US" sz="1800" dirty="0" smtClean="0"/>
              <a:t>representation, we keep, for each vertex in the graph, a list of all other vertices which it has an edge to (that vertex's "adjacency list"). </a:t>
            </a:r>
          </a:p>
          <a:p>
            <a:pPr lvl="1" eaLnBrk="1" hangingPunct="1">
              <a:defRPr/>
            </a:pPr>
            <a:r>
              <a:rPr lang="en-US" sz="1800" dirty="0" smtClean="0"/>
              <a:t>For instance, the </a:t>
            </a:r>
            <a:r>
              <a:rPr lang="en-US" sz="1800" b="1" dirty="0" smtClean="0"/>
              <a:t>adjacency list </a:t>
            </a:r>
            <a:r>
              <a:rPr lang="en-US" sz="1800" dirty="0" smtClean="0"/>
              <a:t>of graph G could be an array P of pointers of size </a:t>
            </a:r>
            <a:r>
              <a:rPr lang="cs-CZ" sz="1800" i="1" dirty="0" smtClean="0">
                <a:latin typeface="Cambria" pitchFamily="18" charset="0"/>
              </a:rPr>
              <a:t>n</a:t>
            </a:r>
            <a:r>
              <a:rPr lang="cs-CZ" sz="1800" dirty="0" smtClean="0"/>
              <a:t>, </a:t>
            </a:r>
            <a:r>
              <a:rPr lang="en-US" sz="1800" dirty="0" smtClean="0"/>
              <a:t>where </a:t>
            </a:r>
            <a:r>
              <a:rPr lang="cs-CZ" sz="1800" dirty="0" smtClean="0"/>
              <a:t>P</a:t>
            </a:r>
            <a:r>
              <a:rPr lang="en-US" sz="1800" dirty="0" smtClean="0"/>
              <a:t>[</a:t>
            </a:r>
            <a:r>
              <a:rPr lang="en-US" sz="1800" i="1" dirty="0" err="1" smtClean="0">
                <a:latin typeface="Cambria" pitchFamily="18" charset="0"/>
              </a:rPr>
              <a:t>i</a:t>
            </a:r>
            <a:r>
              <a:rPr lang="en-US" sz="1800" dirty="0" smtClean="0"/>
              <a:t>]</a:t>
            </a:r>
            <a:r>
              <a:rPr lang="cs-CZ" sz="1800" dirty="0" smtClean="0"/>
              <a:t> </a:t>
            </a:r>
            <a:r>
              <a:rPr lang="en-US" sz="1800" dirty="0" smtClean="0"/>
              <a:t>points to a linked list of all node indices to which node </a:t>
            </a:r>
            <a:r>
              <a:rPr lang="cs-CZ" sz="1800" i="1" dirty="0" err="1" smtClean="0">
                <a:latin typeface="Cambria" pitchFamily="18" charset="0"/>
              </a:rPr>
              <a:t>v</a:t>
            </a:r>
            <a:r>
              <a:rPr lang="cs-CZ" sz="1800" i="1" baseline="-25000" dirty="0" err="1" smtClean="0">
                <a:latin typeface="Cambria" pitchFamily="18" charset="0"/>
              </a:rPr>
              <a:t>i</a:t>
            </a:r>
            <a:r>
              <a:rPr lang="cs-CZ" sz="1800" i="1" baseline="-25000" dirty="0" smtClean="0">
                <a:latin typeface="Cambria" pitchFamily="18" charset="0"/>
              </a:rPr>
              <a:t>  </a:t>
            </a:r>
            <a:r>
              <a:rPr lang="en-US" sz="1800" dirty="0" smtClean="0"/>
              <a:t>is linked by an edge </a:t>
            </a:r>
            <a:r>
              <a:rPr lang="cs-CZ" sz="1800" dirty="0" smtClean="0"/>
              <a:t>(</a:t>
            </a:r>
            <a:r>
              <a:rPr lang="en-US" sz="1800" dirty="0" smtClean="0"/>
              <a:t>similarly defined for the case of directed graph</a:t>
            </a:r>
            <a:r>
              <a:rPr lang="cs-CZ" sz="1800" dirty="0" smtClean="0"/>
              <a:t>).</a:t>
            </a:r>
            <a:endParaRPr lang="cs-CZ" sz="20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/>
              <a:t>	</a:t>
            </a:r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5508104" y="3068960"/>
            <a:ext cx="3100387" cy="3522662"/>
            <a:chOff x="4704346" y="1770234"/>
            <a:chExt cx="3557562" cy="4297182"/>
          </a:xfrm>
        </p:grpSpPr>
        <p:cxnSp>
          <p:nvCxnSpPr>
            <p:cNvPr id="7" name="Přímá spojovací čára 6"/>
            <p:cNvCxnSpPr/>
            <p:nvPr/>
          </p:nvCxnSpPr>
          <p:spPr bwMode="auto">
            <a:xfrm>
              <a:off x="5287254" y="3571216"/>
              <a:ext cx="2357136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8" name="Přímá spojovací čára 7"/>
            <p:cNvCxnSpPr/>
            <p:nvPr/>
          </p:nvCxnSpPr>
          <p:spPr bwMode="auto">
            <a:xfrm rot="5400000">
              <a:off x="6679993" y="4535613"/>
              <a:ext cx="1928794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" name="Přímá spojovací čára 8"/>
            <p:cNvCxnSpPr/>
            <p:nvPr/>
          </p:nvCxnSpPr>
          <p:spPr bwMode="auto">
            <a:xfrm rot="5400000">
              <a:off x="4322857" y="4535613"/>
              <a:ext cx="1928794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0" name="Přímá spojovací čára 9"/>
            <p:cNvCxnSpPr/>
            <p:nvPr/>
          </p:nvCxnSpPr>
          <p:spPr bwMode="auto">
            <a:xfrm>
              <a:off x="5287254" y="3571216"/>
              <a:ext cx="2357136" cy="1928794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1" name="Přímá spojovací čára 10"/>
            <p:cNvCxnSpPr/>
            <p:nvPr/>
          </p:nvCxnSpPr>
          <p:spPr bwMode="auto">
            <a:xfrm rot="10800000" flipV="1">
              <a:off x="5287254" y="3571216"/>
              <a:ext cx="2357136" cy="1928794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2" name="Přímá spojovací čára 11"/>
            <p:cNvCxnSpPr/>
            <p:nvPr/>
          </p:nvCxnSpPr>
          <p:spPr bwMode="auto">
            <a:xfrm>
              <a:off x="5287254" y="5500010"/>
              <a:ext cx="2357136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3" name="Přímá spojovací čára 12"/>
            <p:cNvCxnSpPr/>
            <p:nvPr/>
          </p:nvCxnSpPr>
          <p:spPr bwMode="auto">
            <a:xfrm rot="5400000" flipH="1" flipV="1">
              <a:off x="5287042" y="2428870"/>
              <a:ext cx="1142559" cy="1142135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4" name="Přímá spojovací čára 13"/>
            <p:cNvCxnSpPr/>
            <p:nvPr/>
          </p:nvCxnSpPr>
          <p:spPr bwMode="auto">
            <a:xfrm rot="10800000">
              <a:off x="6429390" y="2428658"/>
              <a:ext cx="1215000" cy="1142559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sp>
          <p:nvSpPr>
            <p:cNvPr id="29826" name="TextovéPole 14"/>
            <p:cNvSpPr txBox="1">
              <a:spLocks noChangeArrowheads="1"/>
            </p:cNvSpPr>
            <p:nvPr/>
          </p:nvSpPr>
          <p:spPr bwMode="auto">
            <a:xfrm>
              <a:off x="4857751" y="5357826"/>
              <a:ext cx="546638" cy="638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 sz="2800" i="1" dirty="0">
                  <a:latin typeface="Cambria" pitchFamily="18" charset="0"/>
                </a:rPr>
                <a:t>v</a:t>
              </a:r>
              <a:r>
                <a:rPr lang="cs-CZ" sz="2800" i="1" baseline="-25000" dirty="0">
                  <a:latin typeface="Cambria" pitchFamily="18" charset="0"/>
                </a:rPr>
                <a:t>1</a:t>
              </a:r>
            </a:p>
          </p:txBody>
        </p:sp>
        <p:sp>
          <p:nvSpPr>
            <p:cNvPr id="29827" name="TextovéPole 15"/>
            <p:cNvSpPr txBox="1">
              <a:spLocks noChangeArrowheads="1"/>
            </p:cNvSpPr>
            <p:nvPr/>
          </p:nvSpPr>
          <p:spPr bwMode="auto">
            <a:xfrm>
              <a:off x="4704346" y="3251447"/>
              <a:ext cx="546638" cy="638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 sz="2800" i="1">
                  <a:latin typeface="Cambria" pitchFamily="18" charset="0"/>
                </a:rPr>
                <a:t>v</a:t>
              </a:r>
              <a:r>
                <a:rPr lang="cs-CZ" sz="2800" i="1" baseline="-25000">
                  <a:latin typeface="Cambria" pitchFamily="18" charset="0"/>
                </a:rPr>
                <a:t>2</a:t>
              </a:r>
            </a:p>
          </p:txBody>
        </p:sp>
        <p:sp>
          <p:nvSpPr>
            <p:cNvPr id="29828" name="TextovéPole 16"/>
            <p:cNvSpPr txBox="1">
              <a:spLocks noChangeArrowheads="1"/>
            </p:cNvSpPr>
            <p:nvPr/>
          </p:nvSpPr>
          <p:spPr bwMode="auto">
            <a:xfrm>
              <a:off x="6261743" y="1770234"/>
              <a:ext cx="546638" cy="638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 sz="2800" i="1">
                  <a:latin typeface="Cambria" pitchFamily="18" charset="0"/>
                </a:rPr>
                <a:t>v</a:t>
              </a:r>
              <a:r>
                <a:rPr lang="cs-CZ" sz="2800" i="1" baseline="-25000">
                  <a:latin typeface="Cambria" pitchFamily="18" charset="0"/>
                </a:rPr>
                <a:t>5</a:t>
              </a:r>
            </a:p>
          </p:txBody>
        </p:sp>
        <p:sp>
          <p:nvSpPr>
            <p:cNvPr id="29829" name="TextovéPole 17"/>
            <p:cNvSpPr txBox="1">
              <a:spLocks noChangeArrowheads="1"/>
            </p:cNvSpPr>
            <p:nvPr/>
          </p:nvSpPr>
          <p:spPr bwMode="auto">
            <a:xfrm>
              <a:off x="7643833" y="5429264"/>
              <a:ext cx="546638" cy="638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 sz="2800" i="1">
                  <a:latin typeface="Cambria" pitchFamily="18" charset="0"/>
                </a:rPr>
                <a:t>v</a:t>
              </a:r>
              <a:r>
                <a:rPr lang="cs-CZ" sz="2800" i="1" baseline="-25000">
                  <a:latin typeface="Cambria" pitchFamily="18" charset="0"/>
                </a:rPr>
                <a:t>4</a:t>
              </a:r>
            </a:p>
          </p:txBody>
        </p:sp>
        <p:sp>
          <p:nvSpPr>
            <p:cNvPr id="29830" name="TextovéPole 18"/>
            <p:cNvSpPr txBox="1">
              <a:spLocks noChangeArrowheads="1"/>
            </p:cNvSpPr>
            <p:nvPr/>
          </p:nvSpPr>
          <p:spPr bwMode="auto">
            <a:xfrm>
              <a:off x="7715270" y="3214686"/>
              <a:ext cx="546638" cy="638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 sz="2800" i="1">
                  <a:latin typeface="Cambria" pitchFamily="18" charset="0"/>
                </a:rPr>
                <a:t>v</a:t>
              </a:r>
              <a:r>
                <a:rPr lang="cs-CZ" sz="2800" i="1" baseline="-25000">
                  <a:latin typeface="Cambria" pitchFamily="18" charset="0"/>
                </a:rPr>
                <a:t>3</a:t>
              </a:r>
            </a:p>
          </p:txBody>
        </p:sp>
      </p:grpSp>
      <p:grpSp>
        <p:nvGrpSpPr>
          <p:cNvPr id="5" name="Skupina 147"/>
          <p:cNvGrpSpPr>
            <a:grpSpLocks/>
          </p:cNvGrpSpPr>
          <p:nvPr/>
        </p:nvGrpSpPr>
        <p:grpSpPr bwMode="auto">
          <a:xfrm>
            <a:off x="683568" y="3212976"/>
            <a:ext cx="4104456" cy="2520280"/>
            <a:chOff x="642339" y="3429000"/>
            <a:chExt cx="4358289" cy="2643206"/>
          </a:xfrm>
        </p:grpSpPr>
        <p:sp>
          <p:nvSpPr>
            <p:cNvPr id="29702" name="TextovéPole 20"/>
            <p:cNvSpPr txBox="1">
              <a:spLocks noChangeArrowheads="1"/>
            </p:cNvSpPr>
            <p:nvPr/>
          </p:nvSpPr>
          <p:spPr bwMode="auto">
            <a:xfrm>
              <a:off x="642339" y="3573017"/>
              <a:ext cx="439547" cy="369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 i="1" dirty="0" smtClean="0">
                  <a:latin typeface="Cambria" pitchFamily="18" charset="0"/>
                </a:rPr>
                <a:t>v</a:t>
              </a:r>
              <a:r>
                <a:rPr lang="cs-CZ" baseline="-25000" dirty="0" smtClean="0"/>
                <a:t>1</a:t>
              </a:r>
              <a:r>
                <a:rPr lang="en-US" dirty="0" smtClean="0"/>
                <a:t> </a:t>
              </a:r>
              <a:endParaRPr lang="cs-CZ" dirty="0"/>
            </a:p>
          </p:txBody>
        </p:sp>
        <p:sp>
          <p:nvSpPr>
            <p:cNvPr id="26" name="Obdélník 25"/>
            <p:cNvSpPr/>
            <p:nvPr/>
          </p:nvSpPr>
          <p:spPr bwMode="auto">
            <a:xfrm>
              <a:off x="1928794" y="3571876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06" name="TextovéPole 26"/>
            <p:cNvSpPr txBox="1">
              <a:spLocks noChangeArrowheads="1"/>
            </p:cNvSpPr>
            <p:nvPr/>
          </p:nvSpPr>
          <p:spPr bwMode="auto">
            <a:xfrm>
              <a:off x="1928794" y="3571876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2</a:t>
              </a:r>
            </a:p>
          </p:txBody>
        </p:sp>
        <p:grpSp>
          <p:nvGrpSpPr>
            <p:cNvPr id="29707" name="Skupina 57"/>
            <p:cNvGrpSpPr>
              <a:grpSpLocks/>
            </p:cNvGrpSpPr>
            <p:nvPr/>
          </p:nvGrpSpPr>
          <p:grpSpPr bwMode="auto">
            <a:xfrm>
              <a:off x="1142976" y="3535200"/>
              <a:ext cx="705087" cy="393866"/>
              <a:chOff x="1142976" y="3535200"/>
              <a:chExt cx="705087" cy="393866"/>
            </a:xfrm>
          </p:grpSpPr>
          <p:sp>
            <p:nvSpPr>
              <p:cNvPr id="20" name="Obdélník 19"/>
              <p:cNvSpPr/>
              <p:nvPr/>
            </p:nvSpPr>
            <p:spPr bwMode="auto">
              <a:xfrm>
                <a:off x="1142976" y="3571876"/>
                <a:ext cx="357190" cy="35719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0" h="0"/>
                <a:bevelB w="50800"/>
              </a:sp3d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cxnSp>
            <p:nvCxnSpPr>
              <p:cNvPr id="47" name="Zakřivená spojovací čára 46"/>
              <p:cNvCxnSpPr/>
              <p:nvPr/>
            </p:nvCxnSpPr>
            <p:spPr bwMode="auto">
              <a:xfrm>
                <a:off x="1411200" y="3535200"/>
                <a:ext cx="436863" cy="385721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oval" w="lg" len="lg"/>
                <a:tailEnd type="triangle" w="lg" len="lg"/>
              </a:ln>
              <a:effectLst/>
              <a:scene3d>
                <a:camera prst="orthographicFront">
                  <a:rot lat="0" lon="0" rev="2400000"/>
                </a:camera>
                <a:lightRig rig="threePt" dir="t"/>
              </a:scene3d>
            </p:spPr>
          </p:cxnSp>
        </p:grpSp>
        <p:cxnSp>
          <p:nvCxnSpPr>
            <p:cNvPr id="29708" name="Přímá spojovací šipka 62"/>
            <p:cNvCxnSpPr>
              <a:cxnSpLocks noChangeShapeType="1"/>
            </p:cNvCxnSpPr>
            <p:nvPr/>
          </p:nvCxnSpPr>
          <p:spPr bwMode="auto">
            <a:xfrm>
              <a:off x="2304000" y="3744000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4" name="Obdélník 63"/>
            <p:cNvSpPr/>
            <p:nvPr/>
          </p:nvSpPr>
          <p:spPr bwMode="auto">
            <a:xfrm>
              <a:off x="2643174" y="3571876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12" name="TextovéPole 64"/>
            <p:cNvSpPr txBox="1">
              <a:spLocks noChangeArrowheads="1"/>
            </p:cNvSpPr>
            <p:nvPr/>
          </p:nvSpPr>
          <p:spPr bwMode="auto">
            <a:xfrm>
              <a:off x="2643174" y="3571876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3</a:t>
              </a:r>
            </a:p>
          </p:txBody>
        </p:sp>
        <p:cxnSp>
          <p:nvCxnSpPr>
            <p:cNvPr id="29713" name="Přímá spojovací šipka 65"/>
            <p:cNvCxnSpPr>
              <a:cxnSpLocks noChangeShapeType="1"/>
            </p:cNvCxnSpPr>
            <p:nvPr/>
          </p:nvCxnSpPr>
          <p:spPr bwMode="auto">
            <a:xfrm>
              <a:off x="3018380" y="3744000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7" name="Obdélník 66"/>
            <p:cNvSpPr/>
            <p:nvPr/>
          </p:nvSpPr>
          <p:spPr bwMode="auto">
            <a:xfrm>
              <a:off x="3357554" y="3571876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17" name="TextovéPole 67"/>
            <p:cNvSpPr txBox="1">
              <a:spLocks noChangeArrowheads="1"/>
            </p:cNvSpPr>
            <p:nvPr/>
          </p:nvSpPr>
          <p:spPr bwMode="auto">
            <a:xfrm>
              <a:off x="3357554" y="3571876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4</a:t>
              </a:r>
            </a:p>
          </p:txBody>
        </p:sp>
        <p:cxnSp>
          <p:nvCxnSpPr>
            <p:cNvPr id="29718" name="Přímá spojovací šipka 68"/>
            <p:cNvCxnSpPr>
              <a:cxnSpLocks noChangeShapeType="1"/>
            </p:cNvCxnSpPr>
            <p:nvPr/>
          </p:nvCxnSpPr>
          <p:spPr bwMode="auto">
            <a:xfrm>
              <a:off x="3732760" y="3744000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19" name="Elipsa 70"/>
            <p:cNvSpPr>
              <a:spLocks noChangeArrowheads="1"/>
            </p:cNvSpPr>
            <p:nvPr/>
          </p:nvSpPr>
          <p:spPr bwMode="auto">
            <a:xfrm>
              <a:off x="4071934" y="3643314"/>
              <a:ext cx="214314" cy="214314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20" name="TextovéPole 71"/>
            <p:cNvSpPr txBox="1">
              <a:spLocks noChangeArrowheads="1"/>
            </p:cNvSpPr>
            <p:nvPr/>
          </p:nvSpPr>
          <p:spPr bwMode="auto">
            <a:xfrm>
              <a:off x="642340" y="4077077"/>
              <a:ext cx="375427" cy="369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 i="1" dirty="0" smtClean="0">
                  <a:latin typeface="Cambria" pitchFamily="18" charset="0"/>
                </a:rPr>
                <a:t>v</a:t>
              </a:r>
              <a:r>
                <a:rPr lang="cs-CZ" baseline="-25000" dirty="0" smtClean="0"/>
                <a:t>2</a:t>
              </a:r>
              <a:endParaRPr lang="cs-CZ" baseline="-25000" dirty="0"/>
            </a:p>
          </p:txBody>
        </p:sp>
        <p:sp>
          <p:nvSpPr>
            <p:cNvPr id="73" name="Obdélník 72"/>
            <p:cNvSpPr/>
            <p:nvPr/>
          </p:nvSpPr>
          <p:spPr bwMode="auto">
            <a:xfrm>
              <a:off x="1928794" y="4071942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24" name="TextovéPole 73"/>
            <p:cNvSpPr txBox="1">
              <a:spLocks noChangeArrowheads="1"/>
            </p:cNvSpPr>
            <p:nvPr/>
          </p:nvSpPr>
          <p:spPr bwMode="auto">
            <a:xfrm>
              <a:off x="1928794" y="407194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5</a:t>
              </a:r>
            </a:p>
          </p:txBody>
        </p:sp>
        <p:grpSp>
          <p:nvGrpSpPr>
            <p:cNvPr id="29725" name="Skupina 74"/>
            <p:cNvGrpSpPr>
              <a:grpSpLocks/>
            </p:cNvGrpSpPr>
            <p:nvPr/>
          </p:nvGrpSpPr>
          <p:grpSpPr bwMode="auto">
            <a:xfrm>
              <a:off x="1142976" y="4035266"/>
              <a:ext cx="705087" cy="393866"/>
              <a:chOff x="1142976" y="3535200"/>
              <a:chExt cx="705087" cy="393866"/>
            </a:xfrm>
          </p:grpSpPr>
          <p:sp>
            <p:nvSpPr>
              <p:cNvPr id="76" name="Obdélník 75"/>
              <p:cNvSpPr/>
              <p:nvPr/>
            </p:nvSpPr>
            <p:spPr bwMode="auto">
              <a:xfrm>
                <a:off x="1142976" y="3571876"/>
                <a:ext cx="357190" cy="35719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0" h="0"/>
                <a:bevelB w="50800"/>
              </a:sp3d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cxnSp>
            <p:nvCxnSpPr>
              <p:cNvPr id="77" name="Zakřivená spojovací čára 76"/>
              <p:cNvCxnSpPr/>
              <p:nvPr/>
            </p:nvCxnSpPr>
            <p:spPr bwMode="auto">
              <a:xfrm>
                <a:off x="1411200" y="3535200"/>
                <a:ext cx="436863" cy="385721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oval" w="lg" len="lg"/>
                <a:tailEnd type="triangle" w="lg" len="lg"/>
              </a:ln>
              <a:effectLst/>
              <a:scene3d>
                <a:camera prst="orthographicFront">
                  <a:rot lat="0" lon="0" rev="2400000"/>
                </a:camera>
                <a:lightRig rig="threePt" dir="t"/>
              </a:scene3d>
            </p:spPr>
          </p:cxnSp>
        </p:grpSp>
        <p:cxnSp>
          <p:nvCxnSpPr>
            <p:cNvPr id="29726" name="Přímá spojovací šipka 77"/>
            <p:cNvCxnSpPr>
              <a:cxnSpLocks noChangeShapeType="1"/>
            </p:cNvCxnSpPr>
            <p:nvPr/>
          </p:nvCxnSpPr>
          <p:spPr bwMode="auto">
            <a:xfrm>
              <a:off x="2304000" y="4244066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9" name="Obdélník 78"/>
            <p:cNvSpPr/>
            <p:nvPr/>
          </p:nvSpPr>
          <p:spPr bwMode="auto">
            <a:xfrm>
              <a:off x="2643174" y="4071942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30" name="TextovéPole 79"/>
            <p:cNvSpPr txBox="1">
              <a:spLocks noChangeArrowheads="1"/>
            </p:cNvSpPr>
            <p:nvPr/>
          </p:nvSpPr>
          <p:spPr bwMode="auto">
            <a:xfrm>
              <a:off x="2643174" y="407194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3</a:t>
              </a:r>
            </a:p>
          </p:txBody>
        </p:sp>
        <p:cxnSp>
          <p:nvCxnSpPr>
            <p:cNvPr id="29731" name="Přímá spojovací šipka 80"/>
            <p:cNvCxnSpPr>
              <a:cxnSpLocks noChangeShapeType="1"/>
            </p:cNvCxnSpPr>
            <p:nvPr/>
          </p:nvCxnSpPr>
          <p:spPr bwMode="auto">
            <a:xfrm>
              <a:off x="3018380" y="4244066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32" name="TextovéPole 85"/>
            <p:cNvSpPr txBox="1">
              <a:spLocks noChangeArrowheads="1"/>
            </p:cNvSpPr>
            <p:nvPr/>
          </p:nvSpPr>
          <p:spPr bwMode="auto">
            <a:xfrm>
              <a:off x="642340" y="4581136"/>
              <a:ext cx="375427" cy="369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 i="1" dirty="0" smtClean="0">
                  <a:latin typeface="Cambria" pitchFamily="18" charset="0"/>
                </a:rPr>
                <a:t>v</a:t>
              </a:r>
              <a:r>
                <a:rPr lang="cs-CZ" baseline="-25000" dirty="0" smtClean="0"/>
                <a:t>3</a:t>
              </a:r>
              <a:endParaRPr lang="cs-CZ" baseline="-25000" dirty="0"/>
            </a:p>
          </p:txBody>
        </p:sp>
        <p:sp>
          <p:nvSpPr>
            <p:cNvPr id="87" name="Obdélník 86"/>
            <p:cNvSpPr/>
            <p:nvPr/>
          </p:nvSpPr>
          <p:spPr bwMode="auto">
            <a:xfrm>
              <a:off x="1928794" y="4572008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36" name="TextovéPole 87"/>
            <p:cNvSpPr txBox="1">
              <a:spLocks noChangeArrowheads="1"/>
            </p:cNvSpPr>
            <p:nvPr/>
          </p:nvSpPr>
          <p:spPr bwMode="auto">
            <a:xfrm>
              <a:off x="1928794" y="4572008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4</a:t>
              </a:r>
            </a:p>
          </p:txBody>
        </p:sp>
        <p:grpSp>
          <p:nvGrpSpPr>
            <p:cNvPr id="29737" name="Skupina 88"/>
            <p:cNvGrpSpPr>
              <a:grpSpLocks/>
            </p:cNvGrpSpPr>
            <p:nvPr/>
          </p:nvGrpSpPr>
          <p:grpSpPr bwMode="auto">
            <a:xfrm>
              <a:off x="1142976" y="4535332"/>
              <a:ext cx="705087" cy="393866"/>
              <a:chOff x="1142976" y="3535200"/>
              <a:chExt cx="705087" cy="393866"/>
            </a:xfrm>
          </p:grpSpPr>
          <p:sp>
            <p:nvSpPr>
              <p:cNvPr id="90" name="Obdélník 89"/>
              <p:cNvSpPr/>
              <p:nvPr/>
            </p:nvSpPr>
            <p:spPr bwMode="auto">
              <a:xfrm>
                <a:off x="1142976" y="3571876"/>
                <a:ext cx="357190" cy="35719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0" h="0"/>
                <a:bevelB w="50800"/>
              </a:sp3d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cxnSp>
            <p:nvCxnSpPr>
              <p:cNvPr id="91" name="Zakřivená spojovací čára 90"/>
              <p:cNvCxnSpPr/>
              <p:nvPr/>
            </p:nvCxnSpPr>
            <p:spPr bwMode="auto">
              <a:xfrm>
                <a:off x="1411200" y="3535200"/>
                <a:ext cx="436863" cy="385721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oval" w="lg" len="lg"/>
                <a:tailEnd type="triangle" w="lg" len="lg"/>
              </a:ln>
              <a:effectLst/>
              <a:scene3d>
                <a:camera prst="orthographicFront">
                  <a:rot lat="0" lon="0" rev="2400000"/>
                </a:camera>
                <a:lightRig rig="threePt" dir="t"/>
              </a:scene3d>
            </p:spPr>
          </p:cxnSp>
        </p:grpSp>
        <p:sp>
          <p:nvSpPr>
            <p:cNvPr id="29738" name="TextovéPole 99"/>
            <p:cNvSpPr txBox="1">
              <a:spLocks noChangeArrowheads="1"/>
            </p:cNvSpPr>
            <p:nvPr/>
          </p:nvSpPr>
          <p:spPr bwMode="auto">
            <a:xfrm>
              <a:off x="642340" y="5085196"/>
              <a:ext cx="375427" cy="369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 i="1" dirty="0" smtClean="0">
                  <a:latin typeface="Cambria" pitchFamily="18" charset="0"/>
                </a:rPr>
                <a:t>v</a:t>
              </a:r>
              <a:r>
                <a:rPr lang="cs-CZ" baseline="-25000" dirty="0" smtClean="0"/>
                <a:t>4</a:t>
              </a:r>
              <a:endParaRPr lang="cs-CZ" baseline="-25000" dirty="0"/>
            </a:p>
          </p:txBody>
        </p:sp>
        <p:sp>
          <p:nvSpPr>
            <p:cNvPr id="101" name="Obdélník 100"/>
            <p:cNvSpPr/>
            <p:nvPr/>
          </p:nvSpPr>
          <p:spPr bwMode="auto">
            <a:xfrm>
              <a:off x="1928794" y="5072074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42" name="TextovéPole 101"/>
            <p:cNvSpPr txBox="1">
              <a:spLocks noChangeArrowheads="1"/>
            </p:cNvSpPr>
            <p:nvPr/>
          </p:nvSpPr>
          <p:spPr bwMode="auto">
            <a:xfrm>
              <a:off x="1928794" y="5072074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3</a:t>
              </a:r>
            </a:p>
          </p:txBody>
        </p:sp>
        <p:grpSp>
          <p:nvGrpSpPr>
            <p:cNvPr id="29743" name="Skupina 102"/>
            <p:cNvGrpSpPr>
              <a:grpSpLocks/>
            </p:cNvGrpSpPr>
            <p:nvPr/>
          </p:nvGrpSpPr>
          <p:grpSpPr bwMode="auto">
            <a:xfrm>
              <a:off x="1142976" y="5035398"/>
              <a:ext cx="705087" cy="393866"/>
              <a:chOff x="1142976" y="3535200"/>
              <a:chExt cx="705087" cy="393866"/>
            </a:xfrm>
          </p:grpSpPr>
          <p:sp>
            <p:nvSpPr>
              <p:cNvPr id="104" name="Obdélník 103"/>
              <p:cNvSpPr/>
              <p:nvPr/>
            </p:nvSpPr>
            <p:spPr bwMode="auto">
              <a:xfrm>
                <a:off x="1142976" y="3571876"/>
                <a:ext cx="357190" cy="35719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0" h="0"/>
                <a:bevelB w="50800"/>
              </a:sp3d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cxnSp>
            <p:nvCxnSpPr>
              <p:cNvPr id="105" name="Zakřivená spojovací čára 104"/>
              <p:cNvCxnSpPr/>
              <p:nvPr/>
            </p:nvCxnSpPr>
            <p:spPr bwMode="auto">
              <a:xfrm>
                <a:off x="1411200" y="3535200"/>
                <a:ext cx="436863" cy="385721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oval" w="lg" len="lg"/>
                <a:tailEnd type="triangle" w="lg" len="lg"/>
              </a:ln>
              <a:effectLst/>
              <a:scene3d>
                <a:camera prst="orthographicFront">
                  <a:rot lat="0" lon="0" rev="2400000"/>
                </a:camera>
                <a:lightRig rig="threePt" dir="t"/>
              </a:scene3d>
            </p:spPr>
          </p:cxnSp>
        </p:grpSp>
        <p:cxnSp>
          <p:nvCxnSpPr>
            <p:cNvPr id="29744" name="Přímá spojovací šipka 105"/>
            <p:cNvCxnSpPr>
              <a:cxnSpLocks noChangeShapeType="1"/>
            </p:cNvCxnSpPr>
            <p:nvPr/>
          </p:nvCxnSpPr>
          <p:spPr bwMode="auto">
            <a:xfrm>
              <a:off x="2304000" y="5244198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7" name="Obdélník 106"/>
            <p:cNvSpPr/>
            <p:nvPr/>
          </p:nvSpPr>
          <p:spPr bwMode="auto">
            <a:xfrm>
              <a:off x="2643174" y="5072074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48" name="TextovéPole 107"/>
            <p:cNvSpPr txBox="1">
              <a:spLocks noChangeArrowheads="1"/>
            </p:cNvSpPr>
            <p:nvPr/>
          </p:nvSpPr>
          <p:spPr bwMode="auto">
            <a:xfrm>
              <a:off x="2643174" y="5072074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1</a:t>
              </a:r>
            </a:p>
          </p:txBody>
        </p:sp>
        <p:cxnSp>
          <p:nvCxnSpPr>
            <p:cNvPr id="29749" name="Přímá spojovací šipka 108"/>
            <p:cNvCxnSpPr>
              <a:cxnSpLocks noChangeShapeType="1"/>
            </p:cNvCxnSpPr>
            <p:nvPr/>
          </p:nvCxnSpPr>
          <p:spPr bwMode="auto">
            <a:xfrm>
              <a:off x="3018380" y="5244198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0" name="Obdélník 109"/>
            <p:cNvSpPr/>
            <p:nvPr/>
          </p:nvSpPr>
          <p:spPr bwMode="auto">
            <a:xfrm>
              <a:off x="3357554" y="5072074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53" name="TextovéPole 110"/>
            <p:cNvSpPr txBox="1">
              <a:spLocks noChangeArrowheads="1"/>
            </p:cNvSpPr>
            <p:nvPr/>
          </p:nvSpPr>
          <p:spPr bwMode="auto">
            <a:xfrm>
              <a:off x="3357554" y="5072074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2</a:t>
              </a:r>
            </a:p>
          </p:txBody>
        </p:sp>
        <p:cxnSp>
          <p:nvCxnSpPr>
            <p:cNvPr id="29754" name="Přímá spojovací šipka 111"/>
            <p:cNvCxnSpPr>
              <a:cxnSpLocks noChangeShapeType="1"/>
            </p:cNvCxnSpPr>
            <p:nvPr/>
          </p:nvCxnSpPr>
          <p:spPr bwMode="auto">
            <a:xfrm>
              <a:off x="3732760" y="5244198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55" name="Elipsa 112"/>
            <p:cNvSpPr>
              <a:spLocks noChangeArrowheads="1"/>
            </p:cNvSpPr>
            <p:nvPr/>
          </p:nvSpPr>
          <p:spPr bwMode="auto">
            <a:xfrm>
              <a:off x="4071934" y="5143512"/>
              <a:ext cx="214314" cy="214314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56" name="TextovéPole 113"/>
            <p:cNvSpPr txBox="1">
              <a:spLocks noChangeArrowheads="1"/>
            </p:cNvSpPr>
            <p:nvPr/>
          </p:nvSpPr>
          <p:spPr bwMode="auto">
            <a:xfrm>
              <a:off x="642341" y="5589256"/>
              <a:ext cx="375427" cy="369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 i="1" dirty="0" smtClean="0">
                  <a:latin typeface="Cambria" pitchFamily="18" charset="0"/>
                </a:rPr>
                <a:t>v</a:t>
              </a:r>
              <a:r>
                <a:rPr lang="cs-CZ" baseline="-25000" dirty="0" smtClean="0"/>
                <a:t>5</a:t>
              </a:r>
              <a:endParaRPr lang="cs-CZ" baseline="-25000" dirty="0"/>
            </a:p>
          </p:txBody>
        </p:sp>
        <p:sp>
          <p:nvSpPr>
            <p:cNvPr id="115" name="Obdélník 114"/>
            <p:cNvSpPr/>
            <p:nvPr/>
          </p:nvSpPr>
          <p:spPr bwMode="auto">
            <a:xfrm>
              <a:off x="1928794" y="5572140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60" name="TextovéPole 115"/>
            <p:cNvSpPr txBox="1">
              <a:spLocks noChangeArrowheads="1"/>
            </p:cNvSpPr>
            <p:nvPr/>
          </p:nvSpPr>
          <p:spPr bwMode="auto">
            <a:xfrm>
              <a:off x="1928794" y="557214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2</a:t>
              </a:r>
            </a:p>
          </p:txBody>
        </p:sp>
        <p:grpSp>
          <p:nvGrpSpPr>
            <p:cNvPr id="29761" name="Skupina 116"/>
            <p:cNvGrpSpPr>
              <a:grpSpLocks/>
            </p:cNvGrpSpPr>
            <p:nvPr/>
          </p:nvGrpSpPr>
          <p:grpSpPr bwMode="auto">
            <a:xfrm>
              <a:off x="1142976" y="5535464"/>
              <a:ext cx="705087" cy="393866"/>
              <a:chOff x="1142976" y="3535200"/>
              <a:chExt cx="705087" cy="393866"/>
            </a:xfrm>
          </p:grpSpPr>
          <p:sp>
            <p:nvSpPr>
              <p:cNvPr id="118" name="Obdélník 117"/>
              <p:cNvSpPr/>
              <p:nvPr/>
            </p:nvSpPr>
            <p:spPr bwMode="auto">
              <a:xfrm>
                <a:off x="1142976" y="3571876"/>
                <a:ext cx="357190" cy="35719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0" h="0"/>
                <a:bevelB w="50800"/>
              </a:sp3d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cxnSp>
            <p:nvCxnSpPr>
              <p:cNvPr id="119" name="Zakřivená spojovací čára 118"/>
              <p:cNvCxnSpPr/>
              <p:nvPr/>
            </p:nvCxnSpPr>
            <p:spPr bwMode="auto">
              <a:xfrm>
                <a:off x="1411200" y="3535200"/>
                <a:ext cx="436863" cy="385721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oval" w="lg" len="lg"/>
                <a:tailEnd type="triangle" w="lg" len="lg"/>
              </a:ln>
              <a:effectLst/>
              <a:scene3d>
                <a:camera prst="orthographicFront">
                  <a:rot lat="0" lon="0" rev="2400000"/>
                </a:camera>
                <a:lightRig rig="threePt" dir="t"/>
              </a:scene3d>
            </p:spPr>
          </p:cxnSp>
        </p:grpSp>
        <p:cxnSp>
          <p:nvCxnSpPr>
            <p:cNvPr id="29762" name="Přímá spojovací šipka 119"/>
            <p:cNvCxnSpPr>
              <a:cxnSpLocks noChangeShapeType="1"/>
            </p:cNvCxnSpPr>
            <p:nvPr/>
          </p:nvCxnSpPr>
          <p:spPr bwMode="auto">
            <a:xfrm>
              <a:off x="2304000" y="5744264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1" name="Obdélník 120"/>
            <p:cNvSpPr/>
            <p:nvPr/>
          </p:nvSpPr>
          <p:spPr bwMode="auto">
            <a:xfrm>
              <a:off x="2643174" y="5572140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66" name="TextovéPole 121"/>
            <p:cNvSpPr txBox="1">
              <a:spLocks noChangeArrowheads="1"/>
            </p:cNvSpPr>
            <p:nvPr/>
          </p:nvSpPr>
          <p:spPr bwMode="auto">
            <a:xfrm>
              <a:off x="2643174" y="557214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3</a:t>
              </a:r>
            </a:p>
          </p:txBody>
        </p:sp>
        <p:cxnSp>
          <p:nvCxnSpPr>
            <p:cNvPr id="29767" name="Přímá spojovací šipka 122"/>
            <p:cNvCxnSpPr>
              <a:cxnSpLocks noChangeShapeType="1"/>
            </p:cNvCxnSpPr>
            <p:nvPr/>
          </p:nvCxnSpPr>
          <p:spPr bwMode="auto">
            <a:xfrm>
              <a:off x="3018380" y="5744264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Obdélník 127"/>
            <p:cNvSpPr/>
            <p:nvPr/>
          </p:nvSpPr>
          <p:spPr bwMode="auto">
            <a:xfrm>
              <a:off x="3357554" y="4071942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71" name="TextovéPole 128"/>
            <p:cNvSpPr txBox="1">
              <a:spLocks noChangeArrowheads="1"/>
            </p:cNvSpPr>
            <p:nvPr/>
          </p:nvSpPr>
          <p:spPr bwMode="auto">
            <a:xfrm>
              <a:off x="3357554" y="407194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1</a:t>
              </a:r>
            </a:p>
          </p:txBody>
        </p:sp>
        <p:cxnSp>
          <p:nvCxnSpPr>
            <p:cNvPr id="29772" name="Přímá spojovací šipka 129"/>
            <p:cNvCxnSpPr>
              <a:cxnSpLocks noChangeShapeType="1"/>
            </p:cNvCxnSpPr>
            <p:nvPr/>
          </p:nvCxnSpPr>
          <p:spPr bwMode="auto">
            <a:xfrm>
              <a:off x="3732760" y="4244066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1" name="Obdélník 130"/>
            <p:cNvSpPr/>
            <p:nvPr/>
          </p:nvSpPr>
          <p:spPr bwMode="auto">
            <a:xfrm>
              <a:off x="4071934" y="4071942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76" name="TextovéPole 131"/>
            <p:cNvSpPr txBox="1">
              <a:spLocks noChangeArrowheads="1"/>
            </p:cNvSpPr>
            <p:nvPr/>
          </p:nvSpPr>
          <p:spPr bwMode="auto">
            <a:xfrm>
              <a:off x="4071934" y="407194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4</a:t>
              </a:r>
            </a:p>
          </p:txBody>
        </p:sp>
        <p:cxnSp>
          <p:nvCxnSpPr>
            <p:cNvPr id="29777" name="Přímá spojovací šipka 132"/>
            <p:cNvCxnSpPr>
              <a:cxnSpLocks noChangeShapeType="1"/>
            </p:cNvCxnSpPr>
            <p:nvPr/>
          </p:nvCxnSpPr>
          <p:spPr bwMode="auto">
            <a:xfrm>
              <a:off x="4447140" y="4244066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78" name="Elipsa 133"/>
            <p:cNvSpPr>
              <a:spLocks noChangeArrowheads="1"/>
            </p:cNvSpPr>
            <p:nvPr/>
          </p:nvSpPr>
          <p:spPr bwMode="auto">
            <a:xfrm>
              <a:off x="4786314" y="4143380"/>
              <a:ext cx="214314" cy="214314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cxnSp>
          <p:nvCxnSpPr>
            <p:cNvPr id="29779" name="Přímá spojovací šipka 134"/>
            <p:cNvCxnSpPr>
              <a:cxnSpLocks noChangeShapeType="1"/>
            </p:cNvCxnSpPr>
            <p:nvPr/>
          </p:nvCxnSpPr>
          <p:spPr bwMode="auto">
            <a:xfrm>
              <a:off x="2304000" y="4744132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Obdélník 135"/>
            <p:cNvSpPr/>
            <p:nvPr/>
          </p:nvSpPr>
          <p:spPr bwMode="auto">
            <a:xfrm>
              <a:off x="2643174" y="4572008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83" name="TextovéPole 136"/>
            <p:cNvSpPr txBox="1">
              <a:spLocks noChangeArrowheads="1"/>
            </p:cNvSpPr>
            <p:nvPr/>
          </p:nvSpPr>
          <p:spPr bwMode="auto">
            <a:xfrm>
              <a:off x="2643174" y="4572008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2</a:t>
              </a:r>
            </a:p>
          </p:txBody>
        </p:sp>
        <p:cxnSp>
          <p:nvCxnSpPr>
            <p:cNvPr id="29784" name="Přímá spojovací šipka 137"/>
            <p:cNvCxnSpPr>
              <a:cxnSpLocks noChangeShapeType="1"/>
            </p:cNvCxnSpPr>
            <p:nvPr/>
          </p:nvCxnSpPr>
          <p:spPr bwMode="auto">
            <a:xfrm>
              <a:off x="3018380" y="4744132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9" name="Obdélník 138"/>
            <p:cNvSpPr/>
            <p:nvPr/>
          </p:nvSpPr>
          <p:spPr bwMode="auto">
            <a:xfrm>
              <a:off x="3357554" y="4572008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88" name="TextovéPole 139"/>
            <p:cNvSpPr txBox="1">
              <a:spLocks noChangeArrowheads="1"/>
            </p:cNvSpPr>
            <p:nvPr/>
          </p:nvSpPr>
          <p:spPr bwMode="auto">
            <a:xfrm>
              <a:off x="3357554" y="4572008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1</a:t>
              </a:r>
            </a:p>
          </p:txBody>
        </p:sp>
        <p:cxnSp>
          <p:nvCxnSpPr>
            <p:cNvPr id="29789" name="Přímá spojovací šipka 140"/>
            <p:cNvCxnSpPr>
              <a:cxnSpLocks noChangeShapeType="1"/>
            </p:cNvCxnSpPr>
            <p:nvPr/>
          </p:nvCxnSpPr>
          <p:spPr bwMode="auto">
            <a:xfrm>
              <a:off x="3732760" y="4744132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Obdélník 141"/>
            <p:cNvSpPr/>
            <p:nvPr/>
          </p:nvSpPr>
          <p:spPr bwMode="auto">
            <a:xfrm>
              <a:off x="4071934" y="4572008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93" name="TextovéPole 142"/>
            <p:cNvSpPr txBox="1">
              <a:spLocks noChangeArrowheads="1"/>
            </p:cNvSpPr>
            <p:nvPr/>
          </p:nvSpPr>
          <p:spPr bwMode="auto">
            <a:xfrm>
              <a:off x="4071934" y="4572008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5</a:t>
              </a:r>
            </a:p>
          </p:txBody>
        </p:sp>
        <p:cxnSp>
          <p:nvCxnSpPr>
            <p:cNvPr id="29794" name="Přímá spojovací šipka 143"/>
            <p:cNvCxnSpPr>
              <a:cxnSpLocks noChangeShapeType="1"/>
            </p:cNvCxnSpPr>
            <p:nvPr/>
          </p:nvCxnSpPr>
          <p:spPr bwMode="auto">
            <a:xfrm>
              <a:off x="4447140" y="4744132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95" name="Elipsa 144"/>
            <p:cNvSpPr>
              <a:spLocks noChangeArrowheads="1"/>
            </p:cNvSpPr>
            <p:nvPr/>
          </p:nvSpPr>
          <p:spPr bwMode="auto">
            <a:xfrm>
              <a:off x="4786314" y="4643446"/>
              <a:ext cx="214314" cy="214314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96" name="Elipsa 145"/>
            <p:cNvSpPr>
              <a:spLocks noChangeArrowheads="1"/>
            </p:cNvSpPr>
            <p:nvPr/>
          </p:nvSpPr>
          <p:spPr bwMode="auto">
            <a:xfrm>
              <a:off x="3357554" y="5643578"/>
              <a:ext cx="214314" cy="214314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97" name="Obdélník 146"/>
            <p:cNvSpPr>
              <a:spLocks noChangeArrowheads="1"/>
            </p:cNvSpPr>
            <p:nvPr/>
          </p:nvSpPr>
          <p:spPr bwMode="auto">
            <a:xfrm>
              <a:off x="1000100" y="3429000"/>
              <a:ext cx="642942" cy="2643206"/>
            </a:xfrm>
            <a:prstGeom prst="rect">
              <a:avLst/>
            </a:prstGeom>
            <a:solidFill>
              <a:schemeClr val="accent1">
                <a:alpha val="27058"/>
              </a:schemeClr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93" name="Zaoblený obdélníkový popisek 92"/>
          <p:cNvSpPr/>
          <p:nvPr/>
        </p:nvSpPr>
        <p:spPr bwMode="auto">
          <a:xfrm>
            <a:off x="827584" y="5949280"/>
            <a:ext cx="4752528" cy="504056"/>
          </a:xfrm>
          <a:prstGeom prst="wedgeRoundRectCallout">
            <a:avLst>
              <a:gd name="adj1" fmla="val -11945"/>
              <a:gd name="adj2" fmla="val -103256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200" dirty="0" smtClean="0">
                <a:latin typeface="+mn-lt"/>
              </a:rPr>
              <a:t>A hash list or a hash table (instead of a linked list) can improve access times to vertices. </a:t>
            </a: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04829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Comparison of graph representations</a:t>
            </a:r>
            <a:endParaRPr lang="cs-CZ" sz="40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17979185"/>
              </p:ext>
            </p:extLst>
          </p:nvPr>
        </p:nvGraphicFramePr>
        <p:xfrm>
          <a:off x="323528" y="908720"/>
          <a:ext cx="8640961" cy="51331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6224"/>
                <a:gridCol w="1296144"/>
                <a:gridCol w="1224136"/>
                <a:gridCol w="1944216"/>
                <a:gridCol w="2160241"/>
              </a:tblGrid>
              <a:tr h="79373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Adjacency Matrix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Laplacian</a:t>
                      </a:r>
                      <a:r>
                        <a:rPr lang="en-US" sz="1600" dirty="0" smtClean="0"/>
                        <a:t> Matrix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Adjacency List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Incidence</a:t>
                      </a:r>
                      <a:r>
                        <a:rPr lang="en-US" sz="1600" baseline="0" dirty="0" smtClean="0"/>
                        <a:t> Matrix</a:t>
                      </a:r>
                      <a:endParaRPr lang="cs-CZ" sz="1600" dirty="0"/>
                    </a:p>
                  </a:txBody>
                  <a:tcPr/>
                </a:tc>
              </a:tr>
              <a:tr h="350859"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Storage</a:t>
                      </a:r>
                      <a:endParaRPr lang="cs-CZ" sz="1600" i="0" dirty="0"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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dirty="0" smtClean="0">
                          <a:latin typeface="Arial Unicode MS"/>
                          <a:ea typeface="Arial Unicode MS"/>
                          <a:cs typeface="Arial Unicode MS"/>
                        </a:rPr>
                        <a:t>∈ </a:t>
                      </a:r>
                      <a:r>
                        <a:rPr lang="cs-CZ" sz="1600" i="0" dirty="0" smtClean="0">
                          <a:latin typeface="+mn-lt"/>
                        </a:rPr>
                        <a:t>O(|V|</a:t>
                      </a:r>
                      <a:r>
                        <a:rPr lang="cs-CZ" sz="1600" i="0" baseline="60000" dirty="0" smtClean="0">
                          <a:latin typeface="+mn-lt"/>
                        </a:rPr>
                        <a:t>2</a:t>
                      </a:r>
                      <a:r>
                        <a:rPr lang="cs-CZ" sz="1600" i="0" dirty="0" smtClean="0">
                          <a:latin typeface="+mn-lt"/>
                        </a:rPr>
                        <a:t>)</a:t>
                      </a:r>
                      <a:endParaRPr lang="cs-CZ" sz="1600" i="0" dirty="0">
                        <a:latin typeface="+mn-lt"/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|+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|)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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dirty="0" smtClean="0">
                          <a:latin typeface="Arial Unicode MS"/>
                          <a:ea typeface="Arial Unicode MS"/>
                          <a:cs typeface="Arial Unicode MS"/>
                        </a:rPr>
                        <a:t>∈ 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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|)</a:t>
                      </a:r>
                    </a:p>
                  </a:txBody>
                  <a:tcPr anchor="ctr" anchorCtr="1"/>
                </a:tc>
              </a:tr>
              <a:tr h="347255"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Add</a:t>
                      </a:r>
                      <a:r>
                        <a:rPr lang="cs-CZ" sz="1600" dirty="0" smtClean="0"/>
                        <a:t> vertex</a:t>
                      </a:r>
                      <a:endParaRPr lang="cs-CZ" sz="1600" dirty="0">
                        <a:latin typeface="+mj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600" i="0" dirty="0" smtClean="0">
                          <a:latin typeface="+mn-lt"/>
                        </a:rPr>
                        <a:t>O(|V|</a:t>
                      </a:r>
                      <a:r>
                        <a:rPr lang="cs-CZ" sz="1600" i="0" baseline="60000" dirty="0" smtClean="0">
                          <a:latin typeface="+mn-lt"/>
                        </a:rPr>
                        <a:t>2</a:t>
                      </a:r>
                      <a:r>
                        <a:rPr lang="cs-CZ" sz="1600" i="0" dirty="0" smtClean="0">
                          <a:latin typeface="+mn-lt"/>
                        </a:rPr>
                        <a:t>)</a:t>
                      </a:r>
                      <a:endParaRPr lang="cs-CZ" sz="1600" i="0" dirty="0">
                        <a:latin typeface="+mn-lt"/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</a:rPr>
                        <a:t>O(|V|)</a:t>
                      </a:r>
                      <a:endParaRPr lang="cs-CZ" sz="1600" dirty="0" smtClean="0"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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|)</a:t>
                      </a:r>
                    </a:p>
                  </a:txBody>
                  <a:tcPr anchor="ctr" anchorCtr="1"/>
                </a:tc>
              </a:tr>
              <a:tr h="347255"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Add</a:t>
                      </a:r>
                      <a:r>
                        <a:rPr lang="cs-CZ" sz="1600" dirty="0" smtClean="0"/>
                        <a:t> </a:t>
                      </a:r>
                      <a:r>
                        <a:rPr lang="cs-CZ" sz="1600" dirty="0" err="1" smtClean="0"/>
                        <a:t>edge</a:t>
                      </a:r>
                      <a:endParaRPr lang="cs-CZ" sz="1600" dirty="0">
                        <a:latin typeface="+mj-lt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</a:rPr>
                        <a:t>O(1)</a:t>
                      </a:r>
                      <a:endParaRPr lang="cs-CZ" sz="1600" dirty="0" smtClean="0">
                        <a:latin typeface="+mn-lt"/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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|)</a:t>
                      </a:r>
                    </a:p>
                  </a:txBody>
                  <a:tcPr anchor="ctr" anchorCtr="1"/>
                </a:tc>
              </a:tr>
              <a:tr h="347255"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Remove</a:t>
                      </a:r>
                      <a:r>
                        <a:rPr lang="cs-CZ" sz="1600" dirty="0" smtClean="0"/>
                        <a:t> vertex</a:t>
                      </a:r>
                      <a:endParaRPr lang="cs-CZ" sz="1600" dirty="0">
                        <a:latin typeface="+mj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600" i="0" dirty="0" smtClean="0">
                          <a:latin typeface="+mn-lt"/>
                        </a:rPr>
                        <a:t>O(|V|</a:t>
                      </a:r>
                      <a:r>
                        <a:rPr lang="cs-CZ" sz="1600" i="0" baseline="60000" dirty="0" smtClean="0">
                          <a:latin typeface="+mn-lt"/>
                        </a:rPr>
                        <a:t>2</a:t>
                      </a:r>
                      <a:r>
                        <a:rPr lang="cs-CZ" sz="1600" i="0" dirty="0" smtClean="0">
                          <a:latin typeface="+mn-lt"/>
                        </a:rPr>
                        <a:t>)</a:t>
                      </a: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</a:rPr>
                        <a:t>O(|E|)</a:t>
                      </a:r>
                      <a:endParaRPr lang="cs-CZ" sz="1600" dirty="0" smtClean="0"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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|)</a:t>
                      </a:r>
                    </a:p>
                  </a:txBody>
                  <a:tcPr anchor="ctr" anchorCtr="1"/>
                </a:tc>
              </a:tr>
              <a:tr h="347255"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Remove</a:t>
                      </a:r>
                      <a:r>
                        <a:rPr lang="cs-CZ" sz="1600" dirty="0" smtClean="0"/>
                        <a:t> </a:t>
                      </a:r>
                      <a:r>
                        <a:rPr lang="cs-CZ" sz="1600" dirty="0" err="1" smtClean="0"/>
                        <a:t>edge</a:t>
                      </a:r>
                      <a:endParaRPr lang="cs-CZ" sz="1600" dirty="0">
                        <a:latin typeface="+mj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</a:rPr>
                        <a:t>O(1)</a:t>
                      </a:r>
                      <a:endParaRPr lang="cs-CZ" sz="1600" dirty="0" smtClean="0">
                        <a:latin typeface="+mn-lt"/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</a:rPr>
                        <a:t>O(|V|)</a:t>
                      </a:r>
                      <a:endParaRPr lang="cs-CZ" sz="1600" dirty="0" smtClean="0"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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|)</a:t>
                      </a:r>
                    </a:p>
                  </a:txBody>
                  <a:tcPr anchor="ctr" anchorCtr="1"/>
                </a:tc>
              </a:tr>
              <a:tr h="522227">
                <a:tc>
                  <a:txBody>
                    <a:bodyPr/>
                    <a:lstStyle/>
                    <a:p>
                      <a:r>
                        <a:rPr lang="en-US" sz="1400" smtClean="0"/>
                        <a:t>Check: are </a:t>
                      </a:r>
                      <a:r>
                        <a:rPr lang="en-US" sz="1400" dirty="0" smtClean="0"/>
                        <a:t>u, v adjacent? </a:t>
                      </a:r>
                      <a:endParaRPr lang="cs-CZ" sz="1400" dirty="0">
                        <a:latin typeface="+mj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</a:rPr>
                        <a:t>O(1)</a:t>
                      </a:r>
                      <a:endParaRPr lang="cs-CZ" sz="1600" dirty="0" smtClean="0">
                        <a:latin typeface="+mn-lt"/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</a:rPr>
                        <a:t>deg(v) </a:t>
                      </a:r>
                      <a:r>
                        <a:rPr lang="en-US" sz="1600" dirty="0" smtClean="0">
                          <a:latin typeface="Arial Unicode MS"/>
                          <a:ea typeface="Arial Unicode MS"/>
                          <a:cs typeface="Arial Unicode MS"/>
                        </a:rPr>
                        <a:t>∈ </a:t>
                      </a:r>
                      <a:r>
                        <a:rPr lang="en-US" sz="1600" dirty="0" smtClean="0">
                          <a:latin typeface="+mn-lt"/>
                        </a:rPr>
                        <a:t>O(|V|)</a:t>
                      </a:r>
                      <a:endParaRPr lang="cs-CZ" sz="1600" dirty="0" smtClean="0"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</a:rPr>
                        <a:t>O(|E|)</a:t>
                      </a:r>
                      <a:endParaRPr lang="cs-CZ" sz="1600" dirty="0" smtClean="0">
                        <a:latin typeface="+mn-lt"/>
                      </a:endParaRPr>
                    </a:p>
                  </a:txBody>
                  <a:tcPr anchor="ctr" anchorCtr="1"/>
                </a:tc>
              </a:tr>
              <a:tr h="5585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Process</a:t>
                      </a:r>
                      <a:r>
                        <a:rPr lang="en-US" sz="1400" baseline="0" smtClean="0"/>
                        <a:t> vertex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smtClean="0"/>
                        <a:t>neighbours</a:t>
                      </a:r>
                      <a:r>
                        <a:rPr lang="en-US" sz="1400" smtClean="0"/>
                        <a:t> </a:t>
                      </a:r>
                      <a:endParaRPr lang="cs-CZ" sz="1400" b="1" kern="120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latin typeface="+mn-lt"/>
                        </a:rPr>
                        <a:t>O(|V|)</a:t>
                      </a:r>
                      <a:endParaRPr lang="cs-CZ" sz="1600" smtClean="0">
                        <a:latin typeface="+mn-lt"/>
                      </a:endParaRPr>
                    </a:p>
                    <a:p>
                      <a:pPr algn="ctr"/>
                      <a:endParaRPr lang="cs-CZ" sz="1600" dirty="0">
                        <a:latin typeface="+mn-lt"/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latin typeface="+mn-lt"/>
                        </a:rPr>
                        <a:t>deg(v) </a:t>
                      </a:r>
                      <a:r>
                        <a:rPr lang="en-US" sz="1600" smtClean="0">
                          <a:latin typeface="Arial Unicode MS"/>
                          <a:ea typeface="Arial Unicode MS"/>
                          <a:cs typeface="Arial Unicode MS"/>
                        </a:rPr>
                        <a:t>∈ </a:t>
                      </a:r>
                      <a:r>
                        <a:rPr lang="en-US" sz="1600" smtClean="0">
                          <a:latin typeface="+mn-lt"/>
                        </a:rPr>
                        <a:t>O(|V|)</a:t>
                      </a:r>
                      <a:endParaRPr lang="cs-CZ" sz="1600" smtClean="0">
                        <a:latin typeface="+mn-lt"/>
                      </a:endParaRPr>
                    </a:p>
                    <a:p>
                      <a:pPr algn="ctr"/>
                      <a:endParaRPr lang="cs-CZ" sz="1600" dirty="0"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latin typeface="+mn-lt"/>
                        </a:rPr>
                        <a:t>O(|E|)</a:t>
                      </a:r>
                      <a:endParaRPr lang="cs-CZ" sz="1600" smtClean="0">
                        <a:latin typeface="+mn-lt"/>
                      </a:endParaRPr>
                    </a:p>
                    <a:p>
                      <a:pPr algn="ctr"/>
                      <a:endParaRPr lang="cs-CZ" sz="1600" dirty="0">
                        <a:latin typeface="+mn-lt"/>
                      </a:endParaRPr>
                    </a:p>
                  </a:txBody>
                  <a:tcPr anchor="ctr" anchorCtr="1"/>
                </a:tc>
              </a:tr>
              <a:tr h="7610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Query</a:t>
                      </a:r>
                      <a:r>
                        <a:rPr lang="en-US" sz="1400" smtClean="0"/>
                        <a:t>: get vertex v</a:t>
                      </a:r>
                      <a:r>
                        <a:rPr lang="en-US" sz="1400" baseline="0" smtClean="0"/>
                        <a:t> </a:t>
                      </a:r>
                      <a:r>
                        <a:rPr lang="en-US" sz="1400" smtClean="0"/>
                        <a:t>degree  deg(v)</a:t>
                      </a:r>
                      <a:endParaRPr lang="cs-CZ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latin typeface="+mn-lt"/>
                        </a:rPr>
                        <a:t>O</a:t>
                      </a:r>
                      <a:r>
                        <a:rPr lang="en-US" sz="1600" dirty="0" smtClean="0">
                          <a:latin typeface="+mn-lt"/>
                        </a:rPr>
                        <a:t>(|V|)</a:t>
                      </a:r>
                      <a:endParaRPr lang="cs-CZ" sz="1600" dirty="0"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O(1)</a:t>
                      </a:r>
                      <a:endParaRPr lang="cs-CZ" sz="1600" dirty="0"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deg(v) </a:t>
                      </a:r>
                      <a:r>
                        <a:rPr lang="en-US" sz="1600" dirty="0" smtClean="0">
                          <a:latin typeface="Arial Unicode MS"/>
                          <a:ea typeface="Arial Unicode MS"/>
                          <a:cs typeface="Arial Unicode MS"/>
                        </a:rPr>
                        <a:t>∈ </a:t>
                      </a:r>
                      <a:r>
                        <a:rPr lang="en-US" sz="1600" dirty="0" smtClean="0">
                          <a:latin typeface="+mn-lt"/>
                        </a:rPr>
                        <a:t>O(|V|)</a:t>
                      </a:r>
                      <a:endParaRPr lang="cs-CZ" sz="1600" dirty="0"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|E| </a:t>
                      </a:r>
                      <a:r>
                        <a:rPr lang="en-US" sz="1600" dirty="0" smtClean="0">
                          <a:latin typeface="Arial Unicode MS"/>
                          <a:ea typeface="Arial Unicode MS"/>
                          <a:cs typeface="Arial Unicode MS"/>
                        </a:rPr>
                        <a:t>∈ </a:t>
                      </a:r>
                      <a:r>
                        <a:rPr lang="en-US" sz="1600" dirty="0" smtClean="0">
                          <a:latin typeface="+mn-lt"/>
                        </a:rPr>
                        <a:t>O(|E|)</a:t>
                      </a:r>
                      <a:endParaRPr lang="cs-CZ" sz="1600" dirty="0">
                        <a:latin typeface="+mn-lt"/>
                      </a:endParaRPr>
                    </a:p>
                  </a:txBody>
                  <a:tcPr anchor="ctr" anchorCtr="1"/>
                </a:tc>
              </a:tr>
              <a:tr h="737159"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Remarks</a:t>
                      </a:r>
                      <a:endParaRPr lang="cs-CZ" sz="1600" dirty="0">
                        <a:latin typeface="+mj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100" dirty="0" smtClean="0">
                          <a:latin typeface="+mn-lt"/>
                        </a:rPr>
                        <a:t>Slow to add or remove vertices, because matrix must be resized/copied</a:t>
                      </a:r>
                      <a:endParaRPr lang="cs-CZ" sz="11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n-lt"/>
                        </a:rPr>
                        <a:t>When removing edges or vertices, need to find all vertices or edges</a:t>
                      </a:r>
                      <a:endParaRPr lang="cs-CZ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n-lt"/>
                        </a:rPr>
                        <a:t>Slow to add or remove vertices and edges, because matrix must be resized/copied</a:t>
                      </a:r>
                      <a:endParaRPr lang="cs-CZ" sz="11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 bwMode="auto">
          <a:xfrm>
            <a:off x="2915816" y="3861048"/>
            <a:ext cx="1152128" cy="50405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4716016" y="3861048"/>
            <a:ext cx="1152128" cy="50405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483768" y="1628800"/>
            <a:ext cx="1152128" cy="50405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148064" y="1628800"/>
            <a:ext cx="1296144" cy="50405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95536" y="5877272"/>
            <a:ext cx="1883217" cy="611745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important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323528" y="2132856"/>
            <a:ext cx="8640960" cy="3672408"/>
          </a:xfrm>
        </p:spPr>
        <p:txBody>
          <a:bodyPr/>
          <a:lstStyle/>
          <a:p>
            <a:pPr eaLnBrk="1" hangingPunct="1"/>
            <a:r>
              <a:rPr lang="cs-CZ" sz="1800" b="1" dirty="0" err="1"/>
              <a:t>Asymptotic</a:t>
            </a:r>
            <a:r>
              <a:rPr lang="cs-CZ" sz="1800" dirty="0"/>
              <a:t> </a:t>
            </a:r>
            <a:r>
              <a:rPr lang="cs-CZ" sz="1800" dirty="0" err="1" smtClean="0"/>
              <a:t>notation</a:t>
            </a:r>
            <a:endParaRPr lang="en-US" sz="1800" dirty="0" smtClean="0"/>
          </a:p>
          <a:p>
            <a:pPr eaLnBrk="1" hangingPunct="1"/>
            <a:r>
              <a:rPr lang="cs-CZ" sz="1800" b="1" dirty="0" err="1" smtClean="0"/>
              <a:t>Graphs</a:t>
            </a:r>
            <a:r>
              <a:rPr lang="en-US" sz="1800" dirty="0" smtClean="0"/>
              <a:t>, orientation, weighted, </a:t>
            </a:r>
            <a:r>
              <a:rPr lang="en-US" sz="1800" dirty="0"/>
              <a:t>node degree, handshaking lemma, complete graph, path, circuit, cycle, </a:t>
            </a:r>
            <a:r>
              <a:rPr lang="en-US" sz="1800" dirty="0" smtClean="0"/>
              <a:t>connectivity</a:t>
            </a:r>
            <a:r>
              <a:rPr lang="en-US" sz="1800" dirty="0"/>
              <a:t>, </a:t>
            </a:r>
            <a:r>
              <a:rPr lang="en-US" sz="1800" dirty="0" smtClean="0"/>
              <a:t>trees, adjacency matrix, </a:t>
            </a:r>
            <a:r>
              <a:rPr lang="en-US" sz="1800" i="1" dirty="0"/>
              <a:t>Laplacian </a:t>
            </a:r>
            <a:r>
              <a:rPr lang="en-US" sz="1800" i="1" dirty="0" smtClean="0"/>
              <a:t>matrix</a:t>
            </a:r>
            <a:r>
              <a:rPr lang="en-US" sz="1800" dirty="0" smtClean="0"/>
              <a:t>, </a:t>
            </a:r>
            <a:r>
              <a:rPr lang="en-US" sz="1800" dirty="0"/>
              <a:t>distance </a:t>
            </a:r>
            <a:r>
              <a:rPr lang="en-US" sz="1800" dirty="0" smtClean="0"/>
              <a:t>matrix, </a:t>
            </a:r>
            <a:r>
              <a:rPr lang="cs-CZ" sz="1800" dirty="0" smtClean="0"/>
              <a:t>DAG</a:t>
            </a:r>
            <a:r>
              <a:rPr lang="en-US" sz="1800" dirty="0" smtClean="0"/>
              <a:t>, </a:t>
            </a:r>
            <a:r>
              <a:rPr lang="en-US" sz="1800" i="1" dirty="0" smtClean="0"/>
              <a:t>multigraph</a:t>
            </a:r>
            <a:r>
              <a:rPr lang="en-US" sz="1800" dirty="0" smtClean="0"/>
              <a:t>, </a:t>
            </a:r>
            <a:r>
              <a:rPr lang="cs-CZ" sz="1800" dirty="0"/>
              <a:t>incidence</a:t>
            </a:r>
            <a:r>
              <a:rPr lang="en-US" sz="1800" dirty="0"/>
              <a:t> </a:t>
            </a:r>
            <a:r>
              <a:rPr lang="en-US" sz="1800" dirty="0" smtClean="0"/>
              <a:t>matrix, </a:t>
            </a:r>
            <a:r>
              <a:rPr lang="en-US" sz="1800" dirty="0"/>
              <a:t>adjacency </a:t>
            </a:r>
            <a:r>
              <a:rPr lang="en-US" sz="1800" dirty="0" smtClean="0"/>
              <a:t>list</a:t>
            </a:r>
          </a:p>
          <a:p>
            <a:pPr eaLnBrk="1" hangingPunct="1"/>
            <a:r>
              <a:rPr lang="en-US" sz="1800" b="1" dirty="0"/>
              <a:t>Comparison</a:t>
            </a:r>
            <a:r>
              <a:rPr lang="en-US" sz="1800" dirty="0"/>
              <a:t> of graph </a:t>
            </a:r>
            <a:r>
              <a:rPr lang="en-US" sz="1800" dirty="0" smtClean="0"/>
              <a:t>representations</a:t>
            </a:r>
          </a:p>
          <a:p>
            <a:pPr eaLnBrk="1" hangingPunct="1"/>
            <a:r>
              <a:rPr lang="en-US" sz="1800" b="1" dirty="0" smtClean="0"/>
              <a:t>DFS</a:t>
            </a:r>
            <a:r>
              <a:rPr lang="en-US" sz="1800" dirty="0" smtClean="0"/>
              <a:t> &amp; </a:t>
            </a:r>
            <a:r>
              <a:rPr lang="en-US" sz="1800" b="1" dirty="0" smtClean="0"/>
              <a:t>BFS</a:t>
            </a:r>
          </a:p>
          <a:p>
            <a:pPr eaLnBrk="1" hangingPunct="1"/>
            <a:r>
              <a:rPr lang="en-US" sz="1800" b="1" dirty="0"/>
              <a:t>priority</a:t>
            </a:r>
            <a:r>
              <a:rPr lang="en-US" sz="1800" dirty="0"/>
              <a:t> queue</a:t>
            </a:r>
            <a:endParaRPr lang="cs-CZ" sz="1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31540" y="1052736"/>
            <a:ext cx="828092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Repetition</a:t>
            </a:r>
            <a:r>
              <a:rPr lang="en-US" dirty="0" smtClean="0"/>
              <a:t> of basic concepts related to graph processing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1628800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 these slides:</a:t>
            </a:r>
            <a:endParaRPr lang="en-US" dirty="0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07375" cy="720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Contents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0902311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</a:t>
            </a:r>
            <a:r>
              <a:rPr lang="cs-CZ" dirty="0" smtClean="0"/>
              <a:t> - DFS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258175" cy="489585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 smtClean="0"/>
              <a:t>DFS </a:t>
            </a:r>
            <a:r>
              <a:rPr lang="en-US" sz="2400" dirty="0" smtClean="0"/>
              <a:t>- </a:t>
            </a:r>
            <a:r>
              <a:rPr lang="cs-CZ" sz="2400" dirty="0" smtClean="0"/>
              <a:t>D</a:t>
            </a:r>
            <a:r>
              <a:rPr lang="en-US" sz="2400" dirty="0" err="1" smtClean="0"/>
              <a:t>epth</a:t>
            </a:r>
            <a:r>
              <a:rPr lang="en-US" sz="2400" dirty="0" smtClean="0"/>
              <a:t> </a:t>
            </a:r>
            <a:r>
              <a:rPr lang="cs-CZ" sz="2400" dirty="0" smtClean="0"/>
              <a:t>F</a:t>
            </a:r>
            <a:r>
              <a:rPr lang="en-US" sz="2400" dirty="0" err="1" smtClean="0"/>
              <a:t>irst</a:t>
            </a:r>
            <a:r>
              <a:rPr lang="en-US" sz="2400" dirty="0" smtClean="0"/>
              <a:t> </a:t>
            </a:r>
            <a:r>
              <a:rPr lang="cs-CZ" sz="2400" dirty="0" smtClean="0"/>
              <a:t>S</a:t>
            </a:r>
            <a:r>
              <a:rPr lang="en-US" sz="2400" dirty="0" err="1" smtClean="0"/>
              <a:t>earch</a:t>
            </a:r>
            <a:endParaRPr lang="cs-CZ" sz="2400" dirty="0" smtClean="0"/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cs-CZ" sz="2400" dirty="0" smtClean="0"/>
              <a:t>	</a:t>
            </a:r>
            <a:r>
              <a:rPr lang="cs-CZ" sz="1400" b="1" dirty="0" err="1" smtClean="0"/>
              <a:t>procedure</a:t>
            </a:r>
            <a:r>
              <a:rPr lang="cs-CZ" sz="1400" dirty="0" smtClean="0"/>
              <a:t> </a:t>
            </a:r>
            <a:r>
              <a:rPr lang="cs-CZ" sz="1400" dirty="0" err="1" smtClean="0"/>
              <a:t>dfs</a:t>
            </a:r>
            <a:r>
              <a:rPr lang="cs-CZ" sz="1400" dirty="0" smtClean="0"/>
              <a:t>(</a:t>
            </a:r>
            <a:r>
              <a:rPr lang="en-US" sz="1400" dirty="0" err="1" smtClean="0">
                <a:solidFill>
                  <a:schemeClr val="accent5">
                    <a:lumMod val="75000"/>
                  </a:schemeClr>
                </a:solidFill>
              </a:rPr>
              <a:t>start_vertex</a:t>
            </a:r>
            <a:r>
              <a:rPr lang="en-US" sz="1400" dirty="0" smtClean="0"/>
              <a:t> : Vertex</a:t>
            </a:r>
            <a:r>
              <a:rPr lang="cs-CZ" sz="1400" dirty="0" smtClean="0"/>
              <a:t>) 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cs-CZ" sz="1400" dirty="0" smtClean="0"/>
              <a:t>	</a:t>
            </a:r>
            <a:r>
              <a:rPr lang="cs-CZ" sz="1400" b="1" dirty="0" smtClean="0"/>
              <a:t>var</a:t>
            </a:r>
            <a:r>
              <a:rPr lang="cs-CZ" sz="1400" dirty="0" smtClean="0"/>
              <a:t> </a:t>
            </a:r>
            <a:r>
              <a:rPr lang="en-US" sz="1400" dirty="0" smtClean="0"/>
              <a:t>	</a:t>
            </a:r>
            <a:r>
              <a:rPr lang="en-US" sz="1400" dirty="0" err="1" smtClean="0">
                <a:solidFill>
                  <a:schemeClr val="accent5">
                    <a:lumMod val="75000"/>
                  </a:schemeClr>
                </a:solidFill>
              </a:rPr>
              <a:t>to_visit</a:t>
            </a:r>
            <a:r>
              <a:rPr lang="cs-CZ" sz="1400" dirty="0" smtClean="0"/>
              <a:t> : </a:t>
            </a:r>
            <a:r>
              <a:rPr lang="cs-CZ" sz="1400" b="1" dirty="0" err="1" smtClean="0">
                <a:solidFill>
                  <a:srgbClr val="FF0000"/>
                </a:solidFill>
              </a:rPr>
              <a:t>Stack</a:t>
            </a:r>
            <a:r>
              <a:rPr lang="en-US" sz="1400" dirty="0" smtClean="0"/>
              <a:t> = empty;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visited</a:t>
            </a:r>
            <a:r>
              <a:rPr lang="en-US" sz="1400" dirty="0" smtClean="0"/>
              <a:t> : Vertices = empty;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{</a:t>
            </a:r>
            <a:endParaRPr lang="cs-CZ" sz="1400" dirty="0" smtClean="0"/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cs-CZ" sz="1400" dirty="0" smtClean="0"/>
              <a:t>	</a:t>
            </a:r>
            <a:r>
              <a:rPr lang="en-US" sz="1400" dirty="0" smtClean="0"/>
              <a:t>	</a:t>
            </a:r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</a:rPr>
              <a:t>to_visit</a:t>
            </a:r>
            <a:r>
              <a:rPr lang="cs-CZ" sz="1400" dirty="0" smtClean="0"/>
              <a:t>.</a:t>
            </a:r>
            <a:r>
              <a:rPr lang="en-US" sz="1400" dirty="0" smtClean="0"/>
              <a:t>push</a:t>
            </a:r>
            <a:r>
              <a:rPr lang="cs-CZ" sz="1400" dirty="0" smtClean="0"/>
              <a:t>(</a:t>
            </a:r>
            <a:r>
              <a:rPr lang="en-US" sz="1400" dirty="0" err="1" smtClean="0">
                <a:solidFill>
                  <a:schemeClr val="accent5">
                    <a:lumMod val="75000"/>
                  </a:schemeClr>
                </a:solidFill>
              </a:rPr>
              <a:t>start_vertex</a:t>
            </a:r>
            <a:r>
              <a:rPr lang="en-US" sz="1400" dirty="0" smtClean="0"/>
              <a:t>);</a:t>
            </a:r>
            <a:r>
              <a:rPr lang="cs-CZ" sz="1400" dirty="0" smtClean="0"/>
              <a:t> </a:t>
            </a:r>
            <a:endParaRPr lang="en-US" sz="1400" dirty="0" smtClean="0"/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</a:t>
            </a:r>
            <a:r>
              <a:rPr lang="cs-CZ" sz="1400" b="1" dirty="0" err="1" smtClean="0"/>
              <a:t>while</a:t>
            </a:r>
            <a:r>
              <a:rPr lang="cs-CZ" sz="1400" dirty="0" smtClean="0"/>
              <a:t> </a:t>
            </a:r>
            <a:r>
              <a:rPr lang="en-US" sz="1400" dirty="0" smtClean="0"/>
              <a:t>(size</a:t>
            </a:r>
            <a:r>
              <a:rPr lang="cs-CZ" sz="1400" dirty="0" smtClean="0"/>
              <a:t>(</a:t>
            </a:r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</a:rPr>
              <a:t>to_visit</a:t>
            </a:r>
            <a:r>
              <a:rPr lang="cs-CZ" sz="1400" dirty="0" smtClean="0"/>
              <a:t>) </a:t>
            </a:r>
            <a:r>
              <a:rPr lang="en-US" sz="1400" dirty="0" smtClean="0"/>
              <a:t>!=</a:t>
            </a:r>
            <a:r>
              <a:rPr lang="cs-CZ" sz="1400" dirty="0" smtClean="0"/>
              <a:t> 0</a:t>
            </a:r>
            <a:r>
              <a:rPr lang="en-US" sz="1400" dirty="0" smtClean="0"/>
              <a:t>) {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</a:t>
            </a:r>
            <a:r>
              <a:rPr lang="cs-CZ" sz="1400" dirty="0" smtClean="0"/>
              <a:t> </a:t>
            </a:r>
            <a:r>
              <a:rPr lang="en-US" sz="1400" dirty="0" smtClean="0"/>
              <a:t>	</a:t>
            </a:r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cs-CZ" sz="1400" dirty="0" smtClean="0"/>
              <a:t> = </a:t>
            </a:r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</a:rPr>
              <a:t>to_visit</a:t>
            </a:r>
            <a:r>
              <a:rPr lang="cs-CZ" sz="1400" dirty="0" smtClean="0"/>
              <a:t>.pop()</a:t>
            </a:r>
            <a:r>
              <a:rPr lang="en-US" sz="1400" dirty="0" smtClean="0"/>
              <a:t>;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</a:t>
            </a:r>
            <a:r>
              <a:rPr lang="cs-CZ" sz="1400" dirty="0" smtClean="0"/>
              <a:t> </a:t>
            </a:r>
            <a:r>
              <a:rPr lang="en-US" sz="1400" dirty="0" smtClean="0"/>
              <a:t>	</a:t>
            </a:r>
            <a:r>
              <a:rPr lang="cs-CZ" sz="1400" b="1" dirty="0" err="1" smtClean="0"/>
              <a:t>if</a:t>
            </a:r>
            <a:r>
              <a:rPr lang="cs-CZ" sz="1400" dirty="0" smtClean="0"/>
              <a:t> </a:t>
            </a:r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cs-CZ" sz="1400" dirty="0" smtClean="0"/>
              <a:t> </a:t>
            </a:r>
            <a:r>
              <a:rPr lang="cs-CZ" sz="1400" b="1" dirty="0" smtClean="0"/>
              <a:t>not in </a:t>
            </a:r>
            <a:r>
              <a:rPr lang="cs-CZ" sz="1400" dirty="0" err="1" smtClean="0">
                <a:solidFill>
                  <a:schemeClr val="accent5">
                    <a:lumMod val="75000"/>
                  </a:schemeClr>
                </a:solidFill>
              </a:rPr>
              <a:t>visited</a:t>
            </a:r>
            <a:r>
              <a:rPr lang="en-US" sz="1400" dirty="0" smtClean="0"/>
              <a:t> </a:t>
            </a:r>
            <a:r>
              <a:rPr lang="en-US" sz="1400" b="1" dirty="0" smtClean="0"/>
              <a:t>then</a:t>
            </a:r>
            <a:r>
              <a:rPr lang="cs-CZ" sz="1400" dirty="0" smtClean="0"/>
              <a:t> </a:t>
            </a:r>
            <a:r>
              <a:rPr lang="en-US" sz="1400" dirty="0" smtClean="0"/>
              <a:t>{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		</a:t>
            </a:r>
            <a:r>
              <a:rPr lang="cs-CZ" sz="1400" dirty="0" err="1" smtClean="0"/>
              <a:t>visited</a:t>
            </a:r>
            <a:r>
              <a:rPr lang="cs-CZ" sz="1400" dirty="0" smtClean="0"/>
              <a:t>.</a:t>
            </a:r>
            <a:r>
              <a:rPr lang="en-US" sz="1400" dirty="0" smtClean="0"/>
              <a:t>add</a:t>
            </a:r>
            <a:r>
              <a:rPr lang="cs-CZ" sz="1400" dirty="0" smtClean="0"/>
              <a:t>(</a:t>
            </a:r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cs-CZ" sz="1400" dirty="0" smtClean="0"/>
              <a:t>)</a:t>
            </a:r>
            <a:r>
              <a:rPr lang="en-US" sz="1400" dirty="0" smtClean="0"/>
              <a:t>;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cs-CZ" sz="1400" dirty="0" smtClean="0"/>
              <a:t> </a:t>
            </a:r>
            <a:r>
              <a:rPr lang="en-US" sz="1400" dirty="0" smtClean="0"/>
              <a:t>				</a:t>
            </a:r>
            <a:r>
              <a:rPr lang="en-US" sz="1400" b="1" dirty="0" smtClean="0"/>
              <a:t>for all 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x</a:t>
            </a:r>
            <a:r>
              <a:rPr lang="en-US" sz="1400" dirty="0" smtClean="0"/>
              <a:t> </a:t>
            </a:r>
            <a:r>
              <a:rPr lang="en-US" sz="1400" b="1" dirty="0" smtClean="0"/>
              <a:t>in</a:t>
            </a:r>
            <a:r>
              <a:rPr lang="en-US" sz="1400" dirty="0" smtClean="0"/>
              <a:t> neighbors of </a:t>
            </a:r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en-US" sz="1400" dirty="0" smtClean="0"/>
              <a:t> {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			</a:t>
            </a:r>
            <a:r>
              <a:rPr lang="en-US" sz="1400" dirty="0" err="1" smtClean="0">
                <a:solidFill>
                  <a:schemeClr val="accent5">
                    <a:lumMod val="75000"/>
                  </a:schemeClr>
                </a:solidFill>
              </a:rPr>
              <a:t>to_visit</a:t>
            </a:r>
            <a:r>
              <a:rPr lang="en-US" sz="1400" dirty="0" err="1" smtClean="0"/>
              <a:t>.push</a:t>
            </a:r>
            <a:r>
              <a:rPr lang="en-US" sz="1400" dirty="0" smtClean="0"/>
              <a:t>(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x</a:t>
            </a:r>
            <a:r>
              <a:rPr lang="en-US" sz="1400" dirty="0" smtClean="0"/>
              <a:t>);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		}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	}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}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}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553710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</a:t>
            </a:r>
            <a:r>
              <a:rPr lang="cs-CZ" dirty="0" smtClean="0"/>
              <a:t> - </a:t>
            </a:r>
            <a:r>
              <a:rPr lang="en-US" dirty="0" smtClean="0"/>
              <a:t>B</a:t>
            </a:r>
            <a:r>
              <a:rPr lang="cs-CZ" dirty="0" smtClean="0"/>
              <a:t>FS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258175" cy="489585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 smtClean="0"/>
              <a:t>BFS </a:t>
            </a:r>
            <a:r>
              <a:rPr lang="en-US" sz="2400" dirty="0" smtClean="0"/>
              <a:t>- </a:t>
            </a:r>
            <a:r>
              <a:rPr lang="cs-CZ" sz="2400" dirty="0" err="1" smtClean="0"/>
              <a:t>Breadth</a:t>
            </a:r>
            <a:r>
              <a:rPr lang="en-US" sz="2400" dirty="0" smtClean="0"/>
              <a:t> </a:t>
            </a:r>
            <a:r>
              <a:rPr lang="cs-CZ" sz="2400" dirty="0" smtClean="0"/>
              <a:t>F</a:t>
            </a:r>
            <a:r>
              <a:rPr lang="en-US" sz="2400" dirty="0" err="1" smtClean="0"/>
              <a:t>irst</a:t>
            </a:r>
            <a:r>
              <a:rPr lang="en-US" sz="2400" dirty="0" smtClean="0"/>
              <a:t> </a:t>
            </a:r>
            <a:r>
              <a:rPr lang="cs-CZ" sz="2400" dirty="0" smtClean="0"/>
              <a:t>S</a:t>
            </a:r>
            <a:r>
              <a:rPr lang="en-US" sz="2400" dirty="0" err="1" smtClean="0"/>
              <a:t>earch</a:t>
            </a:r>
            <a:endParaRPr lang="cs-CZ" sz="2400" dirty="0" smtClean="0"/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cs-CZ" sz="2400" dirty="0" smtClean="0"/>
              <a:t>	</a:t>
            </a:r>
            <a:r>
              <a:rPr lang="cs-CZ" sz="1400" b="1" dirty="0" err="1" smtClean="0"/>
              <a:t>procedure</a:t>
            </a:r>
            <a:r>
              <a:rPr lang="cs-CZ" sz="1400" dirty="0" smtClean="0"/>
              <a:t> </a:t>
            </a:r>
            <a:r>
              <a:rPr lang="cs-CZ" sz="1400" dirty="0" err="1" smtClean="0"/>
              <a:t>bfs</a:t>
            </a:r>
            <a:r>
              <a:rPr lang="cs-CZ" sz="1400" dirty="0" smtClean="0"/>
              <a:t>(</a:t>
            </a:r>
            <a:r>
              <a:rPr lang="en-US" sz="1400" dirty="0" err="1" smtClean="0">
                <a:solidFill>
                  <a:schemeClr val="accent5">
                    <a:lumMod val="75000"/>
                  </a:schemeClr>
                </a:solidFill>
              </a:rPr>
              <a:t>start_vertex</a:t>
            </a:r>
            <a:r>
              <a:rPr lang="en-US" sz="1400" dirty="0" smtClean="0"/>
              <a:t> : Vertex</a:t>
            </a:r>
            <a:r>
              <a:rPr lang="cs-CZ" sz="1400" dirty="0" smtClean="0"/>
              <a:t>) 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cs-CZ" sz="1400" dirty="0" smtClean="0"/>
              <a:t>	</a:t>
            </a:r>
            <a:r>
              <a:rPr lang="cs-CZ" sz="1400" b="1" dirty="0" smtClean="0"/>
              <a:t>var</a:t>
            </a:r>
            <a:r>
              <a:rPr lang="cs-CZ" sz="1400" dirty="0" smtClean="0"/>
              <a:t> </a:t>
            </a:r>
            <a:r>
              <a:rPr lang="en-US" sz="1400" dirty="0" smtClean="0"/>
              <a:t>	</a:t>
            </a:r>
            <a:r>
              <a:rPr lang="en-US" sz="1400" dirty="0" err="1" smtClean="0">
                <a:solidFill>
                  <a:schemeClr val="accent5">
                    <a:lumMod val="75000"/>
                  </a:schemeClr>
                </a:solidFill>
              </a:rPr>
              <a:t>to_visit</a:t>
            </a:r>
            <a:r>
              <a:rPr lang="cs-CZ" sz="1400" dirty="0" smtClean="0"/>
              <a:t> : </a:t>
            </a:r>
            <a:r>
              <a:rPr lang="cs-CZ" sz="1400" b="1" dirty="0" err="1" smtClean="0">
                <a:solidFill>
                  <a:srgbClr val="FF0000"/>
                </a:solidFill>
              </a:rPr>
              <a:t>Queue</a:t>
            </a:r>
            <a:r>
              <a:rPr lang="en-US" sz="1400" dirty="0" smtClean="0"/>
              <a:t> = empty;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visited</a:t>
            </a:r>
            <a:r>
              <a:rPr lang="en-US" sz="1400" dirty="0" smtClean="0"/>
              <a:t> : Vertices = empty;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{</a:t>
            </a:r>
            <a:endParaRPr lang="cs-CZ" sz="1400" dirty="0" smtClean="0"/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cs-CZ" sz="1400" dirty="0" smtClean="0"/>
              <a:t>	</a:t>
            </a:r>
            <a:r>
              <a:rPr lang="en-US" sz="1400" dirty="0" smtClean="0"/>
              <a:t>	</a:t>
            </a:r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</a:rPr>
              <a:t>to_visit</a:t>
            </a:r>
            <a:r>
              <a:rPr lang="cs-CZ" sz="1400" dirty="0" smtClean="0"/>
              <a:t>.</a:t>
            </a:r>
            <a:r>
              <a:rPr lang="en-US" sz="1400" dirty="0" smtClean="0"/>
              <a:t>push</a:t>
            </a:r>
            <a:r>
              <a:rPr lang="cs-CZ" sz="1400" dirty="0" smtClean="0"/>
              <a:t>(</a:t>
            </a:r>
            <a:r>
              <a:rPr lang="en-US" sz="1400" dirty="0" err="1" smtClean="0">
                <a:solidFill>
                  <a:schemeClr val="accent5">
                    <a:lumMod val="75000"/>
                  </a:schemeClr>
                </a:solidFill>
              </a:rPr>
              <a:t>start_vertex</a:t>
            </a:r>
            <a:r>
              <a:rPr lang="en-US" sz="1400" dirty="0" smtClean="0"/>
              <a:t>);</a:t>
            </a:r>
            <a:r>
              <a:rPr lang="cs-CZ" sz="1400" dirty="0" smtClean="0"/>
              <a:t> </a:t>
            </a:r>
            <a:endParaRPr lang="en-US" sz="1400" dirty="0" smtClean="0"/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</a:t>
            </a:r>
            <a:r>
              <a:rPr lang="cs-CZ" sz="1400" b="1" dirty="0" err="1" smtClean="0"/>
              <a:t>while</a:t>
            </a:r>
            <a:r>
              <a:rPr lang="cs-CZ" sz="1400" dirty="0" smtClean="0"/>
              <a:t> </a:t>
            </a:r>
            <a:r>
              <a:rPr lang="en-US" sz="1400" dirty="0" smtClean="0"/>
              <a:t>(size</a:t>
            </a:r>
            <a:r>
              <a:rPr lang="cs-CZ" sz="1400" dirty="0" smtClean="0"/>
              <a:t>(</a:t>
            </a:r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</a:rPr>
              <a:t>to_visit</a:t>
            </a:r>
            <a:r>
              <a:rPr lang="cs-CZ" sz="1400" dirty="0" smtClean="0"/>
              <a:t>) </a:t>
            </a:r>
            <a:r>
              <a:rPr lang="en-US" sz="1400" dirty="0" smtClean="0"/>
              <a:t>!=</a:t>
            </a:r>
            <a:r>
              <a:rPr lang="cs-CZ" sz="1400" dirty="0" smtClean="0"/>
              <a:t> 0</a:t>
            </a:r>
            <a:r>
              <a:rPr lang="en-US" sz="1400" dirty="0" smtClean="0"/>
              <a:t>) {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</a:t>
            </a:r>
            <a:r>
              <a:rPr lang="cs-CZ" sz="1400" dirty="0" smtClean="0"/>
              <a:t> </a:t>
            </a:r>
            <a:r>
              <a:rPr lang="en-US" sz="1400" dirty="0" smtClean="0"/>
              <a:t>	</a:t>
            </a:r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cs-CZ" sz="1400" dirty="0" smtClean="0"/>
              <a:t> = </a:t>
            </a:r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</a:rPr>
              <a:t>to_visit</a:t>
            </a:r>
            <a:r>
              <a:rPr lang="cs-CZ" sz="1400" dirty="0" smtClean="0"/>
              <a:t>.pop()</a:t>
            </a:r>
            <a:r>
              <a:rPr lang="en-US" sz="1400" dirty="0" smtClean="0"/>
              <a:t>;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</a:t>
            </a:r>
            <a:r>
              <a:rPr lang="cs-CZ" sz="1400" dirty="0" smtClean="0"/>
              <a:t> </a:t>
            </a:r>
            <a:r>
              <a:rPr lang="en-US" sz="1400" dirty="0" smtClean="0"/>
              <a:t>	</a:t>
            </a:r>
            <a:r>
              <a:rPr lang="cs-CZ" sz="1400" b="1" dirty="0" err="1" smtClean="0"/>
              <a:t>if</a:t>
            </a:r>
            <a:r>
              <a:rPr lang="cs-CZ" sz="1400" dirty="0" smtClean="0"/>
              <a:t> </a:t>
            </a:r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cs-CZ" sz="1400" dirty="0" smtClean="0"/>
              <a:t> </a:t>
            </a:r>
            <a:r>
              <a:rPr lang="cs-CZ" sz="1400" b="1" dirty="0" smtClean="0"/>
              <a:t>not in </a:t>
            </a:r>
            <a:r>
              <a:rPr lang="cs-CZ" sz="1400" dirty="0" err="1" smtClean="0">
                <a:solidFill>
                  <a:schemeClr val="accent5">
                    <a:lumMod val="75000"/>
                  </a:schemeClr>
                </a:solidFill>
              </a:rPr>
              <a:t>visited</a:t>
            </a:r>
            <a:r>
              <a:rPr lang="en-US" sz="1400" dirty="0" smtClean="0"/>
              <a:t> </a:t>
            </a:r>
            <a:r>
              <a:rPr lang="en-US" sz="1400" b="1" dirty="0" smtClean="0"/>
              <a:t>then</a:t>
            </a:r>
            <a:r>
              <a:rPr lang="cs-CZ" sz="1400" dirty="0" smtClean="0"/>
              <a:t> </a:t>
            </a:r>
            <a:r>
              <a:rPr lang="en-US" sz="1400" dirty="0" smtClean="0"/>
              <a:t>{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		</a:t>
            </a:r>
            <a:r>
              <a:rPr lang="cs-CZ" sz="1400" dirty="0" err="1" smtClean="0"/>
              <a:t>visited</a:t>
            </a:r>
            <a:r>
              <a:rPr lang="cs-CZ" sz="1400" dirty="0" smtClean="0"/>
              <a:t>.</a:t>
            </a:r>
            <a:r>
              <a:rPr lang="en-US" sz="1400" dirty="0" smtClean="0"/>
              <a:t>add</a:t>
            </a:r>
            <a:r>
              <a:rPr lang="cs-CZ" sz="1400" dirty="0" smtClean="0"/>
              <a:t>(</a:t>
            </a:r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cs-CZ" sz="1400" dirty="0" smtClean="0"/>
              <a:t>)</a:t>
            </a:r>
            <a:r>
              <a:rPr lang="en-US" sz="1400" dirty="0" smtClean="0"/>
              <a:t>;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cs-CZ" sz="1400" dirty="0" smtClean="0"/>
              <a:t> </a:t>
            </a:r>
            <a:r>
              <a:rPr lang="en-US" sz="1400" dirty="0" smtClean="0"/>
              <a:t>				</a:t>
            </a:r>
            <a:r>
              <a:rPr lang="en-US" sz="1400" b="1" dirty="0" smtClean="0"/>
              <a:t>for all 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x</a:t>
            </a:r>
            <a:r>
              <a:rPr lang="en-US" sz="1400" dirty="0" smtClean="0"/>
              <a:t> </a:t>
            </a:r>
            <a:r>
              <a:rPr lang="en-US" sz="1400" b="1" dirty="0" smtClean="0"/>
              <a:t>in</a:t>
            </a:r>
            <a:r>
              <a:rPr lang="en-US" sz="1400" dirty="0" smtClean="0"/>
              <a:t> neighbors of </a:t>
            </a:r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en-US" sz="1400" dirty="0" smtClean="0"/>
              <a:t> {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			</a:t>
            </a:r>
            <a:r>
              <a:rPr lang="en-US" sz="1400" dirty="0" err="1" smtClean="0">
                <a:solidFill>
                  <a:schemeClr val="accent5">
                    <a:lumMod val="75000"/>
                  </a:schemeClr>
                </a:solidFill>
              </a:rPr>
              <a:t>to_visit</a:t>
            </a:r>
            <a:r>
              <a:rPr lang="en-US" sz="1400" dirty="0" err="1" smtClean="0"/>
              <a:t>.push</a:t>
            </a:r>
            <a:r>
              <a:rPr lang="en-US" sz="1400" dirty="0" smtClean="0"/>
              <a:t>(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x</a:t>
            </a:r>
            <a:r>
              <a:rPr lang="en-US" sz="1400" dirty="0" smtClean="0"/>
              <a:t>);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		}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	}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}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}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900665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 – priority queue</a:t>
            </a:r>
            <a:endParaRPr lang="cs-CZ" dirty="0"/>
          </a:p>
        </p:txBody>
      </p:sp>
      <p:sp>
        <p:nvSpPr>
          <p:cNvPr id="32771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186737" cy="4895850"/>
          </a:xfrm>
        </p:spPr>
        <p:txBody>
          <a:bodyPr/>
          <a:lstStyle/>
          <a:p>
            <a:pPr eaLnBrk="1" hangingPunct="1"/>
            <a:r>
              <a:rPr lang="en-US" dirty="0" smtClean="0"/>
              <a:t>priority queue</a:t>
            </a:r>
            <a:endParaRPr lang="cs-CZ" dirty="0" smtClean="0"/>
          </a:p>
          <a:p>
            <a:pPr lvl="1" eaLnBrk="1" hangingPunct="1"/>
            <a:r>
              <a:rPr lang="en-US" dirty="0" smtClean="0">
                <a:latin typeface="+mn-lt"/>
              </a:rPr>
              <a:t>Is a queue with operation </a:t>
            </a:r>
            <a:r>
              <a:rPr lang="en-US" b="1" dirty="0">
                <a:latin typeface="+mn-lt"/>
              </a:rPr>
              <a:t>insert to the queue with a </a:t>
            </a:r>
            <a:r>
              <a:rPr lang="en-US" b="1" dirty="0" smtClean="0">
                <a:latin typeface="+mn-lt"/>
              </a:rPr>
              <a:t>priority.</a:t>
            </a:r>
          </a:p>
          <a:p>
            <a:pPr lvl="1" eaLnBrk="1" hangingPunct="1"/>
            <a:r>
              <a:rPr lang="en-US" dirty="0" smtClean="0">
                <a:latin typeface="+mn-lt"/>
              </a:rPr>
              <a:t>In case the priority is the lowest, the queue behaves </a:t>
            </a:r>
            <a:r>
              <a:rPr lang="cs-CZ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as push into a normal queue.</a:t>
            </a:r>
            <a:endParaRPr lang="cs-CZ" dirty="0" smtClean="0">
              <a:latin typeface="+mn-lt"/>
            </a:endParaRPr>
          </a:p>
          <a:p>
            <a:pPr lvl="1" eaLnBrk="1" hangingPunct="1"/>
            <a:r>
              <a:rPr lang="en-US" dirty="0" smtClean="0">
                <a:latin typeface="+mn-lt"/>
              </a:rPr>
              <a:t>In case the priority is the highest, the queue behaves as push into a stack.</a:t>
            </a:r>
            <a:endParaRPr lang="cs-CZ" dirty="0" smtClean="0">
              <a:latin typeface="+mn-lt"/>
            </a:endParaRPr>
          </a:p>
          <a:p>
            <a:pPr lvl="1" eaLnBrk="1" hangingPunct="1"/>
            <a:r>
              <a:rPr lang="en-US" dirty="0" smtClean="0">
                <a:latin typeface="+mn-lt"/>
              </a:rPr>
              <a:t>Both DFS and BFS might be realized using a priority queue with an appropriate value of priority during inserting of elements.</a:t>
            </a:r>
            <a:r>
              <a:rPr lang="cs-CZ" dirty="0" smtClean="0"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9393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9552" y="1700808"/>
            <a:ext cx="8064698" cy="4391794"/>
          </a:xfrm>
        </p:spPr>
        <p:txBody>
          <a:bodyPr/>
          <a:lstStyle/>
          <a:p>
            <a:r>
              <a:rPr lang="cs-CZ" sz="2000" dirty="0" smtClean="0"/>
              <a:t>Matoušek, J.</a:t>
            </a:r>
            <a:r>
              <a:rPr lang="en-US" sz="2000" dirty="0" smtClean="0"/>
              <a:t>;</a:t>
            </a:r>
            <a:r>
              <a:rPr lang="cs-CZ" sz="2000" dirty="0" smtClean="0"/>
              <a:t> Nešetřil, J. </a:t>
            </a:r>
            <a:r>
              <a:rPr lang="cs-CZ" sz="2000" i="1" dirty="0" smtClean="0"/>
              <a:t>Kapitoly z diskrétní matematiky</a:t>
            </a:r>
            <a:r>
              <a:rPr lang="cs-CZ" sz="2000" dirty="0" smtClean="0"/>
              <a:t>. Karolinum</a:t>
            </a:r>
            <a:r>
              <a:rPr lang="en-US" sz="2000" dirty="0" smtClean="0"/>
              <a:t>.</a:t>
            </a:r>
            <a:r>
              <a:rPr lang="cs-CZ" sz="2000" dirty="0" smtClean="0"/>
              <a:t> Praha 2002</a:t>
            </a:r>
            <a:r>
              <a:rPr lang="en-US" sz="2000" dirty="0" smtClean="0"/>
              <a:t>. ISBN 978-80-246-1411-3.</a:t>
            </a:r>
            <a:endParaRPr lang="cs-CZ" sz="2000" dirty="0" smtClean="0"/>
          </a:p>
          <a:p>
            <a:r>
              <a:rPr lang="cs-CZ" sz="2000" dirty="0" err="1" smtClean="0"/>
              <a:t>Cormen</a:t>
            </a:r>
            <a:r>
              <a:rPr lang="cs-CZ" sz="2000" dirty="0" smtClean="0"/>
              <a:t>, Thomas H.; </a:t>
            </a:r>
            <a:r>
              <a:rPr lang="cs-CZ" sz="2000" dirty="0" err="1" smtClean="0"/>
              <a:t>Leiserson</a:t>
            </a:r>
            <a:r>
              <a:rPr lang="cs-CZ" sz="2000" dirty="0" smtClean="0"/>
              <a:t>, Charles E.; </a:t>
            </a:r>
            <a:r>
              <a:rPr lang="cs-CZ" sz="2000" dirty="0" err="1" smtClean="0"/>
              <a:t>Rivest</a:t>
            </a:r>
            <a:r>
              <a:rPr lang="cs-CZ" sz="2000" dirty="0" smtClean="0"/>
              <a:t>, </a:t>
            </a:r>
            <a:r>
              <a:rPr lang="cs-CZ" sz="2000" dirty="0" err="1" smtClean="0"/>
              <a:t>Ronald</a:t>
            </a:r>
            <a:r>
              <a:rPr lang="cs-CZ" sz="2000" dirty="0" smtClean="0"/>
              <a:t> L.; Stein, </a:t>
            </a:r>
            <a:r>
              <a:rPr lang="cs-CZ" sz="2000" dirty="0" err="1" smtClean="0"/>
              <a:t>Clifford</a:t>
            </a:r>
            <a:r>
              <a:rPr lang="cs-CZ" sz="2000" dirty="0" smtClean="0"/>
              <a:t> (2001). </a:t>
            </a:r>
            <a:r>
              <a:rPr lang="cs-CZ" sz="2000" i="1" dirty="0" err="1" smtClean="0"/>
              <a:t>Introduction</a:t>
            </a:r>
            <a:r>
              <a:rPr lang="cs-CZ" sz="2000" i="1" dirty="0" smtClean="0"/>
              <a:t> to </a:t>
            </a:r>
            <a:r>
              <a:rPr lang="cs-CZ" sz="2000" i="1" dirty="0" err="1" smtClean="0"/>
              <a:t>Algorithms</a:t>
            </a:r>
            <a:r>
              <a:rPr lang="cs-CZ" sz="2000" i="1" dirty="0" smtClean="0"/>
              <a:t> (2nd </a:t>
            </a:r>
            <a:r>
              <a:rPr lang="cs-CZ" sz="2000" i="1" dirty="0" err="1" smtClean="0"/>
              <a:t>ed</a:t>
            </a:r>
            <a:r>
              <a:rPr lang="cs-CZ" sz="2000" i="1" dirty="0" smtClean="0"/>
              <a:t>.)</a:t>
            </a:r>
            <a:r>
              <a:rPr lang="cs-CZ" sz="2000" dirty="0" smtClean="0"/>
              <a:t>. MIT </a:t>
            </a:r>
            <a:r>
              <a:rPr lang="cs-CZ" sz="2000" dirty="0" err="1" smtClean="0"/>
              <a:t>Press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McGraw</a:t>
            </a:r>
            <a:r>
              <a:rPr lang="cs-CZ" sz="2000" dirty="0" smtClean="0"/>
              <a:t>-</a:t>
            </a:r>
            <a:r>
              <a:rPr lang="cs-CZ" sz="2000" dirty="0" err="1" smtClean="0"/>
              <a:t>Hill</a:t>
            </a:r>
            <a:r>
              <a:rPr lang="cs-CZ" sz="2000" dirty="0" smtClean="0"/>
              <a:t>. ISBN 0-262-53196-8.</a:t>
            </a:r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Asymptotic notation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Asymptotic upper bound</a:t>
            </a:r>
            <a:r>
              <a:rPr lang="cs-CZ" dirty="0" smtClean="0"/>
              <a:t>: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en-US" dirty="0" smtClean="0"/>
              <a:t>Meaning</a:t>
            </a:r>
            <a:r>
              <a:rPr lang="cs-CZ" dirty="0" smtClean="0"/>
              <a:t>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/>
              <a:t>	</a:t>
            </a:r>
            <a:r>
              <a:rPr lang="en-US" dirty="0" smtClean="0"/>
              <a:t>The value of the function </a:t>
            </a:r>
            <a:r>
              <a:rPr lang="cs-CZ" sz="3200" i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f</a:t>
            </a:r>
            <a:r>
              <a:rPr lang="cs-CZ" sz="2800" dirty="0" smtClean="0"/>
              <a:t>  </a:t>
            </a:r>
            <a:r>
              <a:rPr lang="en-US" dirty="0"/>
              <a:t>is on or below the value of the function</a:t>
            </a:r>
            <a:r>
              <a:rPr lang="en-US" sz="2800" dirty="0" smtClean="0"/>
              <a:t> </a:t>
            </a:r>
            <a:r>
              <a:rPr lang="cs-CZ" sz="3200" i="1" dirty="0" smtClean="0">
                <a:solidFill>
                  <a:srgbClr val="3333FF"/>
                </a:solidFill>
                <a:latin typeface="Cambria" pitchFamily="18" charset="0"/>
              </a:rPr>
              <a:t>g</a:t>
            </a:r>
            <a:r>
              <a:rPr lang="cs-CZ" sz="2400" i="1" dirty="0" smtClean="0">
                <a:latin typeface="Cambria" pitchFamily="18" charset="0"/>
              </a:rPr>
              <a:t> </a:t>
            </a:r>
            <a:r>
              <a:rPr lang="cs-CZ" dirty="0" smtClean="0"/>
              <a:t>(</a:t>
            </a:r>
            <a:r>
              <a:rPr lang="en-US" dirty="0" smtClean="0"/>
              <a:t>within a constant factor</a:t>
            </a:r>
            <a:r>
              <a:rPr lang="cs-CZ" dirty="0" smtClean="0"/>
              <a:t>)</a:t>
            </a:r>
          </a:p>
          <a:p>
            <a:pPr eaLnBrk="1" hangingPunct="1">
              <a:defRPr/>
            </a:pPr>
            <a:r>
              <a:rPr lang="en-US" dirty="0" smtClean="0"/>
              <a:t>Definition</a:t>
            </a:r>
            <a:r>
              <a:rPr lang="cs-CZ" dirty="0" smtClean="0"/>
              <a:t>: 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33" name="Rectangle 7"/>
          <p:cNvSpPr>
            <a:spLocks noChangeArrowheads="1"/>
          </p:cNvSpPr>
          <p:nvPr/>
        </p:nvSpPr>
        <p:spPr bwMode="auto">
          <a:xfrm>
            <a:off x="0" y="936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35" name="Rectangle 10"/>
          <p:cNvSpPr>
            <a:spLocks noChangeArrowheads="1"/>
          </p:cNvSpPr>
          <p:nvPr/>
        </p:nvSpPr>
        <p:spPr bwMode="auto">
          <a:xfrm>
            <a:off x="0" y="936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1643063" y="1643063"/>
          <a:ext cx="57658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Dokument" r:id="rId3" imgW="5766396" imgH="605646" progId="Word.Document.12">
                  <p:embed/>
                </p:oleObj>
              </mc:Choice>
              <mc:Fallback>
                <p:oleObj name="Dokument" r:id="rId3" imgW="5766396" imgH="605646" progId="Word.Document.12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1643063"/>
                        <a:ext cx="57658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37" name="Rectangle 14"/>
          <p:cNvSpPr>
            <a:spLocks noChangeArrowheads="1"/>
          </p:cNvSpPr>
          <p:nvPr/>
        </p:nvSpPr>
        <p:spPr bwMode="auto">
          <a:xfrm>
            <a:off x="0" y="936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027" name="Object 15"/>
          <p:cNvGraphicFramePr>
            <a:graphicFrameLocks noChangeAspect="1"/>
          </p:cNvGraphicFramePr>
          <p:nvPr/>
        </p:nvGraphicFramePr>
        <p:xfrm>
          <a:off x="1068388" y="4716463"/>
          <a:ext cx="6880225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Dokument" r:id="rId5" imgW="7058267" imgH="605646" progId="Word.Document.12">
                  <p:embed/>
                </p:oleObj>
              </mc:Choice>
              <mc:Fallback>
                <p:oleObj name="Dokument" r:id="rId5" imgW="7058267" imgH="605646" progId="Word.Document.12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8" y="4716463"/>
                        <a:ext cx="6880225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Asymptotic notation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Asymptotic </a:t>
            </a:r>
            <a:r>
              <a:rPr lang="en-US" dirty="0" smtClean="0"/>
              <a:t>lower </a:t>
            </a:r>
            <a:r>
              <a:rPr lang="en-US" dirty="0"/>
              <a:t>bound </a:t>
            </a:r>
            <a:r>
              <a:rPr lang="cs-CZ" dirty="0" smtClean="0"/>
              <a:t>: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en-US" dirty="0" smtClean="0"/>
              <a:t>Meaning</a:t>
            </a:r>
            <a:r>
              <a:rPr lang="cs-CZ" dirty="0" smtClean="0"/>
              <a:t>: </a:t>
            </a:r>
          </a:p>
          <a:p>
            <a:pPr eaLnBrk="1" hangingPunct="1">
              <a:buNone/>
              <a:defRPr/>
            </a:pPr>
            <a:r>
              <a:rPr lang="cs-CZ" dirty="0"/>
              <a:t>	</a:t>
            </a:r>
            <a:r>
              <a:rPr lang="en-US" dirty="0"/>
              <a:t>The value of the function </a:t>
            </a:r>
            <a:r>
              <a:rPr lang="cs-CZ" sz="3200" i="1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f</a:t>
            </a:r>
            <a:r>
              <a:rPr lang="cs-CZ" dirty="0"/>
              <a:t>  </a:t>
            </a:r>
            <a:r>
              <a:rPr lang="en-US" dirty="0"/>
              <a:t>is on or </a:t>
            </a:r>
            <a:r>
              <a:rPr lang="en-US" dirty="0" smtClean="0"/>
              <a:t>above </a:t>
            </a:r>
            <a:r>
              <a:rPr lang="en-US" dirty="0"/>
              <a:t>the value of the function </a:t>
            </a:r>
            <a:r>
              <a:rPr lang="cs-CZ" sz="3200" i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g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en-US" dirty="0"/>
              <a:t>within a constant factor</a:t>
            </a:r>
            <a:r>
              <a:rPr lang="cs-CZ" dirty="0"/>
              <a:t>)</a:t>
            </a:r>
          </a:p>
          <a:p>
            <a:pPr eaLnBrk="1" hangingPunct="1">
              <a:defRPr/>
            </a:pPr>
            <a:r>
              <a:rPr lang="en-US" dirty="0" smtClean="0"/>
              <a:t>Definition</a:t>
            </a:r>
            <a:r>
              <a:rPr lang="cs-CZ" dirty="0" smtClean="0"/>
              <a:t>: 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057" name="Rectangle 7"/>
          <p:cNvSpPr>
            <a:spLocks noChangeArrowheads="1"/>
          </p:cNvSpPr>
          <p:nvPr/>
        </p:nvSpPr>
        <p:spPr bwMode="auto">
          <a:xfrm>
            <a:off x="0" y="936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059" name="Rectangle 10"/>
          <p:cNvSpPr>
            <a:spLocks noChangeArrowheads="1"/>
          </p:cNvSpPr>
          <p:nvPr/>
        </p:nvSpPr>
        <p:spPr bwMode="auto">
          <a:xfrm>
            <a:off x="0" y="936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050" name="Object 11"/>
          <p:cNvGraphicFramePr>
            <a:graphicFrameLocks noChangeAspect="1"/>
          </p:cNvGraphicFramePr>
          <p:nvPr/>
        </p:nvGraphicFramePr>
        <p:xfrm>
          <a:off x="1643063" y="1643063"/>
          <a:ext cx="57658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Dokument" r:id="rId3" imgW="5766396" imgH="605646" progId="Word.Document.12">
                  <p:embed/>
                </p:oleObj>
              </mc:Choice>
              <mc:Fallback>
                <p:oleObj name="Dokument" r:id="rId3" imgW="5766396" imgH="605646" progId="Word.Document.12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1643063"/>
                        <a:ext cx="57658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061" name="Rectangle 14"/>
          <p:cNvSpPr>
            <a:spLocks noChangeArrowheads="1"/>
          </p:cNvSpPr>
          <p:nvPr/>
        </p:nvSpPr>
        <p:spPr bwMode="auto">
          <a:xfrm>
            <a:off x="0" y="936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051" name="Object 15"/>
          <p:cNvGraphicFramePr>
            <a:graphicFrameLocks noChangeAspect="1"/>
          </p:cNvGraphicFramePr>
          <p:nvPr/>
        </p:nvGraphicFramePr>
        <p:xfrm>
          <a:off x="1068388" y="4716463"/>
          <a:ext cx="6718300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Dokument" r:id="rId5" imgW="7058267" imgH="605646" progId="Word.Document.12">
                  <p:embed/>
                </p:oleObj>
              </mc:Choice>
              <mc:Fallback>
                <p:oleObj name="Dokument" r:id="rId5" imgW="7058267" imgH="605646" progId="Word.Document.12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8" y="4716463"/>
                        <a:ext cx="6718300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Asymptotic notation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Asymptotic </a:t>
            </a:r>
            <a:r>
              <a:rPr lang="en-US" dirty="0" smtClean="0"/>
              <a:t>tight bound </a:t>
            </a:r>
            <a:r>
              <a:rPr lang="cs-CZ" dirty="0" smtClean="0"/>
              <a:t>: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en-US" dirty="0" smtClean="0"/>
              <a:t>Meaning</a:t>
            </a:r>
            <a:r>
              <a:rPr lang="cs-CZ" dirty="0" smtClean="0"/>
              <a:t>: </a:t>
            </a:r>
          </a:p>
          <a:p>
            <a:pPr eaLnBrk="1" hangingPunct="1">
              <a:buNone/>
              <a:defRPr/>
            </a:pPr>
            <a:r>
              <a:rPr lang="cs-CZ" dirty="0" smtClean="0"/>
              <a:t>	</a:t>
            </a:r>
            <a:r>
              <a:rPr lang="en-US" dirty="0"/>
              <a:t>The value of the function </a:t>
            </a:r>
            <a:r>
              <a:rPr lang="cs-CZ" sz="3200" i="1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f</a:t>
            </a:r>
            <a:r>
              <a:rPr lang="cs-CZ" dirty="0"/>
              <a:t>  </a:t>
            </a:r>
            <a:r>
              <a:rPr lang="en-US" dirty="0"/>
              <a:t>is </a:t>
            </a:r>
            <a:r>
              <a:rPr lang="en-US" dirty="0" smtClean="0"/>
              <a:t>equal to the </a:t>
            </a:r>
            <a:r>
              <a:rPr lang="en-US" dirty="0"/>
              <a:t>value of the function </a:t>
            </a:r>
            <a:r>
              <a:rPr lang="cs-CZ" sz="3200" i="1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g</a:t>
            </a:r>
            <a:r>
              <a:rPr lang="cs-CZ" dirty="0"/>
              <a:t> (</a:t>
            </a:r>
            <a:r>
              <a:rPr lang="en-US" dirty="0"/>
              <a:t>within a constant factor</a:t>
            </a:r>
            <a:r>
              <a:rPr lang="cs-CZ" dirty="0" smtClean="0"/>
              <a:t>)</a:t>
            </a:r>
            <a:r>
              <a:rPr lang="en-US" dirty="0" smtClean="0"/>
              <a:t>.</a:t>
            </a:r>
            <a:endParaRPr lang="cs-CZ" dirty="0"/>
          </a:p>
          <a:p>
            <a:pPr eaLnBrk="1" hangingPunct="1">
              <a:defRPr/>
            </a:pPr>
            <a:r>
              <a:rPr lang="en-US" dirty="0" smtClean="0"/>
              <a:t>Definition</a:t>
            </a:r>
            <a:r>
              <a:rPr lang="cs-CZ" dirty="0" smtClean="0"/>
              <a:t>: 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079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08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0" y="936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082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083" name="Rectangle 10"/>
          <p:cNvSpPr>
            <a:spLocks noChangeArrowheads="1"/>
          </p:cNvSpPr>
          <p:nvPr/>
        </p:nvSpPr>
        <p:spPr bwMode="auto">
          <a:xfrm>
            <a:off x="0" y="936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3074" name="Object 11"/>
          <p:cNvGraphicFramePr>
            <a:graphicFrameLocks noChangeAspect="1"/>
          </p:cNvGraphicFramePr>
          <p:nvPr/>
        </p:nvGraphicFramePr>
        <p:xfrm>
          <a:off x="1643063" y="1714500"/>
          <a:ext cx="5749925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Dokument" r:id="rId3" imgW="5766396" imgH="605646" progId="Word.Document.12">
                  <p:embed/>
                </p:oleObj>
              </mc:Choice>
              <mc:Fallback>
                <p:oleObj name="Dokument" r:id="rId3" imgW="5766396" imgH="605646" progId="Word.Document.12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1714500"/>
                        <a:ext cx="5749925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4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085" name="Rectangle 14"/>
          <p:cNvSpPr>
            <a:spLocks noChangeArrowheads="1"/>
          </p:cNvSpPr>
          <p:nvPr/>
        </p:nvSpPr>
        <p:spPr bwMode="auto">
          <a:xfrm>
            <a:off x="0" y="936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3075" name="Object 15"/>
          <p:cNvGraphicFramePr>
            <a:graphicFrameLocks noChangeAspect="1"/>
          </p:cNvGraphicFramePr>
          <p:nvPr/>
        </p:nvGraphicFramePr>
        <p:xfrm>
          <a:off x="787400" y="4645025"/>
          <a:ext cx="743267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Dokument" r:id="rId5" imgW="8344733" imgH="586596" progId="Word.Document.12">
                  <p:embed/>
                </p:oleObj>
              </mc:Choice>
              <mc:Fallback>
                <p:oleObj name="Dokument" r:id="rId5" imgW="8344733" imgH="586596" progId="Word.Document.12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" y="4645025"/>
                        <a:ext cx="743267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Asymptotic notation</a:t>
            </a:r>
            <a:endParaRPr lang="cs-CZ" dirty="0"/>
          </a:p>
        </p:txBody>
      </p:sp>
      <p:sp>
        <p:nvSpPr>
          <p:cNvPr id="18435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401050" cy="144621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Example</a:t>
            </a:r>
            <a:r>
              <a:rPr lang="cs-CZ" sz="2400" dirty="0" smtClean="0"/>
              <a:t>: </a:t>
            </a:r>
            <a:r>
              <a:rPr lang="en-US" sz="2400" dirty="0" smtClean="0"/>
              <a:t>Consider two-dimensional array</a:t>
            </a:r>
            <a:r>
              <a:rPr lang="cs-CZ" sz="2400" dirty="0" smtClean="0"/>
              <a:t> </a:t>
            </a:r>
            <a:r>
              <a:rPr lang="cs-CZ" sz="2400" dirty="0" err="1" smtClean="0"/>
              <a:t>MxN</a:t>
            </a:r>
            <a:r>
              <a:rPr lang="cs-CZ" sz="2400" dirty="0" smtClean="0"/>
              <a:t> </a:t>
            </a:r>
            <a:r>
              <a:rPr lang="en-US" sz="2400" dirty="0" smtClean="0"/>
              <a:t>of integers</a:t>
            </a:r>
            <a:r>
              <a:rPr lang="cs-CZ" sz="2400" dirty="0" smtClean="0"/>
              <a:t>. </a:t>
            </a:r>
            <a:r>
              <a:rPr lang="en-US" sz="2400" dirty="0" smtClean="0"/>
              <a:t>What is asymptotic growth of searching for the maximum number in this array?</a:t>
            </a:r>
            <a:endParaRPr lang="cs-CZ" sz="2400" dirty="0" smtClean="0"/>
          </a:p>
        </p:txBody>
      </p:sp>
      <p:sp>
        <p:nvSpPr>
          <p:cNvPr id="17" name="Zástupný symbol pro obsah 16"/>
          <p:cNvSpPr>
            <a:spLocks noGrp="1"/>
          </p:cNvSpPr>
          <p:nvPr>
            <p:ph sz="half" idx="2"/>
          </p:nvPr>
        </p:nvSpPr>
        <p:spPr>
          <a:xfrm>
            <a:off x="357188" y="2428875"/>
            <a:ext cx="4033837" cy="3857625"/>
          </a:xfrm>
        </p:spPr>
        <p:txBody>
          <a:bodyPr/>
          <a:lstStyle/>
          <a:p>
            <a:pPr eaLnBrk="1" hangingPunct="1">
              <a:buSzPts val="1700"/>
              <a:buFont typeface="Wingdings"/>
              <a:buChar char="n"/>
              <a:defRPr/>
            </a:pPr>
            <a:r>
              <a:rPr lang="pt-BR" kern="1200" dirty="0" smtClean="0">
                <a:solidFill>
                  <a:srgbClr val="000000"/>
                </a:solidFill>
              </a:rPr>
              <a:t>upper:</a:t>
            </a:r>
            <a:endParaRPr lang="cs-CZ" kern="1200" dirty="0" smtClean="0">
              <a:solidFill>
                <a:srgbClr val="000000"/>
              </a:solidFill>
            </a:endParaRPr>
          </a:p>
          <a:p>
            <a:pPr lvl="1" eaLnBrk="1" hangingPunct="1">
              <a:buSzPts val="1700"/>
              <a:buFont typeface="Wingdings"/>
              <a:buChar char="n"/>
              <a:defRPr/>
            </a:pPr>
            <a:r>
              <a:rPr lang="pt-BR" kern="1200" dirty="0" smtClean="0">
                <a:solidFill>
                  <a:srgbClr val="000000"/>
                </a:solidFill>
                <a:latin typeface="Tahoma"/>
              </a:rPr>
              <a:t>O((M+N)</a:t>
            </a:r>
            <a:r>
              <a:rPr lang="pt-BR" kern="1200" baseline="30000" dirty="0" smtClean="0">
                <a:solidFill>
                  <a:srgbClr val="000000"/>
                </a:solidFill>
                <a:latin typeface="Tahoma"/>
              </a:rPr>
              <a:t>2</a:t>
            </a:r>
            <a:r>
              <a:rPr lang="pt-BR" kern="1200" dirty="0" smtClean="0">
                <a:solidFill>
                  <a:srgbClr val="000000"/>
                </a:solidFill>
                <a:latin typeface="Tahoma"/>
              </a:rPr>
              <a:t>)</a:t>
            </a:r>
            <a:r>
              <a:rPr lang="cs-CZ" kern="1200" dirty="0" smtClean="0">
                <a:solidFill>
                  <a:srgbClr val="000000"/>
                </a:solidFill>
                <a:latin typeface="Tahoma"/>
              </a:rPr>
              <a:t>	 </a:t>
            </a:r>
            <a:r>
              <a:rPr lang="cs-CZ" kern="1200" dirty="0" smtClean="0">
                <a:solidFill>
                  <a:srgbClr val="92D050"/>
                </a:solidFill>
                <a:latin typeface="Tahoma"/>
                <a:sym typeface="Wingdings"/>
              </a:rPr>
              <a:t></a:t>
            </a:r>
            <a:endParaRPr lang="pt-BR" kern="1200" dirty="0" smtClean="0">
              <a:solidFill>
                <a:srgbClr val="92D050"/>
              </a:solidFill>
              <a:latin typeface="Tahoma"/>
            </a:endParaRPr>
          </a:p>
          <a:p>
            <a:pPr lvl="1" eaLnBrk="1" hangingPunct="1">
              <a:buSzPts val="1700"/>
              <a:buFont typeface="Wingdings"/>
              <a:buChar char="n"/>
              <a:defRPr/>
            </a:pPr>
            <a:r>
              <a:rPr lang="pt-BR" kern="1200" dirty="0" smtClean="0">
                <a:solidFill>
                  <a:srgbClr val="000000"/>
                </a:solidFill>
                <a:latin typeface="Tahoma"/>
              </a:rPr>
              <a:t>O(max(M,N)</a:t>
            </a:r>
            <a:r>
              <a:rPr lang="pt-BR" kern="1200" baseline="30000" dirty="0" smtClean="0">
                <a:solidFill>
                  <a:srgbClr val="000000"/>
                </a:solidFill>
                <a:latin typeface="Tahoma"/>
              </a:rPr>
              <a:t>2</a:t>
            </a:r>
            <a:r>
              <a:rPr lang="pt-BR" kern="1200" dirty="0" smtClean="0">
                <a:solidFill>
                  <a:srgbClr val="000000"/>
                </a:solidFill>
                <a:latin typeface="Tahoma"/>
              </a:rPr>
              <a:t>)</a:t>
            </a:r>
            <a:r>
              <a:rPr lang="cs-CZ" kern="1200" dirty="0" smtClean="0">
                <a:solidFill>
                  <a:srgbClr val="92D050"/>
                </a:solidFill>
                <a:latin typeface="Tahoma"/>
                <a:sym typeface="Wingdings"/>
              </a:rPr>
              <a:t>  </a:t>
            </a:r>
          </a:p>
          <a:p>
            <a:pPr lvl="1" eaLnBrk="1" hangingPunct="1">
              <a:buSzPts val="1700"/>
              <a:buFont typeface="Wingdings"/>
              <a:buChar char="n"/>
              <a:defRPr/>
            </a:pPr>
            <a:r>
              <a:rPr lang="pt-BR" kern="1200" dirty="0" smtClean="0">
                <a:solidFill>
                  <a:srgbClr val="000000"/>
                </a:solidFill>
                <a:latin typeface="Tahoma"/>
              </a:rPr>
              <a:t>O(N</a:t>
            </a:r>
            <a:r>
              <a:rPr lang="pt-BR" kern="1200" baseline="30000" dirty="0" smtClean="0">
                <a:solidFill>
                  <a:srgbClr val="000000"/>
                </a:solidFill>
                <a:latin typeface="Tahoma"/>
              </a:rPr>
              <a:t>2</a:t>
            </a:r>
            <a:r>
              <a:rPr lang="pt-BR" kern="1200" dirty="0" smtClean="0">
                <a:solidFill>
                  <a:srgbClr val="000000"/>
                </a:solidFill>
                <a:latin typeface="Tahoma"/>
              </a:rPr>
              <a:t>)</a:t>
            </a:r>
            <a:r>
              <a:rPr lang="cs-CZ" kern="1200" dirty="0" smtClean="0">
                <a:solidFill>
                  <a:srgbClr val="92D050"/>
                </a:solidFill>
                <a:latin typeface="Tahoma"/>
                <a:sym typeface="Wingdings"/>
              </a:rPr>
              <a:t>  		 </a:t>
            </a:r>
            <a:r>
              <a:rPr lang="cs-CZ" kern="1200" dirty="0" smtClean="0">
                <a:solidFill>
                  <a:srgbClr val="FF0000"/>
                </a:solidFill>
                <a:latin typeface="Tahoma"/>
                <a:sym typeface="Wingdings"/>
              </a:rPr>
              <a:t></a:t>
            </a:r>
            <a:endParaRPr lang="pt-BR" kern="1200" dirty="0" smtClean="0">
              <a:solidFill>
                <a:srgbClr val="FF0000"/>
              </a:solidFill>
              <a:latin typeface="Tahoma"/>
            </a:endParaRPr>
          </a:p>
          <a:p>
            <a:pPr lvl="1" eaLnBrk="1" hangingPunct="1">
              <a:buSzPts val="1700"/>
              <a:buFont typeface="Wingdings"/>
              <a:buChar char="n"/>
              <a:defRPr/>
            </a:pPr>
            <a:r>
              <a:rPr lang="pt-BR" kern="1200" dirty="0" smtClean="0">
                <a:solidFill>
                  <a:srgbClr val="000000"/>
                </a:solidFill>
                <a:latin typeface="Tahoma"/>
              </a:rPr>
              <a:t>O(M</a:t>
            </a:r>
            <a:r>
              <a:rPr lang="pt-BR" kern="1200" dirty="0" smtClean="0">
                <a:solidFill>
                  <a:srgbClr val="000000"/>
                </a:solidFill>
                <a:latin typeface="Symbol" panose="05050102010706020507" pitchFamily="18" charset="2"/>
              </a:rPr>
              <a:t></a:t>
            </a:r>
            <a:r>
              <a:rPr lang="pt-BR" kern="1200" dirty="0" smtClean="0">
                <a:solidFill>
                  <a:srgbClr val="000000"/>
                </a:solidFill>
                <a:latin typeface="Tahoma"/>
              </a:rPr>
              <a:t>N)</a:t>
            </a:r>
            <a:r>
              <a:rPr lang="cs-CZ" kern="1200" dirty="0" smtClean="0">
                <a:solidFill>
                  <a:srgbClr val="000000"/>
                </a:solidFill>
                <a:latin typeface="Tahoma"/>
              </a:rPr>
              <a:t>		 </a:t>
            </a:r>
            <a:r>
              <a:rPr lang="cs-CZ" kern="1200" dirty="0" smtClean="0">
                <a:solidFill>
                  <a:srgbClr val="92D050"/>
                </a:solidFill>
                <a:latin typeface="Tahoma"/>
                <a:sym typeface="Wingdings"/>
              </a:rPr>
              <a:t></a:t>
            </a:r>
            <a:endParaRPr lang="pt-BR" kern="1200" dirty="0" smtClean="0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8" name="Zástupný symbol pro obsah 16"/>
          <p:cNvSpPr txBox="1">
            <a:spLocks/>
          </p:cNvSpPr>
          <p:nvPr/>
        </p:nvSpPr>
        <p:spPr bwMode="auto">
          <a:xfrm>
            <a:off x="3429000" y="5357813"/>
            <a:ext cx="4033838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50000"/>
              </a:spcBef>
              <a:buClr>
                <a:srgbClr val="FFAE5D"/>
              </a:buClr>
              <a:buSzPts val="1700"/>
              <a:buFont typeface="Wingdings"/>
              <a:buChar char="n"/>
              <a:defRPr/>
            </a:pP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tight</a:t>
            </a:r>
            <a:r>
              <a:rPr lang="pt-BR" sz="2800" dirty="0" smtClean="0">
                <a:solidFill>
                  <a:srgbClr val="000000"/>
                </a:solidFill>
                <a:latin typeface="+mn-lt"/>
              </a:rPr>
              <a:t>:</a:t>
            </a:r>
            <a:endParaRPr lang="pt-BR" sz="2400" dirty="0">
              <a:solidFill>
                <a:srgbClr val="000000"/>
              </a:solidFill>
              <a:latin typeface="Tahoma"/>
            </a:endParaRPr>
          </a:p>
          <a:p>
            <a:pPr marL="742950" lvl="1" indent="-285750" eaLnBrk="1" hangingPunct="1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ts val="1700"/>
              <a:buFont typeface="Wingdings"/>
              <a:buChar char="n"/>
              <a:defRPr/>
            </a:pPr>
            <a:r>
              <a:rPr lang="pt-BR" sz="2400" dirty="0">
                <a:solidFill>
                  <a:srgbClr val="000000"/>
                </a:solidFill>
                <a:latin typeface="Tahoma"/>
                <a:sym typeface="Symbol"/>
              </a:rPr>
              <a:t></a:t>
            </a:r>
            <a:r>
              <a:rPr lang="pt-BR" sz="2400" dirty="0">
                <a:solidFill>
                  <a:srgbClr val="000000"/>
                </a:solidFill>
                <a:latin typeface="Tahoma"/>
              </a:rPr>
              <a:t>(M</a:t>
            </a:r>
            <a:r>
              <a:rPr lang="pt-BR" sz="2400" dirty="0">
                <a:solidFill>
                  <a:srgbClr val="000000"/>
                </a:solidFill>
                <a:latin typeface="Symbol" panose="05050102010706020507" pitchFamily="18" charset="2"/>
              </a:rPr>
              <a:t></a:t>
            </a:r>
            <a:r>
              <a:rPr lang="pt-BR" sz="2400" dirty="0">
                <a:solidFill>
                  <a:srgbClr val="000000"/>
                </a:solidFill>
                <a:latin typeface="Tahoma"/>
              </a:rPr>
              <a:t>N)</a:t>
            </a:r>
          </a:p>
          <a:p>
            <a:pPr marL="342900" indent="-342900" eaLnBrk="1" hangingPunct="1">
              <a:spcBef>
                <a:spcPct val="50000"/>
              </a:spcBef>
              <a:buClr>
                <a:srgbClr val="FFAE5D"/>
              </a:buClr>
              <a:buSzPts val="1700"/>
              <a:defRPr/>
            </a:pPr>
            <a:endParaRPr lang="pt-BR" sz="2800" dirty="0">
              <a:solidFill>
                <a:srgbClr val="000000"/>
              </a:solidFill>
              <a:latin typeface="+mn-lt"/>
            </a:endParaRPr>
          </a:p>
          <a:p>
            <a:pPr marL="342900" indent="-342900" eaLnBrk="1" hangingPunct="1">
              <a:spcBef>
                <a:spcPct val="50000"/>
              </a:spcBef>
              <a:buClr>
                <a:srgbClr val="FFAE5D"/>
              </a:buClr>
              <a:buSzPct val="75000"/>
              <a:buFont typeface="Wingdings" pitchFamily="2" charset="2"/>
              <a:buChar char="n"/>
              <a:defRPr/>
            </a:pPr>
            <a:endParaRPr lang="cs-CZ" sz="2800" kern="0" dirty="0">
              <a:latin typeface="+mn-lt"/>
            </a:endParaRPr>
          </a:p>
        </p:txBody>
      </p:sp>
      <p:sp>
        <p:nvSpPr>
          <p:cNvPr id="19" name="Zástupný symbol pro obsah 16"/>
          <p:cNvSpPr txBox="1">
            <a:spLocks/>
          </p:cNvSpPr>
          <p:nvPr/>
        </p:nvSpPr>
        <p:spPr bwMode="auto">
          <a:xfrm>
            <a:off x="4643438" y="2428875"/>
            <a:ext cx="4033837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50000"/>
              </a:spcBef>
              <a:buClr>
                <a:srgbClr val="FFAE5D"/>
              </a:buClr>
              <a:buSzPts val="1700"/>
              <a:buFont typeface="Wingdings"/>
              <a:buChar char="n"/>
              <a:defRPr/>
            </a:pPr>
            <a:r>
              <a:rPr lang="pt-BR" sz="2800" dirty="0" smtClean="0">
                <a:solidFill>
                  <a:srgbClr val="000000"/>
                </a:solidFill>
                <a:latin typeface="+mn-lt"/>
              </a:rPr>
              <a:t>lower: </a:t>
            </a:r>
            <a:endParaRPr lang="pt-BR" sz="2800" dirty="0">
              <a:solidFill>
                <a:srgbClr val="000000"/>
              </a:solidFill>
              <a:latin typeface="+mn-lt"/>
            </a:endParaRPr>
          </a:p>
          <a:p>
            <a:pPr marL="742950" lvl="1" indent="-285750" eaLnBrk="1" hangingPunct="1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ts val="1700"/>
              <a:buFont typeface="Wingdings"/>
              <a:buChar char="n"/>
              <a:defRPr/>
            </a:pPr>
            <a:r>
              <a:rPr lang="pt-BR" sz="2400" dirty="0">
                <a:solidFill>
                  <a:srgbClr val="000000"/>
                </a:solidFill>
                <a:latin typeface="Tahoma"/>
                <a:sym typeface="Symbol"/>
              </a:rPr>
              <a:t></a:t>
            </a:r>
            <a:r>
              <a:rPr lang="pt-BR" sz="2400" dirty="0">
                <a:solidFill>
                  <a:srgbClr val="000000"/>
                </a:solidFill>
                <a:latin typeface="Tahoma"/>
              </a:rPr>
              <a:t>(1)</a:t>
            </a:r>
            <a:r>
              <a:rPr lang="cs-CZ" sz="2400" dirty="0">
                <a:solidFill>
                  <a:srgbClr val="000000"/>
                </a:solidFill>
                <a:latin typeface="Tahoma"/>
              </a:rPr>
              <a:t>		</a:t>
            </a:r>
            <a:r>
              <a:rPr lang="cs-CZ" sz="2400" dirty="0">
                <a:solidFill>
                  <a:srgbClr val="92D050"/>
                </a:solidFill>
                <a:latin typeface="Tahoma"/>
                <a:sym typeface="Wingdings"/>
              </a:rPr>
              <a:t> </a:t>
            </a:r>
            <a:endParaRPr lang="pt-BR" sz="2400" dirty="0">
              <a:solidFill>
                <a:srgbClr val="000000"/>
              </a:solidFill>
              <a:latin typeface="Tahoma"/>
            </a:endParaRPr>
          </a:p>
          <a:p>
            <a:pPr marL="742950" lvl="1" indent="-285750" eaLnBrk="1" hangingPunct="1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ts val="1700"/>
              <a:buFont typeface="Wingdings"/>
              <a:buChar char="n"/>
              <a:defRPr/>
            </a:pPr>
            <a:r>
              <a:rPr lang="pt-BR" sz="2400" dirty="0">
                <a:solidFill>
                  <a:srgbClr val="000000"/>
                </a:solidFill>
                <a:latin typeface="Tahoma"/>
                <a:sym typeface="Symbol"/>
              </a:rPr>
              <a:t></a:t>
            </a:r>
            <a:r>
              <a:rPr lang="pt-BR" sz="2400" dirty="0">
                <a:solidFill>
                  <a:srgbClr val="000000"/>
                </a:solidFill>
                <a:latin typeface="Tahoma"/>
              </a:rPr>
              <a:t>(M)</a:t>
            </a:r>
            <a:r>
              <a:rPr lang="cs-CZ" sz="2400" dirty="0">
                <a:solidFill>
                  <a:srgbClr val="000000"/>
                </a:solidFill>
                <a:latin typeface="Tahoma"/>
              </a:rPr>
              <a:t>		</a:t>
            </a:r>
            <a:r>
              <a:rPr lang="cs-CZ" sz="2400" dirty="0">
                <a:solidFill>
                  <a:srgbClr val="92D050"/>
                </a:solidFill>
                <a:latin typeface="Tahoma"/>
                <a:sym typeface="Wingdings"/>
              </a:rPr>
              <a:t> </a:t>
            </a:r>
            <a:endParaRPr lang="pt-BR" sz="2400" dirty="0">
              <a:solidFill>
                <a:srgbClr val="000000"/>
              </a:solidFill>
              <a:latin typeface="Tahoma"/>
            </a:endParaRPr>
          </a:p>
          <a:p>
            <a:pPr marL="742950" lvl="1" indent="-285750" eaLnBrk="1" hangingPunct="1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ts val="1700"/>
              <a:buFont typeface="Wingdings"/>
              <a:buChar char="n"/>
              <a:defRPr/>
            </a:pPr>
            <a:r>
              <a:rPr lang="pt-BR" sz="2400" dirty="0">
                <a:solidFill>
                  <a:srgbClr val="000000"/>
                </a:solidFill>
                <a:latin typeface="Tahoma"/>
                <a:sym typeface="Symbol"/>
              </a:rPr>
              <a:t></a:t>
            </a:r>
            <a:r>
              <a:rPr lang="pt-BR" sz="2400" dirty="0">
                <a:solidFill>
                  <a:srgbClr val="000000"/>
                </a:solidFill>
                <a:latin typeface="Tahoma"/>
              </a:rPr>
              <a:t>(M</a:t>
            </a:r>
            <a:r>
              <a:rPr lang="pt-BR" sz="2400" dirty="0">
                <a:solidFill>
                  <a:srgbClr val="000000"/>
                </a:solidFill>
                <a:latin typeface="Symbol" panose="05050102010706020507" pitchFamily="18" charset="2"/>
              </a:rPr>
              <a:t></a:t>
            </a:r>
            <a:r>
              <a:rPr lang="pt-BR" sz="2400" dirty="0">
                <a:solidFill>
                  <a:srgbClr val="000000"/>
                </a:solidFill>
                <a:latin typeface="Tahoma"/>
              </a:rPr>
              <a:t>N)</a:t>
            </a:r>
            <a:r>
              <a:rPr lang="cs-CZ" sz="2400" dirty="0">
                <a:solidFill>
                  <a:srgbClr val="000000"/>
                </a:solidFill>
                <a:latin typeface="Tahoma"/>
              </a:rPr>
              <a:t>		</a:t>
            </a:r>
            <a:r>
              <a:rPr lang="cs-CZ" sz="2400" dirty="0">
                <a:solidFill>
                  <a:srgbClr val="92D050"/>
                </a:solidFill>
                <a:latin typeface="Tahoma"/>
                <a:sym typeface="Wingdings"/>
              </a:rPr>
              <a:t> </a:t>
            </a:r>
            <a:endParaRPr lang="pt-BR" sz="2400" dirty="0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4" name="Pravá složená závorka 23"/>
          <p:cNvSpPr/>
          <p:nvPr/>
        </p:nvSpPr>
        <p:spPr bwMode="auto">
          <a:xfrm>
            <a:off x="4143372" y="3571876"/>
            <a:ext cx="285752" cy="3143272"/>
          </a:xfrm>
          <a:prstGeom prst="rightBrace">
            <a:avLst>
              <a:gd name="adj1" fmla="val 219346"/>
              <a:gd name="adj2" fmla="val 4894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>
              <a:rot lat="0" lon="0" rev="16200000"/>
            </a:camera>
            <a:lightRig rig="threePt" dir="t"/>
          </a:scene3d>
        </p:spPr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57188" y="1143000"/>
            <a:ext cx="8001000" cy="489585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A graph is an ordered pair of a set of vertices (nodes) and a set of edges (arcs)</a:t>
            </a:r>
            <a:endParaRPr lang="cs-CZ" sz="2400" dirty="0" smtClean="0"/>
          </a:p>
          <a:p>
            <a:pPr eaLnBrk="1" hangingPunct="1">
              <a:defRPr/>
            </a:pPr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400" dirty="0" smtClean="0"/>
              <a:t>	</a:t>
            </a:r>
            <a:r>
              <a:rPr lang="en-US" sz="2000" dirty="0" smtClean="0"/>
              <a:t>where</a:t>
            </a:r>
            <a:r>
              <a:rPr lang="cs-CZ" sz="2000" dirty="0" smtClean="0"/>
              <a:t> </a:t>
            </a:r>
            <a:r>
              <a:rPr lang="cs-CZ" sz="2000" i="1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</a:rPr>
              <a:t>V</a:t>
            </a:r>
            <a:r>
              <a:rPr lang="cs-CZ" sz="2000" dirty="0" smtClean="0"/>
              <a:t> </a:t>
            </a:r>
            <a:r>
              <a:rPr lang="en-US" sz="2000" dirty="0" smtClean="0"/>
              <a:t>is a set of vertices and</a:t>
            </a:r>
            <a:br>
              <a:rPr lang="en-US" sz="2000" dirty="0" smtClean="0"/>
            </a:br>
            <a:r>
              <a:rPr lang="en-US" sz="2000" dirty="0" smtClean="0"/>
              <a:t>          </a:t>
            </a:r>
            <a:r>
              <a:rPr lang="cs-CZ" sz="2000" i="1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</a:rPr>
              <a:t>E</a:t>
            </a:r>
            <a:r>
              <a:rPr lang="cs-CZ" sz="2000" dirty="0" smtClean="0"/>
              <a:t> </a:t>
            </a:r>
            <a:r>
              <a:rPr lang="en-US" sz="2000" dirty="0" smtClean="0"/>
              <a:t>is a set of edges</a:t>
            </a:r>
            <a:r>
              <a:rPr lang="cs-CZ" sz="2000" dirty="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000" dirty="0" smtClean="0"/>
              <a:t>	</a:t>
            </a:r>
            <a:r>
              <a:rPr lang="en-US" sz="2000" dirty="0" smtClean="0"/>
              <a:t>such as</a:t>
            </a:r>
            <a:r>
              <a:rPr lang="cs-CZ" sz="2000" dirty="0" smtClean="0"/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000" dirty="0" smtClean="0"/>
              <a:t>	</a:t>
            </a:r>
            <a:endParaRPr lang="en-US" sz="2000" dirty="0" smtClean="0"/>
          </a:p>
          <a:p>
            <a:pPr eaLnBrk="1" hangingPunct="1">
              <a:defRPr/>
            </a:pPr>
            <a:r>
              <a:rPr lang="en-US" sz="2400" dirty="0" smtClean="0"/>
              <a:t>Example</a:t>
            </a:r>
            <a:r>
              <a:rPr lang="cs-CZ" sz="2400" dirty="0" smtClean="0"/>
              <a:t>:</a:t>
            </a:r>
          </a:p>
          <a:p>
            <a:pPr lvl="1" eaLnBrk="1" hangingPunct="1">
              <a:defRPr/>
            </a:pPr>
            <a:r>
              <a:rPr lang="cs-CZ" sz="2000" dirty="0" smtClean="0"/>
              <a:t>V=</a:t>
            </a:r>
            <a:r>
              <a:rPr lang="en-US" sz="2000" dirty="0" smtClean="0"/>
              <a:t>{</a:t>
            </a:r>
            <a:r>
              <a:rPr lang="en-US" sz="2000" dirty="0" err="1" smtClean="0"/>
              <a:t>a,b,c,d,e</a:t>
            </a:r>
            <a:r>
              <a:rPr lang="en-US" sz="2000" dirty="0" smtClean="0"/>
              <a:t>}</a:t>
            </a:r>
          </a:p>
          <a:p>
            <a:pPr lvl="1" eaLnBrk="1" hangingPunct="1">
              <a:defRPr/>
            </a:pPr>
            <a:r>
              <a:rPr lang="en-US" sz="2000" dirty="0" smtClean="0"/>
              <a:t>E={{</a:t>
            </a:r>
            <a:r>
              <a:rPr lang="en-US" sz="2000" dirty="0" err="1" smtClean="0"/>
              <a:t>a,b</a:t>
            </a:r>
            <a:r>
              <a:rPr lang="en-US" sz="2000" dirty="0" smtClean="0"/>
              <a:t>},{</a:t>
            </a:r>
            <a:r>
              <a:rPr lang="en-US" sz="2000" dirty="0" err="1" smtClean="0"/>
              <a:t>b,e</a:t>
            </a:r>
            <a:r>
              <a:rPr lang="en-US" sz="2000" dirty="0" smtClean="0"/>
              <a:t>},{</a:t>
            </a:r>
            <a:r>
              <a:rPr lang="en-US" sz="2000" dirty="0" err="1" smtClean="0"/>
              <a:t>e,c</a:t>
            </a:r>
            <a:r>
              <a:rPr lang="en-US" sz="2000" dirty="0" smtClean="0"/>
              <a:t>},{</a:t>
            </a:r>
            <a:r>
              <a:rPr lang="en-US" sz="2000" dirty="0" err="1" smtClean="0"/>
              <a:t>c,d</a:t>
            </a:r>
            <a:r>
              <a:rPr lang="en-US" sz="2000" dirty="0" smtClean="0"/>
              <a:t>},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         {</a:t>
            </a:r>
            <a:r>
              <a:rPr lang="en-US" sz="2000" dirty="0" err="1" smtClean="0"/>
              <a:t>d,a</a:t>
            </a:r>
            <a:r>
              <a:rPr lang="en-US" sz="2000" dirty="0" smtClean="0"/>
              <a:t>},{</a:t>
            </a:r>
            <a:r>
              <a:rPr lang="en-US" sz="2000" dirty="0" err="1" smtClean="0"/>
              <a:t>a,c</a:t>
            </a:r>
            <a:r>
              <a:rPr lang="en-US" sz="2000" dirty="0" smtClean="0"/>
              <a:t>},{</a:t>
            </a:r>
            <a:r>
              <a:rPr lang="en-US" sz="2000" dirty="0" err="1" smtClean="0"/>
              <a:t>b,d</a:t>
            </a:r>
            <a:r>
              <a:rPr lang="en-US" sz="2000" dirty="0" smtClean="0"/>
              <a:t>}</a:t>
            </a:r>
            <a:r>
              <a:rPr lang="cs-CZ" sz="2000" dirty="0" smtClean="0"/>
              <a:t>,</a:t>
            </a:r>
            <a:r>
              <a:rPr lang="en-US" sz="2000" dirty="0" smtClean="0"/>
              <a:t>{</a:t>
            </a:r>
            <a:r>
              <a:rPr lang="en-US" sz="2000" dirty="0" err="1" smtClean="0"/>
              <a:t>b,c</a:t>
            </a:r>
            <a:r>
              <a:rPr lang="en-US" sz="2000" dirty="0" smtClean="0"/>
              <a:t>}}</a:t>
            </a:r>
            <a:endParaRPr lang="en-US" dirty="0" smtClean="0"/>
          </a:p>
        </p:txBody>
      </p:sp>
      <p:grpSp>
        <p:nvGrpSpPr>
          <p:cNvPr id="4" name="Skupina 34"/>
          <p:cNvGrpSpPr>
            <a:grpSpLocks/>
          </p:cNvGrpSpPr>
          <p:nvPr/>
        </p:nvGrpSpPr>
        <p:grpSpPr bwMode="auto">
          <a:xfrm>
            <a:off x="4929188" y="2071688"/>
            <a:ext cx="3135312" cy="3881437"/>
            <a:chOff x="4786314" y="1857364"/>
            <a:chExt cx="3278734" cy="4095120"/>
          </a:xfrm>
        </p:grpSpPr>
        <p:cxnSp>
          <p:nvCxnSpPr>
            <p:cNvPr id="8" name="Přímá spojovací čára 7"/>
            <p:cNvCxnSpPr/>
            <p:nvPr/>
          </p:nvCxnSpPr>
          <p:spPr bwMode="auto">
            <a:xfrm>
              <a:off x="5286009" y="3572457"/>
              <a:ext cx="2357369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0" name="Přímá spojovací čára 9"/>
            <p:cNvCxnSpPr/>
            <p:nvPr/>
          </p:nvCxnSpPr>
          <p:spPr bwMode="auto">
            <a:xfrm rot="5400000">
              <a:off x="6679475" y="4536360"/>
              <a:ext cx="1927805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2" name="Přímá spojovací čára 11"/>
            <p:cNvCxnSpPr/>
            <p:nvPr/>
          </p:nvCxnSpPr>
          <p:spPr bwMode="auto">
            <a:xfrm rot="5400000">
              <a:off x="4322107" y="4536360"/>
              <a:ext cx="1927805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4" name="Přímá spojovací čára 13"/>
            <p:cNvCxnSpPr/>
            <p:nvPr/>
          </p:nvCxnSpPr>
          <p:spPr bwMode="auto">
            <a:xfrm>
              <a:off x="5286009" y="3572457"/>
              <a:ext cx="2357369" cy="1927805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6" name="Přímá spojovací čára 15"/>
            <p:cNvCxnSpPr/>
            <p:nvPr/>
          </p:nvCxnSpPr>
          <p:spPr bwMode="auto">
            <a:xfrm rot="10800000" flipV="1">
              <a:off x="5286009" y="3572457"/>
              <a:ext cx="2357369" cy="1927805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8" name="Přímá spojovací čára 17"/>
            <p:cNvCxnSpPr/>
            <p:nvPr/>
          </p:nvCxnSpPr>
          <p:spPr bwMode="auto">
            <a:xfrm>
              <a:off x="5286009" y="5500262"/>
              <a:ext cx="2357369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6" name="Přímá spojovací čára 25"/>
            <p:cNvCxnSpPr/>
            <p:nvPr/>
          </p:nvCxnSpPr>
          <p:spPr bwMode="auto">
            <a:xfrm rot="5400000" flipH="1" flipV="1">
              <a:off x="5285943" y="2428570"/>
              <a:ext cx="1143954" cy="1143822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8" name="Přímá spojovací čára 27"/>
            <p:cNvCxnSpPr/>
            <p:nvPr/>
          </p:nvCxnSpPr>
          <p:spPr bwMode="auto">
            <a:xfrm rot="10800000">
              <a:off x="6429832" y="2428503"/>
              <a:ext cx="1213546" cy="1143954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sp>
          <p:nvSpPr>
            <p:cNvPr id="30" name="TextovéPole 29"/>
            <p:cNvSpPr txBox="1"/>
            <p:nvPr/>
          </p:nvSpPr>
          <p:spPr>
            <a:xfrm>
              <a:off x="4857699" y="5357896"/>
              <a:ext cx="385148" cy="52256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a</a:t>
              </a:r>
              <a:endParaRPr lang="cs-CZ" sz="2800" dirty="0">
                <a:latin typeface="+mn-lt"/>
              </a:endParaRPr>
            </a:p>
          </p:txBody>
        </p:sp>
        <p:sp>
          <p:nvSpPr>
            <p:cNvPr id="31" name="TextovéPole 30"/>
            <p:cNvSpPr txBox="1"/>
            <p:nvPr/>
          </p:nvSpPr>
          <p:spPr>
            <a:xfrm>
              <a:off x="4786314" y="3214030"/>
              <a:ext cx="383487" cy="52424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b</a:t>
              </a:r>
              <a:endParaRPr lang="cs-CZ" sz="2800" dirty="0">
                <a:latin typeface="+mn-lt"/>
              </a:endParaRPr>
            </a:p>
          </p:txBody>
        </p:sp>
        <p:sp>
          <p:nvSpPr>
            <p:cNvPr id="32" name="TextovéPole 31"/>
            <p:cNvSpPr txBox="1"/>
            <p:nvPr/>
          </p:nvSpPr>
          <p:spPr>
            <a:xfrm>
              <a:off x="6215676" y="1857364"/>
              <a:ext cx="385148" cy="52256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e</a:t>
              </a:r>
              <a:endParaRPr lang="cs-CZ" sz="2800" dirty="0">
                <a:latin typeface="+mn-lt"/>
              </a:endParaRPr>
            </a:p>
          </p:txBody>
        </p:sp>
        <p:sp>
          <p:nvSpPr>
            <p:cNvPr id="33" name="TextovéPole 32"/>
            <p:cNvSpPr txBox="1"/>
            <p:nvPr/>
          </p:nvSpPr>
          <p:spPr>
            <a:xfrm>
              <a:off x="7643378" y="5429916"/>
              <a:ext cx="385148" cy="52256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d</a:t>
              </a:r>
              <a:endParaRPr lang="cs-CZ" sz="2800" dirty="0">
                <a:latin typeface="+mn-lt"/>
              </a:endParaRPr>
            </a:p>
          </p:txBody>
        </p:sp>
        <p:sp>
          <p:nvSpPr>
            <p:cNvPr id="34" name="TextovéPole 33"/>
            <p:cNvSpPr txBox="1"/>
            <p:nvPr/>
          </p:nvSpPr>
          <p:spPr>
            <a:xfrm>
              <a:off x="7714763" y="3214030"/>
              <a:ext cx="350285" cy="52424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c</a:t>
              </a:r>
              <a:endParaRPr lang="cs-CZ" sz="2800" dirty="0">
                <a:latin typeface="+mn-lt"/>
              </a:endParaRPr>
            </a:p>
          </p:txBody>
        </p:sp>
      </p:grpSp>
      <p:graphicFrame>
        <p:nvGraphicFramePr>
          <p:cNvPr id="409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7169178"/>
              </p:ext>
            </p:extLst>
          </p:nvPr>
        </p:nvGraphicFramePr>
        <p:xfrm>
          <a:off x="571500" y="3357563"/>
          <a:ext cx="5765800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Dokument" r:id="rId3" imgW="5757666" imgH="895712" progId="Word.Document.12">
                  <p:embed/>
                </p:oleObj>
              </mc:Choice>
              <mc:Fallback>
                <p:oleObj name="Dokument" r:id="rId3" imgW="5757666" imgH="895712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3357563"/>
                        <a:ext cx="5765800" cy="893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-1357313" y="2071688"/>
          <a:ext cx="5765801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Dokument" r:id="rId5" imgW="5766396" imgH="605646" progId="Word.Document.12">
                  <p:embed/>
                </p:oleObj>
              </mc:Choice>
              <mc:Fallback>
                <p:oleObj name="Dokument" r:id="rId5" imgW="5766396" imgH="605646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357313" y="2071688"/>
                        <a:ext cx="5765801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05005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</a:t>
            </a:r>
            <a:r>
              <a:rPr lang="cs-CZ" dirty="0" smtClean="0"/>
              <a:t> - </a:t>
            </a:r>
            <a:r>
              <a:rPr lang="en-US" dirty="0" smtClean="0"/>
              <a:t>orientation</a:t>
            </a:r>
            <a:endParaRPr lang="cs-CZ" dirty="0"/>
          </a:p>
        </p:txBody>
      </p:sp>
      <p:sp>
        <p:nvSpPr>
          <p:cNvPr id="19459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Undirected graph</a:t>
            </a:r>
            <a:endParaRPr lang="cs-CZ" dirty="0" smtClean="0"/>
          </a:p>
          <a:p>
            <a:pPr lvl="1" eaLnBrk="1" hangingPunct="1"/>
            <a:r>
              <a:rPr lang="en-US" sz="2000" dirty="0" smtClean="0"/>
              <a:t>Edge is </a:t>
            </a:r>
            <a:r>
              <a:rPr lang="en-US" sz="2000" b="1" dirty="0"/>
              <a:t>not ordered </a:t>
            </a:r>
            <a:r>
              <a:rPr lang="en-US" sz="2000" dirty="0" smtClean="0"/>
              <a:t>pair of vertices</a:t>
            </a:r>
          </a:p>
          <a:p>
            <a:pPr lvl="1" eaLnBrk="1" hangingPunct="1"/>
            <a:r>
              <a:rPr lang="en-US" sz="2000" dirty="0" smtClean="0"/>
              <a:t>E={{</a:t>
            </a:r>
            <a:r>
              <a:rPr lang="en-US" sz="2000" dirty="0" err="1" smtClean="0"/>
              <a:t>a,b</a:t>
            </a:r>
            <a:r>
              <a:rPr lang="en-US" sz="2000" dirty="0" smtClean="0"/>
              <a:t>},{</a:t>
            </a:r>
            <a:r>
              <a:rPr lang="en-US" sz="2000" dirty="0" err="1" smtClean="0"/>
              <a:t>b,e</a:t>
            </a:r>
            <a:r>
              <a:rPr lang="en-US" sz="2000" dirty="0" smtClean="0"/>
              <a:t>},{</a:t>
            </a:r>
            <a:r>
              <a:rPr lang="en-US" sz="2000" dirty="0" err="1" smtClean="0"/>
              <a:t>e,c</a:t>
            </a:r>
            <a:r>
              <a:rPr lang="en-US" sz="2000" dirty="0" smtClean="0"/>
              <a:t>},{</a:t>
            </a:r>
            <a:r>
              <a:rPr lang="en-US" sz="2000" dirty="0" err="1" smtClean="0"/>
              <a:t>c,d</a:t>
            </a:r>
            <a:r>
              <a:rPr lang="en-US" sz="2000" dirty="0" smtClean="0"/>
              <a:t>},         </a:t>
            </a:r>
            <a:r>
              <a:rPr lang="cs-CZ" sz="2000" dirty="0" smtClean="0"/>
              <a:t>  	</a:t>
            </a:r>
            <a:r>
              <a:rPr lang="en-US" sz="2000" dirty="0" smtClean="0"/>
              <a:t>{</a:t>
            </a:r>
            <a:r>
              <a:rPr lang="en-US" sz="2000" dirty="0" err="1" smtClean="0"/>
              <a:t>d,a</a:t>
            </a:r>
            <a:r>
              <a:rPr lang="en-US" sz="2000" dirty="0" smtClean="0"/>
              <a:t>},{</a:t>
            </a:r>
            <a:r>
              <a:rPr lang="en-US" sz="2000" dirty="0" err="1" smtClean="0"/>
              <a:t>a,c</a:t>
            </a:r>
            <a:r>
              <a:rPr lang="en-US" sz="2000" dirty="0" smtClean="0"/>
              <a:t>},{</a:t>
            </a:r>
            <a:r>
              <a:rPr lang="en-US" sz="2000" dirty="0" err="1" smtClean="0"/>
              <a:t>b,d</a:t>
            </a:r>
            <a:r>
              <a:rPr lang="en-US" sz="2000" dirty="0" smtClean="0"/>
              <a:t>}</a:t>
            </a:r>
            <a:r>
              <a:rPr lang="cs-CZ" sz="2000" dirty="0" smtClean="0"/>
              <a:t>,</a:t>
            </a:r>
            <a:r>
              <a:rPr lang="en-US" sz="2000" dirty="0" smtClean="0"/>
              <a:t>{</a:t>
            </a:r>
            <a:r>
              <a:rPr lang="en-US" sz="2000" dirty="0" err="1" smtClean="0"/>
              <a:t>b,c</a:t>
            </a:r>
            <a:r>
              <a:rPr lang="en-US" sz="2000" dirty="0" smtClean="0"/>
              <a:t>}}</a:t>
            </a:r>
          </a:p>
          <a:p>
            <a:pPr eaLnBrk="1" hangingPunct="1"/>
            <a:endParaRPr lang="cs-CZ" dirty="0" smtClean="0"/>
          </a:p>
        </p:txBody>
      </p:sp>
      <p:sp>
        <p:nvSpPr>
          <p:cNvPr id="19460" name="Zástupný symbol pro obsah 3"/>
          <p:cNvSpPr>
            <a:spLocks noGrp="1"/>
          </p:cNvSpPr>
          <p:nvPr>
            <p:ph sz="half" idx="2"/>
          </p:nvPr>
        </p:nvSpPr>
        <p:spPr>
          <a:xfrm>
            <a:off x="4429124" y="1214438"/>
            <a:ext cx="4463356" cy="4895850"/>
          </a:xfrm>
        </p:spPr>
        <p:txBody>
          <a:bodyPr/>
          <a:lstStyle/>
          <a:p>
            <a:pPr eaLnBrk="1" hangingPunct="1"/>
            <a:r>
              <a:rPr lang="en-US" dirty="0" smtClean="0"/>
              <a:t>Directed graph</a:t>
            </a:r>
            <a:r>
              <a:rPr lang="cs-CZ" dirty="0" smtClean="0"/>
              <a:t> (</a:t>
            </a:r>
            <a:r>
              <a:rPr lang="cs-CZ" dirty="0" err="1" smtClean="0"/>
              <a:t>digraph</a:t>
            </a:r>
            <a:r>
              <a:rPr lang="cs-CZ" dirty="0" smtClean="0"/>
              <a:t>)</a:t>
            </a:r>
          </a:p>
          <a:p>
            <a:pPr lvl="1" eaLnBrk="1" hangingPunct="1"/>
            <a:r>
              <a:rPr lang="en-US" sz="2000" dirty="0"/>
              <a:t>Edge </a:t>
            </a:r>
            <a:r>
              <a:rPr lang="en-US" sz="2000" dirty="0" smtClean="0"/>
              <a:t>is an </a:t>
            </a:r>
            <a:r>
              <a:rPr lang="en-US" sz="2000" b="1" dirty="0" smtClean="0"/>
              <a:t>ordered </a:t>
            </a:r>
            <a:r>
              <a:rPr lang="en-US" sz="2000" dirty="0"/>
              <a:t>pair of vertices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/>
              <a:t>E={</a:t>
            </a:r>
            <a:r>
              <a:rPr lang="cs-CZ" sz="2000" dirty="0" smtClean="0"/>
              <a:t>(b</a:t>
            </a:r>
            <a:r>
              <a:rPr lang="en-US" sz="2000" dirty="0" smtClean="0"/>
              <a:t>,</a:t>
            </a:r>
            <a:r>
              <a:rPr lang="cs-CZ" sz="2000" dirty="0" smtClean="0"/>
              <a:t>a)</a:t>
            </a:r>
            <a:r>
              <a:rPr lang="en-US" sz="2000" dirty="0" smtClean="0"/>
              <a:t>,</a:t>
            </a:r>
            <a:r>
              <a:rPr lang="cs-CZ" sz="2000" dirty="0" smtClean="0"/>
              <a:t>(</a:t>
            </a:r>
            <a:r>
              <a:rPr lang="en-US" sz="2000" dirty="0" err="1" smtClean="0"/>
              <a:t>b,e</a:t>
            </a:r>
            <a:r>
              <a:rPr lang="cs-CZ" sz="2000" dirty="0" smtClean="0"/>
              <a:t>)</a:t>
            </a:r>
            <a:r>
              <a:rPr lang="en-US" sz="2000" dirty="0" smtClean="0"/>
              <a:t>,</a:t>
            </a:r>
            <a:r>
              <a:rPr lang="cs-CZ" sz="2000" dirty="0" smtClean="0"/>
              <a:t>(</a:t>
            </a:r>
            <a:r>
              <a:rPr lang="en-US" sz="2000" dirty="0" smtClean="0"/>
              <a:t>c</a:t>
            </a:r>
            <a:r>
              <a:rPr lang="cs-CZ" sz="2000" dirty="0" smtClean="0"/>
              <a:t>,e)</a:t>
            </a:r>
            <a:r>
              <a:rPr lang="en-US" sz="2000" dirty="0" smtClean="0"/>
              <a:t>,</a:t>
            </a:r>
            <a:r>
              <a:rPr lang="cs-CZ" sz="2000" dirty="0" smtClean="0"/>
              <a:t>(</a:t>
            </a:r>
            <a:r>
              <a:rPr lang="en-US" sz="2000" dirty="0" err="1" smtClean="0"/>
              <a:t>c,d</a:t>
            </a:r>
            <a:r>
              <a:rPr lang="cs-CZ" sz="2000" dirty="0" smtClean="0"/>
              <a:t>)</a:t>
            </a:r>
            <a:r>
              <a:rPr lang="en-US" sz="2000" dirty="0" smtClean="0"/>
              <a:t>,      </a:t>
            </a:r>
            <a:r>
              <a:rPr lang="cs-CZ" sz="2000" dirty="0" smtClean="0"/>
              <a:t>     	(</a:t>
            </a:r>
            <a:r>
              <a:rPr lang="en-US" sz="2000" dirty="0" smtClean="0"/>
              <a:t>a</a:t>
            </a:r>
            <a:r>
              <a:rPr lang="cs-CZ" sz="2000" dirty="0" smtClean="0"/>
              <a:t>,d)</a:t>
            </a:r>
            <a:r>
              <a:rPr lang="en-US" sz="2000" dirty="0" smtClean="0"/>
              <a:t>,</a:t>
            </a:r>
            <a:r>
              <a:rPr lang="cs-CZ" sz="2000" dirty="0" smtClean="0"/>
              <a:t>(</a:t>
            </a:r>
            <a:r>
              <a:rPr lang="en-US" sz="2000" dirty="0" smtClean="0"/>
              <a:t>c</a:t>
            </a:r>
            <a:r>
              <a:rPr lang="cs-CZ" sz="2000" dirty="0" smtClean="0"/>
              <a:t>,a)</a:t>
            </a:r>
            <a:r>
              <a:rPr lang="en-US" sz="2000" dirty="0" smtClean="0"/>
              <a:t>,</a:t>
            </a:r>
            <a:r>
              <a:rPr lang="cs-CZ" sz="2000" dirty="0" smtClean="0"/>
              <a:t>(</a:t>
            </a:r>
            <a:r>
              <a:rPr lang="en-US" sz="2000" dirty="0" err="1" smtClean="0"/>
              <a:t>b,d</a:t>
            </a:r>
            <a:r>
              <a:rPr lang="cs-CZ" sz="2000" dirty="0" smtClean="0"/>
              <a:t>),(</a:t>
            </a:r>
            <a:r>
              <a:rPr lang="en-US" sz="2000" dirty="0" err="1" smtClean="0"/>
              <a:t>b,c</a:t>
            </a:r>
            <a:r>
              <a:rPr lang="cs-CZ" sz="2000" dirty="0" smtClean="0"/>
              <a:t>)</a:t>
            </a:r>
            <a:r>
              <a:rPr lang="en-US" sz="2000" dirty="0" smtClean="0"/>
              <a:t>}</a:t>
            </a:r>
          </a:p>
          <a:p>
            <a:pPr eaLnBrk="1" hangingPunct="1"/>
            <a:endParaRPr lang="cs-CZ" sz="2400" dirty="0" smtClean="0"/>
          </a:p>
        </p:txBody>
      </p:sp>
      <p:grpSp>
        <p:nvGrpSpPr>
          <p:cNvPr id="19461" name="Skupina 18"/>
          <p:cNvGrpSpPr>
            <a:grpSpLocks/>
          </p:cNvGrpSpPr>
          <p:nvPr/>
        </p:nvGrpSpPr>
        <p:grpSpPr bwMode="auto">
          <a:xfrm>
            <a:off x="785813" y="2928938"/>
            <a:ext cx="2857500" cy="3357562"/>
            <a:chOff x="4786314" y="1857364"/>
            <a:chExt cx="3278734" cy="4095120"/>
          </a:xfrm>
        </p:grpSpPr>
        <p:cxnSp>
          <p:nvCxnSpPr>
            <p:cNvPr id="20" name="Přímá spojovací čára 19"/>
            <p:cNvCxnSpPr/>
            <p:nvPr/>
          </p:nvCxnSpPr>
          <p:spPr bwMode="auto">
            <a:xfrm>
              <a:off x="5287231" y="3570924"/>
              <a:ext cx="2357045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1" name="Přímá spojovací čára 20"/>
            <p:cNvCxnSpPr/>
            <p:nvPr/>
          </p:nvCxnSpPr>
          <p:spPr bwMode="auto">
            <a:xfrm rot="5400000">
              <a:off x="6679067" y="4536134"/>
              <a:ext cx="1930419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2" name="Přímá spojovací čára 21"/>
            <p:cNvCxnSpPr/>
            <p:nvPr/>
          </p:nvCxnSpPr>
          <p:spPr bwMode="auto">
            <a:xfrm rot="5400000">
              <a:off x="4322022" y="4536134"/>
              <a:ext cx="1930419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3" name="Přímá spojovací čára 22"/>
            <p:cNvCxnSpPr/>
            <p:nvPr/>
          </p:nvCxnSpPr>
          <p:spPr bwMode="auto">
            <a:xfrm>
              <a:off x="5287231" y="3570924"/>
              <a:ext cx="2357045" cy="1930419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4" name="Přímá spojovací čára 23"/>
            <p:cNvCxnSpPr/>
            <p:nvPr/>
          </p:nvCxnSpPr>
          <p:spPr bwMode="auto">
            <a:xfrm rot="10800000" flipV="1">
              <a:off x="5287231" y="3570924"/>
              <a:ext cx="2357045" cy="1930419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5" name="Přímá spojovací čára 24"/>
            <p:cNvCxnSpPr/>
            <p:nvPr/>
          </p:nvCxnSpPr>
          <p:spPr bwMode="auto">
            <a:xfrm>
              <a:off x="5287231" y="5501344"/>
              <a:ext cx="2357045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6" name="Přímá spojovací čára 25"/>
            <p:cNvCxnSpPr/>
            <p:nvPr/>
          </p:nvCxnSpPr>
          <p:spPr bwMode="auto">
            <a:xfrm rot="5400000" flipH="1" flipV="1">
              <a:off x="5287091" y="2428691"/>
              <a:ext cx="1142374" cy="1142093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7" name="Přímá spojovací čára 26"/>
            <p:cNvCxnSpPr/>
            <p:nvPr/>
          </p:nvCxnSpPr>
          <p:spPr bwMode="auto">
            <a:xfrm rot="10800000">
              <a:off x="6429324" y="2428550"/>
              <a:ext cx="1214953" cy="1142374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sp>
          <p:nvSpPr>
            <p:cNvPr id="28" name="TextovéPole 27"/>
            <p:cNvSpPr txBox="1"/>
            <p:nvPr/>
          </p:nvSpPr>
          <p:spPr>
            <a:xfrm>
              <a:off x="4857353" y="5358063"/>
              <a:ext cx="386162" cy="52278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a</a:t>
              </a:r>
              <a:endParaRPr lang="cs-CZ" sz="2800" dirty="0">
                <a:latin typeface="+mn-lt"/>
              </a:endParaRPr>
            </a:p>
          </p:txBody>
        </p:sp>
        <p:sp>
          <p:nvSpPr>
            <p:cNvPr id="29" name="TextovéPole 28"/>
            <p:cNvSpPr txBox="1"/>
            <p:nvPr/>
          </p:nvSpPr>
          <p:spPr>
            <a:xfrm>
              <a:off x="4786314" y="3214659"/>
              <a:ext cx="384340" cy="52278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b</a:t>
              </a:r>
              <a:endParaRPr lang="cs-CZ" sz="2800" dirty="0">
                <a:latin typeface="+mn-lt"/>
              </a:endParaRPr>
            </a:p>
          </p:txBody>
        </p:sp>
        <p:sp>
          <p:nvSpPr>
            <p:cNvPr id="30" name="TextovéPole 29"/>
            <p:cNvSpPr txBox="1"/>
            <p:nvPr/>
          </p:nvSpPr>
          <p:spPr>
            <a:xfrm>
              <a:off x="6214385" y="1857364"/>
              <a:ext cx="386162" cy="52278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e</a:t>
              </a:r>
              <a:endParaRPr lang="cs-CZ" sz="2800" dirty="0">
                <a:latin typeface="+mn-lt"/>
              </a:endParaRPr>
            </a:p>
          </p:txBody>
        </p:sp>
        <p:sp>
          <p:nvSpPr>
            <p:cNvPr id="31" name="TextovéPole 30"/>
            <p:cNvSpPr txBox="1"/>
            <p:nvPr/>
          </p:nvSpPr>
          <p:spPr>
            <a:xfrm>
              <a:off x="7644277" y="5429703"/>
              <a:ext cx="384341" cy="52278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d</a:t>
              </a:r>
              <a:endParaRPr lang="cs-CZ" sz="2800" dirty="0">
                <a:latin typeface="+mn-lt"/>
              </a:endParaRPr>
            </a:p>
          </p:txBody>
        </p:sp>
        <p:sp>
          <p:nvSpPr>
            <p:cNvPr id="32" name="TextovéPole 31"/>
            <p:cNvSpPr txBox="1"/>
            <p:nvPr/>
          </p:nvSpPr>
          <p:spPr>
            <a:xfrm>
              <a:off x="7715316" y="3214659"/>
              <a:ext cx="349732" cy="52278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c</a:t>
              </a:r>
              <a:endParaRPr lang="cs-CZ" sz="2800" dirty="0">
                <a:latin typeface="+mn-lt"/>
              </a:endParaRPr>
            </a:p>
          </p:txBody>
        </p:sp>
      </p:grpSp>
      <p:cxnSp>
        <p:nvCxnSpPr>
          <p:cNvPr id="6" name="Přímá spojovací čára 5"/>
          <p:cNvCxnSpPr/>
          <p:nvPr/>
        </p:nvCxnSpPr>
        <p:spPr bwMode="auto">
          <a:xfrm>
            <a:off x="5426075" y="4371975"/>
            <a:ext cx="20034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cxnSp>
        <p:nvCxnSpPr>
          <p:cNvPr id="7" name="Přímá spojovací čára 6"/>
          <p:cNvCxnSpPr/>
          <p:nvPr/>
        </p:nvCxnSpPr>
        <p:spPr bwMode="auto">
          <a:xfrm rot="5400000">
            <a:off x="6618287" y="5183188"/>
            <a:ext cx="16224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cxnSp>
        <p:nvCxnSpPr>
          <p:cNvPr id="8" name="Přímá spojovací čára 7"/>
          <p:cNvCxnSpPr/>
          <p:nvPr/>
        </p:nvCxnSpPr>
        <p:spPr bwMode="auto">
          <a:xfrm rot="5400000">
            <a:off x="4614862" y="5183188"/>
            <a:ext cx="16224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cxnSp>
        <p:nvCxnSpPr>
          <p:cNvPr id="9" name="Přímá spojovací čára 8"/>
          <p:cNvCxnSpPr/>
          <p:nvPr/>
        </p:nvCxnSpPr>
        <p:spPr bwMode="auto">
          <a:xfrm>
            <a:off x="5426075" y="4371975"/>
            <a:ext cx="2003425" cy="1622425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cxnSp>
        <p:nvCxnSpPr>
          <p:cNvPr id="10" name="Přímá spojovací čára 9"/>
          <p:cNvCxnSpPr/>
          <p:nvPr/>
        </p:nvCxnSpPr>
        <p:spPr bwMode="auto">
          <a:xfrm rot="10800000" flipV="1">
            <a:off x="5426075" y="4371975"/>
            <a:ext cx="2003425" cy="1622425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cxnSp>
        <p:nvCxnSpPr>
          <p:cNvPr id="11" name="Přímá spojovací čára 10"/>
          <p:cNvCxnSpPr/>
          <p:nvPr/>
        </p:nvCxnSpPr>
        <p:spPr bwMode="auto">
          <a:xfrm>
            <a:off x="5426075" y="5994400"/>
            <a:ext cx="20034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cxnSp>
        <p:nvCxnSpPr>
          <p:cNvPr id="12" name="Přímá spojovací čára 11"/>
          <p:cNvCxnSpPr/>
          <p:nvPr/>
        </p:nvCxnSpPr>
        <p:spPr bwMode="auto">
          <a:xfrm rot="5400000" flipH="1" flipV="1">
            <a:off x="5430044" y="3405981"/>
            <a:ext cx="962025" cy="969963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cxnSp>
        <p:nvCxnSpPr>
          <p:cNvPr id="13" name="Přímá spojovací čára 12"/>
          <p:cNvCxnSpPr/>
          <p:nvPr/>
        </p:nvCxnSpPr>
        <p:spPr bwMode="auto">
          <a:xfrm rot="10800000">
            <a:off x="6396038" y="3409950"/>
            <a:ext cx="1033462" cy="962025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sp>
        <p:nvSpPr>
          <p:cNvPr id="14" name="TextovéPole 13"/>
          <p:cNvSpPr txBox="1"/>
          <p:nvPr/>
        </p:nvSpPr>
        <p:spPr bwMode="auto">
          <a:xfrm>
            <a:off x="5060950" y="5873750"/>
            <a:ext cx="327025" cy="4397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a</a:t>
            </a:r>
            <a:endParaRPr lang="cs-CZ" sz="2800" dirty="0">
              <a:latin typeface="+mn-lt"/>
            </a:endParaRPr>
          </a:p>
        </p:txBody>
      </p:sp>
      <p:sp>
        <p:nvSpPr>
          <p:cNvPr id="15" name="TextovéPole 14"/>
          <p:cNvSpPr txBox="1"/>
          <p:nvPr/>
        </p:nvSpPr>
        <p:spPr bwMode="auto">
          <a:xfrm>
            <a:off x="5000625" y="4070350"/>
            <a:ext cx="325438" cy="4413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b</a:t>
            </a:r>
            <a:endParaRPr lang="cs-CZ" sz="2800" dirty="0">
              <a:latin typeface="+mn-lt"/>
            </a:endParaRPr>
          </a:p>
        </p:txBody>
      </p:sp>
      <p:sp>
        <p:nvSpPr>
          <p:cNvPr id="16" name="TextovéPole 15"/>
          <p:cNvSpPr txBox="1"/>
          <p:nvPr/>
        </p:nvSpPr>
        <p:spPr bwMode="auto">
          <a:xfrm>
            <a:off x="6215063" y="2928938"/>
            <a:ext cx="327025" cy="4397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e</a:t>
            </a:r>
            <a:endParaRPr lang="cs-CZ" sz="2800" dirty="0">
              <a:latin typeface="+mn-lt"/>
            </a:endParaRPr>
          </a:p>
        </p:txBody>
      </p:sp>
      <p:sp>
        <p:nvSpPr>
          <p:cNvPr id="17" name="TextovéPole 16"/>
          <p:cNvSpPr txBox="1"/>
          <p:nvPr/>
        </p:nvSpPr>
        <p:spPr bwMode="auto">
          <a:xfrm>
            <a:off x="7429500" y="5934075"/>
            <a:ext cx="327025" cy="4397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d</a:t>
            </a:r>
            <a:endParaRPr lang="cs-CZ" sz="2800" dirty="0">
              <a:latin typeface="+mn-lt"/>
            </a:endParaRPr>
          </a:p>
        </p:txBody>
      </p:sp>
      <p:sp>
        <p:nvSpPr>
          <p:cNvPr id="18" name="TextovéPole 17"/>
          <p:cNvSpPr txBox="1"/>
          <p:nvPr/>
        </p:nvSpPr>
        <p:spPr bwMode="auto">
          <a:xfrm>
            <a:off x="7489825" y="4070350"/>
            <a:ext cx="296863" cy="4413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c</a:t>
            </a:r>
            <a:endParaRPr lang="cs-CZ" sz="2800" dirty="0">
              <a:latin typeface="+mn-lt"/>
            </a:endParaRPr>
          </a:p>
        </p:txBody>
      </p:sp>
      <p:cxnSp>
        <p:nvCxnSpPr>
          <p:cNvPr id="19476" name="Přímá spojovací čára 33"/>
          <p:cNvCxnSpPr>
            <a:cxnSpLocks noChangeShapeType="1"/>
          </p:cNvCxnSpPr>
          <p:nvPr/>
        </p:nvCxnSpPr>
        <p:spPr bwMode="auto">
          <a:xfrm rot="5400000" flipH="1" flipV="1">
            <a:off x="6396806" y="3409724"/>
            <a:ext cx="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6194894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1">
  <a:themeElements>
    <a:clrScheme name="UI1-1b-gramatiky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UI1-1b-gramatiky">
      <a:majorFont>
        <a:latin typeface="Arial Narrow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UI1-1b-gramatiky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1-1b-gramatiky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1-1b-gramatiky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1-1b-gramatiky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1-1b-gramatiky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1-1b-gramatiky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1-1b-gramatiky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1-1b-gramatiky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1-1b-gramatiky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1-1b-gramatiky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1-1b-gramatiky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1-1b-gramatiky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21295</TotalTime>
  <Words>1599</Words>
  <Application>Microsoft Office PowerPoint</Application>
  <PresentationFormat>On-screen Show (4:3)</PresentationFormat>
  <Paragraphs>532</Paragraphs>
  <Slides>33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Motiv1</vt:lpstr>
      <vt:lpstr>Dokument</vt:lpstr>
      <vt:lpstr>Advanced algorithms asymptotic notation, graphs and their representation in computers </vt:lpstr>
      <vt:lpstr>Introduction</vt:lpstr>
      <vt:lpstr>Contents</vt:lpstr>
      <vt:lpstr>Asymptotic notation</vt:lpstr>
      <vt:lpstr>Asymptotic notation</vt:lpstr>
      <vt:lpstr>Asymptotic notation</vt:lpstr>
      <vt:lpstr>Asymptotic notation</vt:lpstr>
      <vt:lpstr>Graphs</vt:lpstr>
      <vt:lpstr>Graphs - orientation</vt:lpstr>
      <vt:lpstr>Graphs – weighted graph </vt:lpstr>
      <vt:lpstr>Graphs – node degree</vt:lpstr>
      <vt:lpstr>Graphs – node degree</vt:lpstr>
      <vt:lpstr>Graphs – handshaking lemma</vt:lpstr>
      <vt:lpstr>Graphs – complete graph</vt:lpstr>
      <vt:lpstr>Graphs – path, circuit, cycle</vt:lpstr>
      <vt:lpstr>Graphs – connectivity</vt:lpstr>
      <vt:lpstr>Graphs - trees</vt:lpstr>
      <vt:lpstr>Graphs - trees</vt:lpstr>
      <vt:lpstr>Graphs – adjacency matrix</vt:lpstr>
      <vt:lpstr>Graphs – adjacency matrix  (for directed graph)</vt:lpstr>
      <vt:lpstr>Graphs – Laplacian matrix</vt:lpstr>
      <vt:lpstr>Graphs – Laplacian matrix </vt:lpstr>
      <vt:lpstr>Graphs – distance matrix</vt:lpstr>
      <vt:lpstr>Graphs – DAG </vt:lpstr>
      <vt:lpstr>Graphs – multigraph </vt:lpstr>
      <vt:lpstr>Graphs – incidence matrix</vt:lpstr>
      <vt:lpstr>Graphs – incidence matrix</vt:lpstr>
      <vt:lpstr>Graphs – adjacency list</vt:lpstr>
      <vt:lpstr>Comparison of graph representations</vt:lpstr>
      <vt:lpstr>Graphs - DFS</vt:lpstr>
      <vt:lpstr>Graphs - BFS</vt:lpstr>
      <vt:lpstr>Graphs – priority queue</vt:lpstr>
      <vt:lpstr>References</vt:lpstr>
    </vt:vector>
  </TitlesOfParts>
  <Company>Amherst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algorithms asymptotic notation, graphs and their representation in computers</dc:title>
  <dc:creator>Information Technology</dc:creator>
  <cp:lastModifiedBy>RNDr. Marko Genyk-Berezovskyj</cp:lastModifiedBy>
  <cp:revision>199</cp:revision>
  <dcterms:created xsi:type="dcterms:W3CDTF">2005-02-15T15:53:41Z</dcterms:created>
  <dcterms:modified xsi:type="dcterms:W3CDTF">2022-09-20T21:09:17Z</dcterms:modified>
</cp:coreProperties>
</file>