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86" r:id="rId11"/>
    <p:sldId id="263" r:id="rId12"/>
    <p:sldId id="275" r:id="rId13"/>
    <p:sldId id="278" r:id="rId14"/>
    <p:sldId id="264" r:id="rId15"/>
    <p:sldId id="265" r:id="rId16"/>
    <p:sldId id="271" r:id="rId17"/>
    <p:sldId id="279" r:id="rId18"/>
    <p:sldId id="287" r:id="rId19"/>
    <p:sldId id="266" r:id="rId20"/>
    <p:sldId id="284" r:id="rId21"/>
    <p:sldId id="285" r:id="rId22"/>
  </p:sldIdLst>
  <p:sldSz cx="9144000" cy="6858000" type="screen4x3"/>
  <p:notesSz cx="7315200" cy="96012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>
      <p:cViewPr varScale="1">
        <p:scale>
          <a:sx n="124" d="100"/>
          <a:sy n="124" d="100"/>
        </p:scale>
        <p:origin x="1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unded Rectangle 42"/>
          <p:cNvSpPr/>
          <p:nvPr/>
        </p:nvSpPr>
        <p:spPr>
          <a:xfrm>
            <a:off x="107504" y="3861048"/>
            <a:ext cx="5040560" cy="244827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230425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302433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1490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251520" y="5445224"/>
            <a:ext cx="47525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dist(A</a:t>
            </a:r>
            <a:r>
              <a:rPr lang="en-US" b="1"/>
              <a:t>, B) &lt; dist(B, C) </a:t>
            </a:r>
            <a:r>
              <a:rPr lang="en-US" b="1">
                <a:sym typeface="Symbol"/>
              </a:rPr>
              <a:t>  </a:t>
            </a:r>
            <a:r>
              <a:rPr lang="en-US" b="1"/>
              <a:t>dist(A, C)</a:t>
            </a:r>
            <a:r>
              <a:rPr lang="en-US" sz="2000" b="1" baseline="30000"/>
              <a:t>2</a:t>
            </a:r>
            <a:r>
              <a:rPr lang="en-US" b="1"/>
              <a:t> &lt; dist(B, C)</a:t>
            </a:r>
            <a:r>
              <a:rPr lang="en-US" sz="2000" b="1" baseline="3000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260648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 (x, y) </a:t>
            </a:r>
          </a:p>
          <a:p>
            <a:r>
              <a:rPr lang="en-US" smtClean="0"/>
              <a:t>in quadrant  I and IV</a:t>
            </a:r>
          </a:p>
          <a:p>
            <a:endParaRPr lang="en-US"/>
          </a:p>
          <a:p>
            <a:r>
              <a:rPr lang="en-US" smtClean="0"/>
              <a:t>angle = arc tan(  y/ x )</a:t>
            </a:r>
          </a:p>
          <a:p>
            <a:endParaRPr lang="en-US" smtClean="0">
              <a:sym typeface="Symbol"/>
            </a:endParaRPr>
          </a:p>
          <a:p>
            <a:endParaRPr lang="en-GB" smtClean="0"/>
          </a:p>
          <a:p>
            <a:endParaRPr lang="en-GB"/>
          </a:p>
          <a:p>
            <a:endParaRPr lang="en-GB" smtClean="0"/>
          </a:p>
          <a:p>
            <a:r>
              <a:rPr lang="en-GB" smtClean="0"/>
              <a:t>Implementations handle it completely:</a:t>
            </a:r>
            <a:endParaRPr lang="cs-CZ"/>
          </a:p>
        </p:txBody>
      </p:sp>
      <p:sp>
        <p:nvSpPr>
          <p:cNvPr id="48" name="TextBox 47"/>
          <p:cNvSpPr txBox="1"/>
          <p:nvPr/>
        </p:nvSpPr>
        <p:spPr>
          <a:xfrm>
            <a:off x="766834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3" name="Rectangle 2"/>
          <p:cNvSpPr/>
          <p:nvPr/>
        </p:nvSpPr>
        <p:spPr>
          <a:xfrm>
            <a:off x="179512" y="3761207"/>
            <a:ext cx="8640960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Implementation</a:t>
            </a:r>
          </a:p>
          <a:p>
            <a:endParaRPr lang="es-ES" sz="16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Caution!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parameters are (y,x), and not (x,y)!</a:t>
            </a:r>
          </a:p>
          <a:p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*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180/math.pi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45.0</a:t>
            </a: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(-1,-1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-135.0</a:t>
            </a: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( 1,-1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 135.0   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Note x&lt;--&gt;y reversal!</a:t>
            </a:r>
            <a:endParaRPr lang="es-ES" sz="1600" b="1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(-1, 1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*180/math.pi ==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45.0 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6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Note x&lt;--&gt;</a:t>
            </a:r>
            <a:r>
              <a:rPr lang="es-ES" sz="16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reversal! </a:t>
            </a:r>
          </a:p>
          <a:p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math.atan2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( 0, 0) *180/math.pi 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0.0   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despite being undefined </a:t>
            </a:r>
            <a:r>
              <a:rPr lang="es-ES" sz="16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</a:t>
            </a:r>
            <a:endParaRPr lang="es-ES" sz="160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s-ES" sz="1600" b="1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73803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72200" y="1988840"/>
            <a:ext cx="108012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 rot="16200000">
            <a:off x="5724128" y="1412774"/>
            <a:ext cx="1224138" cy="1224138"/>
          </a:xfrm>
          <a:prstGeom prst="arc">
            <a:avLst>
              <a:gd name="adj1" fmla="val 3347390"/>
              <a:gd name="adj2" fmla="val 525766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Arc 39"/>
          <p:cNvSpPr/>
          <p:nvPr/>
        </p:nvSpPr>
        <p:spPr>
          <a:xfrm rot="16200000">
            <a:off x="5832139" y="1232757"/>
            <a:ext cx="1224138" cy="1440160"/>
          </a:xfrm>
          <a:prstGeom prst="arc">
            <a:avLst>
              <a:gd name="adj1" fmla="val 5393951"/>
              <a:gd name="adj2" fmla="val 86352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98884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323528" y="3212976"/>
            <a:ext cx="309634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 </a:t>
            </a:r>
            <a:r>
              <a:rPr lang="en-US" b="1" smtClean="0"/>
              <a:t>A</a:t>
            </a:r>
            <a:r>
              <a:rPr lang="en-US" smtClean="0"/>
              <a:t> = (A</a:t>
            </a:r>
            <a:r>
              <a:rPr lang="en-US" sz="2400" baseline="-25000" smtClean="0"/>
              <a:t>x</a:t>
            </a:r>
            <a:r>
              <a:rPr lang="en-US" smtClean="0"/>
              <a:t>, A</a:t>
            </a:r>
            <a:r>
              <a:rPr lang="en-US" sz="2400" baseline="-25000"/>
              <a:t>y</a:t>
            </a:r>
            <a:r>
              <a:rPr lang="en-US" smtClean="0"/>
              <a:t>), </a:t>
            </a:r>
            <a:r>
              <a:rPr lang="en-US" b="1" smtClean="0"/>
              <a:t>B</a:t>
            </a:r>
            <a:r>
              <a:rPr lang="en-US" smtClean="0"/>
              <a:t> = (B</a:t>
            </a:r>
            <a:r>
              <a:rPr lang="en-US" sz="2400" baseline="-25000"/>
              <a:t>x</a:t>
            </a:r>
            <a:r>
              <a:rPr lang="en-US" smtClean="0"/>
              <a:t>, B</a:t>
            </a:r>
            <a:r>
              <a:rPr lang="en-US" sz="2400" baseline="-25000"/>
              <a:t>y</a:t>
            </a:r>
            <a:r>
              <a:rPr lang="en-US" smtClean="0"/>
              <a:t>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             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AB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+ b</a:t>
            </a:r>
            <a:r>
              <a:rPr lang="en-US"/>
              <a:t>∙A</a:t>
            </a:r>
            <a:r>
              <a:rPr lang="en-US" sz="2400" baseline="-25000"/>
              <a:t>y</a:t>
            </a:r>
            <a:r>
              <a:rPr lang="en-US" smtClean="0"/>
              <a:t> 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</a:t>
            </a:r>
            <a:r>
              <a:rPr lang="en-US" smtClean="0"/>
              <a:t> </a:t>
            </a:r>
            <a:r>
              <a:rPr lang="en-US"/>
              <a:t>b∙A</a:t>
            </a:r>
            <a:r>
              <a:rPr lang="en-US" sz="2400" baseline="-25000"/>
              <a:t>y</a:t>
            </a:r>
            <a:r>
              <a:rPr lang="en-US" smtClean="0"/>
              <a:t>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a∙x  + b∙y  ─ a∙A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 b∙A</a:t>
            </a:r>
            <a:r>
              <a:rPr lang="en-US" sz="2400" baseline="-25000"/>
              <a:t>y</a:t>
            </a:r>
            <a:r>
              <a:rPr lang="en-US" smtClean="0"/>
              <a:t> = 0 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B=(9,4)</a:t>
            </a:r>
            <a:endParaRPr lang="cs-CZ" b="1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395536" y="407707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= (9, 4)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| a∙Px + b∙Py + c |  / 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12160" y="2204864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156176" y="2132856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947" y="2593480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7230963" y="2521472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dist(P, AB) =  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= </a:t>
            </a:r>
            <a:r>
              <a:rPr lang="en-US" smtClean="0"/>
              <a:t> 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n</a:t>
            </a:r>
            <a:r>
              <a:rPr lang="en-US" smtClean="0"/>
              <a:t> means</a:t>
            </a:r>
          </a:p>
          <a:p>
            <a:r>
              <a:rPr lang="en-US" smtClean="0"/>
              <a:t>that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In other words,  the sign of det 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is the same,  or 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7380312" y="1196752"/>
            <a:ext cx="936104" cy="936104"/>
          </a:xfrm>
          <a:prstGeom prst="arc">
            <a:avLst>
              <a:gd name="adj1" fmla="val 12409033"/>
              <a:gd name="adj2" fmla="val 1615639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Arc 65"/>
          <p:cNvSpPr/>
          <p:nvPr/>
        </p:nvSpPr>
        <p:spPr>
          <a:xfrm rot="16200000">
            <a:off x="7164288" y="908720"/>
            <a:ext cx="1440160" cy="1440160"/>
          </a:xfrm>
          <a:prstGeom prst="arc">
            <a:avLst>
              <a:gd name="adj1" fmla="val 12485524"/>
              <a:gd name="adj2" fmla="val 1371446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Arc 66"/>
          <p:cNvSpPr/>
          <p:nvPr/>
        </p:nvSpPr>
        <p:spPr>
          <a:xfrm rot="16200000">
            <a:off x="6228184" y="764704"/>
            <a:ext cx="1008112" cy="1008112"/>
          </a:xfrm>
          <a:prstGeom prst="arc">
            <a:avLst>
              <a:gd name="adj1" fmla="val 12409033"/>
              <a:gd name="adj2" fmla="val 149753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Arc 67"/>
          <p:cNvSpPr/>
          <p:nvPr/>
        </p:nvSpPr>
        <p:spPr>
          <a:xfrm rot="16200000">
            <a:off x="6084168" y="620688"/>
            <a:ext cx="1296144" cy="1296144"/>
          </a:xfrm>
          <a:prstGeom prst="arc">
            <a:avLst>
              <a:gd name="adj1" fmla="val 10956130"/>
              <a:gd name="adj2" fmla="val 1209441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251520" y="2780928"/>
            <a:ext cx="381642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33265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</a:t>
            </a:r>
            <a:r>
              <a:rPr lang="en-US"/>
              <a:t>b1∙y </a:t>
            </a:r>
            <a:r>
              <a:rPr lang="en-US" smtClean="0"/>
              <a:t>+ c1 = 0,  </a:t>
            </a:r>
          </a:p>
          <a:p>
            <a:r>
              <a:rPr lang="en-US" smtClean="0"/>
              <a:t>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 smtClean="0"/>
              <a:t>Solution of  syst. of two lin. eq. in x and y,</a:t>
            </a:r>
          </a:p>
          <a:p>
            <a:r>
              <a:rPr lang="en-US" smtClean="0"/>
              <a:t>using Cramer rule: </a:t>
            </a:r>
          </a:p>
          <a:p>
            <a:r>
              <a:rPr lang="en-US" smtClean="0"/>
              <a:t> </a:t>
            </a:r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/>
              <a:t>det 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== 0  then collinear  </a:t>
            </a:r>
          </a:p>
          <a:p>
            <a:r>
              <a:rPr lang="en-US" smtClean="0"/>
              <a:t>if 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  != 0  then</a:t>
            </a:r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9309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4</a:t>
            </a:r>
            <a:r>
              <a:rPr lang="en-US" smtClean="0"/>
              <a:t>);    </a:t>
            </a:r>
            <a:r>
              <a:rPr lang="en-US"/>
              <a:t>─6x + 4y 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7); </a:t>
            </a:r>
            <a:r>
              <a:rPr lang="en-US" smtClean="0"/>
              <a:t>       </a:t>
            </a:r>
            <a:r>
              <a:rPr lang="en-US"/>
              <a:t>3x + 7y 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─6</a:t>
            </a:r>
            <a:r>
              <a:rPr lang="en-US" smtClean="0"/>
              <a:t>) ) / </a:t>
            </a:r>
            <a:r>
              <a:rPr lang="en-US"/>
              <a:t>(─54</a:t>
            </a:r>
            <a:r>
              <a:rPr lang="en-US" smtClean="0"/>
              <a:t>)        =  ─204 </a:t>
            </a:r>
            <a:r>
              <a:rPr lang="en-US"/>
              <a:t>/ 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unded Rectangle 50"/>
          <p:cNvSpPr/>
          <p:nvPr/>
        </p:nvSpPr>
        <p:spPr>
          <a:xfrm>
            <a:off x="107504" y="116632"/>
            <a:ext cx="4248472" cy="3837335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1520" y="260648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- segment  </a:t>
            </a:r>
            <a:r>
              <a:rPr lang="en-US" smtClean="0"/>
              <a:t>intersection</a:t>
            </a:r>
            <a:endParaRPr lang="en-US"/>
          </a:p>
          <a:p>
            <a:endParaRPr lang="en-US" smtClean="0"/>
          </a:p>
          <a:p>
            <a:r>
              <a:rPr lang="en-US" smtClean="0"/>
              <a:t>Does </a:t>
            </a:r>
            <a:r>
              <a:rPr lang="en-US" smtClean="0"/>
              <a:t>(A,B) intersect (C, D) ?</a:t>
            </a:r>
          </a:p>
          <a:p>
            <a:endParaRPr lang="en-US"/>
          </a:p>
          <a:p>
            <a:r>
              <a:rPr lang="en-US" smtClean="0"/>
              <a:t>-- </a:t>
            </a:r>
            <a:r>
              <a:rPr lang="en-US" smtClean="0"/>
              <a:t>C and D should not lie on the same side of  line (A, </a:t>
            </a:r>
            <a:r>
              <a:rPr lang="en-US" smtClean="0"/>
              <a:t>B)</a:t>
            </a:r>
            <a:endParaRPr lang="en-US" smtClean="0"/>
          </a:p>
          <a:p>
            <a:r>
              <a:rPr lang="en-US" smtClean="0"/>
              <a:t>-- A </a:t>
            </a:r>
            <a:r>
              <a:rPr lang="en-US"/>
              <a:t>and </a:t>
            </a:r>
            <a:r>
              <a:rPr lang="en-US" smtClean="0"/>
              <a:t>B </a:t>
            </a:r>
            <a:r>
              <a:rPr lang="en-US"/>
              <a:t>should not lie on the same side of  line </a:t>
            </a:r>
            <a:r>
              <a:rPr lang="en-US" smtClean="0"/>
              <a:t>(C, D)</a:t>
            </a:r>
            <a:endParaRPr lang="en-US"/>
          </a:p>
          <a:p>
            <a:endParaRPr lang="en-US" smtClean="0"/>
          </a:p>
          <a:p>
            <a:r>
              <a:rPr lang="en-US" smtClean="0"/>
              <a:t>Apply Relative </a:t>
            </a:r>
            <a:r>
              <a:rPr lang="en-US"/>
              <a:t>orientation  </a:t>
            </a:r>
            <a:r>
              <a:rPr lang="en-US"/>
              <a:t>of </a:t>
            </a:r>
            <a:r>
              <a:rPr lang="en-US" smtClean="0"/>
              <a:t>vectors</a:t>
            </a:r>
          </a:p>
          <a:p>
            <a:r>
              <a:rPr lang="en-GB" smtClean="0"/>
              <a:t>(using determinant, slide 8.)</a:t>
            </a:r>
            <a:endParaRPr lang="en-US"/>
          </a:p>
          <a:p>
            <a:r>
              <a:rPr lang="en-US" smtClean="0"/>
              <a:t>Also </a:t>
            </a:r>
            <a:r>
              <a:rPr lang="en-US" smtClean="0"/>
              <a:t>check collinearity </a:t>
            </a:r>
            <a:r>
              <a:rPr lang="en-US" smtClean="0"/>
              <a:t>of </a:t>
            </a:r>
            <a:r>
              <a:rPr lang="en-US"/>
              <a:t>(A,B) </a:t>
            </a:r>
            <a:r>
              <a:rPr lang="en-US" smtClean="0"/>
              <a:t>and (</a:t>
            </a:r>
            <a:r>
              <a:rPr lang="en-US"/>
              <a:t>C, D</a:t>
            </a:r>
            <a:r>
              <a:rPr lang="en-US" smtClean="0"/>
              <a:t>).</a:t>
            </a:r>
            <a:endParaRPr lang="en-US" smtClean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30380" y="169128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5076056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A=(1,1)</a:t>
            </a:r>
            <a:endParaRPr lang="cs-CZ" b="1"/>
          </a:p>
        </p:txBody>
      </p:sp>
      <p:sp>
        <p:nvSpPr>
          <p:cNvPr id="43" name="TextBox 42"/>
          <p:cNvSpPr txBox="1"/>
          <p:nvPr/>
        </p:nvSpPr>
        <p:spPr>
          <a:xfrm>
            <a:off x="7596336" y="13407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B=(8,5)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7812360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C=(10,3)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6588224" y="1052736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D=(5, 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4499992" y="227687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E=(2, 2)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5508104" y="6206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F=(5, 7)</a:t>
            </a:r>
            <a:endParaRPr lang="cs-CZ" b="1"/>
          </a:p>
        </p:txBody>
      </p:sp>
      <p:sp>
        <p:nvSpPr>
          <p:cNvPr id="54" name="TextBox 53"/>
          <p:cNvSpPr txBox="1"/>
          <p:nvPr/>
        </p:nvSpPr>
        <p:spPr>
          <a:xfrm>
            <a:off x="71500" y="4057682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smtClean="0">
                <a:solidFill>
                  <a:srgbClr val="00B050"/>
                </a:solidFill>
              </a:rPr>
              <a:t># filter out non-intersection</a:t>
            </a:r>
          </a:p>
          <a:p>
            <a:r>
              <a:rPr lang="en-GB" sz="1600" b="1" smtClean="0"/>
              <a:t>if</a:t>
            </a:r>
            <a:r>
              <a:rPr lang="en-GB" sz="1600" smtClean="0"/>
              <a:t>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((B-A)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, (C-A)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*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</a:t>
            </a:r>
            <a:r>
              <a:rPr lang="en-GB" sz="1600" smtClean="0">
                <a:solidFill>
                  <a:srgbClr val="0000FF"/>
                </a:solidFill>
              </a:rPr>
              <a:t>(D-A)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&lt; 0   </a:t>
            </a:r>
            <a:r>
              <a:rPr lang="en-GB" sz="1600" b="1" smtClean="0"/>
              <a:t>and</a:t>
            </a:r>
            <a:r>
              <a:rPr lang="en-GB" sz="1600" smtClean="0">
                <a:solidFill>
                  <a:srgbClr val="0000FF"/>
                </a:solidFill>
              </a:rPr>
              <a:t>  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(</a:t>
            </a:r>
            <a:r>
              <a:rPr lang="en-GB" sz="1600">
                <a:solidFill>
                  <a:srgbClr val="0000FF"/>
                </a:solidFill>
              </a:rPr>
              <a:t>C-A)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</a:t>
            </a:r>
            <a:r>
              <a:rPr lang="en-GB" sz="1600">
                <a:solidFill>
                  <a:srgbClr val="0000FF"/>
                </a:solidFill>
              </a:rPr>
              <a:t>* </a:t>
            </a:r>
            <a:r>
              <a:rPr lang="en-GB" sz="1600" b="1" smtClean="0">
                <a:solidFill>
                  <a:srgbClr val="0000FF"/>
                </a:solidFill>
              </a:rPr>
              <a:t>det</a:t>
            </a:r>
            <a:r>
              <a:rPr lang="en-GB" sz="1600" smtClean="0">
                <a:solidFill>
                  <a:srgbClr val="0000FF"/>
                </a:solidFill>
              </a:rPr>
              <a:t>((</a:t>
            </a:r>
            <a:r>
              <a:rPr lang="en-GB" sz="1600">
                <a:solidFill>
                  <a:srgbClr val="0000FF"/>
                </a:solidFill>
              </a:rPr>
              <a:t>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(</a:t>
            </a:r>
            <a:r>
              <a:rPr lang="en-GB" sz="1600">
                <a:solidFill>
                  <a:srgbClr val="0000FF"/>
                </a:solidFill>
              </a:rPr>
              <a:t>D-A)</a:t>
            </a:r>
            <a:r>
              <a:rPr lang="en-US" sz="1600" b="1" baseline="30000" smtClean="0">
                <a:solidFill>
                  <a:srgbClr val="0000FF"/>
                </a:solidFill>
              </a:rPr>
              <a:t>T</a:t>
            </a:r>
            <a:r>
              <a:rPr lang="en-GB" sz="1600" smtClean="0">
                <a:solidFill>
                  <a:srgbClr val="0000FF"/>
                </a:solidFill>
              </a:rPr>
              <a:t>) </a:t>
            </a:r>
            <a:r>
              <a:rPr lang="en-GB" sz="1600">
                <a:solidFill>
                  <a:srgbClr val="0000FF"/>
                </a:solidFill>
              </a:rPr>
              <a:t>&lt; </a:t>
            </a:r>
            <a:r>
              <a:rPr lang="en-GB" sz="1600" smtClean="0">
                <a:solidFill>
                  <a:srgbClr val="0000FF"/>
                </a:solidFill>
              </a:rPr>
              <a:t>0</a:t>
            </a:r>
            <a:r>
              <a:rPr lang="en-GB" sz="1600" smtClean="0"/>
              <a:t>: </a:t>
            </a:r>
          </a:p>
          <a:p>
            <a:r>
              <a:rPr lang="en-GB" sz="1600"/>
              <a:t> </a:t>
            </a:r>
            <a:r>
              <a:rPr lang="en-GB" sz="1600" smtClean="0"/>
              <a:t>  </a:t>
            </a:r>
            <a:r>
              <a:rPr lang="en-GB" sz="1600" b="1" smtClean="0"/>
              <a:t>return false</a:t>
            </a:r>
          </a:p>
          <a:p>
            <a:r>
              <a:rPr lang="en-GB" sz="1600" smtClean="0">
                <a:solidFill>
                  <a:srgbClr val="00B050"/>
                </a:solidFill>
              </a:rPr>
              <a:t># manage (possible?) collinearity (=line AB is also line CD)</a:t>
            </a:r>
          </a:p>
          <a:p>
            <a:r>
              <a:rPr lang="en-GB" sz="1600" b="1"/>
              <a:t>if</a:t>
            </a:r>
            <a:r>
              <a:rPr lang="en-GB" sz="1600"/>
              <a:t> </a:t>
            </a:r>
            <a:r>
              <a:rPr lang="en-GB" sz="1600" b="1">
                <a:solidFill>
                  <a:srgbClr val="0000FF"/>
                </a:solidFill>
              </a:rPr>
              <a:t>det</a:t>
            </a:r>
            <a:r>
              <a:rPr lang="en-GB" sz="1600">
                <a:solidFill>
                  <a:srgbClr val="0000FF"/>
                </a:solidFill>
              </a:rPr>
              <a:t>((B-A)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, </a:t>
            </a:r>
            <a:r>
              <a:rPr lang="en-GB" sz="1600" smtClean="0">
                <a:solidFill>
                  <a:srgbClr val="0000FF"/>
                </a:solidFill>
              </a:rPr>
              <a:t>(D-C)</a:t>
            </a:r>
            <a:r>
              <a:rPr lang="en-US" sz="1600" b="1" baseline="30000">
                <a:solidFill>
                  <a:srgbClr val="0000FF"/>
                </a:solidFill>
              </a:rPr>
              <a:t>T</a:t>
            </a:r>
            <a:r>
              <a:rPr lang="en-GB" sz="1600">
                <a:solidFill>
                  <a:srgbClr val="0000FF"/>
                </a:solidFill>
              </a:rPr>
              <a:t>) </a:t>
            </a:r>
            <a:r>
              <a:rPr lang="en-GB" sz="1600" smtClean="0">
                <a:solidFill>
                  <a:srgbClr val="0000FF"/>
                </a:solidFill>
              </a:rPr>
              <a:t>== 0</a:t>
            </a:r>
            <a:r>
              <a:rPr lang="en-GB" sz="1600" smtClean="0"/>
              <a:t>:  </a:t>
            </a:r>
          </a:p>
          <a:p>
            <a:r>
              <a:rPr lang="en-GB" sz="1600"/>
              <a:t> </a:t>
            </a:r>
            <a:r>
              <a:rPr lang="en-GB" sz="1600" smtClean="0"/>
              <a:t>  </a:t>
            </a:r>
            <a:r>
              <a:rPr lang="en-GB" sz="1600" b="1" smtClean="0"/>
              <a:t>if</a:t>
            </a:r>
            <a:r>
              <a:rPr lang="en-GB" sz="1600" smtClean="0"/>
              <a:t> (</a:t>
            </a:r>
            <a:r>
              <a:rPr lang="en-GB" sz="1600" smtClean="0">
                <a:solidFill>
                  <a:srgbClr val="0000FF"/>
                </a:solidFill>
              </a:rPr>
              <a:t>A==C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B!= D) </a:t>
            </a:r>
            <a:r>
              <a:rPr lang="en-GB" sz="1600" b="1" smtClean="0"/>
              <a:t>or</a:t>
            </a:r>
            <a:r>
              <a:rPr lang="en-GB" sz="1600" smtClean="0">
                <a:solidFill>
                  <a:srgbClr val="0000FF"/>
                </a:solidFill>
              </a:rPr>
              <a:t>   (A</a:t>
            </a:r>
            <a:r>
              <a:rPr lang="en-GB" sz="1600">
                <a:solidFill>
                  <a:srgbClr val="0000FF"/>
                </a:solidFill>
              </a:rPr>
              <a:t>==</a:t>
            </a:r>
            <a:r>
              <a:rPr lang="en-GB" sz="1600">
                <a:solidFill>
                  <a:srgbClr val="0000FF"/>
                </a:solidFill>
              </a:rPr>
              <a:t>D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B</a:t>
            </a:r>
            <a:r>
              <a:rPr lang="en-GB" sz="1600">
                <a:solidFill>
                  <a:srgbClr val="0000FF"/>
                </a:solidFill>
              </a:rPr>
              <a:t>!=</a:t>
            </a:r>
            <a:r>
              <a:rPr lang="en-GB" sz="1600" smtClean="0">
                <a:solidFill>
                  <a:srgbClr val="0000FF"/>
                </a:solidFill>
              </a:rPr>
              <a:t>C):   P = A; </a:t>
            </a:r>
            <a:r>
              <a:rPr lang="en-US" sz="1600" b="1"/>
              <a:t>return </a:t>
            </a:r>
            <a:r>
              <a:rPr lang="en-US" sz="1600" b="1" smtClean="0"/>
              <a:t>true</a:t>
            </a:r>
            <a:r>
              <a:rPr lang="en-GB" sz="1600" smtClean="0">
                <a:solidFill>
                  <a:srgbClr val="0000FF"/>
                </a:solidFill>
              </a:rPr>
              <a:t>  </a:t>
            </a:r>
          </a:p>
          <a:p>
            <a:r>
              <a:rPr lang="en-GB" sz="1600">
                <a:solidFill>
                  <a:srgbClr val="0000FF"/>
                </a:solidFill>
              </a:rPr>
              <a:t> </a:t>
            </a:r>
            <a:r>
              <a:rPr lang="en-GB" sz="1600" smtClean="0">
                <a:solidFill>
                  <a:srgbClr val="0000FF"/>
                </a:solidFill>
              </a:rPr>
              <a:t>  </a:t>
            </a:r>
            <a:r>
              <a:rPr lang="en-GB" sz="1600" b="1" smtClean="0"/>
              <a:t>if</a:t>
            </a:r>
            <a:r>
              <a:rPr lang="en-GB" sz="1600" smtClean="0"/>
              <a:t> (</a:t>
            </a:r>
            <a:r>
              <a:rPr lang="en-GB" sz="1600" smtClean="0">
                <a:solidFill>
                  <a:srgbClr val="0000FF"/>
                </a:solidFill>
              </a:rPr>
              <a:t>B==C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A!= D) </a:t>
            </a:r>
            <a:r>
              <a:rPr lang="en-GB" sz="1600" b="1" smtClean="0"/>
              <a:t>or</a:t>
            </a:r>
            <a:r>
              <a:rPr lang="en-GB" sz="1600" smtClean="0">
                <a:solidFill>
                  <a:srgbClr val="0000FF"/>
                </a:solidFill>
              </a:rPr>
              <a:t>   </a:t>
            </a:r>
            <a:r>
              <a:rPr lang="en-GB" sz="1600" smtClean="0"/>
              <a:t>(</a:t>
            </a:r>
            <a:r>
              <a:rPr lang="en-GB" sz="1600" smtClean="0">
                <a:solidFill>
                  <a:srgbClr val="0000FF"/>
                </a:solidFill>
              </a:rPr>
              <a:t>B==D </a:t>
            </a:r>
            <a:r>
              <a:rPr lang="en-GB" sz="1600" b="1"/>
              <a:t>and</a:t>
            </a:r>
            <a:r>
              <a:rPr lang="en-GB" sz="1600">
                <a:solidFill>
                  <a:srgbClr val="0000FF"/>
                </a:solidFill>
              </a:rPr>
              <a:t>   </a:t>
            </a:r>
            <a:r>
              <a:rPr lang="en-GB" sz="1600" smtClean="0">
                <a:solidFill>
                  <a:srgbClr val="0000FF"/>
                </a:solidFill>
              </a:rPr>
              <a:t>A!=C)</a:t>
            </a:r>
            <a:r>
              <a:rPr lang="en-GB" sz="1600" smtClean="0"/>
              <a:t>:  </a:t>
            </a:r>
            <a:r>
              <a:rPr lang="en-GB" sz="1600">
                <a:solidFill>
                  <a:srgbClr val="0000FF"/>
                </a:solidFill>
              </a:rPr>
              <a:t> P </a:t>
            </a:r>
            <a:r>
              <a:rPr lang="en-GB" sz="1600">
                <a:solidFill>
                  <a:srgbClr val="0000FF"/>
                </a:solidFill>
              </a:rPr>
              <a:t>= </a:t>
            </a:r>
            <a:r>
              <a:rPr lang="en-GB" sz="1600" smtClean="0">
                <a:solidFill>
                  <a:srgbClr val="0000FF"/>
                </a:solidFill>
              </a:rPr>
              <a:t>B; </a:t>
            </a:r>
            <a:r>
              <a:rPr lang="en-US" sz="1600" b="1"/>
              <a:t>return true</a:t>
            </a:r>
            <a:endParaRPr lang="en-GB" sz="1600" smtClean="0"/>
          </a:p>
          <a:p>
            <a:r>
              <a:rPr lang="en-GB" sz="1600" b="1"/>
              <a:t> </a:t>
            </a:r>
            <a:r>
              <a:rPr lang="en-GB" sz="1600" b="1" smtClean="0"/>
              <a:t>  return false  </a:t>
            </a:r>
            <a:r>
              <a:rPr lang="en-GB" sz="1600" smtClean="0">
                <a:solidFill>
                  <a:srgbClr val="00B050"/>
                </a:solidFill>
              </a:rPr>
              <a:t># no intersection or infinitely many</a:t>
            </a:r>
            <a:endParaRPr lang="en-GB" sz="1600" b="1"/>
          </a:p>
          <a:p>
            <a:r>
              <a:rPr lang="en-GB" sz="1600" smtClean="0">
                <a:solidFill>
                  <a:srgbClr val="00B050"/>
                </a:solidFill>
              </a:rPr>
              <a:t># no collinearity, calculate intersection P coordinates</a:t>
            </a:r>
          </a:p>
          <a:p>
            <a:r>
              <a:rPr lang="en-US" sz="1600" smtClean="0"/>
              <a:t>P = intersection( lineAB, lineCD ); </a:t>
            </a:r>
            <a:r>
              <a:rPr lang="en-US" sz="1600" b="1" smtClean="0"/>
              <a:t>return true</a:t>
            </a:r>
            <a:r>
              <a:rPr lang="en-US" sz="1600" smtClean="0"/>
              <a:t>      </a:t>
            </a:r>
            <a:r>
              <a:rPr lang="en-GB" sz="1600" smtClean="0">
                <a:solidFill>
                  <a:srgbClr val="00B050"/>
                </a:solidFill>
              </a:rPr>
              <a:t># even here, P may be equal to one of A,B,C,D,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120056" y="1890403"/>
            <a:ext cx="2602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GB" b="1"/>
              <a:t>P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600400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ectangle 84"/>
          <p:cNvSpPr/>
          <p:nvPr/>
        </p:nvSpPr>
        <p:spPr>
          <a:xfrm>
            <a:off x="179512" y="1268760"/>
            <a:ext cx="40324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Rectangle 7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a given 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left by 90 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8518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2663790" y="656691"/>
            <a:ext cx="4680520" cy="4608514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5" name="Straight Connector 7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740352" y="1124744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cs-CZ" b="1" smtClean="0">
                <a:sym typeface="Symbol"/>
              </a:rPr>
              <a:t></a:t>
            </a:r>
            <a:endParaRPr lang="cs-CZ" b="1"/>
          </a:p>
        </p:txBody>
      </p:sp>
      <p:sp>
        <p:nvSpPr>
          <p:cNvPr id="86" name="Arc 85"/>
          <p:cNvSpPr/>
          <p:nvPr/>
        </p:nvSpPr>
        <p:spPr>
          <a:xfrm rot="16200000">
            <a:off x="3023829" y="728698"/>
            <a:ext cx="5760644" cy="5256587"/>
          </a:xfrm>
          <a:prstGeom prst="arc">
            <a:avLst>
              <a:gd name="adj1" fmla="val 1074369"/>
              <a:gd name="adj2" fmla="val 439230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516216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90" name="Arc 89"/>
          <p:cNvSpPr/>
          <p:nvPr/>
        </p:nvSpPr>
        <p:spPr>
          <a:xfrm rot="16883816">
            <a:off x="3482087" y="1947749"/>
            <a:ext cx="3096344" cy="280831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4924425" y="533400"/>
            <a:ext cx="3619500" cy="2543175"/>
          </a:xfrm>
          <a:custGeom>
            <a:avLst/>
            <a:gdLst>
              <a:gd name="connsiteX0" fmla="*/ 1828800 w 3619500"/>
              <a:gd name="connsiteY0" fmla="*/ 0 h 2543175"/>
              <a:gd name="connsiteX1" fmla="*/ 1438275 w 3619500"/>
              <a:gd name="connsiteY1" fmla="*/ 371475 h 2543175"/>
              <a:gd name="connsiteX2" fmla="*/ 1809750 w 3619500"/>
              <a:gd name="connsiteY2" fmla="*/ 1095375 h 2543175"/>
              <a:gd name="connsiteX3" fmla="*/ 2181225 w 3619500"/>
              <a:gd name="connsiteY3" fmla="*/ 733425 h 2543175"/>
              <a:gd name="connsiteX4" fmla="*/ 2895600 w 3619500"/>
              <a:gd name="connsiteY4" fmla="*/ 1457325 h 2543175"/>
              <a:gd name="connsiteX5" fmla="*/ 2543175 w 3619500"/>
              <a:gd name="connsiteY5" fmla="*/ 2171700 h 2543175"/>
              <a:gd name="connsiteX6" fmla="*/ 2171700 w 3619500"/>
              <a:gd name="connsiteY6" fmla="*/ 1466850 h 2543175"/>
              <a:gd name="connsiteX7" fmla="*/ 1447800 w 3619500"/>
              <a:gd name="connsiteY7" fmla="*/ 1828800 h 2543175"/>
              <a:gd name="connsiteX8" fmla="*/ 1085850 w 3619500"/>
              <a:gd name="connsiteY8" fmla="*/ 371475 h 2543175"/>
              <a:gd name="connsiteX9" fmla="*/ 381000 w 3619500"/>
              <a:gd name="connsiteY9" fmla="*/ 733425 h 2543175"/>
              <a:gd name="connsiteX10" fmla="*/ 0 w 3619500"/>
              <a:gd name="connsiteY10" fmla="*/ 1457325 h 2543175"/>
              <a:gd name="connsiteX11" fmla="*/ 1095375 w 3619500"/>
              <a:gd name="connsiteY11" fmla="*/ 1828800 h 2543175"/>
              <a:gd name="connsiteX12" fmla="*/ 371475 w 3619500"/>
              <a:gd name="connsiteY12" fmla="*/ 2171700 h 2543175"/>
              <a:gd name="connsiteX13" fmla="*/ 381000 w 3619500"/>
              <a:gd name="connsiteY13" fmla="*/ 2533650 h 2543175"/>
              <a:gd name="connsiteX14" fmla="*/ 1447800 w 3619500"/>
              <a:gd name="connsiteY14" fmla="*/ 2162175 h 2543175"/>
              <a:gd name="connsiteX15" fmla="*/ 3619500 w 3619500"/>
              <a:gd name="connsiteY15" fmla="*/ 2543175 h 2543175"/>
              <a:gd name="connsiteX16" fmla="*/ 3257550 w 3619500"/>
              <a:gd name="connsiteY16" fmla="*/ 371475 h 2543175"/>
              <a:gd name="connsiteX17" fmla="*/ 2533650 w 3619500"/>
              <a:gd name="connsiteY17" fmla="*/ 19050 h 2543175"/>
              <a:gd name="connsiteX18" fmla="*/ 1828800 w 3619500"/>
              <a:gd name="connsiteY18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9500" h="2543175">
                <a:moveTo>
                  <a:pt x="1828800" y="0"/>
                </a:moveTo>
                <a:lnTo>
                  <a:pt x="1438275" y="371475"/>
                </a:lnTo>
                <a:lnTo>
                  <a:pt x="1809750" y="1095375"/>
                </a:lnTo>
                <a:lnTo>
                  <a:pt x="2181225" y="733425"/>
                </a:lnTo>
                <a:lnTo>
                  <a:pt x="2895600" y="1457325"/>
                </a:lnTo>
                <a:lnTo>
                  <a:pt x="2543175" y="2171700"/>
                </a:lnTo>
                <a:lnTo>
                  <a:pt x="2171700" y="1466850"/>
                </a:lnTo>
                <a:lnTo>
                  <a:pt x="1447800" y="1828800"/>
                </a:lnTo>
                <a:lnTo>
                  <a:pt x="1085850" y="371475"/>
                </a:lnTo>
                <a:lnTo>
                  <a:pt x="381000" y="733425"/>
                </a:lnTo>
                <a:lnTo>
                  <a:pt x="0" y="1457325"/>
                </a:lnTo>
                <a:lnTo>
                  <a:pt x="1095375" y="1828800"/>
                </a:lnTo>
                <a:lnTo>
                  <a:pt x="371475" y="2171700"/>
                </a:lnTo>
                <a:lnTo>
                  <a:pt x="381000" y="2533650"/>
                </a:lnTo>
                <a:lnTo>
                  <a:pt x="1447800" y="2162175"/>
                </a:lnTo>
                <a:lnTo>
                  <a:pt x="3619500" y="2543175"/>
                </a:lnTo>
                <a:lnTo>
                  <a:pt x="3257550" y="371475"/>
                </a:lnTo>
                <a:lnTo>
                  <a:pt x="2533650" y="19050"/>
                </a:lnTo>
                <a:lnTo>
                  <a:pt x="1828800" y="0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788024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|(Ay+By</a:t>
            </a:r>
            <a:r>
              <a:rPr lang="en-US"/>
              <a:t>)*(Bx</a:t>
            </a:r>
            <a:r>
              <a:rPr lang="en-US" smtClean="0"/>
              <a:t>─Ax)| / 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7504" y="4869160"/>
            <a:ext cx="8856984" cy="1296144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251520" y="5517232"/>
            <a:ext cx="84969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780753" y="83671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63688" y="1340768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763688" y="191683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63688" y="2420888"/>
            <a:ext cx="432048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3688" y="327569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3688" y="3851756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763688" y="980728"/>
            <a:ext cx="1152128" cy="338437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427984" y="134076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4572000" y="116632"/>
            <a:ext cx="4320480" cy="1008112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41490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37890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198884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16288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162880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162880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198884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306896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23488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78904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306896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34290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37890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378904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234888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234888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1520" y="501317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Area:   Shoelace formula</a:t>
            </a:r>
          </a:p>
          <a:p>
            <a:endParaRPr lang="en-US" b="1"/>
          </a:p>
          <a:p>
            <a:r>
              <a:rPr lang="en-US" b="1" smtClean="0"/>
              <a:t>  1/2* </a:t>
            </a:r>
            <a:r>
              <a:rPr lang="en-US" sz="2400" b="1" smtClean="0"/>
              <a:t>(</a:t>
            </a:r>
            <a:r>
              <a:rPr lang="en-US" b="1" smtClean="0"/>
              <a:t>x1*y2 + x2*y3 +  ... </a:t>
            </a:r>
            <a:r>
              <a:rPr lang="en-US" b="1"/>
              <a:t> </a:t>
            </a:r>
            <a:r>
              <a:rPr lang="en-US" b="1" smtClean="0"/>
              <a:t>x_N-1*yN  + xN*y1    - x2*y1 - x3*y2 - ... - xN*y_N-1 - x1*yN</a:t>
            </a:r>
            <a:r>
              <a:rPr lang="en-US" sz="2400" b="1" smtClean="0"/>
              <a:t>)</a:t>
            </a:r>
            <a:r>
              <a:rPr lang="en-US" b="1" smtClean="0"/>
              <a:t>   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91680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x1</a:t>
            </a:r>
            <a:endParaRPr lang="cs-CZ" b="1"/>
          </a:p>
        </p:txBody>
      </p:sp>
      <p:sp>
        <p:nvSpPr>
          <p:cNvPr id="85" name="Oval 84"/>
          <p:cNvSpPr/>
          <p:nvPr/>
        </p:nvSpPr>
        <p:spPr>
          <a:xfrm>
            <a:off x="1691680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al 85"/>
          <p:cNvSpPr/>
          <p:nvPr/>
        </p:nvSpPr>
        <p:spPr>
          <a:xfrm>
            <a:off x="1691680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169168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1691680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al 88"/>
          <p:cNvSpPr/>
          <p:nvPr/>
        </p:nvSpPr>
        <p:spPr>
          <a:xfrm>
            <a:off x="1691680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al 89"/>
          <p:cNvSpPr/>
          <p:nvPr/>
        </p:nvSpPr>
        <p:spPr>
          <a:xfrm>
            <a:off x="1691680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Box 111"/>
          <p:cNvSpPr txBox="1"/>
          <p:nvPr/>
        </p:nvSpPr>
        <p:spPr>
          <a:xfrm>
            <a:off x="755576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x2</a:t>
            </a:r>
            <a:endParaRPr lang="cs-CZ" b="1"/>
          </a:p>
        </p:txBody>
      </p:sp>
      <p:sp>
        <p:nvSpPr>
          <p:cNvPr id="113" name="TextBox 112"/>
          <p:cNvSpPr txBox="1"/>
          <p:nvPr/>
        </p:nvSpPr>
        <p:spPr>
          <a:xfrm>
            <a:off x="755576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x3</a:t>
            </a:r>
            <a:endParaRPr lang="cs-CZ" b="1"/>
          </a:p>
        </p:txBody>
      </p:sp>
      <p:sp>
        <p:nvSpPr>
          <p:cNvPr id="114" name="TextBox 113"/>
          <p:cNvSpPr txBox="1"/>
          <p:nvPr/>
        </p:nvSpPr>
        <p:spPr>
          <a:xfrm>
            <a:off x="755576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x4</a:t>
            </a:r>
            <a:endParaRPr lang="cs-CZ" b="1"/>
          </a:p>
        </p:txBody>
      </p:sp>
      <p:sp>
        <p:nvSpPr>
          <p:cNvPr id="115" name="TextBox 114"/>
          <p:cNvSpPr txBox="1"/>
          <p:nvPr/>
        </p:nvSpPr>
        <p:spPr>
          <a:xfrm>
            <a:off x="755576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xN</a:t>
            </a:r>
            <a:endParaRPr lang="cs-CZ" b="1"/>
          </a:p>
        </p:txBody>
      </p:sp>
      <p:sp>
        <p:nvSpPr>
          <p:cNvPr id="116" name="TextBox 115"/>
          <p:cNvSpPr txBox="1"/>
          <p:nvPr/>
        </p:nvSpPr>
        <p:spPr>
          <a:xfrm>
            <a:off x="780140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x_N-1</a:t>
            </a:r>
            <a:endParaRPr lang="cs-CZ" b="1"/>
          </a:p>
        </p:txBody>
      </p:sp>
      <p:sp>
        <p:nvSpPr>
          <p:cNvPr id="117" name="TextBox 116"/>
          <p:cNvSpPr txBox="1"/>
          <p:nvPr/>
        </p:nvSpPr>
        <p:spPr>
          <a:xfrm>
            <a:off x="755576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x_N-2</a:t>
            </a:r>
            <a:endParaRPr lang="cs-CZ" b="1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907704" y="83671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907704" y="134076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907704" y="191683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2555776" y="2420888"/>
            <a:ext cx="414984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907704" y="3284984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07704" y="386104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835696" y="980728"/>
            <a:ext cx="1135064" cy="3456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15816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al 92"/>
          <p:cNvSpPr/>
          <p:nvPr/>
        </p:nvSpPr>
        <p:spPr>
          <a:xfrm>
            <a:off x="2915816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al 93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al 94"/>
          <p:cNvSpPr/>
          <p:nvPr/>
        </p:nvSpPr>
        <p:spPr>
          <a:xfrm>
            <a:off x="2915816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al 95"/>
          <p:cNvSpPr/>
          <p:nvPr/>
        </p:nvSpPr>
        <p:spPr>
          <a:xfrm>
            <a:off x="2915816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al 96"/>
          <p:cNvSpPr/>
          <p:nvPr/>
        </p:nvSpPr>
        <p:spPr>
          <a:xfrm>
            <a:off x="2915816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al 97"/>
          <p:cNvSpPr/>
          <p:nvPr/>
        </p:nvSpPr>
        <p:spPr>
          <a:xfrm>
            <a:off x="291581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TextBox 126"/>
          <p:cNvSpPr txBox="1"/>
          <p:nvPr/>
        </p:nvSpPr>
        <p:spPr>
          <a:xfrm>
            <a:off x="89959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2411760" y="2996952"/>
            <a:ext cx="504056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1907705" y="2996952"/>
            <a:ext cx="360039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1967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1" name="TextBox 130"/>
          <p:cNvSpPr txBox="1"/>
          <p:nvPr/>
        </p:nvSpPr>
        <p:spPr>
          <a:xfrm>
            <a:off x="2771800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043608" y="6237312"/>
            <a:ext cx="3672408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004048" y="6237312"/>
            <a:ext cx="36364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203848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y1</a:t>
            </a:r>
            <a:endParaRPr lang="cs-CZ" b="1"/>
          </a:p>
        </p:txBody>
      </p:sp>
      <p:sp>
        <p:nvSpPr>
          <p:cNvPr id="143" name="TextBox 142"/>
          <p:cNvSpPr txBox="1"/>
          <p:nvPr/>
        </p:nvSpPr>
        <p:spPr>
          <a:xfrm>
            <a:off x="3203848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y2</a:t>
            </a:r>
            <a:endParaRPr lang="cs-CZ" b="1"/>
          </a:p>
        </p:txBody>
      </p:sp>
      <p:sp>
        <p:nvSpPr>
          <p:cNvPr id="144" name="TextBox 143"/>
          <p:cNvSpPr txBox="1"/>
          <p:nvPr/>
        </p:nvSpPr>
        <p:spPr>
          <a:xfrm>
            <a:off x="3203848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y3</a:t>
            </a:r>
            <a:endParaRPr lang="cs-CZ" b="1"/>
          </a:p>
        </p:txBody>
      </p:sp>
      <p:sp>
        <p:nvSpPr>
          <p:cNvPr id="145" name="TextBox 144"/>
          <p:cNvSpPr txBox="1"/>
          <p:nvPr/>
        </p:nvSpPr>
        <p:spPr>
          <a:xfrm>
            <a:off x="3203848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y4</a:t>
            </a:r>
            <a:endParaRPr lang="cs-CZ" b="1"/>
          </a:p>
        </p:txBody>
      </p:sp>
      <p:sp>
        <p:nvSpPr>
          <p:cNvPr id="146" name="TextBox 145"/>
          <p:cNvSpPr txBox="1"/>
          <p:nvPr/>
        </p:nvSpPr>
        <p:spPr>
          <a:xfrm>
            <a:off x="3203848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yN</a:t>
            </a:r>
            <a:endParaRPr lang="cs-CZ" b="1"/>
          </a:p>
        </p:txBody>
      </p:sp>
      <p:sp>
        <p:nvSpPr>
          <p:cNvPr id="147" name="TextBox 146"/>
          <p:cNvSpPr txBox="1"/>
          <p:nvPr/>
        </p:nvSpPr>
        <p:spPr>
          <a:xfrm>
            <a:off x="3228412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y_N-1</a:t>
            </a:r>
            <a:endParaRPr lang="cs-CZ" b="1"/>
          </a:p>
        </p:txBody>
      </p:sp>
      <p:sp>
        <p:nvSpPr>
          <p:cNvPr id="148" name="TextBox 147"/>
          <p:cNvSpPr txBox="1"/>
          <p:nvPr/>
        </p:nvSpPr>
        <p:spPr>
          <a:xfrm>
            <a:off x="3203848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y_N-2</a:t>
            </a:r>
            <a:endParaRPr lang="cs-CZ" b="1"/>
          </a:p>
        </p:txBody>
      </p:sp>
      <p:sp>
        <p:nvSpPr>
          <p:cNvPr id="149" name="TextBox 148"/>
          <p:cNvSpPr txBox="1"/>
          <p:nvPr/>
        </p:nvSpPr>
        <p:spPr>
          <a:xfrm>
            <a:off x="3347864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00" name="Freeform 99"/>
          <p:cNvSpPr/>
          <p:nvPr/>
        </p:nvSpPr>
        <p:spPr>
          <a:xfrm>
            <a:off x="4924425" y="1605905"/>
            <a:ext cx="3619500" cy="2543175"/>
          </a:xfrm>
          <a:custGeom>
            <a:avLst/>
            <a:gdLst>
              <a:gd name="connsiteX0" fmla="*/ 1828800 w 3619500"/>
              <a:gd name="connsiteY0" fmla="*/ 0 h 2543175"/>
              <a:gd name="connsiteX1" fmla="*/ 1438275 w 3619500"/>
              <a:gd name="connsiteY1" fmla="*/ 371475 h 2543175"/>
              <a:gd name="connsiteX2" fmla="*/ 1809750 w 3619500"/>
              <a:gd name="connsiteY2" fmla="*/ 1095375 h 2543175"/>
              <a:gd name="connsiteX3" fmla="*/ 2181225 w 3619500"/>
              <a:gd name="connsiteY3" fmla="*/ 733425 h 2543175"/>
              <a:gd name="connsiteX4" fmla="*/ 2895600 w 3619500"/>
              <a:gd name="connsiteY4" fmla="*/ 1457325 h 2543175"/>
              <a:gd name="connsiteX5" fmla="*/ 2543175 w 3619500"/>
              <a:gd name="connsiteY5" fmla="*/ 2171700 h 2543175"/>
              <a:gd name="connsiteX6" fmla="*/ 2171700 w 3619500"/>
              <a:gd name="connsiteY6" fmla="*/ 1466850 h 2543175"/>
              <a:gd name="connsiteX7" fmla="*/ 1447800 w 3619500"/>
              <a:gd name="connsiteY7" fmla="*/ 1828800 h 2543175"/>
              <a:gd name="connsiteX8" fmla="*/ 1085850 w 3619500"/>
              <a:gd name="connsiteY8" fmla="*/ 371475 h 2543175"/>
              <a:gd name="connsiteX9" fmla="*/ 381000 w 3619500"/>
              <a:gd name="connsiteY9" fmla="*/ 733425 h 2543175"/>
              <a:gd name="connsiteX10" fmla="*/ 0 w 3619500"/>
              <a:gd name="connsiteY10" fmla="*/ 1457325 h 2543175"/>
              <a:gd name="connsiteX11" fmla="*/ 1095375 w 3619500"/>
              <a:gd name="connsiteY11" fmla="*/ 1828800 h 2543175"/>
              <a:gd name="connsiteX12" fmla="*/ 371475 w 3619500"/>
              <a:gd name="connsiteY12" fmla="*/ 2171700 h 2543175"/>
              <a:gd name="connsiteX13" fmla="*/ 381000 w 3619500"/>
              <a:gd name="connsiteY13" fmla="*/ 2533650 h 2543175"/>
              <a:gd name="connsiteX14" fmla="*/ 1447800 w 3619500"/>
              <a:gd name="connsiteY14" fmla="*/ 2162175 h 2543175"/>
              <a:gd name="connsiteX15" fmla="*/ 3619500 w 3619500"/>
              <a:gd name="connsiteY15" fmla="*/ 2543175 h 2543175"/>
              <a:gd name="connsiteX16" fmla="*/ 3257550 w 3619500"/>
              <a:gd name="connsiteY16" fmla="*/ 371475 h 2543175"/>
              <a:gd name="connsiteX17" fmla="*/ 2533650 w 3619500"/>
              <a:gd name="connsiteY17" fmla="*/ 19050 h 2543175"/>
              <a:gd name="connsiteX18" fmla="*/ 1828800 w 3619500"/>
              <a:gd name="connsiteY18" fmla="*/ 0 h 254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19500" h="2543175">
                <a:moveTo>
                  <a:pt x="1828800" y="0"/>
                </a:moveTo>
                <a:lnTo>
                  <a:pt x="1438275" y="371475"/>
                </a:lnTo>
                <a:lnTo>
                  <a:pt x="1809750" y="1095375"/>
                </a:lnTo>
                <a:lnTo>
                  <a:pt x="2181225" y="733425"/>
                </a:lnTo>
                <a:lnTo>
                  <a:pt x="2895600" y="1457325"/>
                </a:lnTo>
                <a:lnTo>
                  <a:pt x="2543175" y="2171700"/>
                </a:lnTo>
                <a:lnTo>
                  <a:pt x="2171700" y="1466850"/>
                </a:lnTo>
                <a:lnTo>
                  <a:pt x="1447800" y="1828800"/>
                </a:lnTo>
                <a:lnTo>
                  <a:pt x="1085850" y="371475"/>
                </a:lnTo>
                <a:lnTo>
                  <a:pt x="381000" y="733425"/>
                </a:lnTo>
                <a:lnTo>
                  <a:pt x="0" y="1457325"/>
                </a:lnTo>
                <a:lnTo>
                  <a:pt x="1095375" y="1828800"/>
                </a:lnTo>
                <a:lnTo>
                  <a:pt x="371475" y="2171700"/>
                </a:lnTo>
                <a:lnTo>
                  <a:pt x="381000" y="2533650"/>
                </a:lnTo>
                <a:lnTo>
                  <a:pt x="1447800" y="2162175"/>
                </a:lnTo>
                <a:lnTo>
                  <a:pt x="3619500" y="2543175"/>
                </a:lnTo>
                <a:lnTo>
                  <a:pt x="3257550" y="371475"/>
                </a:lnTo>
                <a:lnTo>
                  <a:pt x="2533650" y="19050"/>
                </a:lnTo>
                <a:lnTo>
                  <a:pt x="1828800" y="0"/>
                </a:lnTo>
                <a:close/>
              </a:path>
            </a:pathLst>
          </a:cu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79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1124744"/>
            <a:ext cx="266429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C=(6,4)</a:t>
            </a:r>
            <a:endParaRPr lang="cs-CZ" b="1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4008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 example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</a:t>
            </a:r>
          </a:p>
          <a:p>
            <a:r>
              <a:rPr lang="en-US"/>
              <a:t> </a:t>
            </a:r>
            <a:r>
              <a:rPr lang="en-US" smtClean="0"/>
              <a:t>                 </a:t>
            </a:r>
          </a:p>
          <a:p>
            <a:r>
              <a:rPr lang="en-US"/>
              <a:t> </a:t>
            </a:r>
            <a:r>
              <a:rPr lang="en-US" smtClean="0"/>
              <a:t>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</a:t>
            </a:r>
            <a:r>
              <a:rPr lang="en-US" smtClean="0"/>
              <a:t>)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theoretically:     dist(E</a:t>
            </a:r>
            <a:r>
              <a:rPr lang="en-US"/>
              <a:t>, F</a:t>
            </a:r>
            <a:r>
              <a:rPr lang="en-US" smtClean="0"/>
              <a:t>) = dist(A, D) 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F=(9,8)</a:t>
            </a:r>
            <a:endParaRPr lang="cs-CZ" b="1"/>
          </a:p>
        </p:txBody>
      </p:sp>
      <p:cxnSp>
        <p:nvCxnSpPr>
          <p:cNvPr id="48" name="Straight Connector 4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28178"/>
            <a:ext cx="4248472" cy="446449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34563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179512" y="1916832"/>
            <a:ext cx="3960440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C=(3,2)</a:t>
            </a:r>
            <a:endParaRPr lang="cs-CZ" b="1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860032" y="4149080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─ </a:t>
            </a:r>
            <a:r>
              <a:rPr lang="en-US" smtClean="0"/>
              <a:t>43 </a:t>
            </a:r>
            <a:r>
              <a:rPr lang="en-US"/>
              <a:t>= 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79512" y="3068960"/>
            <a:ext cx="39604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179512" y="4509120"/>
            <a:ext cx="39604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/>
              <a:t>line connects points T' and T''. </a:t>
            </a:r>
          </a:p>
          <a:p>
            <a:r>
              <a:rPr lang="en-US"/>
              <a:t>Lines TT' and TT'' are tangent lines </a:t>
            </a:r>
          </a:p>
          <a:p>
            <a:r>
              <a:rPr lang="en-US"/>
              <a:t>to the given circle </a:t>
            </a:r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line equation</a:t>
            </a:r>
          </a:p>
          <a:p>
            <a:endParaRPr lang="en-US" smtClean="0"/>
          </a:p>
          <a:p>
            <a:r>
              <a:rPr lang="en-US" smtClean="0"/>
              <a:t> 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polar line equation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1229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395536" y="2708920"/>
            <a:ext cx="32403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(A,B) = B ─ A</a:t>
            </a:r>
          </a:p>
          <a:p>
            <a:endParaRPr lang="en-US" smtClean="0"/>
          </a:p>
          <a:p>
            <a:r>
              <a:rPr lang="en-US" b="1"/>
              <a:t> 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</a:t>
            </a:r>
            <a:r>
              <a:rPr lang="en-US" b="1" smtClean="0"/>
              <a:t>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= </a:t>
            </a:r>
            <a:r>
              <a:rPr lang="en-US" b="1" smtClean="0"/>
              <a:t>AB</a:t>
            </a:r>
            <a:r>
              <a:rPr lang="en-US" smtClean="0"/>
              <a:t> = B ─ </a:t>
            </a:r>
            <a:r>
              <a:rPr lang="en-US"/>
              <a:t>A = (5 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= </a:t>
            </a:r>
            <a:r>
              <a:rPr lang="en-US" b="1" smtClean="0"/>
              <a:t>AC</a:t>
            </a:r>
            <a:r>
              <a:rPr lang="en-US" smtClean="0"/>
              <a:t> = C ─ </a:t>
            </a:r>
            <a:r>
              <a:rPr lang="en-US"/>
              <a:t>A = </a:t>
            </a:r>
            <a:r>
              <a:rPr lang="en-US" smtClean="0"/>
              <a:t>(9 </a:t>
            </a:r>
            <a:r>
              <a:rPr lang="en-US"/>
              <a:t>─ 3,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sqrt(37)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611559" y="2852936"/>
            <a:ext cx="2037159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sum( i = 1..dimension, </a:t>
            </a:r>
            <a:r>
              <a:rPr lang="en-US" b="1" smtClean="0">
                <a:sym typeface="Symbol"/>
              </a:rPr>
              <a:t> 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 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v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2*6 + 3*1</a:t>
            </a:r>
            <a:r>
              <a:rPr lang="en-US" smtClean="0"/>
              <a:t> 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338437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323528" y="2276872"/>
            <a:ext cx="331236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</a:p>
          <a:p>
            <a:r>
              <a:rPr lang="en-US" smtClean="0">
                <a:sym typeface="Symbol"/>
              </a:rPr>
              <a:t>if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</a:t>
            </a:r>
            <a:r>
              <a:rPr lang="en-US" b="1">
                <a:sym typeface="Symbol"/>
              </a:rPr>
              <a:t> </a:t>
            </a:r>
            <a:r>
              <a:rPr lang="en-US" b="1" smtClean="0">
                <a:sym typeface="Symbol"/>
              </a:rPr>
              <a:t>   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|    | 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unded Rectangle 49"/>
          <p:cNvSpPr/>
          <p:nvPr/>
        </p:nvSpPr>
        <p:spPr>
          <a:xfrm>
            <a:off x="107504" y="116632"/>
            <a:ext cx="4248472" cy="352839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    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3)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─2,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      = 3</a:t>
            </a:r>
            <a:r>
              <a:rPr lang="en-US"/>
              <a:t>*(─2) </a:t>
            </a:r>
            <a:r>
              <a:rPr lang="en-US" smtClean="0"/>
              <a:t>+ 2*3             = 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(─2)*(─3)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1259632" y="1700808"/>
                <a:ext cx="1584176" cy="36004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 u</a:t>
                </a:r>
                <a:r>
                  <a:rPr lang="en-US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Mathematica1"/>
                      </a:rPr>
                      <m:t>⊥</m:t>
                    </m:r>
                  </m:oMath>
                </a14:m>
                <a:r>
                  <a:rPr lang="en-US">
                    <a:solidFill>
                      <a:schemeClr val="tx1"/>
                    </a:solidFill>
                  </a:rPr>
                  <a:t> </a:t>
                </a:r>
                <a:r>
                  <a:rPr lang="en-US" b="1">
                    <a:solidFill>
                      <a:schemeClr val="tx1"/>
                    </a:solidFill>
                  </a:rPr>
                  <a:t>v</a:t>
                </a:r>
                <a:r>
                  <a:rPr lang="en-US" smtClean="0">
                    <a:solidFill>
                      <a:schemeClr val="tx1"/>
                    </a:solidFill>
                  </a:rPr>
                  <a:t> </a:t>
                </a:r>
                <a:endParaRPr lang="cs-CZ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1584176" cy="360040"/>
              </a:xfrm>
              <a:prstGeom prst="rect">
                <a:avLst/>
              </a:prstGeom>
              <a:blipFill rotWithShape="0">
                <a:blip r:embed="rId3"/>
                <a:stretch>
                  <a:fillRect t="-10169" b="-288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827584" y="2276872"/>
            <a:ext cx="25202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scalar product </a:t>
            </a:r>
            <a:r>
              <a:rPr lang="en-US">
                <a:solidFill>
                  <a:schemeClr val="tx1"/>
                </a:solidFill>
                <a:sym typeface="Symbol"/>
              </a:rPr>
              <a:t></a:t>
            </a:r>
            <a:r>
              <a:rPr lang="en-US" b="1">
                <a:solidFill>
                  <a:schemeClr val="tx1"/>
                </a:solidFill>
                <a:sym typeface="Symbol"/>
              </a:rPr>
              <a:t>u</a:t>
            </a:r>
            <a:r>
              <a:rPr lang="en-US">
                <a:solidFill>
                  <a:schemeClr val="tx1"/>
                </a:solidFill>
                <a:sym typeface="Symbol"/>
              </a:rPr>
              <a:t>, </a:t>
            </a:r>
            <a:r>
              <a:rPr lang="en-US" b="1">
                <a:solidFill>
                  <a:schemeClr val="tx1"/>
                </a:solidFill>
                <a:sym typeface="Symbol"/>
              </a:rPr>
              <a:t>v</a:t>
            </a:r>
            <a:r>
              <a:rPr lang="en-US">
                <a:solidFill>
                  <a:schemeClr val="tx1"/>
                </a:solidFill>
                <a:sym typeface="Symbol"/>
              </a:rPr>
              <a:t> = 0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407707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abs(6*3 </a:t>
            </a:r>
            <a:r>
              <a:rPr lang="en-US"/>
              <a:t>─ </a:t>
            </a:r>
            <a:r>
              <a:rPr lang="en-US" smtClean="0"/>
              <a:t>1*2) / 2                 = 8    // 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 = 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        </a:t>
            </a:r>
            <a:r>
              <a:rPr lang="en-US" smtClean="0">
                <a:latin typeface="Calibri"/>
              </a:rPr>
              <a:t>⅟₂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∙</a:t>
            </a:r>
            <a:r>
              <a:rPr lang="en-US" smtClean="0"/>
              <a:t> </a:t>
            </a:r>
            <a:r>
              <a:rPr lang="en-US"/>
              <a:t>|</a:t>
            </a:r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)| </a:t>
            </a:r>
          </a:p>
          <a:p>
            <a:endParaRPr lang="en-US"/>
          </a:p>
          <a:p>
            <a:r>
              <a:rPr lang="en-US" smtClean="0"/>
              <a:t>Area of parallelogram ABCD </a:t>
            </a:r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                  </a:t>
            </a:r>
            <a:endParaRPr lang="en-US"/>
          </a:p>
          <a:p>
            <a:endParaRPr lang="en-US" smtClean="0"/>
          </a:p>
          <a:p>
            <a:r>
              <a:rPr lang="en-US" smtClean="0"/>
              <a:t>Vector mutual position matters: </a:t>
            </a:r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971600" y="2636912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71600" y="1340768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  ⅟₂ ∙ |det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55576" y="3645024"/>
            <a:ext cx="288032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det </a:t>
            </a:r>
            <a:r>
              <a:rPr lang="en-US">
                <a:solidFill>
                  <a:schemeClr val="tx1"/>
                </a:solidFill>
              </a:rPr>
              <a:t>(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) </a:t>
            </a:r>
            <a:r>
              <a:rPr lang="en-US" smtClean="0">
                <a:solidFill>
                  <a:schemeClr val="tx1"/>
                </a:solidFill>
              </a:rPr>
              <a:t>   =   ─det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) 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539552" y="5589240"/>
            <a:ext cx="612068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39552" y="4509120"/>
            <a:ext cx="61206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</a:t>
            </a:r>
            <a:r>
              <a:rPr lang="en-US" i="1" smtClean="0"/>
              <a:t> to the </a:t>
            </a:r>
            <a:r>
              <a:rPr lang="en-US" b="1" i="1" smtClean="0"/>
              <a:t>left </a:t>
            </a:r>
            <a:r>
              <a:rPr lang="en-US" smtClean="0"/>
              <a:t>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</a:t>
            </a:r>
            <a:r>
              <a:rPr lang="en-US" smtClean="0"/>
              <a:t>(</a:t>
            </a:r>
            <a:r>
              <a:rPr lang="en-US" b="1" smtClean="0"/>
              <a:t>B</a:t>
            </a:r>
            <a:r>
              <a:rPr lang="en-US" smtClean="0"/>
              <a:t>─</a:t>
            </a:r>
            <a:r>
              <a:rPr lang="en-US" b="1" smtClean="0"/>
              <a:t>A</a:t>
            </a:r>
            <a:r>
              <a:rPr lang="en-US" smtClean="0"/>
              <a:t>)</a:t>
            </a:r>
            <a:r>
              <a:rPr lang="en-US" b="1" baseline="30000"/>
              <a:t>T</a:t>
            </a:r>
            <a:r>
              <a:rPr lang="en-US" smtClean="0"/>
              <a:t> =  (─2, 3)</a:t>
            </a:r>
            <a:r>
              <a:rPr lang="en-US" b="1" baseline="30000" smtClean="0"/>
              <a:t>T</a:t>
            </a:r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&gt; 0  </a:t>
            </a:r>
            <a:r>
              <a:rPr lang="en-US" b="1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 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180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2852936"/>
            <a:ext cx="40324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&lt; 0   </a:t>
            </a:r>
            <a:r>
              <a:rPr lang="en-US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180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360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1052736"/>
            <a:ext cx="3672408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789040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pPr marL="285750" indent="-285750">
              <a:buFont typeface="Symbol" panose="05050102010706020507" pitchFamily="18" charset="2"/>
              <a:buChar char="Ð"/>
            </a:pP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cs-CZ" smtClean="0">
              <a:sym typeface="Symbol"/>
            </a:endParaRPr>
          </a:p>
          <a:p>
            <a:endParaRPr lang="en-GB" smtClean="0"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89322" y="1681577"/>
            <a:ext cx="84881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b="1" smtClean="0"/>
              <a:t>u=(</a:t>
            </a:r>
            <a:r>
              <a:rPr lang="en-US" b="1"/>
              <a:t>4</a:t>
            </a:r>
            <a:r>
              <a:rPr lang="en-US" b="1" smtClean="0"/>
              <a:t>, </a:t>
            </a:r>
            <a:r>
              <a:rPr lang="en-US" b="1" smtClean="0"/>
              <a:t>4)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3436</Words>
  <Application>Microsoft Office PowerPoint</Application>
  <PresentationFormat>On-screen Show (4:3)</PresentationFormat>
  <Paragraphs>527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Cambria Math</vt:lpstr>
      <vt:lpstr>Consolas</vt:lpstr>
      <vt:lpstr>Mathematica1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404</cp:revision>
  <cp:lastPrinted>2023-04-13T12:57:56Z</cp:lastPrinted>
  <dcterms:created xsi:type="dcterms:W3CDTF">2016-12-06T19:10:40Z</dcterms:created>
  <dcterms:modified xsi:type="dcterms:W3CDTF">2023-04-13T12:58:40Z</dcterms:modified>
</cp:coreProperties>
</file>