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70" r:id="rId5"/>
    <p:sldId id="268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F9A5C-D174-4B43-9020-DF98A3C611A1}" v="227" dt="2022-10-17T09:03:30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h vu" userId="7b891c718a9dabcf" providerId="LiveId" clId="{34AF9A5C-D174-4B43-9020-DF98A3C611A1}"/>
    <pc:docChg chg="undo custSel addSld delSld modSld">
      <pc:chgData name="Anh vu" userId="7b891c718a9dabcf" providerId="LiveId" clId="{34AF9A5C-D174-4B43-9020-DF98A3C611A1}" dt="2022-10-17T09:03:30.663" v="771"/>
      <pc:docMkLst>
        <pc:docMk/>
      </pc:docMkLst>
      <pc:sldChg chg="addSp modSp mod modAnim">
        <pc:chgData name="Anh vu" userId="7b891c718a9dabcf" providerId="LiveId" clId="{34AF9A5C-D174-4B43-9020-DF98A3C611A1}" dt="2022-10-16T10:01:45.506" v="582" actId="6549"/>
        <pc:sldMkLst>
          <pc:docMk/>
          <pc:sldMk cId="3901916490" sldId="266"/>
        </pc:sldMkLst>
        <pc:spChg chg="add mod">
          <ac:chgData name="Anh vu" userId="7b891c718a9dabcf" providerId="LiveId" clId="{34AF9A5C-D174-4B43-9020-DF98A3C611A1}" dt="2022-10-07T18:41:18.670" v="102" actId="1076"/>
          <ac:spMkLst>
            <pc:docMk/>
            <pc:sldMk cId="3901916490" sldId="266"/>
            <ac:spMk id="2" creationId="{D71285B0-A655-8168-2D7E-A3FF1B41E09E}"/>
          </ac:spMkLst>
        </pc:spChg>
        <pc:spChg chg="mod">
          <ac:chgData name="Anh vu" userId="7b891c718a9dabcf" providerId="LiveId" clId="{34AF9A5C-D174-4B43-9020-DF98A3C611A1}" dt="2022-10-07T18:38:33.195" v="2" actId="1076"/>
          <ac:spMkLst>
            <pc:docMk/>
            <pc:sldMk cId="3901916490" sldId="266"/>
            <ac:spMk id="4" creationId="{2D3CE130-CD1E-4114-8F9E-8493DA27386F}"/>
          </ac:spMkLst>
        </pc:spChg>
        <pc:spChg chg="mod">
          <ac:chgData name="Anh vu" userId="7b891c718a9dabcf" providerId="LiveId" clId="{34AF9A5C-D174-4B43-9020-DF98A3C611A1}" dt="2022-10-16T10:01:45.506" v="582" actId="6549"/>
          <ac:spMkLst>
            <pc:docMk/>
            <pc:sldMk cId="3901916490" sldId="266"/>
            <ac:spMk id="5" creationId="{F371F734-6F18-42BF-89B7-57BA073E0EE6}"/>
          </ac:spMkLst>
        </pc:spChg>
        <pc:spChg chg="mod">
          <ac:chgData name="Anh vu" userId="7b891c718a9dabcf" providerId="LiveId" clId="{34AF9A5C-D174-4B43-9020-DF98A3C611A1}" dt="2022-10-16T09:36:42.837" v="457" actId="207"/>
          <ac:spMkLst>
            <pc:docMk/>
            <pc:sldMk cId="3901916490" sldId="266"/>
            <ac:spMk id="6" creationId="{9691DE41-1178-4BF6-BBF3-FE1FE1720815}"/>
          </ac:spMkLst>
        </pc:spChg>
        <pc:spChg chg="mod">
          <ac:chgData name="Anh vu" userId="7b891c718a9dabcf" providerId="LiveId" clId="{34AF9A5C-D174-4B43-9020-DF98A3C611A1}" dt="2022-10-16T09:45:32.416" v="459" actId="404"/>
          <ac:spMkLst>
            <pc:docMk/>
            <pc:sldMk cId="3901916490" sldId="266"/>
            <ac:spMk id="8" creationId="{4A433942-05AE-4B30-B7CF-3530A10C3E8C}"/>
          </ac:spMkLst>
        </pc:spChg>
        <pc:picChg chg="mod">
          <ac:chgData name="Anh vu" userId="7b891c718a9dabcf" providerId="LiveId" clId="{34AF9A5C-D174-4B43-9020-DF98A3C611A1}" dt="2022-10-16T09:35:48.636" v="433" actId="1076"/>
          <ac:picMkLst>
            <pc:docMk/>
            <pc:sldMk cId="3901916490" sldId="266"/>
            <ac:picMk id="1028" creationId="{E993F2B2-1555-46C7-872A-49679B361CF6}"/>
          </ac:picMkLst>
        </pc:picChg>
      </pc:sldChg>
      <pc:sldChg chg="del">
        <pc:chgData name="Anh vu" userId="7b891c718a9dabcf" providerId="LiveId" clId="{34AF9A5C-D174-4B43-9020-DF98A3C611A1}" dt="2022-10-09T08:49:58.460" v="406" actId="47"/>
        <pc:sldMkLst>
          <pc:docMk/>
          <pc:sldMk cId="2708529856" sldId="267"/>
        </pc:sldMkLst>
      </pc:sldChg>
      <pc:sldChg chg="addSp delSp modSp mod">
        <pc:chgData name="Anh vu" userId="7b891c718a9dabcf" providerId="LiveId" clId="{34AF9A5C-D174-4B43-9020-DF98A3C611A1}" dt="2022-10-16T13:30:39.486" v="612" actId="478"/>
        <pc:sldMkLst>
          <pc:docMk/>
          <pc:sldMk cId="1335017424" sldId="268"/>
        </pc:sldMkLst>
        <pc:spChg chg="add del mod">
          <ac:chgData name="Anh vu" userId="7b891c718a9dabcf" providerId="LiveId" clId="{34AF9A5C-D174-4B43-9020-DF98A3C611A1}" dt="2022-10-16T13:30:34.672" v="610" actId="478"/>
          <ac:spMkLst>
            <pc:docMk/>
            <pc:sldMk cId="1335017424" sldId="268"/>
            <ac:spMk id="2" creationId="{A0FE75DE-378D-4756-6446-40BEB6C35B0B}"/>
          </ac:spMkLst>
        </pc:spChg>
        <pc:spChg chg="add del mod">
          <ac:chgData name="Anh vu" userId="7b891c718a9dabcf" providerId="LiveId" clId="{34AF9A5C-D174-4B43-9020-DF98A3C611A1}" dt="2022-10-16T13:30:31.950" v="609" actId="478"/>
          <ac:spMkLst>
            <pc:docMk/>
            <pc:sldMk cId="1335017424" sldId="268"/>
            <ac:spMk id="3" creationId="{2B1FAC5C-CDBC-89BB-01DD-666796A840C4}"/>
          </ac:spMkLst>
        </pc:spChg>
        <pc:spChg chg="add del mod">
          <ac:chgData name="Anh vu" userId="7b891c718a9dabcf" providerId="LiveId" clId="{34AF9A5C-D174-4B43-9020-DF98A3C611A1}" dt="2022-10-16T13:30:36.902" v="611" actId="478"/>
          <ac:spMkLst>
            <pc:docMk/>
            <pc:sldMk cId="1335017424" sldId="268"/>
            <ac:spMk id="4" creationId="{408AEEA6-DE23-9AD6-F3C4-818D7B8CC3AF}"/>
          </ac:spMkLst>
        </pc:spChg>
        <pc:spChg chg="add del mod">
          <ac:chgData name="Anh vu" userId="7b891c718a9dabcf" providerId="LiveId" clId="{34AF9A5C-D174-4B43-9020-DF98A3C611A1}" dt="2022-10-16T13:30:39.486" v="612" actId="478"/>
          <ac:spMkLst>
            <pc:docMk/>
            <pc:sldMk cId="1335017424" sldId="268"/>
            <ac:spMk id="7" creationId="{DA9D1A9B-B853-8D39-7479-06899FE36D03}"/>
          </ac:spMkLst>
        </pc:spChg>
        <pc:spChg chg="add mod">
          <ac:chgData name="Anh vu" userId="7b891c718a9dabcf" providerId="LiveId" clId="{34AF9A5C-D174-4B43-9020-DF98A3C611A1}" dt="2022-10-16T13:30:02.029" v="596" actId="1076"/>
          <ac:spMkLst>
            <pc:docMk/>
            <pc:sldMk cId="1335017424" sldId="268"/>
            <ac:spMk id="9" creationId="{FDDF3A57-F04F-072F-B89C-0C3DED17C8BF}"/>
          </ac:spMkLst>
        </pc:spChg>
        <pc:spChg chg="add mod">
          <ac:chgData name="Anh vu" userId="7b891c718a9dabcf" providerId="LiveId" clId="{34AF9A5C-D174-4B43-9020-DF98A3C611A1}" dt="2022-10-16T13:30:07.680" v="598" actId="1076"/>
          <ac:spMkLst>
            <pc:docMk/>
            <pc:sldMk cId="1335017424" sldId="268"/>
            <ac:spMk id="12" creationId="{C2D4E5D9-1D7F-F9BB-23E5-29F347F2C990}"/>
          </ac:spMkLst>
        </pc:spChg>
        <pc:spChg chg="add mod">
          <ac:chgData name="Anh vu" userId="7b891c718a9dabcf" providerId="LiveId" clId="{34AF9A5C-D174-4B43-9020-DF98A3C611A1}" dt="2022-10-16T13:30:25.007" v="606" actId="1076"/>
          <ac:spMkLst>
            <pc:docMk/>
            <pc:sldMk cId="1335017424" sldId="268"/>
            <ac:spMk id="13" creationId="{0F256A51-EAFD-4E2B-BDFE-059FC6F22DD6}"/>
          </ac:spMkLst>
        </pc:spChg>
        <pc:spChg chg="add mod">
          <ac:chgData name="Anh vu" userId="7b891c718a9dabcf" providerId="LiveId" clId="{34AF9A5C-D174-4B43-9020-DF98A3C611A1}" dt="2022-10-16T13:30:29.459" v="608" actId="1076"/>
          <ac:spMkLst>
            <pc:docMk/>
            <pc:sldMk cId="1335017424" sldId="268"/>
            <ac:spMk id="14" creationId="{E04EAF92-D484-A70F-ED3F-7976F70E485C}"/>
          </ac:spMkLst>
        </pc:spChg>
      </pc:sldChg>
      <pc:sldChg chg="addSp modSp add mod modAnim">
        <pc:chgData name="Anh vu" userId="7b891c718a9dabcf" providerId="LiveId" clId="{34AF9A5C-D174-4B43-9020-DF98A3C611A1}" dt="2022-10-17T09:03:30.663" v="771"/>
        <pc:sldMkLst>
          <pc:docMk/>
          <pc:sldMk cId="1140095886" sldId="269"/>
        </pc:sldMkLst>
        <pc:spChg chg="mod">
          <ac:chgData name="Anh vu" userId="7b891c718a9dabcf" providerId="LiveId" clId="{34AF9A5C-D174-4B43-9020-DF98A3C611A1}" dt="2022-10-17T09:00:35.973" v="757" actId="20577"/>
          <ac:spMkLst>
            <pc:docMk/>
            <pc:sldMk cId="1140095886" sldId="269"/>
            <ac:spMk id="3" creationId="{A4821B6C-BD9B-9DB4-4F12-C19EDC76077A}"/>
          </ac:spMkLst>
        </pc:spChg>
        <pc:picChg chg="add mod">
          <ac:chgData name="Anh vu" userId="7b891c718a9dabcf" providerId="LiveId" clId="{34AF9A5C-D174-4B43-9020-DF98A3C611A1}" dt="2022-10-17T09:02:25.917" v="764" actId="1076"/>
          <ac:picMkLst>
            <pc:docMk/>
            <pc:sldMk cId="1140095886" sldId="269"/>
            <ac:picMk id="4" creationId="{014D0791-9210-824E-BA38-5AA4A07DCB2E}"/>
          </ac:picMkLst>
        </pc:picChg>
        <pc:picChg chg="add mod">
          <ac:chgData name="Anh vu" userId="7b891c718a9dabcf" providerId="LiveId" clId="{34AF9A5C-D174-4B43-9020-DF98A3C611A1}" dt="2022-10-17T09:03:19.531" v="769" actId="1076"/>
          <ac:picMkLst>
            <pc:docMk/>
            <pc:sldMk cId="1140095886" sldId="269"/>
            <ac:picMk id="6" creationId="{D4A0A5A3-876C-9C2E-9442-930DA1A14AF5}"/>
          </ac:picMkLst>
        </pc:picChg>
      </pc:sldChg>
      <pc:sldChg chg="addSp delSp modSp add mod delAnim modAnim">
        <pc:chgData name="Anh vu" userId="7b891c718a9dabcf" providerId="LiveId" clId="{34AF9A5C-D174-4B43-9020-DF98A3C611A1}" dt="2022-10-09T14:51:31.303" v="414"/>
        <pc:sldMkLst>
          <pc:docMk/>
          <pc:sldMk cId="1607955565" sldId="270"/>
        </pc:sldMkLst>
        <pc:picChg chg="add mod">
          <ac:chgData name="Anh vu" userId="7b891c718a9dabcf" providerId="LiveId" clId="{34AF9A5C-D174-4B43-9020-DF98A3C611A1}" dt="2022-10-09T14:51:24.500" v="412" actId="1076"/>
          <ac:picMkLst>
            <pc:docMk/>
            <pc:sldMk cId="1607955565" sldId="270"/>
            <ac:picMk id="3" creationId="{D3ADA140-62AA-0C7F-3FA9-5466A77CACF5}"/>
          </ac:picMkLst>
        </pc:picChg>
        <pc:picChg chg="mod">
          <ac:chgData name="Anh vu" userId="7b891c718a9dabcf" providerId="LiveId" clId="{34AF9A5C-D174-4B43-9020-DF98A3C611A1}" dt="2022-10-09T08:46:57.865" v="405" actId="14100"/>
          <ac:picMkLst>
            <pc:docMk/>
            <pc:sldMk cId="1607955565" sldId="270"/>
            <ac:picMk id="9" creationId="{96B5CF13-7D18-48EF-AC4D-AC4F72395D28}"/>
          </ac:picMkLst>
        </pc:picChg>
        <pc:picChg chg="mod">
          <ac:chgData name="Anh vu" userId="7b891c718a9dabcf" providerId="LiveId" clId="{34AF9A5C-D174-4B43-9020-DF98A3C611A1}" dt="2022-10-09T08:46:23.341" v="400" actId="1076"/>
          <ac:picMkLst>
            <pc:docMk/>
            <pc:sldMk cId="1607955565" sldId="270"/>
            <ac:picMk id="17" creationId="{F8DE7B2B-BDBD-4364-9793-9B78BBF33D61}"/>
          </ac:picMkLst>
        </pc:picChg>
        <pc:picChg chg="del mod">
          <ac:chgData name="Anh vu" userId="7b891c718a9dabcf" providerId="LiveId" clId="{34AF9A5C-D174-4B43-9020-DF98A3C611A1}" dt="2022-10-09T14:51:05.775" v="407" actId="478"/>
          <ac:picMkLst>
            <pc:docMk/>
            <pc:sldMk cId="1607955565" sldId="270"/>
            <ac:picMk id="21" creationId="{21F2F182-9DF5-43B8-BC2D-928E3652B2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hyperlink" Target="https://stackoverflow.com/questions/48978179/r-plotting-lasso-beta-coefficient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hyperlink" Target="https://xkcd.com/657/larg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ople.unica.it/claudioconversano/files/2015/02/ISLR_print4.pdf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Linear regression III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9DD5-C309-41B2-FFB4-5EB9D455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1B6C-BD9B-9DB4-4F12-C19EDC76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Last last time</a:t>
            </a:r>
          </a:p>
          <a:p>
            <a:pPr lvl="1"/>
            <a:r>
              <a:rPr lang="cs-CZ" dirty="0"/>
              <a:t>Evaluating the regression fit from the summary (F-test, R2)</a:t>
            </a:r>
          </a:p>
          <a:p>
            <a:endParaRPr lang="cs-CZ" dirty="0"/>
          </a:p>
          <a:p>
            <a:r>
              <a:rPr lang="cs-CZ" dirty="0"/>
              <a:t>Last time</a:t>
            </a:r>
          </a:p>
          <a:p>
            <a:pPr lvl="1"/>
            <a:r>
              <a:rPr lang="cs-CZ" dirty="0"/>
              <a:t>Assumptions of linear regression on their graphical validation</a:t>
            </a:r>
            <a:endParaRPr lang="en-US" dirty="0"/>
          </a:p>
          <a:p>
            <a:pPr lvl="1"/>
            <a:r>
              <a:rPr lang="cs-CZ" dirty="0"/>
              <a:t>Simple </a:t>
            </a:r>
            <a:r>
              <a:rPr lang="en-US" dirty="0"/>
              <a:t>polynomial regression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Today</a:t>
            </a:r>
          </a:p>
          <a:p>
            <a:pPr lvl="1"/>
            <a:r>
              <a:rPr lang="cs-CZ" dirty="0"/>
              <a:t>Multiple regression, feature selection methods</a:t>
            </a:r>
            <a:endParaRPr lang="en-US" dirty="0"/>
          </a:p>
          <a:p>
            <a:pPr lvl="1"/>
            <a:r>
              <a:rPr lang="cs-CZ" dirty="0"/>
              <a:t>Regularization methods (Lasso, Ridge)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4D0791-9210-824E-BA38-5AA4A07DC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674" y="18629"/>
            <a:ext cx="3840497" cy="20185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A0A5A3-876C-9C2E-9442-930DA1A14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507" y="172608"/>
            <a:ext cx="4056493" cy="317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9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E993F2B2-1555-46C7-872A-49679B361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99" y="0"/>
            <a:ext cx="4535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3CE130-CD1E-4114-8F9E-8493DA27386F}"/>
                  </a:ext>
                </a:extLst>
              </p:cNvPr>
              <p:cNvSpPr txBox="1"/>
              <p:nvPr/>
            </p:nvSpPr>
            <p:spPr>
              <a:xfrm>
                <a:off x="7053756" y="1989041"/>
                <a:ext cx="17987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∗∗∗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3CE130-CD1E-4114-8F9E-8493DA273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756" y="1989041"/>
                <a:ext cx="1798762" cy="307777"/>
              </a:xfrm>
              <a:prstGeom prst="rect">
                <a:avLst/>
              </a:prstGeom>
              <a:blipFill>
                <a:blip r:embed="rId3"/>
                <a:stretch>
                  <a:fillRect l="-4407" r="-1695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91DE41-1178-4BF6-BBF3-FE1FE1720815}"/>
                  </a:ext>
                </a:extLst>
              </p:cNvPr>
              <p:cNvSpPr txBox="1"/>
              <p:nvPr/>
            </p:nvSpPr>
            <p:spPr>
              <a:xfrm>
                <a:off x="10110101" y="1318562"/>
                <a:ext cx="17987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∗∗∗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91DE41-1178-4BF6-BBF3-FE1FE1720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101" y="1318562"/>
                <a:ext cx="1798762" cy="307777"/>
              </a:xfrm>
              <a:prstGeom prst="rect">
                <a:avLst/>
              </a:prstGeom>
              <a:blipFill>
                <a:blip r:embed="rId4"/>
                <a:stretch>
                  <a:fillRect l="-4392" r="-1351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371F734-6F18-42BF-89B7-57BA073E0EE6}"/>
              </a:ext>
            </a:extLst>
          </p:cNvPr>
          <p:cNvSpPr txBox="1"/>
          <p:nvPr/>
        </p:nvSpPr>
        <p:spPr>
          <a:xfrm>
            <a:off x="477025" y="2322031"/>
            <a:ext cx="58349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Suppose that</a:t>
            </a:r>
            <a:r>
              <a:rPr lang="en-US" sz="2000" b="1" dirty="0"/>
              <a:t> in reality:</a:t>
            </a: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</a:t>
            </a:r>
            <a:r>
              <a:rPr lang="cs-CZ" i="1" dirty="0"/>
              <a:t>lack</a:t>
            </a:r>
            <a:r>
              <a:rPr lang="cs-CZ" dirty="0"/>
              <a:t> </a:t>
            </a:r>
            <a:r>
              <a:rPr lang="cs-CZ" u="sng" dirty="0"/>
              <a:t>does not </a:t>
            </a:r>
            <a:r>
              <a:rPr lang="cs-CZ" dirty="0"/>
              <a:t>affect house prices</a:t>
            </a:r>
            <a:r>
              <a:rPr lang="en-US" dirty="0"/>
              <a:t> (</a:t>
            </a:r>
            <a:r>
              <a:rPr lang="en-US" i="1" dirty="0" err="1"/>
              <a:t>medv</a:t>
            </a:r>
            <a:r>
              <a:rPr lang="en-US" dirty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</a:t>
            </a:r>
            <a:r>
              <a:rPr lang="en-US" i="1" dirty="0"/>
              <a:t>black</a:t>
            </a:r>
            <a:r>
              <a:rPr lang="en-US" dirty="0"/>
              <a:t> c</a:t>
            </a:r>
            <a:r>
              <a:rPr lang="cs-CZ" dirty="0"/>
              <a:t>orrelates with </a:t>
            </a:r>
            <a:r>
              <a:rPr lang="cs-CZ" i="1" dirty="0"/>
              <a:t>lstat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want to assess the importance of the predictors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nsolas" panose="020B0609020204030204" pitchFamily="49" charset="0"/>
              </a:rPr>
              <a:t>lm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medv</a:t>
            </a:r>
            <a:r>
              <a:rPr lang="en-US" dirty="0">
                <a:latin typeface="Consolas" panose="020B0609020204030204" pitchFamily="49" charset="0"/>
              </a:rPr>
              <a:t> ~ black)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nsolas" panose="020B0609020204030204" pitchFamily="49" charset="0"/>
              </a:rPr>
              <a:t>lm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medv</a:t>
            </a:r>
            <a:r>
              <a:rPr lang="en-US" dirty="0">
                <a:latin typeface="Consolas" panose="020B0609020204030204" pitchFamily="49" charset="0"/>
              </a:rPr>
              <a:t> ~ </a:t>
            </a:r>
            <a:r>
              <a:rPr lang="en-US" dirty="0" err="1">
                <a:latin typeface="Consolas" panose="020B0609020204030204" pitchFamily="49" charset="0"/>
              </a:rPr>
              <a:t>lstat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cs-CZ" dirty="0">
              <a:latin typeface="Consolas" panose="020B06090202040302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Interpretation of muliple regression coefficients</a:t>
            </a:r>
            <a:endParaRPr lang="cs-CZ" dirty="0">
              <a:latin typeface="Consolas" panose="020B06090202040302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nsolas" panose="020B0609020204030204" pitchFamily="49" charset="0"/>
              </a:rPr>
              <a:t>lm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medv</a:t>
            </a:r>
            <a:r>
              <a:rPr lang="en-US" dirty="0">
                <a:latin typeface="Consolas" panose="020B0609020204030204" pitchFamily="49" charset="0"/>
              </a:rPr>
              <a:t> ~ </a:t>
            </a:r>
            <a:r>
              <a:rPr lang="en-US" dirty="0" err="1">
                <a:latin typeface="Consolas" panose="020B0609020204030204" pitchFamily="49" charset="0"/>
              </a:rPr>
              <a:t>lstat</a:t>
            </a:r>
            <a:r>
              <a:rPr lang="cs-CZ" dirty="0">
                <a:latin typeface="Consolas" panose="020B0609020204030204" pitchFamily="49" charset="0"/>
              </a:rPr>
              <a:t> + black + ...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cs-CZ" dirty="0"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433942-05AE-4B30-B7CF-3530A10C3E8C}"/>
              </a:ext>
            </a:extLst>
          </p:cNvPr>
          <p:cNvSpPr/>
          <p:nvPr/>
        </p:nvSpPr>
        <p:spPr>
          <a:xfrm>
            <a:off x="448642" y="5371000"/>
            <a:ext cx="331853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(Multi)Collinearity</a:t>
            </a:r>
          </a:p>
          <a:p>
            <a:pPr algn="ctr"/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 be continued…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285B0-A655-8168-2D7E-A3FF1B41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74" y="478328"/>
            <a:ext cx="10515600" cy="1325563"/>
          </a:xfrm>
        </p:spPr>
        <p:txBody>
          <a:bodyPr/>
          <a:lstStyle/>
          <a:p>
            <a:r>
              <a:rPr lang="cs-CZ" sz="4400" dirty="0">
                <a:solidFill>
                  <a:srgbClr val="131413"/>
                </a:solidFill>
                <a:effectLst/>
                <a:latin typeface="QlkvdfBdjqsmMdgnmdVdqtynCMR10"/>
              </a:rPr>
              <a:t>Why we </a:t>
            </a:r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shouldn</a:t>
            </a:r>
            <a:r>
              <a:rPr lang="en-US" dirty="0">
                <a:solidFill>
                  <a:srgbClr val="131413"/>
                </a:solidFill>
                <a:latin typeface="QlkvdfBdjqsmMdgnmdVdqtynCMR10"/>
              </a:rPr>
              <a:t>’t</a:t>
            </a:r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 consider</a:t>
            </a:r>
            <a:b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</a:br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predictors separately</a:t>
            </a:r>
            <a:r>
              <a:rPr lang="cs-CZ" sz="4400" dirty="0">
                <a:solidFill>
                  <a:srgbClr val="131413"/>
                </a:solidFill>
                <a:effectLst/>
                <a:latin typeface="QlkvdfBdjqsmMdgnmdVdqtynCMR10"/>
              </a:rPr>
              <a:t> </a:t>
            </a:r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96B5CF13-7D18-48EF-AC4D-AC4F72395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6" y="3429000"/>
            <a:ext cx="11732894" cy="3399250"/>
          </a:xfrm>
          <a:prstGeom prst="rect">
            <a:avLst/>
          </a:prstGeom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1FB256BE-0575-4EEF-97F5-0CC75166C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57" y="190500"/>
            <a:ext cx="46767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150C991-F06F-41D1-869F-B7CB81A54811}"/>
              </a:ext>
            </a:extLst>
          </p:cNvPr>
          <p:cNvSpPr txBox="1"/>
          <p:nvPr/>
        </p:nvSpPr>
        <p:spPr>
          <a:xfrm>
            <a:off x="9515764" y="6467693"/>
            <a:ext cx="68395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https://xkcd.com/657/large/</a:t>
            </a:r>
            <a:endParaRPr lang="en-US" sz="1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8DE7B2B-BDBD-4364-9793-9B78BBF33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2966" y="3888360"/>
            <a:ext cx="8526065" cy="1190791"/>
          </a:xfrm>
          <a:prstGeom prst="rect">
            <a:avLst/>
          </a:prstGeom>
        </p:spPr>
      </p:pic>
      <p:pic>
        <p:nvPicPr>
          <p:cNvPr id="25" name="Picture 24" descr="Chart, line chart&#10;&#10;Description automatically generated">
            <a:extLst>
              <a:ext uri="{FF2B5EF4-FFF2-40B4-BE49-F238E27FC236}">
                <a16:creationId xmlns:a16="http://schemas.microsoft.com/office/drawing/2014/main" id="{6661D61A-A3D3-4FBE-BF5E-AAC39FA22D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582" y="-17183"/>
            <a:ext cx="3611418" cy="36069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8895FE3-ED4A-4B76-8BE0-B8AC31660F27}"/>
              </a:ext>
            </a:extLst>
          </p:cNvPr>
          <p:cNvSpPr txBox="1"/>
          <p:nvPr/>
        </p:nvSpPr>
        <p:spPr>
          <a:xfrm>
            <a:off x="7583727" y="3429000"/>
            <a:ext cx="60944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7"/>
              </a:rPr>
              <a:t>machine learning - R: Plotting lasso beta coefficients - Stack Overflow</a:t>
            </a:r>
            <a:endParaRPr lang="en-US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ADA140-62AA-0C7F-3FA9-5466A77CAC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706" y="190500"/>
            <a:ext cx="3831059" cy="273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5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8A77B0E-756B-4C42-B13A-7ED061B8D246}"/>
              </a:ext>
            </a:extLst>
          </p:cNvPr>
          <p:cNvSpPr/>
          <p:nvPr/>
        </p:nvSpPr>
        <p:spPr>
          <a:xfrm>
            <a:off x="488357" y="710224"/>
            <a:ext cx="37112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Previously on</a:t>
            </a:r>
          </a:p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(Multi)Collinearity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8D691F4-82C3-4C5D-BF7B-1DC7DBBFA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4" y="2157984"/>
            <a:ext cx="2932948" cy="443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00E121-5ED6-465E-9A1D-452C8A715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480" y="1"/>
            <a:ext cx="6701096" cy="30891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D232E3-F0BE-4C5A-A6BD-DD62CB6A2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484" y="3448391"/>
            <a:ext cx="5711821" cy="32303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1AAE7E-7D64-4F24-9B6F-BFDE046192FC}"/>
              </a:ext>
            </a:extLst>
          </p:cNvPr>
          <p:cNvSpPr txBox="1"/>
          <p:nvPr/>
        </p:nvSpPr>
        <p:spPr>
          <a:xfrm>
            <a:off x="5335480" y="3089159"/>
            <a:ext cx="4403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How ridge regression treats multi-collinearity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8E681-1203-42B6-8119-DC7F799FFFBF}"/>
              </a:ext>
            </a:extLst>
          </p:cNvPr>
          <p:cNvSpPr txBox="1"/>
          <p:nvPr/>
        </p:nvSpPr>
        <p:spPr>
          <a:xfrm>
            <a:off x="10371197" y="6454324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>
                <a:hlinkClick r:id="rId5"/>
              </a:rPr>
              <a:t>Driver.dvi</a:t>
            </a:r>
            <a:r>
              <a:rPr lang="en-US" sz="1200" dirty="0">
                <a:hlinkClick r:id="rId5"/>
              </a:rPr>
              <a:t> (unica.it)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DF3A57-F04F-072F-B89C-0C3DED17C8BF}"/>
              </a:ext>
            </a:extLst>
          </p:cNvPr>
          <p:cNvSpPr txBox="1"/>
          <p:nvPr/>
        </p:nvSpPr>
        <p:spPr>
          <a:xfrm>
            <a:off x="10455563" y="2741650"/>
            <a:ext cx="5843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lstat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D4E5D9-1D7F-F9BB-23E5-29F347F2C990}"/>
              </a:ext>
            </a:extLst>
          </p:cNvPr>
          <p:cNvSpPr txBox="1"/>
          <p:nvPr/>
        </p:nvSpPr>
        <p:spPr>
          <a:xfrm>
            <a:off x="7019031" y="2709693"/>
            <a:ext cx="5843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lstat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256A51-EAFD-4E2B-BDFE-059FC6F22DD6}"/>
              </a:ext>
            </a:extLst>
          </p:cNvPr>
          <p:cNvSpPr txBox="1"/>
          <p:nvPr/>
        </p:nvSpPr>
        <p:spPr>
          <a:xfrm rot="16200000">
            <a:off x="8612909" y="1046549"/>
            <a:ext cx="6719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black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4EAF92-D484-A70F-ED3F-7976F70E485C}"/>
              </a:ext>
            </a:extLst>
          </p:cNvPr>
          <p:cNvSpPr txBox="1"/>
          <p:nvPr/>
        </p:nvSpPr>
        <p:spPr>
          <a:xfrm rot="16200000">
            <a:off x="5151890" y="987091"/>
            <a:ext cx="6719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13350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08C-E68E-4E49-8DB3-6F9270D8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Summary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2480A3-140B-452F-8420-0B52610BAB47}"/>
              </a:ext>
            </a:extLst>
          </p:cNvPr>
          <p:cNvSpPr txBox="1"/>
          <p:nvPr/>
        </p:nvSpPr>
        <p:spPr>
          <a:xfrm>
            <a:off x="838199" y="1690688"/>
            <a:ext cx="10986857" cy="490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How coefficients of multiple regression differ in meaning from coefficients of simple regression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How Lasso performs feature selection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?</a:t>
            </a:r>
            <a:endParaRPr kumimoji="0" lang="cs-CZ" sz="2400" b="1" i="0" u="none" strike="noStrike" kern="1200" cap="none" spc="0" normalizeH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131413"/>
                </a:solidFill>
                <a:latin typeface="GxbyvtXcsytdLjnjgnYshhbpCMTI10"/>
              </a:rPr>
              <a:t>What trade-off needs to be discussed?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kumimoji="0" lang="cs-CZ" sz="2400" i="0" u="none" strike="noStrike" kern="1200" cap="none" spc="0" normalizeH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1" baseline="0" dirty="0">
                <a:solidFill>
                  <a:srgbClr val="131413"/>
                </a:solidFill>
                <a:latin typeface="GxbyvtXcsytdLjnjgnYshhbpCMTI10"/>
              </a:rPr>
              <a:t>What is multicollinearity and how it is manifested?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131413"/>
                </a:solidFill>
                <a:latin typeface="GxbyvtXcsytdLjnjgnYshhbpCMTI10"/>
              </a:rPr>
              <a:t>How does Ridge help to mitigate the issues?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cs-CZ" sz="2400" baseline="0" dirty="0">
              <a:solidFill>
                <a:srgbClr val="131413"/>
              </a:solidFill>
              <a:latin typeface="GxbyvtXcsytdLjnjgnYshhbpCMTI1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1" dirty="0">
                <a:solidFill>
                  <a:srgbClr val="131413"/>
                </a:solidFill>
                <a:latin typeface="GxbyvtXcsytdLjnjgnYshhbpCMTI10"/>
              </a:rPr>
              <a:t>What is the connection between splines and polynomial regression?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131413"/>
                </a:solidFill>
                <a:latin typeface="GxbyvtXcsytdLjnjgnYshhbpCMTI10"/>
              </a:rPr>
              <a:t>What are the differences?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</a:endParaRPr>
          </a:p>
        </p:txBody>
      </p:sp>
    </p:spTree>
    <p:extLst>
      <p:ext uri="{BB962C8B-B14F-4D97-AF65-F5344CB8AC3E}">
        <p14:creationId xmlns:p14="http://schemas.microsoft.com/office/powerpoint/2010/main" val="145655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12495</TotalTime>
  <Words>244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Consolas</vt:lpstr>
      <vt:lpstr>GxbyvtXcsytdLjnjgnYshhbpCMTI10</vt:lpstr>
      <vt:lpstr>QlkvdfBdjqsmMdgnmdVdqtynCMR10</vt:lpstr>
      <vt:lpstr>Office Theme</vt:lpstr>
      <vt:lpstr>B4M36SAN Linear regression III</vt:lpstr>
      <vt:lpstr>Outline</vt:lpstr>
      <vt:lpstr>Why we shouldn’t consider predictors separately  </vt:lpstr>
      <vt:lpstr>PowerPoint Presentation</vt:lpstr>
      <vt:lpstr>PowerPoint Presentation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23</cp:revision>
  <dcterms:created xsi:type="dcterms:W3CDTF">2021-09-15T08:02:52Z</dcterms:created>
  <dcterms:modified xsi:type="dcterms:W3CDTF">2022-10-17T17:37:09Z</dcterms:modified>
</cp:coreProperties>
</file>