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58" r:id="rId4"/>
    <p:sldId id="265" r:id="rId5"/>
    <p:sldId id="266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A8A23-E7E3-44BF-8566-4DF678C61AF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0AB57-A3C7-40CD-9ACD-A31FEBED9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0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367A9-9FA3-4853-8ED2-8DDFC6008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F1562-EF89-4093-B8B8-8CF8961F1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D729E-32AA-4F9E-884F-A6A0DA26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2FDD1-26E0-4EBD-8C68-8FA64678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28FA2-2F23-4BBF-8FE0-CE52B304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2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65C1-E91D-4B80-A3FC-3E222747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30E52-A3E9-4604-BD2C-BDBBF5781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A0FA-EAF2-474C-8E3B-B625EC87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88C34-4665-4DEF-9013-303248A6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17009-9383-451C-8740-8EB4C8A3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6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028B6-38A0-4FD2-B11D-90C685AFE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E938E-B0DE-4DAD-8624-AA5CEEAE4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7FD5-C45E-4A00-8A28-99E515C8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98567-4DD2-48E6-A8B1-0923A9880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5BDC9-B34F-47FE-8AA2-AB83C6F5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6FD1-149B-4039-86AE-E47848FF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2F60-41FA-4C05-827F-A901D06CC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2C1B7-C0A8-4201-9D8A-FD5CDA220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45DD2-5D0F-4640-A65A-1F4BE423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5F719-3C5B-4E2E-B8BE-8112F8A6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5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D195-C34E-43B8-9540-650B60AB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38948-2FE8-4479-A928-4FDBDDAEB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C6FD-E0C4-4406-806A-66CF5A24C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893E2-1C36-422E-993D-4E8E03C3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E28B6-C1E1-47B0-A121-9D765E54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6439-BF32-4E56-BB14-2AC056C3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6F0B7-A759-4164-979E-9DA08CACA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152E3-7227-4FF3-B11E-35E7D4FF5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31D66-4498-4E1B-A7C1-A2D1E15DF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F3405-6FE8-4D47-AC11-DF673BEF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5F591-06B5-4EE4-9CE5-525A4307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0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9F91A-BCFF-4437-AD04-90D80308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70B94-0558-4072-80C5-57F0D378C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E0B6-A669-4388-9398-90CC874F3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0A6D3-C021-4678-8296-9C8B90F91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549E7-7DF3-4E20-9C95-A5900B7B6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F4E0B-F783-4A25-9312-ACE126E9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161851-6278-4A3F-984F-FBFA9FE6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88C205-306B-4D67-9EF5-75E0A16C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2C2CF-D56A-45BE-8103-E4F1B826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0901A2-AA56-457A-8F15-5B236FDA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98B57-019D-4985-B95E-FF40E7F0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A6D9D-B13E-40BE-AE34-2F8E7C6E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E37879-9F69-41EF-8310-32628859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9AA1FE-329A-43E6-B46E-8FFAF9F77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23EDD-D09A-4642-B7D9-15E485C8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9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0406-022A-48A9-A4D2-4189C0F83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9E231-72E7-45F3-87BB-92321E6DA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6F0DC-694F-4BB4-8AA8-1DA7E0E90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09437-24D8-4201-A8DB-0F9420A98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79212-CB1E-454D-8F01-3CB9E6A9F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40FE5-B8C9-4FDD-8CB8-E8A1CE7E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D93C1-F8A9-4BC1-BF42-DED3F826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B0C76-5751-4C52-81CC-608A198AA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05C6D-98CD-4F5D-A78F-EE41ABFE2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B02CA-4070-4705-9B7F-232C494B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F5EFC-4759-4AE3-B2C5-CF39FBD18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CC470-BA02-4FC6-B8A9-B3C6B179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3624CC-CC80-4459-9656-F664B488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076D6-ED6B-4FF9-B6E6-88E318ABF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080E4-61F0-49E9-8043-A3C005E1B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BEC5-4535-4F4C-88AD-8D51FBFF662E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2B9-09D2-4A14-94BD-CA64AC7E2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25EA-63BC-4EAA-95FA-12C5259AB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2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png"/><Relationship Id="rId7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hop.kak.cz/zbozi/moo046-19-crt-monitor-samsung-syncmaster-997mb-lh19isb/" TargetMode="External"/><Relationship Id="rId2" Type="http://schemas.openxmlformats.org/officeDocument/2006/relationships/hyperlink" Target="https://i.gadgets360cdn.com/large/macbookpro_1477920514956.jpe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.pinimg.com/originals/87/b9/db/87b9db78647912d4bf3bca0309e86648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74C69123-B59E-4752-8B59-B91C422E6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cs-CZ" sz="4400" dirty="0"/>
              <a:t>B4M36SAN</a:t>
            </a:r>
            <a:br>
              <a:rPr lang="en-US" dirty="0"/>
            </a:br>
            <a:r>
              <a:rPr lang="en-US" dirty="0"/>
              <a:t>LDA and</a:t>
            </a:r>
            <a:br>
              <a:rPr lang="en-US" dirty="0"/>
            </a:br>
            <a:r>
              <a:rPr lang="en-US" dirty="0"/>
              <a:t>Logistic Regression</a:t>
            </a:r>
            <a:endParaRPr lang="cs-CZ" dirty="0"/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13276D9-36AF-4427-A1F4-540468A17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Anh Vu Le</a:t>
            </a:r>
            <a:r>
              <a:rPr lang="cs-CZ" dirty="0"/>
              <a:t> </a:t>
            </a:r>
            <a:r>
              <a:rPr lang="en-US" dirty="0"/>
              <a:t>&amp; Jan Bl</a:t>
            </a:r>
            <a:r>
              <a:rPr lang="cs-CZ" dirty="0"/>
              <a:t>áha</a:t>
            </a:r>
          </a:p>
        </p:txBody>
      </p:sp>
    </p:spTree>
    <p:extLst>
      <p:ext uri="{BB962C8B-B14F-4D97-AF65-F5344CB8AC3E}">
        <p14:creationId xmlns:p14="http://schemas.microsoft.com/office/powerpoint/2010/main" val="268019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FCAE-D211-48B6-9F24-7B61BEA9A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Outline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48C5-90B4-4A8D-918B-10DB6D050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From Linear to Logistic regression </a:t>
            </a:r>
          </a:p>
          <a:p>
            <a:endParaRPr lang="cs-CZ" dirty="0"/>
          </a:p>
          <a:p>
            <a:r>
              <a:rPr lang="cs-CZ" dirty="0"/>
              <a:t>How is LDA approach different?</a:t>
            </a:r>
          </a:p>
          <a:p>
            <a:pPr lvl="1"/>
            <a:r>
              <a:rPr lang="cs-CZ" dirty="0"/>
              <a:t>What assumptions are relaxed in QDA?</a:t>
            </a:r>
          </a:p>
          <a:p>
            <a:pPr lvl="1"/>
            <a:endParaRPr lang="cs-CZ" dirty="0"/>
          </a:p>
          <a:p>
            <a:r>
              <a:rPr lang="en-US" dirty="0"/>
              <a:t>LDA as dimensionality reduction technique</a:t>
            </a:r>
          </a:p>
        </p:txBody>
      </p:sp>
    </p:spTree>
    <p:extLst>
      <p:ext uri="{BB962C8B-B14F-4D97-AF65-F5344CB8AC3E}">
        <p14:creationId xmlns:p14="http://schemas.microsoft.com/office/powerpoint/2010/main" val="40027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26F64393-D3F7-44AE-9FA2-E5BBA5846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070" y="4696294"/>
            <a:ext cx="2813305" cy="2104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BC809F-CF7F-47EE-97C2-BC88ACD58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Linear to Logistic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5B7A5E-16E3-4493-8915-859EF30C00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4825754" cy="1849262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What we have</a:t>
                </a:r>
              </a:p>
              <a:p>
                <a:r>
                  <a:rPr lang="en-US" dirty="0"/>
                  <a:t>Linear model</a:t>
                </a:r>
              </a:p>
              <a:p>
                <a:pPr lvl="1"/>
                <a:r>
                  <a:rPr lang="en-US" dirty="0"/>
                  <a:t>Simple to fit</a:t>
                </a:r>
              </a:p>
              <a:p>
                <a:pPr lvl="1"/>
                <a:r>
                  <a:rPr lang="en-US" dirty="0"/>
                  <a:t>Predicts on the </a:t>
                </a:r>
                <a:r>
                  <a:rPr lang="en-US" b="1" dirty="0">
                    <a:solidFill>
                      <a:srgbClr val="C00000"/>
                    </a:solidFill>
                  </a:rPr>
                  <a:t>scale</a:t>
                </a:r>
                <a:r>
                  <a:rPr lang="cs-CZ" b="1" dirty="0">
                    <a:solidFill>
                      <a:srgbClr val="C00000"/>
                    </a:solidFill>
                  </a:rPr>
                  <a:t> from </a:t>
                </a:r>
                <a:r>
                  <a:rPr lang="en-US" dirty="0">
                    <a:solidFill>
                      <a:srgbClr val="C00000"/>
                    </a:solidFill>
                  </a:rPr>
                  <a:t>0 to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US" b="1" dirty="0">
                  <a:solidFill>
                    <a:srgbClr val="C00000"/>
                  </a:solidFill>
                </a:endParaRPr>
              </a:p>
              <a:p>
                <a:pPr lvl="1"/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5B7A5E-16E3-4493-8915-859EF30C00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4825754" cy="1849262"/>
              </a:xfrm>
              <a:blipFill>
                <a:blip r:embed="rId3"/>
                <a:stretch>
                  <a:fillRect l="-2146" t="-49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B59AED-AEE1-4F45-BC98-B2B56982E746}"/>
              </a:ext>
            </a:extLst>
          </p:cNvPr>
          <p:cNvSpPr txBox="1">
            <a:spLocks/>
          </p:cNvSpPr>
          <p:nvPr/>
        </p:nvSpPr>
        <p:spPr>
          <a:xfrm>
            <a:off x="5988729" y="1825624"/>
            <a:ext cx="4479524" cy="1796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What we want</a:t>
            </a:r>
          </a:p>
          <a:p>
            <a:r>
              <a:rPr lang="en-US" dirty="0"/>
              <a:t>To predict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probabilities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Scale 0 to 1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46E6402-D837-4F23-86C5-8BE3208401BF}"/>
              </a:ext>
            </a:extLst>
          </p:cNvPr>
          <p:cNvSpPr/>
          <p:nvPr/>
        </p:nvSpPr>
        <p:spPr>
          <a:xfrm rot="1807486">
            <a:off x="3227629" y="4206035"/>
            <a:ext cx="570035" cy="342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40425DC-575D-4667-914E-FFFD0554184B}"/>
              </a:ext>
            </a:extLst>
          </p:cNvPr>
          <p:cNvSpPr/>
          <p:nvPr/>
        </p:nvSpPr>
        <p:spPr>
          <a:xfrm rot="8114103">
            <a:off x="6862556" y="4212401"/>
            <a:ext cx="570035" cy="3425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C1BC6B-E59B-49AA-B889-07B84BF2061D}"/>
                  </a:ext>
                </a:extLst>
              </p:cNvPr>
              <p:cNvSpPr txBox="1"/>
              <p:nvPr/>
            </p:nvSpPr>
            <p:spPr>
              <a:xfrm>
                <a:off x="1829175" y="3564525"/>
                <a:ext cx="27019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C1BC6B-E59B-49AA-B889-07B84BF20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175" y="3564525"/>
                <a:ext cx="2701958" cy="276999"/>
              </a:xfrm>
              <a:prstGeom prst="rect">
                <a:avLst/>
              </a:prstGeom>
              <a:blipFill>
                <a:blip r:embed="rId4"/>
                <a:stretch>
                  <a:fillRect l="-1580" t="-4444" r="-451" b="-3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4554B8-23AD-4908-AC4B-DF185FAFAE7E}"/>
                  </a:ext>
                </a:extLst>
              </p:cNvPr>
              <p:cNvSpPr txBox="1"/>
              <p:nvPr/>
            </p:nvSpPr>
            <p:spPr>
              <a:xfrm>
                <a:off x="8252116" y="4864268"/>
                <a:ext cx="1837426" cy="798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odds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4554B8-23AD-4908-AC4B-DF185FAFA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116" y="4864268"/>
                <a:ext cx="1837426" cy="7980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B767081-9B8A-4F55-ABF8-7DE373D347B4}"/>
                  </a:ext>
                </a:extLst>
              </p:cNvPr>
              <p:cNvSpPr txBox="1"/>
              <p:nvPr/>
            </p:nvSpPr>
            <p:spPr>
              <a:xfrm>
                <a:off x="81685" y="4414819"/>
                <a:ext cx="3406485" cy="3028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Examples of odds:</a:t>
                </a:r>
              </a:p>
              <a:p>
                <a:r>
                  <a:rPr lang="en-US" dirty="0"/>
                  <a:t>Prob. of heads in a coin toss </a:t>
                </a:r>
                <a:r>
                  <a:rPr lang="en-US" i="1" dirty="0"/>
                  <a:t>p=0.5</a:t>
                </a:r>
              </a:p>
              <a:p>
                <a:r>
                  <a:rPr lang="en-US" dirty="0"/>
                  <a:t>	odds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b="1" dirty="0"/>
              </a:p>
              <a:p>
                <a:r>
                  <a:rPr lang="en-US" dirty="0"/>
                  <a:t>Prob. of 6 in a dice roll </a:t>
                </a:r>
                <a:r>
                  <a:rPr lang="en-US" i="1" dirty="0"/>
                  <a:t>p=1/6</a:t>
                </a:r>
              </a:p>
              <a:p>
                <a:r>
                  <a:rPr lang="en-US" dirty="0"/>
                  <a:t>	odds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1/6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1/6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n-US" b="1" dirty="0"/>
              </a:p>
              <a:p>
                <a:r>
                  <a:rPr lang="en-US" dirty="0"/>
                  <a:t>Prob. of passing SAN </a:t>
                </a:r>
                <a:r>
                  <a:rPr lang="en-US" i="1" dirty="0"/>
                  <a:t>p=0.9</a:t>
                </a:r>
              </a:p>
              <a:p>
                <a:r>
                  <a:rPr lang="en-US" dirty="0"/>
                  <a:t>	odds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0.9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0.9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en-US" b="1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B767081-9B8A-4F55-ABF8-7DE373D347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5" y="4414819"/>
                <a:ext cx="3406485" cy="3028201"/>
              </a:xfrm>
              <a:prstGeom prst="rect">
                <a:avLst/>
              </a:prstGeom>
              <a:blipFill>
                <a:blip r:embed="rId6"/>
                <a:stretch>
                  <a:fillRect l="-1431" t="-1006" r="-1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Apple Says Not All Thunderbolt 3 Ports on the 13-inch ...">
            <a:extLst>
              <a:ext uri="{FF2B5EF4-FFF2-40B4-BE49-F238E27FC236}">
                <a16:creationId xmlns:a16="http://schemas.microsoft.com/office/drawing/2014/main" id="{15E90574-9BB2-43C4-A48A-FD9BA4CCBB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36"/>
          <a:stretch/>
        </p:blipFill>
        <p:spPr bwMode="auto">
          <a:xfrm>
            <a:off x="3284281" y="1771574"/>
            <a:ext cx="2160024" cy="71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9&amp;quot; CRT monitor SAMSUNG SyncMaster 997MB LH19ISBBS/EDC slono | kak.cz">
            <a:extLst>
              <a:ext uri="{FF2B5EF4-FFF2-40B4-BE49-F238E27FC236}">
                <a16:creationId xmlns:a16="http://schemas.microsoft.com/office/drawing/2014/main" id="{C5BFAD1E-1B8B-46BC-8CD2-52C7C8048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769" y="866763"/>
            <a:ext cx="2234679" cy="191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A7E332D9-C9D9-0250-5D04-C5DC5A582297}"/>
              </a:ext>
            </a:extLst>
          </p:cNvPr>
          <p:cNvGrpSpPr/>
          <p:nvPr/>
        </p:nvGrpSpPr>
        <p:grpSpPr>
          <a:xfrm>
            <a:off x="3728621" y="4680938"/>
            <a:ext cx="3249233" cy="2261198"/>
            <a:chOff x="4154748" y="4499332"/>
            <a:chExt cx="3293617" cy="2261198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7FAD1F9-4B56-43F0-850E-28922422ABBB}"/>
                </a:ext>
              </a:extLst>
            </p:cNvPr>
            <p:cNvSpPr/>
            <p:nvPr/>
          </p:nvSpPr>
          <p:spPr>
            <a:xfrm>
              <a:off x="4154748" y="4499332"/>
              <a:ext cx="3293617" cy="21766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B9A5191-D5AA-4EE6-9F99-3F566CEF0FB1}"/>
                </a:ext>
              </a:extLst>
            </p:cNvPr>
            <p:cNvSpPr txBox="1"/>
            <p:nvPr/>
          </p:nvSpPr>
          <p:spPr>
            <a:xfrm>
              <a:off x="4619160" y="4618169"/>
              <a:ext cx="2393004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Adapter function:</a:t>
              </a:r>
            </a:p>
            <a:p>
              <a:pPr algn="ctr"/>
              <a:r>
                <a:rPr lang="en-US" sz="24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Sigmoid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52805B68-BDEB-EE2E-B9CF-76B4BF746E2F}"/>
                    </a:ext>
                  </a:extLst>
                </p:cNvPr>
                <p:cNvSpPr txBox="1"/>
                <p:nvPr/>
              </p:nvSpPr>
              <p:spPr>
                <a:xfrm>
                  <a:off x="4351157" y="5427345"/>
                  <a:ext cx="2853473" cy="133318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sup>
                            </m:sSup>
                          </m:den>
                        </m:f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+…)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cs-CZ" dirty="0">
                    <a:solidFill>
                      <a:schemeClr val="bg1"/>
                    </a:solidFill>
                  </a:endParaRPr>
                </a:p>
                <a:p>
                  <a:endParaRPr lang="cs-CZ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52805B68-BDEB-EE2E-B9CF-76B4BF746E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1157" y="5427345"/>
                  <a:ext cx="2853473" cy="133318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73EC9F-DB5D-9E6A-8BDB-4FB2DF0B2988}"/>
                  </a:ext>
                </a:extLst>
              </p:cNvPr>
              <p:cNvSpPr txBox="1"/>
              <p:nvPr/>
            </p:nvSpPr>
            <p:spPr>
              <a:xfrm>
                <a:off x="8267356" y="5542431"/>
                <a:ext cx="2378023" cy="8993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logit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73EC9F-DB5D-9E6A-8BDB-4FB2DF0B2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7356" y="5542431"/>
                <a:ext cx="2378023" cy="8993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C7FA4A4D-73EC-7389-3AB2-8AA6F0F1F081}"/>
              </a:ext>
            </a:extLst>
          </p:cNvPr>
          <p:cNvSpPr txBox="1"/>
          <p:nvPr/>
        </p:nvSpPr>
        <p:spPr>
          <a:xfrm>
            <a:off x="7945960" y="6380033"/>
            <a:ext cx="3305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Now express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dirty="0"/>
              <a:t>to get the sigmoid</a:t>
            </a:r>
            <a:endParaRPr lang="cs-CZ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05E13-FC9D-57CA-CD1A-C5A56171EFC9}"/>
              </a:ext>
            </a:extLst>
          </p:cNvPr>
          <p:cNvSpPr txBox="1"/>
          <p:nvPr/>
        </p:nvSpPr>
        <p:spPr>
          <a:xfrm>
            <a:off x="7945959" y="4422280"/>
            <a:ext cx="1248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Derivation: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006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  <p:bldP spid="17" grpId="0"/>
      <p:bldP spid="9" grpId="0"/>
      <p:bldP spid="14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F7492-DDB7-4AF9-9AF5-FB68C578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LDA approach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7788C0-A9C1-4397-BAF3-36F2C83F8C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80211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To which </a:t>
                </a:r>
                <a:r>
                  <a:rPr lang="en-US" dirty="0">
                    <a:solidFill>
                      <a:srgbClr val="C00000"/>
                    </a:solidFill>
                  </a:rPr>
                  <a:t>class</a:t>
                </a:r>
                <a:r>
                  <a:rPr lang="en-US" dirty="0"/>
                  <a:t> </a:t>
                </a:r>
                <a:r>
                  <a:rPr lang="en-US" i="1" dirty="0">
                    <a:solidFill>
                      <a:srgbClr val="C00000"/>
                    </a:solidFill>
                  </a:rPr>
                  <a:t>c</a:t>
                </a:r>
                <a:r>
                  <a:rPr lang="en-US" dirty="0"/>
                  <a:t> the instance </a:t>
                </a:r>
                <a:r>
                  <a:rPr lang="cs-CZ" dirty="0"/>
                  <a:t>with </a:t>
                </a:r>
                <a:r>
                  <a:rPr lang="cs-CZ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features</a:t>
                </a:r>
                <a:r>
                  <a:rPr lang="cs-CZ" dirty="0"/>
                  <a:t> </a:t>
                </a:r>
                <a:r>
                  <a:rPr lang="cs-CZ" i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x</a:t>
                </a:r>
                <a:r>
                  <a:rPr lang="cs-CZ" dirty="0"/>
                  <a:t> </a:t>
                </a:r>
                <a:r>
                  <a:rPr lang="en-US" dirty="0"/>
                  <a:t>most likely belongs to?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𝑠𝑒𝑥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𝑀𝑎𝑙𝑒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𝐻𝑒𝑖𝑔h𝑡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=184)</m:t>
                      </m:r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cs-CZ" dirty="0"/>
                  <a:t>Baye</a:t>
                </a:r>
                <a:r>
                  <a:rPr lang="en-US" dirty="0"/>
                  <a:t>s formula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𝑠𝑒𝑥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𝑀𝑎𝑙𝑒</m:t>
                        </m:r>
                      </m:e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𝐻𝑒𝑖𝑔h𝑡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=184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𝐻𝑒𝑖𝑔h𝑡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=184|</m:t>
                        </m:r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𝑠𝑒𝑥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𝑚𝑎𝑙𝑒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𝑠𝑒𝑥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𝑚𝑎𝑙𝑒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𝑒𝑥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𝐻𝑒𝑖𝑔h𝑡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=184|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𝑠𝑒𝑥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𝑠𝑒𝑥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𝑒𝑥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7788C0-A9C1-4397-BAF3-36F2C83F8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802112" cy="4351338"/>
              </a:xfrm>
              <a:blipFill>
                <a:blip r:embed="rId2"/>
                <a:stretch>
                  <a:fillRect l="-101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2">
            <a:extLst>
              <a:ext uri="{FF2B5EF4-FFF2-40B4-BE49-F238E27FC236}">
                <a16:creationId xmlns:a16="http://schemas.microsoft.com/office/drawing/2014/main" id="{39498D6E-766D-490A-AFA9-9D35AB9470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C3F13414-ADD4-4F0C-8062-1F53C74B26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384" y="2956713"/>
            <a:ext cx="1530561" cy="944574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4133EA-20C8-4E4B-A7A3-9BC98BF4BA7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7266665" y="3901287"/>
            <a:ext cx="0" cy="122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706C252-2BA4-4D8B-9B88-D93A27DCBF23}"/>
                  </a:ext>
                </a:extLst>
              </p:cNvPr>
              <p:cNvSpPr txBox="1"/>
              <p:nvPr/>
            </p:nvSpPr>
            <p:spPr>
              <a:xfrm>
                <a:off x="8627364" y="3147465"/>
                <a:ext cx="14625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𝑚𝑎𝑙𝑒</m:t>
                          </m:r>
                        </m:e>
                      </m:d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=0.45</m:t>
                      </m:r>
                    </m:oMath>
                    <m:oMath xmlns:m="http://schemas.openxmlformats.org/officeDocument/2006/math"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𝑓𝑒𝑚𝑎𝑙𝑒</m:t>
                          </m:r>
                        </m:e>
                      </m:d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=0.55</m:t>
                      </m:r>
                    </m:oMath>
                  </m:oMathPara>
                </a14:m>
                <a:endParaRPr lang="cs-CZ" sz="1400" b="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706C252-2BA4-4D8B-9B88-D93A27DCB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364" y="3147465"/>
                <a:ext cx="1462580" cy="430887"/>
              </a:xfrm>
              <a:prstGeom prst="rect">
                <a:avLst/>
              </a:prstGeom>
              <a:blipFill>
                <a:blip r:embed="rId4"/>
                <a:stretch>
                  <a:fillRect l="-2500" r="-2500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6BF3860-EFF0-4FA1-9FB0-17C158D09EC0}"/>
              </a:ext>
            </a:extLst>
          </p:cNvPr>
          <p:cNvCxnSpPr/>
          <p:nvPr/>
        </p:nvCxnSpPr>
        <p:spPr>
          <a:xfrm>
            <a:off x="9363456" y="3581400"/>
            <a:ext cx="0" cy="380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4BCC3AF-3F63-44AC-9C6F-817E86961013}"/>
              </a:ext>
            </a:extLst>
          </p:cNvPr>
          <p:cNvSpPr/>
          <p:nvPr/>
        </p:nvSpPr>
        <p:spPr>
          <a:xfrm>
            <a:off x="8468139" y="3901286"/>
            <a:ext cx="1462580" cy="440589"/>
          </a:xfrm>
          <a:prstGeom prst="roundRect">
            <a:avLst/>
          </a:prstGeom>
          <a:solidFill>
            <a:schemeClr val="bg2">
              <a:lumMod val="90000"/>
              <a:alpha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5AC74B0-700D-41AA-8FAA-D7FF7AAEC996}"/>
              </a:ext>
            </a:extLst>
          </p:cNvPr>
          <p:cNvSpPr/>
          <p:nvPr/>
        </p:nvSpPr>
        <p:spPr>
          <a:xfrm>
            <a:off x="8729869" y="4282209"/>
            <a:ext cx="1360075" cy="440589"/>
          </a:xfrm>
          <a:prstGeom prst="roundRect">
            <a:avLst/>
          </a:prstGeom>
          <a:solidFill>
            <a:schemeClr val="bg2">
              <a:lumMod val="90000"/>
              <a:alpha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EA3DC3B-7204-49E8-8387-8B26A3802C3D}"/>
              </a:ext>
            </a:extLst>
          </p:cNvPr>
          <p:cNvSpPr txBox="1"/>
          <p:nvPr/>
        </p:nvSpPr>
        <p:spPr>
          <a:xfrm>
            <a:off x="10192449" y="4194726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chemeClr val="bg2">
                    <a:lumMod val="75000"/>
                  </a:schemeClr>
                </a:solidFill>
              </a:rPr>
              <a:t>Assuming same „sizes“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1932AB6-2E0C-4DB5-BB6C-9DFB810AE901}"/>
              </a:ext>
            </a:extLst>
          </p:cNvPr>
          <p:cNvSpPr/>
          <p:nvPr/>
        </p:nvSpPr>
        <p:spPr>
          <a:xfrm>
            <a:off x="5455190" y="4293923"/>
            <a:ext cx="3274675" cy="440589"/>
          </a:xfrm>
          <a:prstGeom prst="roundRect">
            <a:avLst/>
          </a:prstGeom>
          <a:solidFill>
            <a:schemeClr val="tx2">
              <a:lumMod val="40000"/>
              <a:lumOff val="60000"/>
              <a:alpha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F60694-77C9-42EF-9AB6-F0E4DBEC7398}"/>
              </a:ext>
            </a:extLst>
          </p:cNvPr>
          <p:cNvSpPr txBox="1"/>
          <p:nvPr/>
        </p:nvSpPr>
        <p:spPr>
          <a:xfrm>
            <a:off x="6186568" y="4869449"/>
            <a:ext cx="1577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same for all classes</a:t>
            </a:r>
            <a:endParaRPr lang="en-US" sz="14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BEA876F-44CE-49D9-9492-542E4FCC0D1F}"/>
                  </a:ext>
                </a:extLst>
              </p:cNvPr>
              <p:cNvSpPr txBox="1"/>
              <p:nvPr/>
            </p:nvSpPr>
            <p:spPr>
              <a:xfrm>
                <a:off x="-642466" y="5904500"/>
                <a:ext cx="609765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𝐻𝑒𝑖𝑔h𝑡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=184</m:t>
                          </m:r>
                        </m:e>
                        <m:e>
                          <m:r>
                            <a:rPr lang="en-US" sz="1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𝑠𝑒𝑥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𝑚𝑎𝑙𝑒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BEA876F-44CE-49D9-9492-542E4FCC0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42466" y="5904500"/>
                <a:ext cx="6097656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463FBDB-71ED-431D-B63E-31401F167220}"/>
                  </a:ext>
                </a:extLst>
              </p:cNvPr>
              <p:cNvSpPr txBox="1"/>
              <p:nvPr/>
            </p:nvSpPr>
            <p:spPr>
              <a:xfrm>
                <a:off x="1666010" y="5904500"/>
                <a:ext cx="609765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 </m:t>
                      </m:r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𝑚𝑎𝑙𝑒</m:t>
                          </m:r>
                        </m:sub>
                      </m:sSub>
                      <m:r>
                        <a:rPr lang="en-US" sz="1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463FBDB-71ED-431D-B63E-31401F1672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010" y="5904500"/>
                <a:ext cx="6097656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F147D7C-BFC5-4FDD-BBBB-60DC9A19921B}"/>
              </a:ext>
            </a:extLst>
          </p:cNvPr>
          <p:cNvCxnSpPr/>
          <p:nvPr/>
        </p:nvCxnSpPr>
        <p:spPr>
          <a:xfrm flipH="1">
            <a:off x="2673626" y="4282209"/>
            <a:ext cx="4214191" cy="1552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785CA59B-2CCA-4A61-AA32-9A752B18927C}"/>
              </a:ext>
            </a:extLst>
          </p:cNvPr>
          <p:cNvSpPr/>
          <p:nvPr/>
        </p:nvSpPr>
        <p:spPr>
          <a:xfrm>
            <a:off x="5943600" y="6037984"/>
            <a:ext cx="645736" cy="511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315C00-0651-47F6-9F08-683AF99DD704}"/>
              </a:ext>
            </a:extLst>
          </p:cNvPr>
          <p:cNvSpPr txBox="1"/>
          <p:nvPr/>
        </p:nvSpPr>
        <p:spPr>
          <a:xfrm>
            <a:off x="6801399" y="5827556"/>
            <a:ext cx="1703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LDA/QDA</a:t>
            </a:r>
          </a:p>
        </p:txBody>
      </p:sp>
    </p:spTree>
    <p:extLst>
      <p:ext uri="{BB962C8B-B14F-4D97-AF65-F5344CB8AC3E}">
        <p14:creationId xmlns:p14="http://schemas.microsoft.com/office/powerpoint/2010/main" val="415329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 animBg="1"/>
      <p:bldP spid="22" grpId="0" animBg="1"/>
      <p:bldP spid="23" grpId="0"/>
      <p:bldP spid="24" grpId="0" animBg="1"/>
      <p:bldP spid="25" grpId="0"/>
      <p:bldP spid="27" grpId="0"/>
      <p:bldP spid="29" grpId="0"/>
      <p:bldP spid="32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09D7A-7917-2143-35CA-887D8F366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LDA summary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F4F0FB3-D6E2-A8D9-3CE2-4C3EBB780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413"/>
            <a:ext cx="10515600" cy="4392550"/>
          </a:xfrm>
        </p:spPr>
        <p:txBody>
          <a:bodyPr/>
          <a:lstStyle/>
          <a:p>
            <a:r>
              <a:rPr lang="cs-CZ" dirty="0"/>
              <a:t>Assumes data have a normal distribution (within each class)</a:t>
            </a:r>
          </a:p>
          <a:p>
            <a:pPr lvl="1"/>
            <a:r>
              <a:rPr lang="cs-CZ" dirty="0"/>
              <a:t>Decision boundary = </a:t>
            </a:r>
            <a:r>
              <a:rPr lang="en-US" dirty="0"/>
              <a:t>region of equal posterior probability</a:t>
            </a:r>
          </a:p>
          <a:p>
            <a:pPr lvl="1"/>
            <a:r>
              <a:rPr lang="en-US" dirty="0"/>
              <a:t>Boundary linear if covariances are the same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But what are the “linear discriminants”?</a:t>
            </a:r>
            <a:endParaRPr lang="cs-CZ" dirty="0"/>
          </a:p>
          <a:p>
            <a:pPr lvl="1"/>
            <a:r>
              <a:rPr lang="en-US" dirty="0"/>
              <a:t>Let’s check 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Elhabian_LDA09.pdf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DF00FDF-443A-29F4-1E61-85B44443E71E}"/>
              </a:ext>
            </a:extLst>
          </p:cNvPr>
          <p:cNvGrpSpPr/>
          <p:nvPr/>
        </p:nvGrpSpPr>
        <p:grpSpPr>
          <a:xfrm>
            <a:off x="7732913" y="3395586"/>
            <a:ext cx="3620887" cy="2875102"/>
            <a:chOff x="2814221" y="1928603"/>
            <a:chExt cx="4118037" cy="313573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180CD6B-B609-9E03-3FF1-D106E5125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3164" y="1928603"/>
              <a:ext cx="3715268" cy="3000794"/>
            </a:xfrm>
            <a:prstGeom prst="rect">
              <a:avLst/>
            </a:prstGeom>
          </p:spPr>
        </p:pic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B05ED465-51DC-9197-7C5B-9A0F768CB8FD}"/>
                </a:ext>
              </a:extLst>
            </p:cNvPr>
            <p:cNvSpPr/>
            <p:nvPr/>
          </p:nvSpPr>
          <p:spPr>
            <a:xfrm>
              <a:off x="2814221" y="4001294"/>
              <a:ext cx="4118037" cy="1063040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10145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395AE-B905-471B-B0F2-55C23E1E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36FB3-E225-4794-B5AD-B9103C79D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hlinkClick r:id="rId2"/>
              </a:rPr>
              <a:t>macbookpro_1477920514956.jpeg (800×533) (gadgets360cdn.com)</a:t>
            </a:r>
            <a:endParaRPr lang="cs-CZ" sz="1400" dirty="0"/>
          </a:p>
          <a:p>
            <a:r>
              <a:rPr lang="en-US" sz="1400" dirty="0">
                <a:hlinkClick r:id="rId3"/>
              </a:rPr>
              <a:t>19" CRT monitor SAMSUNG </a:t>
            </a:r>
            <a:r>
              <a:rPr lang="en-US" sz="1400" dirty="0" err="1">
                <a:hlinkClick r:id="rId3"/>
              </a:rPr>
              <a:t>SyncMaster</a:t>
            </a:r>
            <a:r>
              <a:rPr lang="en-US" sz="1400" dirty="0">
                <a:hlinkClick r:id="rId3"/>
              </a:rPr>
              <a:t> 997MB LH19ISBBS/EDC </a:t>
            </a:r>
            <a:r>
              <a:rPr lang="en-US" sz="1400" dirty="0" err="1">
                <a:hlinkClick r:id="rId3"/>
              </a:rPr>
              <a:t>slono</a:t>
            </a:r>
            <a:r>
              <a:rPr lang="en-US" sz="1400" dirty="0">
                <a:hlinkClick r:id="rId3"/>
              </a:rPr>
              <a:t> | kak.cz</a:t>
            </a:r>
            <a:endParaRPr lang="en-US" sz="1400" dirty="0"/>
          </a:p>
          <a:p>
            <a:r>
              <a:rPr lang="en-US" sz="1400" dirty="0">
                <a:hlinkClick r:id="rId4"/>
              </a:rPr>
              <a:t>87b9db78647912d4bf3bca0309e86648.png (480×359) (pinimg.com)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	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874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20588</TotalTime>
  <Words>321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Office Theme</vt:lpstr>
      <vt:lpstr>B4M36SAN LDA and Logistic Regression</vt:lpstr>
      <vt:lpstr>Outline</vt:lpstr>
      <vt:lpstr>From Linear to Logistic regression</vt:lpstr>
      <vt:lpstr>LDA approach</vt:lpstr>
      <vt:lpstr>LDA 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vu</dc:creator>
  <cp:lastModifiedBy>Anh vu</cp:lastModifiedBy>
  <cp:revision>51</cp:revision>
  <dcterms:created xsi:type="dcterms:W3CDTF">2021-09-15T08:02:52Z</dcterms:created>
  <dcterms:modified xsi:type="dcterms:W3CDTF">2022-10-24T09:12:12Z</dcterms:modified>
</cp:coreProperties>
</file>