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80" r:id="rId5"/>
    <p:sldId id="258" r:id="rId6"/>
    <p:sldId id="259" r:id="rId7"/>
    <p:sldId id="260" r:id="rId8"/>
    <p:sldId id="274" r:id="rId9"/>
    <p:sldId id="261" r:id="rId10"/>
    <p:sldId id="276" r:id="rId11"/>
    <p:sldId id="263" r:id="rId12"/>
    <p:sldId id="275" r:id="rId13"/>
    <p:sldId id="278" r:id="rId14"/>
    <p:sldId id="264" r:id="rId15"/>
    <p:sldId id="265" r:id="rId16"/>
    <p:sldId id="271" r:id="rId17"/>
    <p:sldId id="268" r:id="rId18"/>
    <p:sldId id="279" r:id="rId19"/>
    <p:sldId id="266" r:id="rId20"/>
    <p:sldId id="284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3" autoAdjust="0"/>
    <p:restoredTop sz="94660"/>
  </p:normalViewPr>
  <p:slideViewPr>
    <p:cSldViewPr>
      <p:cViewPr>
        <p:scale>
          <a:sx n="100" d="100"/>
          <a:sy n="100" d="100"/>
        </p:scale>
        <p:origin x="-4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5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1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17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8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5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09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30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2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CAB6-D08D-4D13-98D4-7CBEFD9A99CD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44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ounded Rectangle 3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=(0,2)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6588224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=(5,3)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23528" y="4046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</a:t>
            </a:r>
            <a:r>
              <a:rPr lang="en-US" smtClean="0"/>
              <a:t>(A, B) =</a:t>
            </a:r>
          </a:p>
          <a:p>
            <a:endParaRPr lang="en-US" smtClean="0"/>
          </a:p>
          <a:p>
            <a:r>
              <a:rPr lang="en-US" smtClean="0"/>
              <a:t>= sqrt( (Ax─Bx)</a:t>
            </a:r>
            <a:r>
              <a:rPr lang="en-US" b="1" baseline="30000" smtClean="0"/>
              <a:t>2 </a:t>
            </a:r>
            <a:r>
              <a:rPr lang="en-US" smtClean="0"/>
              <a:t>+ (Ay─By)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r>
              <a:rPr lang="en-US" smtClean="0"/>
              <a:t> </a:t>
            </a:r>
            <a:endParaRPr lang="en-US"/>
          </a:p>
          <a:p>
            <a:r>
              <a:rPr lang="en-US" smtClean="0"/>
              <a:t>= distance (B, A) </a:t>
            </a:r>
          </a:p>
          <a:p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107504" y="4221088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</a:t>
            </a:r>
          </a:p>
          <a:p>
            <a:endParaRPr lang="en-US" smtClean="0"/>
          </a:p>
          <a:p>
            <a:r>
              <a:rPr lang="en-US" b="1" smtClean="0"/>
              <a:t>Compare</a:t>
            </a:r>
            <a:r>
              <a:rPr lang="en-US" smtClean="0"/>
              <a:t> </a:t>
            </a:r>
            <a:r>
              <a:rPr lang="en-US" b="1" smtClean="0"/>
              <a:t>squares</a:t>
            </a:r>
            <a:r>
              <a:rPr lang="en-US" smtClean="0"/>
              <a:t> of distances </a:t>
            </a:r>
          </a:p>
          <a:p>
            <a:r>
              <a:rPr lang="en-US" smtClean="0"/>
              <a:t>( faster,  integer coordinates </a:t>
            </a:r>
            <a:r>
              <a:rPr lang="en-US" smtClean="0">
                <a:sym typeface="Symbol"/>
              </a:rPr>
              <a:t> no floats! )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dist(A, B) &lt; dist(B, C) </a:t>
            </a:r>
            <a:r>
              <a:rPr lang="en-US" b="1" smtClean="0">
                <a:sym typeface="Symbol"/>
              </a:rPr>
              <a:t>  </a:t>
            </a:r>
            <a:r>
              <a:rPr lang="en-US" smtClean="0"/>
              <a:t>dist(A, C)</a:t>
            </a:r>
            <a:r>
              <a:rPr lang="en-US" b="1" baseline="30000" smtClean="0"/>
              <a:t>2</a:t>
            </a:r>
            <a:r>
              <a:rPr lang="en-US" smtClean="0"/>
              <a:t> &lt; dist(B, </a:t>
            </a:r>
            <a:r>
              <a:rPr lang="en-US" smtClean="0"/>
              <a:t>C)</a:t>
            </a:r>
            <a:r>
              <a:rPr lang="en-US" b="1" baseline="30000" smtClean="0"/>
              <a:t>2</a:t>
            </a:r>
            <a:endParaRPr lang="en-US" b="1" smtClean="0"/>
          </a:p>
        </p:txBody>
      </p:sp>
      <p:sp>
        <p:nvSpPr>
          <p:cNvPr id="86" name="TextBox 85"/>
          <p:cNvSpPr txBox="1"/>
          <p:nvPr/>
        </p:nvSpPr>
        <p:spPr>
          <a:xfrm>
            <a:off x="7812360" y="548680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=(11,7)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220072" y="119675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=(4,5)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220072" y="407707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dist(A, B)</a:t>
            </a:r>
            <a:r>
              <a:rPr lang="en-US" b="1" baseline="30000" smtClean="0"/>
              <a:t>2</a:t>
            </a:r>
            <a:r>
              <a:rPr lang="en-US" smtClean="0"/>
              <a:t>  = (0─5)</a:t>
            </a:r>
            <a:r>
              <a:rPr lang="en-US" b="1" baseline="30000" smtClean="0"/>
              <a:t>2</a:t>
            </a:r>
            <a:r>
              <a:rPr lang="en-US" smtClean="0"/>
              <a:t> + (2─3)</a:t>
            </a:r>
            <a:r>
              <a:rPr lang="en-US" b="1" baseline="30000" smtClean="0"/>
              <a:t>2</a:t>
            </a:r>
            <a:r>
              <a:rPr lang="en-US" smtClean="0"/>
              <a:t> = 26</a:t>
            </a:r>
          </a:p>
          <a:p>
            <a:endParaRPr lang="en-US" smtClean="0"/>
          </a:p>
          <a:p>
            <a:r>
              <a:rPr lang="en-US" smtClean="0"/>
              <a:t>dist(A, C)</a:t>
            </a:r>
            <a:r>
              <a:rPr lang="en-US" b="1" baseline="30000" smtClean="0"/>
              <a:t>2</a:t>
            </a:r>
            <a:r>
              <a:rPr lang="en-US" smtClean="0"/>
              <a:t>  = (0─4)</a:t>
            </a:r>
            <a:r>
              <a:rPr lang="en-US" b="1" baseline="30000" smtClean="0"/>
              <a:t>2</a:t>
            </a:r>
            <a:r>
              <a:rPr lang="en-US" smtClean="0"/>
              <a:t> + (2─5)</a:t>
            </a:r>
            <a:r>
              <a:rPr lang="en-US" b="1" baseline="30000" smtClean="0"/>
              <a:t>2</a:t>
            </a:r>
            <a:r>
              <a:rPr lang="en-US" smtClean="0"/>
              <a:t> = 25</a:t>
            </a:r>
          </a:p>
          <a:p>
            <a:endParaRPr lang="en-US" smtClean="0"/>
          </a:p>
          <a:p>
            <a:r>
              <a:rPr lang="en-US" smtClean="0"/>
              <a:t>dist(C, D)</a:t>
            </a:r>
            <a:r>
              <a:rPr lang="en-US" b="1" baseline="30000" smtClean="0"/>
              <a:t>2</a:t>
            </a:r>
            <a:r>
              <a:rPr lang="en-US" smtClean="0"/>
              <a:t>  = (4─11)</a:t>
            </a:r>
            <a:r>
              <a:rPr lang="en-US" b="1" baseline="30000" smtClean="0"/>
              <a:t>2</a:t>
            </a:r>
            <a:r>
              <a:rPr lang="en-US" smtClean="0"/>
              <a:t> + (5─7)</a:t>
            </a:r>
            <a:r>
              <a:rPr lang="en-US" b="1" baseline="30000" smtClean="0"/>
              <a:t>2</a:t>
            </a:r>
            <a:r>
              <a:rPr lang="en-US" smtClean="0"/>
              <a:t> = 53</a:t>
            </a:r>
          </a:p>
          <a:p>
            <a:endParaRPr lang="en-US"/>
          </a:p>
          <a:p>
            <a:r>
              <a:rPr lang="en-US" smtClean="0"/>
              <a:t>dist(B, D)</a:t>
            </a:r>
            <a:r>
              <a:rPr lang="en-US" b="1" baseline="30000" smtClean="0"/>
              <a:t>2</a:t>
            </a:r>
            <a:r>
              <a:rPr lang="en-US" smtClean="0"/>
              <a:t>  = (5─11)</a:t>
            </a:r>
            <a:r>
              <a:rPr lang="en-US" b="1" baseline="30000" smtClean="0"/>
              <a:t>2</a:t>
            </a:r>
            <a:r>
              <a:rPr lang="en-US" smtClean="0"/>
              <a:t> + (3─7)</a:t>
            </a:r>
            <a:r>
              <a:rPr lang="en-US" b="1" baseline="30000" smtClean="0"/>
              <a:t>2</a:t>
            </a:r>
            <a:r>
              <a:rPr lang="en-US" smtClean="0"/>
              <a:t> = 52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572000" y="1628800"/>
            <a:ext cx="144016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72000" y="2348880"/>
            <a:ext cx="180020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72200" y="908720"/>
            <a:ext cx="2160240" cy="144016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012160" y="908720"/>
            <a:ext cx="2520280" cy="72008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44999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846043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9401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07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908720"/>
            <a:ext cx="360040" cy="180020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860032" y="29249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=(2,1)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=(5,6)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Compare vector angles</a:t>
            </a:r>
          </a:p>
          <a:p>
            <a:endParaRPr lang="en-US"/>
          </a:p>
          <a:p>
            <a:r>
              <a:rPr lang="en-US" smtClean="0">
                <a:sym typeface="Symbol"/>
              </a:rPr>
              <a:t>Difficult to avoid floats ...</a:t>
            </a:r>
          </a:p>
          <a:p>
            <a:endParaRPr lang="en-US" smtClean="0">
              <a:sym typeface="Symbol"/>
            </a:endParaRPr>
          </a:p>
          <a:p>
            <a:endParaRPr lang="en-US">
              <a:sym typeface="Symbol"/>
            </a:endParaRPr>
          </a:p>
          <a:p>
            <a:endParaRPr lang="en-US">
              <a:sym typeface="Symbol"/>
            </a:endParaRPr>
          </a:p>
          <a:p>
            <a:r>
              <a:rPr lang="en-US">
                <a:sym typeface="Symbol"/>
              </a:rPr>
              <a:t>C</a:t>
            </a:r>
            <a:r>
              <a:rPr lang="en-US" smtClean="0">
                <a:sym typeface="Symbol"/>
              </a:rPr>
              <a:t>alculate square of cosine,</a:t>
            </a:r>
          </a:p>
          <a:p>
            <a:r>
              <a:rPr lang="en-US" smtClean="0">
                <a:sym typeface="Symbol"/>
              </a:rPr>
              <a:t>and one bit - acute/obtuse angle ...</a:t>
            </a:r>
          </a:p>
          <a:p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Easy  but a little less transparent</a:t>
            </a:r>
          </a:p>
          <a:p>
            <a:endParaRPr lang="en-US">
              <a:sym typeface="Symbo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96136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1" name="Oval 40"/>
          <p:cNvSpPr/>
          <p:nvPr/>
        </p:nvSpPr>
        <p:spPr>
          <a:xfrm>
            <a:off x="666023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932040" y="2348880"/>
            <a:ext cx="180020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6200000">
            <a:off x="4355976" y="2132856"/>
            <a:ext cx="1152128" cy="1152128"/>
          </a:xfrm>
          <a:prstGeom prst="arc">
            <a:avLst>
              <a:gd name="adj1" fmla="val 2741943"/>
              <a:gd name="adj2" fmla="val 4897960"/>
            </a:avLst>
          </a:prstGeom>
          <a:solidFill>
            <a:srgbClr val="FF0000">
              <a:alpha val="54000"/>
            </a:srgbClr>
          </a:solidFill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Arc 42"/>
          <p:cNvSpPr/>
          <p:nvPr/>
        </p:nvSpPr>
        <p:spPr>
          <a:xfrm rot="16200000">
            <a:off x="4175956" y="2024844"/>
            <a:ext cx="1512168" cy="1440160"/>
          </a:xfrm>
          <a:prstGeom prst="arc">
            <a:avLst>
              <a:gd name="adj1" fmla="val 760107"/>
              <a:gd name="adj2" fmla="val 2663288"/>
            </a:avLst>
          </a:prstGeom>
          <a:solidFill>
            <a:srgbClr val="92D050">
              <a:alpha val="60000"/>
            </a:srgbClr>
          </a:solidFill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1268760"/>
            <a:ext cx="1440160" cy="1440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076056" y="47667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=(2,7)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6876256" y="24208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=(6,3)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696656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84368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=(9,4)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Two points </a:t>
            </a:r>
            <a:r>
              <a:rPr lang="en-US" smtClean="0">
                <a:sym typeface="Symbol"/>
              </a:rPr>
              <a:t> </a:t>
            </a:r>
            <a:r>
              <a:rPr lang="en-US" b="1" smtClean="0">
                <a:sym typeface="Symbol"/>
              </a:rPr>
              <a:t>line equation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/>
              <a:t>1</a:t>
            </a:r>
            <a:r>
              <a:rPr lang="en-US" smtClean="0"/>
              <a:t>. Normal vector </a:t>
            </a:r>
            <a:r>
              <a:rPr lang="en-US" b="1" smtClean="0"/>
              <a:t>n</a:t>
            </a:r>
            <a:r>
              <a:rPr lang="en-US" smtClean="0"/>
              <a:t> = (a, b)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r>
              <a:rPr lang="en-US" smtClean="0"/>
              <a:t>2. A lies on the line  </a:t>
            </a:r>
            <a:r>
              <a:rPr lang="en-US" b="1" smtClean="0">
                <a:sym typeface="Symbol"/>
              </a:rPr>
              <a:t></a:t>
            </a:r>
            <a:r>
              <a:rPr lang="en-US" smtClean="0"/>
              <a:t>  </a:t>
            </a:r>
          </a:p>
          <a:p>
            <a:r>
              <a:rPr lang="en-US"/>
              <a:t> </a:t>
            </a:r>
            <a:r>
              <a:rPr lang="en-US" smtClean="0"/>
              <a:t>   a∙Ax  + b∙Ay + c = 0 </a:t>
            </a:r>
            <a:r>
              <a:rPr lang="en-US"/>
              <a:t> </a:t>
            </a:r>
            <a:r>
              <a:rPr lang="en-US" b="1">
                <a:sym typeface="Symbol"/>
              </a:rPr>
              <a:t></a:t>
            </a:r>
            <a:r>
              <a:rPr lang="en-US"/>
              <a:t>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c =  ─ a</a:t>
            </a:r>
            <a:r>
              <a:rPr lang="en-US"/>
              <a:t>∙Ax  ─</a:t>
            </a:r>
            <a:r>
              <a:rPr lang="en-US" smtClean="0"/>
              <a:t> </a:t>
            </a:r>
            <a:r>
              <a:rPr lang="en-US"/>
              <a:t>b∙</a:t>
            </a:r>
            <a:r>
              <a:rPr lang="en-US" smtClean="0"/>
              <a:t>Ay </a:t>
            </a:r>
            <a:r>
              <a:rPr lang="en-US" b="1" smtClean="0">
                <a:sym typeface="Symbol"/>
              </a:rPr>
              <a:t></a:t>
            </a:r>
          </a:p>
          <a:p>
            <a:endParaRPr lang="en-US" b="1">
              <a:sym typeface="Symbol"/>
            </a:endParaRPr>
          </a:p>
          <a:p>
            <a:r>
              <a:rPr lang="en-US"/>
              <a:t> </a:t>
            </a:r>
            <a:r>
              <a:rPr lang="en-US" smtClean="0"/>
              <a:t>ax  </a:t>
            </a:r>
            <a:r>
              <a:rPr lang="en-US"/>
              <a:t>+ </a:t>
            </a:r>
            <a:r>
              <a:rPr lang="en-US" smtClean="0"/>
              <a:t>by  </a:t>
            </a:r>
            <a:r>
              <a:rPr lang="en-US"/>
              <a:t>─ a∙Ax  ─ b∙</a:t>
            </a:r>
            <a:r>
              <a:rPr lang="en-US" smtClean="0"/>
              <a:t>Ay = </a:t>
            </a:r>
            <a:r>
              <a:rPr lang="en-US"/>
              <a:t>0</a:t>
            </a:r>
            <a:endParaRPr lang="en-US" b="1" smtClean="0">
              <a:sym typeface="Symbol"/>
            </a:endParaRPr>
          </a:p>
          <a:p>
            <a:endParaRPr lang="en-US" b="1">
              <a:sym typeface="Symbol"/>
            </a:endParaRPr>
          </a:p>
          <a:p>
            <a:endParaRPr lang="en-US" smtClean="0"/>
          </a:p>
          <a:p>
            <a:r>
              <a:rPr lang="en-US" smtClean="0"/>
              <a:t>  </a:t>
            </a:r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292080" y="1412776"/>
            <a:ext cx="3456384" cy="2088232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4932040" y="126876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5076056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=(4,1)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436096" y="177281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n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971600" y="407707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AB</a:t>
            </a:r>
            <a:r>
              <a:rPr lang="en-US" smtClean="0"/>
              <a:t> =</a:t>
            </a:r>
            <a:r>
              <a:rPr lang="en-US"/>
              <a:t> </a:t>
            </a:r>
            <a:r>
              <a:rPr lang="en-US" smtClean="0"/>
              <a:t>(5,3)</a:t>
            </a:r>
            <a:r>
              <a:rPr lang="en-US" b="1" baseline="30000"/>
              <a:t>T</a:t>
            </a:r>
            <a:r>
              <a:rPr lang="en-US" smtClean="0"/>
              <a:t> </a:t>
            </a:r>
          </a:p>
          <a:p>
            <a:r>
              <a:rPr lang="en-US" b="1" smtClean="0"/>
              <a:t>n</a:t>
            </a:r>
            <a:r>
              <a:rPr lang="en-US" smtClean="0"/>
              <a:t> = ( ─3, 5 ),                       equation:    ─3x + 5y + c = 0</a:t>
            </a:r>
            <a:endParaRPr lang="en-US"/>
          </a:p>
          <a:p>
            <a:endParaRPr lang="en-US"/>
          </a:p>
          <a:p>
            <a:r>
              <a:rPr lang="en-US" smtClean="0"/>
              <a:t>c = </a:t>
            </a:r>
            <a:r>
              <a:rPr lang="en-US"/>
              <a:t>─ </a:t>
            </a:r>
            <a:r>
              <a:rPr lang="en-US" smtClean="0"/>
              <a:t>(─3)*4  </a:t>
            </a:r>
            <a:r>
              <a:rPr lang="en-US"/>
              <a:t>─ </a:t>
            </a:r>
            <a:r>
              <a:rPr lang="en-US" smtClean="0"/>
              <a:t>5*1 = 7     </a:t>
            </a:r>
            <a:r>
              <a:rPr lang="en-US"/>
              <a:t>equation:    ─3x + 5y + </a:t>
            </a:r>
            <a:r>
              <a:rPr lang="en-US" smtClean="0"/>
              <a:t>7 </a:t>
            </a:r>
            <a:r>
              <a:rPr lang="en-US"/>
              <a:t>= </a:t>
            </a:r>
            <a:r>
              <a:rPr lang="en-US" smtClean="0"/>
              <a:t>0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(Check: plug coords of B into the equation:  ─3*9 </a:t>
            </a:r>
            <a:r>
              <a:rPr lang="en-US"/>
              <a:t>+ </a:t>
            </a:r>
            <a:r>
              <a:rPr lang="en-US" smtClean="0"/>
              <a:t>5*4 </a:t>
            </a:r>
            <a:r>
              <a:rPr lang="en-US"/>
              <a:t>+ 7 = </a:t>
            </a:r>
            <a:r>
              <a:rPr lang="en-US" smtClean="0"/>
              <a:t>─27+20+7 = 0 )</a:t>
            </a:r>
          </a:p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275856" y="4869160"/>
            <a:ext cx="288032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ectangle 54"/>
          <p:cNvSpPr/>
          <p:nvPr/>
        </p:nvSpPr>
        <p:spPr>
          <a:xfrm>
            <a:off x="323528" y="2708920"/>
            <a:ext cx="288032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9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line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(Px, Py) </a:t>
            </a:r>
          </a:p>
          <a:p>
            <a:r>
              <a:rPr lang="en-US" smtClean="0"/>
              <a:t>Line:        ax + by + c = 0</a:t>
            </a:r>
            <a:endParaRPr lang="en-US"/>
          </a:p>
          <a:p>
            <a:r>
              <a:rPr lang="en-US" smtClean="0"/>
              <a:t> </a:t>
            </a:r>
          </a:p>
          <a:p>
            <a:r>
              <a:rPr lang="en-US" smtClean="0"/>
              <a:t>Distance(P, line) =</a:t>
            </a:r>
          </a:p>
          <a:p>
            <a:endParaRPr lang="en-US"/>
          </a:p>
          <a:p>
            <a:r>
              <a:rPr lang="en-US" smtClean="0"/>
              <a:t>abs( a∙Px + b∙Py + c) / </a:t>
            </a:r>
            <a:r>
              <a:rPr lang="en-US">
                <a:sym typeface="Symbol"/>
              </a:rPr>
              <a:t> </a:t>
            </a:r>
            <a:r>
              <a:rPr lang="en-US" smtClean="0"/>
              <a:t>ǁ (a, b)</a:t>
            </a:r>
            <a:r>
              <a:rPr lang="en-US" b="1" baseline="30000" smtClean="0"/>
              <a:t>T </a:t>
            </a:r>
            <a:r>
              <a:rPr lang="en-US" smtClean="0"/>
              <a:t>ǁ </a:t>
            </a:r>
            <a:endParaRPr lang="en-US"/>
          </a:p>
          <a:p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45"/>
          <p:cNvSpPr/>
          <p:nvPr/>
        </p:nvSpPr>
        <p:spPr>
          <a:xfrm>
            <a:off x="323528" y="2132856"/>
            <a:ext cx="345638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=(6,6)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1043608" y="522920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dist(C</a:t>
            </a:r>
            <a:r>
              <a:rPr lang="en-US"/>
              <a:t>, AB) =  abs( 2*9 + 5*5 ─ 22 </a:t>
            </a:r>
            <a:r>
              <a:rPr lang="en-US" smtClean="0"/>
              <a:t>) / sqrt(2*2 + 5*5) = 21/sqrt(29)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3.8996</a:t>
            </a:r>
          </a:p>
          <a:p>
            <a:endParaRPr lang="en-US">
              <a:sym typeface="Symbol"/>
            </a:endParaRPr>
          </a:p>
          <a:p>
            <a:r>
              <a:rPr lang="en-US" smtClean="0"/>
              <a:t>dist(D, </a:t>
            </a:r>
            <a:r>
              <a:rPr lang="en-US"/>
              <a:t>AB) =  abs( </a:t>
            </a:r>
            <a:r>
              <a:rPr lang="en-US" smtClean="0"/>
              <a:t>2*6 </a:t>
            </a:r>
            <a:r>
              <a:rPr lang="en-US"/>
              <a:t>+ </a:t>
            </a:r>
            <a:r>
              <a:rPr lang="en-US" smtClean="0"/>
              <a:t>5*6 </a:t>
            </a:r>
            <a:r>
              <a:rPr lang="en-US"/>
              <a:t>─ 22 ) / sqrt(2*2 + 5*5) = </a:t>
            </a:r>
            <a:r>
              <a:rPr lang="en-US" smtClean="0"/>
              <a:t>20/sqrt(29</a:t>
            </a:r>
            <a:r>
              <a:rPr lang="en-US"/>
              <a:t>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3.7139 </a:t>
            </a:r>
            <a:endParaRPr lang="en-US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15616" y="422108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line AB:   </a:t>
            </a:r>
            <a:r>
              <a:rPr lang="en-US"/>
              <a:t>2x + 5y </a:t>
            </a:r>
            <a:r>
              <a:rPr lang="en-US" smtClean="0"/>
              <a:t>─ 22 = 0</a:t>
            </a:r>
          </a:p>
          <a:p>
            <a:r>
              <a:rPr lang="en-US" smtClean="0"/>
              <a:t>C = (9, 5)</a:t>
            </a:r>
          </a:p>
          <a:p>
            <a:r>
              <a:rPr lang="en-US" smtClean="0"/>
              <a:t>D = (6, 6)  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=(9,5)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3216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segment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   (Px, Py) </a:t>
            </a:r>
          </a:p>
          <a:p>
            <a:r>
              <a:rPr lang="en-US" smtClean="0"/>
              <a:t>Segment:  AB</a:t>
            </a:r>
          </a:p>
          <a:p>
            <a:endParaRPr lang="en-US"/>
          </a:p>
          <a:p>
            <a:r>
              <a:rPr lang="en-US" smtClean="0"/>
              <a:t>Normal vector </a:t>
            </a:r>
            <a:r>
              <a:rPr lang="en-US" b="1" smtClean="0"/>
              <a:t>n</a:t>
            </a:r>
            <a:r>
              <a:rPr lang="en-US" smtClean="0"/>
              <a:t> to AB </a:t>
            </a:r>
          </a:p>
          <a:p>
            <a:r>
              <a:rPr lang="en-US" smtClean="0"/>
              <a:t>If vectors </a:t>
            </a:r>
            <a:r>
              <a:rPr lang="en-US" b="1" smtClean="0"/>
              <a:t>PA </a:t>
            </a:r>
            <a:r>
              <a:rPr lang="en-US" smtClean="0"/>
              <a:t>and </a:t>
            </a:r>
            <a:r>
              <a:rPr lang="en-US" b="1" smtClean="0"/>
              <a:t>PB </a:t>
            </a:r>
            <a:endParaRPr lang="en-US" b="1" smtClean="0"/>
          </a:p>
          <a:p>
            <a:r>
              <a:rPr lang="en-US" b="1"/>
              <a:t> </a:t>
            </a:r>
            <a:r>
              <a:rPr lang="en-US" b="1" smtClean="0"/>
              <a:t>   </a:t>
            </a:r>
            <a:r>
              <a:rPr lang="en-US" smtClean="0"/>
              <a:t>are </a:t>
            </a:r>
            <a:r>
              <a:rPr lang="en-US" smtClean="0"/>
              <a:t>"on the same side" wrt</a:t>
            </a:r>
            <a:r>
              <a:rPr lang="en-US" b="1" smtClean="0"/>
              <a:t> n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then</a:t>
            </a:r>
          </a:p>
          <a:p>
            <a:r>
              <a:rPr lang="en-US"/>
              <a:t> </a:t>
            </a:r>
            <a:r>
              <a:rPr lang="en-US" smtClean="0"/>
              <a:t>  </a:t>
            </a:r>
            <a:r>
              <a:rPr lang="en-US" smtClean="0"/>
              <a:t>dist(P, AB) =  </a:t>
            </a:r>
            <a:r>
              <a:rPr lang="en-US" smtClean="0"/>
              <a:t>min (dist(P, A), dist(P, B))</a:t>
            </a:r>
            <a:r>
              <a:rPr lang="en-US" b="1" smtClean="0"/>
              <a:t> </a:t>
            </a:r>
            <a:endParaRPr lang="en-US" b="1"/>
          </a:p>
          <a:p>
            <a:r>
              <a:rPr lang="en-US" smtClean="0"/>
              <a:t>else</a:t>
            </a:r>
          </a:p>
          <a:p>
            <a:r>
              <a:rPr lang="en-US"/>
              <a:t> </a:t>
            </a:r>
            <a:r>
              <a:rPr lang="en-US" smtClean="0"/>
              <a:t> </a:t>
            </a:r>
            <a:r>
              <a:rPr lang="en-US"/>
              <a:t>dist(P, AB) </a:t>
            </a:r>
            <a:r>
              <a:rPr lang="en-US"/>
              <a:t>= </a:t>
            </a:r>
            <a:r>
              <a:rPr lang="en-US" smtClean="0"/>
              <a:t> </a:t>
            </a:r>
            <a:r>
              <a:rPr lang="en-US" smtClean="0"/>
              <a:t>dist(P, line AB)</a:t>
            </a:r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932040" y="1988840"/>
            <a:ext cx="180020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=(6,6)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467544" y="4869160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Being "on </a:t>
            </a:r>
            <a:r>
              <a:rPr lang="en-US"/>
              <a:t>the same side" wrt</a:t>
            </a:r>
            <a:r>
              <a:rPr lang="en-US" b="1"/>
              <a:t> </a:t>
            </a:r>
            <a:r>
              <a:rPr lang="en-US" smtClean="0"/>
              <a:t>a vector means</a:t>
            </a:r>
          </a:p>
          <a:p>
            <a:r>
              <a:rPr lang="en-US" smtClean="0"/>
              <a:t>that the angle between n and </a:t>
            </a:r>
            <a:r>
              <a:rPr lang="en-US" b="1" smtClean="0"/>
              <a:t>PA</a:t>
            </a:r>
            <a:r>
              <a:rPr lang="en-US" smtClean="0"/>
              <a:t> and  the angle between </a:t>
            </a:r>
            <a:r>
              <a:rPr lang="en-US" b="1" smtClean="0"/>
              <a:t>n</a:t>
            </a:r>
            <a:r>
              <a:rPr lang="en-US" smtClean="0"/>
              <a:t> and </a:t>
            </a:r>
            <a:r>
              <a:rPr lang="en-US" b="1" smtClean="0"/>
              <a:t>PB</a:t>
            </a:r>
            <a:r>
              <a:rPr lang="en-US" smtClean="0"/>
              <a:t> </a:t>
            </a:r>
          </a:p>
          <a:p>
            <a:r>
              <a:rPr lang="en-US" smtClean="0"/>
              <a:t>are either both between 0</a:t>
            </a:r>
            <a:r>
              <a:rPr lang="en-US" smtClean="0">
                <a:sym typeface="Symbol"/>
              </a:rPr>
              <a:t></a:t>
            </a:r>
            <a:r>
              <a:rPr lang="en-US" smtClean="0"/>
              <a:t> and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or both between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and 360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.</a:t>
            </a:r>
          </a:p>
          <a:p>
            <a:r>
              <a:rPr lang="en-US" smtClean="0"/>
              <a:t>det (</a:t>
            </a:r>
            <a:r>
              <a:rPr lang="en-US" b="1" smtClean="0"/>
              <a:t>n</a:t>
            </a:r>
            <a:r>
              <a:rPr lang="en-US" smtClean="0"/>
              <a:t>,  </a:t>
            </a:r>
            <a:r>
              <a:rPr lang="en-US" b="1" smtClean="0"/>
              <a:t>PA</a:t>
            </a:r>
            <a:r>
              <a:rPr lang="en-US" smtClean="0"/>
              <a:t>)  and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 smtClean="0"/>
              <a:t>) have the sign or simply</a:t>
            </a:r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PA</a:t>
            </a:r>
            <a:r>
              <a:rPr lang="en-US"/>
              <a:t>)  *</a:t>
            </a:r>
            <a:r>
              <a:rPr lang="en-US" smtClean="0"/>
              <a:t>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/>
              <a:t>) </a:t>
            </a:r>
            <a:r>
              <a:rPr lang="en-US" smtClean="0"/>
              <a:t>&gt; 0.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732240" y="1628800"/>
            <a:ext cx="108012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932040" y="1628800"/>
            <a:ext cx="288032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7308304" y="1628800"/>
            <a:ext cx="504056" cy="12961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732240" y="1628800"/>
            <a:ext cx="1080120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932040" y="1628800"/>
            <a:ext cx="288032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228184" y="1268760"/>
            <a:ext cx="504056" cy="12241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32240" y="1268760"/>
            <a:ext cx="0" cy="144016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932040" y="1268760"/>
            <a:ext cx="180020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092280" y="476672"/>
            <a:ext cx="1152128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=(9,5)</a:t>
            </a:r>
            <a:endParaRPr lang="cs-CZ" b="1"/>
          </a:p>
        </p:txBody>
      </p: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5868144" y="404664"/>
            <a:ext cx="1224136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80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6136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7956376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=(9,2)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380312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=(7,7)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23528" y="332656"/>
            <a:ext cx="39604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Line-line intersection</a:t>
            </a:r>
            <a:r>
              <a:rPr lang="en-US" smtClean="0"/>
              <a:t> P</a:t>
            </a:r>
            <a:endParaRPr lang="en-US"/>
          </a:p>
          <a:p>
            <a:r>
              <a:rPr lang="en-US" smtClean="0"/>
              <a:t>a1∙x + b</a:t>
            </a:r>
            <a:r>
              <a:rPr lang="en-US"/>
              <a:t>∙</a:t>
            </a:r>
            <a:r>
              <a:rPr lang="en-US" smtClean="0"/>
              <a:t>1y + c1 = 0,  a2</a:t>
            </a:r>
            <a:r>
              <a:rPr lang="en-US"/>
              <a:t>∙</a:t>
            </a:r>
            <a:r>
              <a:rPr lang="en-US" smtClean="0"/>
              <a:t>x </a:t>
            </a:r>
            <a:r>
              <a:rPr lang="en-US"/>
              <a:t>+ </a:t>
            </a:r>
            <a:r>
              <a:rPr lang="en-US" smtClean="0"/>
              <a:t>b2</a:t>
            </a:r>
            <a:r>
              <a:rPr lang="en-US"/>
              <a:t>∙</a:t>
            </a:r>
            <a:r>
              <a:rPr lang="en-US" smtClean="0"/>
              <a:t>y </a:t>
            </a:r>
            <a:r>
              <a:rPr lang="en-US"/>
              <a:t>+ </a:t>
            </a:r>
            <a:r>
              <a:rPr lang="en-US" smtClean="0"/>
              <a:t>c2 </a:t>
            </a:r>
            <a:r>
              <a:rPr lang="en-US"/>
              <a:t>= 0</a:t>
            </a:r>
          </a:p>
          <a:p>
            <a:endParaRPr lang="en-US" smtClean="0"/>
          </a:p>
          <a:p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= a1*b2 ─ a2*b1</a:t>
            </a:r>
          </a:p>
          <a:p>
            <a:endParaRPr lang="en-US" smtClean="0"/>
          </a:p>
          <a:p>
            <a:r>
              <a:rPr lang="en-US" smtClean="0"/>
              <a:t>if </a:t>
            </a:r>
            <a:r>
              <a:rPr lang="en-US" smtClean="0"/>
              <a:t>det 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 </a:t>
            </a:r>
            <a:r>
              <a:rPr lang="en-US" smtClean="0"/>
              <a:t>!= 0</a:t>
            </a:r>
          </a:p>
          <a:p>
            <a:endParaRPr lang="en-US" smtClean="0"/>
          </a:p>
          <a:p>
            <a:r>
              <a:rPr lang="en-US" smtClean="0"/>
              <a:t>Px = (b1*c2 ─ b2*c1) / det(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</a:t>
            </a:r>
            <a:endParaRPr lang="en-US"/>
          </a:p>
          <a:p>
            <a:r>
              <a:rPr lang="en-US"/>
              <a:t>Py = </a:t>
            </a:r>
            <a:r>
              <a:rPr lang="en-US"/>
              <a:t>(</a:t>
            </a:r>
            <a:r>
              <a:rPr lang="en-US" smtClean="0"/>
              <a:t>c1*a2 ─ c2*a1) / </a:t>
            </a:r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if det </a:t>
            </a:r>
            <a:r>
              <a:rPr lang="en-US"/>
              <a:t>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 </a:t>
            </a:r>
            <a:r>
              <a:rPr lang="en-US" smtClean="0"/>
              <a:t>== </a:t>
            </a:r>
            <a:r>
              <a:rPr lang="en-US" smtClean="0"/>
              <a:t>0  then collinear</a:t>
            </a:r>
            <a:r>
              <a:rPr lang="en-US" smtClean="0"/>
              <a:t>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1520" y="1700808"/>
            <a:ext cx="3672408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Straight Connector 37"/>
          <p:cNvCxnSpPr/>
          <p:nvPr/>
        </p:nvCxnSpPr>
        <p:spPr>
          <a:xfrm>
            <a:off x="4427984" y="1268760"/>
            <a:ext cx="4248472" cy="1800200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364088" y="404664"/>
            <a:ext cx="2088232" cy="309634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0202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74035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5436096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D=(2,5)</a:t>
            </a:r>
            <a:endParaRPr lang="cs-CZ" b="1"/>
          </a:p>
        </p:txBody>
      </p:sp>
      <p:sp>
        <p:nvSpPr>
          <p:cNvPr id="62" name="Oval 61"/>
          <p:cNvSpPr/>
          <p:nvPr/>
        </p:nvSpPr>
        <p:spPr>
          <a:xfrm>
            <a:off x="6252567" y="19983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395536" y="4221088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line AB</a:t>
            </a:r>
            <a:r>
              <a:rPr lang="en-US"/>
              <a:t>: </a:t>
            </a:r>
            <a:r>
              <a:rPr lang="en-US" smtClean="0"/>
              <a:t> </a:t>
            </a:r>
            <a:r>
              <a:rPr lang="en-US" b="1" smtClean="0"/>
              <a:t>n1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(─6, </a:t>
            </a:r>
            <a:r>
              <a:rPr lang="en-US"/>
              <a:t>4</a:t>
            </a:r>
            <a:r>
              <a:rPr lang="en-US" smtClean="0"/>
              <a:t>);    </a:t>
            </a:r>
            <a:r>
              <a:rPr lang="en-US"/>
              <a:t>─6x + 4y </a:t>
            </a:r>
            <a:r>
              <a:rPr lang="en-US"/>
              <a:t>+ </a:t>
            </a:r>
            <a:r>
              <a:rPr lang="en-US" smtClean="0"/>
              <a:t>14 </a:t>
            </a:r>
            <a:r>
              <a:rPr lang="en-US"/>
              <a:t>= 0</a:t>
            </a:r>
            <a:endParaRPr lang="en-US" smtClean="0"/>
          </a:p>
          <a:p>
            <a:r>
              <a:rPr lang="en-US" smtClean="0"/>
              <a:t>line </a:t>
            </a:r>
            <a:r>
              <a:rPr lang="en-US"/>
              <a:t>CD</a:t>
            </a:r>
            <a:r>
              <a:rPr lang="en-US"/>
              <a:t>: </a:t>
            </a:r>
            <a:r>
              <a:rPr lang="en-US" smtClean="0"/>
              <a:t> </a:t>
            </a:r>
            <a:r>
              <a:rPr lang="en-US" b="1" smtClean="0"/>
              <a:t>n2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(3, 7</a:t>
            </a:r>
            <a:r>
              <a:rPr lang="en-US"/>
              <a:t>); </a:t>
            </a:r>
            <a:r>
              <a:rPr lang="en-US" smtClean="0"/>
              <a:t>       </a:t>
            </a:r>
            <a:r>
              <a:rPr lang="en-US"/>
              <a:t>3x + 7y </a:t>
            </a:r>
            <a:r>
              <a:rPr lang="en-US"/>
              <a:t>─ </a:t>
            </a:r>
            <a:r>
              <a:rPr lang="en-US" smtClean="0"/>
              <a:t>41 </a:t>
            </a:r>
            <a:r>
              <a:rPr lang="en-US"/>
              <a:t>= 0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 smtClean="0"/>
              <a:t>)  = </a:t>
            </a:r>
            <a:r>
              <a:rPr lang="en-US"/>
              <a:t>(</a:t>
            </a:r>
            <a:r>
              <a:rPr lang="en-US"/>
              <a:t>─</a:t>
            </a:r>
            <a:r>
              <a:rPr lang="en-US" smtClean="0"/>
              <a:t>6)*7 ─ 4*3 = ─54</a:t>
            </a:r>
            <a:endParaRPr lang="en-US"/>
          </a:p>
          <a:p>
            <a:endParaRPr lang="en-US" smtClean="0"/>
          </a:p>
          <a:p>
            <a:r>
              <a:rPr lang="en-US" smtClean="0"/>
              <a:t>Px  =      ( 4*(─41) ─ 7*14 ) / (</a:t>
            </a:r>
            <a:r>
              <a:rPr lang="en-US"/>
              <a:t>─</a:t>
            </a:r>
            <a:r>
              <a:rPr lang="en-US" smtClean="0"/>
              <a:t>54)        =  ─262 / </a:t>
            </a:r>
            <a:r>
              <a:rPr lang="en-US"/>
              <a:t>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4.852</a:t>
            </a:r>
          </a:p>
          <a:p>
            <a:endParaRPr lang="en-US" smtClean="0"/>
          </a:p>
          <a:p>
            <a:r>
              <a:rPr lang="en-US" smtClean="0"/>
              <a:t> Py = ( 14*3 ─ (</a:t>
            </a:r>
            <a:r>
              <a:rPr lang="en-US"/>
              <a:t>─ </a:t>
            </a:r>
            <a:r>
              <a:rPr lang="en-US" smtClean="0"/>
              <a:t>41)( </a:t>
            </a:r>
            <a:r>
              <a:rPr lang="en-US"/>
              <a:t>─</a:t>
            </a:r>
            <a:r>
              <a:rPr lang="en-US"/>
              <a:t>6</a:t>
            </a:r>
            <a:r>
              <a:rPr lang="en-US" smtClean="0"/>
              <a:t>) ) / </a:t>
            </a:r>
            <a:r>
              <a:rPr lang="en-US"/>
              <a:t>(─</a:t>
            </a:r>
            <a:r>
              <a:rPr lang="en-US"/>
              <a:t>54</a:t>
            </a:r>
            <a:r>
              <a:rPr lang="en-US" smtClean="0"/>
              <a:t>)        =  ─204 </a:t>
            </a:r>
            <a:r>
              <a:rPr lang="en-US"/>
              <a:t>/ </a:t>
            </a:r>
            <a:r>
              <a:rPr lang="en-US"/>
              <a:t>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3.778</a:t>
            </a: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355976" y="3645024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line eq: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b="1" baseline="30000">
                <a:solidFill>
                  <a:schemeClr val="bg1">
                    <a:lumMod val="50000"/>
                  </a:schemeClr>
                </a:solidFill>
              </a:rPr>
              <a:t>T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= (a,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), ax 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+ by  ─ a∙Ax  ─ b∙Ay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=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88224" y="1844824"/>
            <a:ext cx="172819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P </a:t>
            </a:r>
            <a:r>
              <a:rPr lang="en-US" smtClean="0">
                <a:sym typeface="Symbol"/>
              </a:rPr>
              <a:t></a:t>
            </a:r>
            <a:r>
              <a:rPr lang="en-US" b="1" smtClean="0"/>
              <a:t>(4.852, 3.778)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2649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95536" y="260648"/>
            <a:ext cx="41044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segment segment  intersection</a:t>
            </a:r>
            <a:endParaRPr lang="en-US"/>
          </a:p>
          <a:p>
            <a:r>
              <a:rPr lang="en-US" smtClean="0"/>
              <a:t>segment line  intersection</a:t>
            </a:r>
          </a:p>
          <a:p>
            <a:endParaRPr lang="en-US" smtClean="0"/>
          </a:p>
          <a:p>
            <a:r>
              <a:rPr lang="en-US" smtClean="0"/>
              <a:t>if not collinear</a:t>
            </a:r>
            <a:endParaRPr lang="en-US"/>
          </a:p>
          <a:p>
            <a:r>
              <a:rPr lang="en-US" smtClean="0"/>
              <a:t>= line line intersection P</a:t>
            </a:r>
          </a:p>
          <a:p>
            <a:r>
              <a:rPr lang="en-US"/>
              <a:t> </a:t>
            </a:r>
            <a:r>
              <a:rPr lang="en-US" smtClean="0"/>
              <a:t>  + pos of P wrt segment</a:t>
            </a:r>
          </a:p>
          <a:p>
            <a:r>
              <a:rPr lang="en-US"/>
              <a:t> </a:t>
            </a:r>
            <a:r>
              <a:rPr lang="en-US" smtClean="0"/>
              <a:t>   (= cos of angle (SegEnd1, P, SegEnd2))</a:t>
            </a:r>
          </a:p>
          <a:p>
            <a:endParaRPr lang="en-US" smtClean="0"/>
          </a:p>
          <a:p>
            <a:r>
              <a:rPr lang="en-US" smtClean="0"/>
              <a:t>if collinear, </a:t>
            </a:r>
          </a:p>
          <a:p>
            <a:r>
              <a:rPr lang="en-US" smtClean="0"/>
              <a:t>see line line intersection</a:t>
            </a:r>
            <a:endParaRPr lang="en-US"/>
          </a:p>
          <a:p>
            <a:r>
              <a:rPr lang="en-US" smtClean="0"/>
              <a:t> </a:t>
            </a:r>
            <a:endParaRPr lang="cs-CZ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292080" y="90872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al 37"/>
          <p:cNvSpPr/>
          <p:nvPr/>
        </p:nvSpPr>
        <p:spPr>
          <a:xfrm>
            <a:off x="630019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372201" y="1268760"/>
            <a:ext cx="1800199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20272" y="-243408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al 43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al 4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4932040" y="1628800"/>
            <a:ext cx="2520281" cy="144016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38031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al 49"/>
          <p:cNvSpPr/>
          <p:nvPr/>
        </p:nvSpPr>
        <p:spPr>
          <a:xfrm>
            <a:off x="486003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69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ounded Rectangle 95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Freeform 78"/>
          <p:cNvSpPr/>
          <p:nvPr/>
        </p:nvSpPr>
        <p:spPr>
          <a:xfrm>
            <a:off x="5983585" y="908720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660232" y="306896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A=(5,1)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Rotate </a:t>
            </a:r>
            <a:r>
              <a:rPr lang="en-US" smtClean="0"/>
              <a:t>point A = (Ax, Ay)  </a:t>
            </a:r>
          </a:p>
          <a:p>
            <a:r>
              <a:rPr lang="en-US" smtClean="0"/>
              <a:t>counterclockwise (!) around origin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b="1" smtClean="0"/>
              <a:t>by </a:t>
            </a:r>
            <a:r>
              <a:rPr lang="en-US" b="1" smtClean="0"/>
              <a:t>a given </a:t>
            </a:r>
            <a:r>
              <a:rPr lang="en-US" b="1" smtClean="0"/>
              <a:t>angle </a:t>
            </a:r>
            <a:r>
              <a:rPr lang="en-US" b="1" smtClean="0">
                <a:sym typeface="Symbol"/>
              </a:rPr>
              <a:t></a:t>
            </a:r>
            <a:r>
              <a:rPr lang="en-US" smtClean="0">
                <a:sym typeface="Symbol"/>
              </a:rPr>
              <a:t>:</a:t>
            </a:r>
            <a:endParaRPr lang="en-US" smtClean="0"/>
          </a:p>
          <a:p>
            <a:endParaRPr lang="en-US"/>
          </a:p>
          <a:p>
            <a:r>
              <a:rPr lang="en-US" smtClean="0"/>
              <a:t>                                              =</a:t>
            </a:r>
          </a:p>
          <a:p>
            <a:endParaRPr lang="en-US" smtClean="0"/>
          </a:p>
          <a:p>
            <a:r>
              <a:rPr lang="en-US" smtClean="0"/>
              <a:t>(cos</a:t>
            </a:r>
            <a:r>
              <a:rPr lang="en-US" smtClean="0">
                <a:sym typeface="Symbol"/>
              </a:rPr>
              <a:t>*Ax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</a:t>
            </a:r>
            <a:r>
              <a:rPr lang="en-US" smtClean="0"/>
              <a:t>*Ay,  sin</a:t>
            </a:r>
            <a:r>
              <a:rPr lang="en-US" smtClean="0">
                <a:sym typeface="Symbol"/>
              </a:rPr>
              <a:t></a:t>
            </a:r>
            <a:r>
              <a:rPr lang="en-US">
                <a:sym typeface="Symbol"/>
              </a:rPr>
              <a:t>*</a:t>
            </a:r>
            <a:r>
              <a:rPr lang="en-US" smtClean="0">
                <a:sym typeface="Symbol"/>
              </a:rPr>
              <a:t>Ax + cos</a:t>
            </a:r>
            <a:r>
              <a:rPr lang="en-US"/>
              <a:t>*</a:t>
            </a:r>
            <a:r>
              <a:rPr lang="en-US" smtClean="0"/>
              <a:t>Ay</a:t>
            </a:r>
            <a:r>
              <a:rPr lang="en-US" smtClean="0"/>
              <a:t>)</a:t>
            </a:r>
            <a:endParaRPr lang="en-US"/>
          </a:p>
          <a:p>
            <a:endParaRPr lang="en-US" smtClean="0"/>
          </a:p>
          <a:p>
            <a:r>
              <a:rPr lang="en-US" smtClean="0"/>
              <a:t>rotate </a:t>
            </a:r>
            <a:r>
              <a:rPr lang="en-US" smtClean="0"/>
              <a:t>by 90 </a:t>
            </a:r>
            <a:r>
              <a:rPr lang="en-US" smtClean="0"/>
              <a:t>deg, multiply by matrix</a:t>
            </a:r>
            <a:endParaRPr lang="en-US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092280" y="1988840"/>
            <a:ext cx="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372200" y="27089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372200" y="1988840"/>
            <a:ext cx="720080" cy="108012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7504" y="2852936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3528" y="29249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90,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90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90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90</a:t>
            </a:r>
            <a:endParaRPr lang="en-US" b="1">
              <a:sym typeface="Symbo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1720" y="121939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Arial Narrow" panose="020B0606020202030204" pitchFamily="34" charset="0"/>
              </a:rPr>
              <a:t>(  )</a:t>
            </a:r>
            <a:endParaRPr lang="en-US" sz="4000" baseline="-25000">
              <a:latin typeface="Arial Narrow" panose="020B0606020202030204" pitchFamily="34" charset="0"/>
              <a:sym typeface="Symbo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95736" y="12914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Ax</a:t>
            </a:r>
            <a:endParaRPr lang="en-US" b="1" smtClean="0"/>
          </a:p>
          <a:p>
            <a:r>
              <a:rPr lang="en-US" smtClean="0"/>
              <a:t>Ay</a:t>
            </a:r>
            <a:endParaRPr lang="en-US" b="1">
              <a:sym typeface="Symbo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3528" y="1219399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552" y="129140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cos </a:t>
            </a:r>
            <a:r>
              <a:rPr lang="en-US">
                <a:sym typeface="Symbol"/>
              </a:rPr>
              <a:t>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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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</a:t>
            </a:r>
            <a:endParaRPr lang="en-US" b="1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11760" y="2852936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)</a:t>
            </a:r>
            <a:endParaRPr lang="en-US" sz="4400" baseline="-25000">
              <a:sym typeface="Symbo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27784" y="292494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─1</a:t>
            </a:r>
            <a:r>
              <a:rPr lang="en-US" b="1" smtClean="0"/>
              <a:t> </a:t>
            </a:r>
          </a:p>
          <a:p>
            <a:r>
              <a:rPr lang="en-US" smtClean="0"/>
              <a:t>1</a:t>
            </a:r>
            <a:r>
              <a:rPr lang="en-US" smtClean="0">
                <a:sym typeface="Symbol"/>
              </a:rPr>
              <a:t>,    0</a:t>
            </a:r>
            <a:endParaRPr lang="en-US" b="1">
              <a:sym typeface="Symbo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23728" y="3140968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56" name="TextBox 55"/>
          <p:cNvSpPr txBox="1"/>
          <p:nvPr/>
        </p:nvSpPr>
        <p:spPr>
          <a:xfrm>
            <a:off x="7308304" y="25649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B=(7,2)</a:t>
            </a:r>
            <a:endParaRPr lang="cs-CZ" b="1"/>
          </a:p>
        </p:txBody>
      </p:sp>
      <p:sp>
        <p:nvSpPr>
          <p:cNvPr id="58" name="TextBox 57"/>
          <p:cNvSpPr txBox="1"/>
          <p:nvPr/>
        </p:nvSpPr>
        <p:spPr>
          <a:xfrm>
            <a:off x="7308304" y="191683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C=(7,4)</a:t>
            </a:r>
            <a:endParaRPr lang="cs-CZ" b="1"/>
          </a:p>
        </p:txBody>
      </p:sp>
      <p:sp>
        <p:nvSpPr>
          <p:cNvPr id="59" name="TextBox 58"/>
          <p:cNvSpPr txBox="1"/>
          <p:nvPr/>
        </p:nvSpPr>
        <p:spPr>
          <a:xfrm>
            <a:off x="899592" y="39330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Rotate ABC by 30</a:t>
            </a:r>
            <a:r>
              <a:rPr lang="en-US">
                <a:sym typeface="Symbol"/>
              </a:rPr>
              <a:t>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043608" y="4221088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59632" y="429309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30,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30</a:t>
            </a:r>
            <a:r>
              <a:rPr lang="en-US">
                <a:sym typeface="Symbol"/>
              </a:rPr>
              <a:t>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 smtClean="0">
                <a:sym typeface="Symbol"/>
              </a:rPr>
              <a:t>30</a:t>
            </a:r>
            <a:r>
              <a:rPr lang="en-US">
                <a:sym typeface="Symbol"/>
              </a:rPr>
              <a:t></a:t>
            </a:r>
            <a:r>
              <a:rPr lang="en-US" smtClean="0">
                <a:sym typeface="Symbol"/>
              </a:rPr>
              <a:t>,     cos 30</a:t>
            </a:r>
            <a:r>
              <a:rPr lang="en-US">
                <a:sym typeface="Symbol"/>
              </a:rPr>
              <a:t></a:t>
            </a:r>
            <a:endParaRPr lang="en-US" b="1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47864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63888" y="429309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sqrt(3)/2,</a:t>
            </a:r>
            <a:r>
              <a:rPr lang="en-US" b="1" smtClean="0">
                <a:sym typeface="Symbol"/>
              </a:rPr>
              <a:t>    </a:t>
            </a:r>
            <a:r>
              <a:rPr lang="en-US" smtClean="0"/>
              <a:t>─1/2</a:t>
            </a:r>
            <a:r>
              <a:rPr lang="en-US" b="1" smtClean="0"/>
              <a:t> </a:t>
            </a:r>
          </a:p>
          <a:p>
            <a:r>
              <a:rPr lang="en-US" smtClean="0"/>
              <a:t>         1/2</a:t>
            </a:r>
            <a:r>
              <a:rPr lang="en-US" smtClean="0">
                <a:sym typeface="Symbol"/>
              </a:rPr>
              <a:t>,    </a:t>
            </a:r>
            <a:r>
              <a:rPr lang="en-US">
                <a:sym typeface="Symbol"/>
              </a:rPr>
              <a:t>sqrt(3)/2</a:t>
            </a:r>
            <a:endParaRPr lang="en-US" b="1">
              <a:sym typeface="Symbo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059832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6156176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72200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0.886,</a:t>
            </a:r>
            <a:r>
              <a:rPr lang="en-US" b="1" smtClean="0">
                <a:sym typeface="Symbol"/>
              </a:rPr>
              <a:t>    </a:t>
            </a:r>
            <a:r>
              <a:rPr lang="en-US"/>
              <a:t>─</a:t>
            </a:r>
            <a:r>
              <a:rPr lang="en-US" smtClean="0">
                <a:sym typeface="Symbol"/>
              </a:rPr>
              <a:t>0.5</a:t>
            </a:r>
            <a:r>
              <a:rPr lang="en-US" b="1" smtClean="0"/>
              <a:t> </a:t>
            </a:r>
          </a:p>
          <a:p>
            <a:r>
              <a:rPr lang="en-US" smtClean="0"/>
              <a:t>     0.5,  </a:t>
            </a:r>
            <a:r>
              <a:rPr lang="en-US">
                <a:sym typeface="Symbol"/>
              </a:rPr>
              <a:t>0.886</a:t>
            </a:r>
            <a:endParaRPr lang="en-US" b="1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24128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mtClean="0">
                <a:sym typeface="Symbol"/>
              </a:rPr>
              <a:t></a:t>
            </a:r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899592" y="501317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A' = (0.886*5 ─ 0.5*1,   0.5*5 + 0.886*1) = (3.93, 3.386)</a:t>
            </a:r>
          </a:p>
          <a:p>
            <a:endParaRPr lang="en-US" smtClean="0"/>
          </a:p>
          <a:p>
            <a:r>
              <a:rPr lang="en-US" smtClean="0"/>
              <a:t>B' </a:t>
            </a:r>
            <a:r>
              <a:rPr lang="en-US"/>
              <a:t>= </a:t>
            </a:r>
            <a:r>
              <a:rPr lang="en-US"/>
              <a:t>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0.5*2,   0.5*7 </a:t>
            </a:r>
            <a:r>
              <a:rPr lang="en-US"/>
              <a:t>+ </a:t>
            </a:r>
            <a:r>
              <a:rPr lang="en-US" smtClean="0"/>
              <a:t>0.886*2) </a:t>
            </a:r>
            <a:r>
              <a:rPr lang="en-US"/>
              <a:t>= </a:t>
            </a:r>
            <a:r>
              <a:rPr lang="en-US" smtClean="0"/>
              <a:t>(5.202, 5.272)</a:t>
            </a:r>
            <a:endParaRPr lang="en-US"/>
          </a:p>
          <a:p>
            <a:endParaRPr lang="en-US" smtClean="0"/>
          </a:p>
          <a:p>
            <a:r>
              <a:rPr lang="en-US"/>
              <a:t>C</a:t>
            </a:r>
            <a:r>
              <a:rPr lang="en-US" smtClean="0"/>
              <a:t>' </a:t>
            </a:r>
            <a:r>
              <a:rPr lang="en-US"/>
              <a:t>= </a:t>
            </a:r>
            <a:r>
              <a:rPr lang="en-US"/>
              <a:t>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0.5*4,   0.5*7 </a:t>
            </a:r>
            <a:r>
              <a:rPr lang="en-US"/>
              <a:t>+ </a:t>
            </a:r>
            <a:r>
              <a:rPr lang="en-US" smtClean="0"/>
              <a:t>0.886*4) </a:t>
            </a:r>
            <a:r>
              <a:rPr lang="en-US"/>
              <a:t>= </a:t>
            </a:r>
            <a:r>
              <a:rPr lang="en-US" smtClean="0"/>
              <a:t>(4.202, 7.044)</a:t>
            </a:r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364088" y="191683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A'</a:t>
            </a:r>
            <a:endParaRPr lang="cs-CZ" b="1"/>
          </a:p>
        </p:txBody>
      </p:sp>
      <p:sp>
        <p:nvSpPr>
          <p:cNvPr id="74" name="Freeform 73"/>
          <p:cNvSpPr/>
          <p:nvPr/>
        </p:nvSpPr>
        <p:spPr>
          <a:xfrm>
            <a:off x="5981700" y="904875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ln w="38100">
            <a:solidFill>
              <a:srgbClr val="0000FF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Box 76"/>
          <p:cNvSpPr txBox="1"/>
          <p:nvPr/>
        </p:nvSpPr>
        <p:spPr>
          <a:xfrm>
            <a:off x="6660232" y="1268760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B'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5940152" y="47667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C'</a:t>
            </a:r>
            <a:endParaRPr lang="cs-CZ" b="1"/>
          </a:p>
        </p:txBody>
      </p:sp>
      <p:sp>
        <p:nvSpPr>
          <p:cNvPr id="80" name="Freeform 79"/>
          <p:cNvSpPr/>
          <p:nvPr/>
        </p:nvSpPr>
        <p:spPr>
          <a:xfrm rot="1702871">
            <a:off x="6654761" y="1962651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0202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4572000" y="3068960"/>
            <a:ext cx="1800200" cy="36004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4572000" y="2204864"/>
            <a:ext cx="1440160" cy="122413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Arc 87"/>
          <p:cNvSpPr/>
          <p:nvPr/>
        </p:nvSpPr>
        <p:spPr>
          <a:xfrm rot="16200000">
            <a:off x="3563888" y="2420888"/>
            <a:ext cx="2016224" cy="2016224"/>
          </a:xfrm>
          <a:prstGeom prst="arc">
            <a:avLst>
              <a:gd name="adj1" fmla="val 2914127"/>
              <a:gd name="adj2" fmla="val 4642545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4572000" y="1988840"/>
            <a:ext cx="2520280" cy="144016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572000" y="908720"/>
            <a:ext cx="1512168" cy="252028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906244" y="836712"/>
            <a:ext cx="629022" cy="1440160"/>
            <a:chOff x="5906244" y="836712"/>
            <a:chExt cx="629022" cy="1440160"/>
          </a:xfrm>
        </p:grpSpPr>
        <p:sp>
          <p:nvSpPr>
            <p:cNvPr id="34" name="Oval 33"/>
            <p:cNvSpPr/>
            <p:nvPr/>
          </p:nvSpPr>
          <p:spPr>
            <a:xfrm>
              <a:off x="5906244" y="2132856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1" name="Oval 70"/>
            <p:cNvSpPr/>
            <p:nvPr/>
          </p:nvSpPr>
          <p:spPr>
            <a:xfrm>
              <a:off x="6391250" y="1437159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Oval 71"/>
            <p:cNvSpPr/>
            <p:nvPr/>
          </p:nvSpPr>
          <p:spPr>
            <a:xfrm>
              <a:off x="6012160" y="836712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5" name="Arc 94"/>
          <p:cNvSpPr/>
          <p:nvPr/>
        </p:nvSpPr>
        <p:spPr>
          <a:xfrm rot="16200000">
            <a:off x="3347865" y="2204863"/>
            <a:ext cx="2448273" cy="2448272"/>
          </a:xfrm>
          <a:prstGeom prst="arc">
            <a:avLst>
              <a:gd name="adj1" fmla="val 1910467"/>
              <a:gd name="adj2" fmla="val 36629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702027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al 69"/>
          <p:cNvSpPr/>
          <p:nvPr/>
        </p:nvSpPr>
        <p:spPr>
          <a:xfrm>
            <a:off x="630019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03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9512" y="548680"/>
            <a:ext cx="4320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Simple polygon</a:t>
            </a:r>
          </a:p>
          <a:p>
            <a:endParaRPr lang="en-US" smtClean="0"/>
          </a:p>
          <a:p>
            <a:r>
              <a:rPr lang="en-US" smtClean="0"/>
              <a:t>-  Single border (no holes in the polygon)</a:t>
            </a:r>
          </a:p>
          <a:p>
            <a:endParaRPr lang="en-US"/>
          </a:p>
          <a:p>
            <a:r>
              <a:rPr lang="en-US"/>
              <a:t>-</a:t>
            </a:r>
            <a:r>
              <a:rPr lang="en-US" smtClean="0"/>
              <a:t> No </a:t>
            </a:r>
            <a:r>
              <a:rPr lang="en-US"/>
              <a:t>two of its non-adjacent boundary </a:t>
            </a:r>
            <a:r>
              <a:rPr lang="en-US" smtClean="0"/>
              <a:t>    </a:t>
            </a:r>
          </a:p>
          <a:p>
            <a:r>
              <a:rPr lang="en-US"/>
              <a:t> </a:t>
            </a:r>
            <a:r>
              <a:rPr lang="en-US" smtClean="0"/>
              <a:t> </a:t>
            </a:r>
            <a:r>
              <a:rPr lang="en-US" smtClean="0"/>
              <a:t>segments </a:t>
            </a:r>
            <a:r>
              <a:rPr lang="en-US"/>
              <a:t>touch </a:t>
            </a:r>
            <a:r>
              <a:rPr lang="en-US" smtClean="0"/>
              <a:t>or</a:t>
            </a:r>
            <a:r>
              <a:rPr lang="en-US"/>
              <a:t> </a:t>
            </a:r>
            <a:r>
              <a:rPr lang="en-US" smtClean="0"/>
              <a:t>intersect </a:t>
            </a:r>
            <a:r>
              <a:rPr lang="en-US"/>
              <a:t>each </a:t>
            </a:r>
            <a:r>
              <a:rPr lang="en-US" smtClean="0"/>
              <a:t>other</a:t>
            </a:r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cs-CZ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932040" y="19888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23488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92080" y="270892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292080" y="27089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270892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172400" y="90872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452320" y="5486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32240" y="54868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5486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732240" y="126876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90872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092280" y="126876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09228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9087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32040" y="12687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012160" y="90872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206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ounded Rectangle 75"/>
          <p:cNvSpPr/>
          <p:nvPr/>
        </p:nvSpPr>
        <p:spPr>
          <a:xfrm>
            <a:off x="107504" y="116632"/>
            <a:ext cx="4320480" cy="640871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Freeform 8"/>
          <p:cNvSpPr/>
          <p:nvPr/>
        </p:nvSpPr>
        <p:spPr>
          <a:xfrm>
            <a:off x="7448550" y="1990725"/>
            <a:ext cx="371475" cy="1438275"/>
          </a:xfrm>
          <a:custGeom>
            <a:avLst/>
            <a:gdLst>
              <a:gd name="connsiteX0" fmla="*/ 361950 w 371475"/>
              <a:gd name="connsiteY0" fmla="*/ 1438275 h 1438275"/>
              <a:gd name="connsiteX1" fmla="*/ 371475 w 371475"/>
              <a:gd name="connsiteY1" fmla="*/ 0 h 1438275"/>
              <a:gd name="connsiteX2" fmla="*/ 9525 w 371475"/>
              <a:gd name="connsiteY2" fmla="*/ 714375 h 1438275"/>
              <a:gd name="connsiteX3" fmla="*/ 0 w 371475"/>
              <a:gd name="connsiteY3" fmla="*/ 1438275 h 1438275"/>
              <a:gd name="connsiteX4" fmla="*/ 361950 w 371475"/>
              <a:gd name="connsiteY4" fmla="*/ 1438275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475" h="1438275">
                <a:moveTo>
                  <a:pt x="361950" y="1438275"/>
                </a:moveTo>
                <a:lnTo>
                  <a:pt x="371475" y="0"/>
                </a:lnTo>
                <a:lnTo>
                  <a:pt x="9525" y="714375"/>
                </a:lnTo>
                <a:lnTo>
                  <a:pt x="0" y="1438275"/>
                </a:lnTo>
                <a:lnTo>
                  <a:pt x="361950" y="143827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Freeform 7"/>
          <p:cNvSpPr/>
          <p:nvPr/>
        </p:nvSpPr>
        <p:spPr>
          <a:xfrm>
            <a:off x="6734175" y="1257300"/>
            <a:ext cx="361950" cy="2162175"/>
          </a:xfrm>
          <a:custGeom>
            <a:avLst/>
            <a:gdLst>
              <a:gd name="connsiteX0" fmla="*/ 0 w 361950"/>
              <a:gd name="connsiteY0" fmla="*/ 2162175 h 2162175"/>
              <a:gd name="connsiteX1" fmla="*/ 361950 w 361950"/>
              <a:gd name="connsiteY1" fmla="*/ 2152650 h 2162175"/>
              <a:gd name="connsiteX2" fmla="*/ 361950 w 361950"/>
              <a:gd name="connsiteY2" fmla="*/ 0 h 2162175"/>
              <a:gd name="connsiteX3" fmla="*/ 0 w 361950"/>
              <a:gd name="connsiteY3" fmla="*/ 361950 h 2162175"/>
              <a:gd name="connsiteX4" fmla="*/ 0 w 361950"/>
              <a:gd name="connsiteY4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62175">
                <a:moveTo>
                  <a:pt x="0" y="2162175"/>
                </a:moveTo>
                <a:lnTo>
                  <a:pt x="361950" y="2152650"/>
                </a:lnTo>
                <a:lnTo>
                  <a:pt x="361950" y="0"/>
                </a:lnTo>
                <a:lnTo>
                  <a:pt x="0" y="361950"/>
                </a:lnTo>
                <a:lnTo>
                  <a:pt x="0" y="216217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5292080" y="27089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Freeform 12"/>
          <p:cNvSpPr/>
          <p:nvPr/>
        </p:nvSpPr>
        <p:spPr>
          <a:xfrm>
            <a:off x="4933950" y="1276350"/>
            <a:ext cx="361950" cy="2152650"/>
          </a:xfrm>
          <a:custGeom>
            <a:avLst/>
            <a:gdLst>
              <a:gd name="connsiteX0" fmla="*/ 361950 w 361950"/>
              <a:gd name="connsiteY0" fmla="*/ 2152650 h 2152650"/>
              <a:gd name="connsiteX1" fmla="*/ 361950 w 361950"/>
              <a:gd name="connsiteY1" fmla="*/ 0 h 2152650"/>
              <a:gd name="connsiteX2" fmla="*/ 0 w 361950"/>
              <a:gd name="connsiteY2" fmla="*/ 714375 h 2152650"/>
              <a:gd name="connsiteX3" fmla="*/ 0 w 361950"/>
              <a:gd name="connsiteY3" fmla="*/ 2143125 h 2152650"/>
              <a:gd name="connsiteX4" fmla="*/ 361950 w 361950"/>
              <a:gd name="connsiteY4" fmla="*/ 215265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52650">
                <a:moveTo>
                  <a:pt x="361950" y="2152650"/>
                </a:moveTo>
                <a:lnTo>
                  <a:pt x="361950" y="0"/>
                </a:lnTo>
                <a:lnTo>
                  <a:pt x="0" y="714375"/>
                </a:lnTo>
                <a:lnTo>
                  <a:pt x="0" y="2143125"/>
                </a:lnTo>
                <a:lnTo>
                  <a:pt x="361950" y="215265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9512" y="548680"/>
            <a:ext cx="43204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Simple polygon</a:t>
            </a:r>
          </a:p>
          <a:p>
            <a:r>
              <a:rPr lang="en-US" smtClean="0"/>
              <a:t>(</a:t>
            </a:r>
            <a:r>
              <a:rPr lang="en-US"/>
              <a:t>N</a:t>
            </a:r>
            <a:r>
              <a:rPr lang="en-US" smtClean="0"/>
              <a:t>o </a:t>
            </a:r>
            <a:r>
              <a:rPr lang="en-US"/>
              <a:t>two of its non-adjacent boundary segments touch or</a:t>
            </a:r>
            <a:endParaRPr lang="en-US" smtClean="0">
              <a:effectLst/>
            </a:endParaRPr>
          </a:p>
          <a:p>
            <a:r>
              <a:rPr lang="en-US"/>
              <a:t>intersect each </a:t>
            </a:r>
            <a:r>
              <a:rPr lang="en-US" smtClean="0"/>
              <a:t>other</a:t>
            </a:r>
            <a:r>
              <a:rPr lang="en-US"/>
              <a:t> </a:t>
            </a:r>
            <a:r>
              <a:rPr lang="en-US" smtClean="0"/>
              <a:t>)</a:t>
            </a:r>
            <a:endParaRPr lang="en-US"/>
          </a:p>
          <a:p>
            <a:endParaRPr lang="en-US" smtClean="0"/>
          </a:p>
          <a:p>
            <a:r>
              <a:rPr lang="en-US" b="1" smtClean="0"/>
              <a:t>Area</a:t>
            </a:r>
          </a:p>
          <a:p>
            <a:endParaRPr lang="en-US"/>
          </a:p>
          <a:p>
            <a:r>
              <a:rPr lang="en-US" smtClean="0"/>
              <a:t>Choose boundary direction</a:t>
            </a:r>
          </a:p>
          <a:p>
            <a:r>
              <a:rPr lang="en-US" smtClean="0"/>
              <a:t>consider forward and backward trapezoids</a:t>
            </a:r>
          </a:p>
          <a:p>
            <a:endParaRPr lang="en-US"/>
          </a:p>
          <a:p>
            <a:r>
              <a:rPr lang="en-US" smtClean="0"/>
              <a:t>add all forward trapezoids area</a:t>
            </a:r>
          </a:p>
          <a:p>
            <a:r>
              <a:rPr lang="en-US" smtClean="0"/>
              <a:t>subtract all backward trapezoids area</a:t>
            </a:r>
          </a:p>
          <a:p>
            <a:endParaRPr lang="en-US" smtClean="0"/>
          </a:p>
          <a:p>
            <a:r>
              <a:rPr lang="en-US" smtClean="0"/>
              <a:t>or equivalently</a:t>
            </a:r>
          </a:p>
          <a:p>
            <a:endParaRPr lang="en-US" smtClean="0"/>
          </a:p>
          <a:p>
            <a:r>
              <a:rPr lang="en-US" smtClean="0"/>
              <a:t>add all trapezoid areas </a:t>
            </a:r>
          </a:p>
          <a:p>
            <a:r>
              <a:rPr lang="en-US" smtClean="0"/>
              <a:t>under assumption that the area of backward trapezoids is negative </a:t>
            </a:r>
            <a:endParaRPr lang="en-US"/>
          </a:p>
          <a:p>
            <a:endParaRPr lang="en-US" smtClean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172400" y="90872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452320" y="5486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732240" y="54868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5486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90872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09228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732240" y="126876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270892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32040" y="19888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23488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3001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292080" y="27089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92080" y="270892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220072" y="45091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6228184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5220072" y="45091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5148064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4499992" y="4437112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5580112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=(Bx,BY)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4932040" y="544522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Trapezoid area    (Ay+By</a:t>
            </a:r>
            <a:r>
              <a:rPr lang="en-US"/>
              <a:t>)*(Bx</a:t>
            </a:r>
            <a:r>
              <a:rPr lang="en-US" smtClean="0"/>
              <a:t>─Ax)/2</a:t>
            </a:r>
          </a:p>
          <a:p>
            <a:endParaRPr lang="en-US" smtClean="0"/>
          </a:p>
        </p:txBody>
      </p:sp>
      <p:sp>
        <p:nvSpPr>
          <p:cNvPr id="71" name="Freeform 70"/>
          <p:cNvSpPr/>
          <p:nvPr/>
        </p:nvSpPr>
        <p:spPr>
          <a:xfrm flipH="1">
            <a:off x="7092280" y="4509120"/>
            <a:ext cx="720080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al 73"/>
          <p:cNvSpPr/>
          <p:nvPr/>
        </p:nvSpPr>
        <p:spPr>
          <a:xfrm flipH="1">
            <a:off x="7020272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TextBox 74"/>
          <p:cNvSpPr txBox="1"/>
          <p:nvPr/>
        </p:nvSpPr>
        <p:spPr>
          <a:xfrm flipH="1">
            <a:off x="7812360" y="4581128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 flipH="1">
            <a:off x="6948264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=(Bx,BY)</a:t>
            </a:r>
            <a:endParaRPr lang="cs-CZ" b="1"/>
          </a:p>
        </p:txBody>
      </p:sp>
      <p:cxnSp>
        <p:nvCxnSpPr>
          <p:cNvPr id="73" name="Straight Arrow Connector 72"/>
          <p:cNvCxnSpPr>
            <a:stCxn id="71" idx="3"/>
          </p:cNvCxnSpPr>
          <p:nvPr/>
        </p:nvCxnSpPr>
        <p:spPr>
          <a:xfrm flipH="1" flipV="1">
            <a:off x="7092280" y="4509120"/>
            <a:ext cx="713818" cy="364716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 flipH="1">
            <a:off x="7740352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al 78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932040" y="12687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9087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092280" y="126876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644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876256" y="206084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=(6,4)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23528" y="62068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equation</a:t>
            </a:r>
            <a:endParaRPr lang="en-US"/>
          </a:p>
          <a:p>
            <a:endParaRPr lang="en-US" smtClean="0"/>
          </a:p>
          <a:p>
            <a:r>
              <a:rPr lang="en-US" smtClean="0"/>
              <a:t> (Cx ─ x)</a:t>
            </a:r>
            <a:r>
              <a:rPr lang="en-US" b="1" baseline="30000" smtClean="0"/>
              <a:t>2</a:t>
            </a:r>
            <a:r>
              <a:rPr lang="en-US" smtClean="0"/>
              <a:t> + </a:t>
            </a:r>
            <a:r>
              <a:rPr lang="en-US"/>
              <a:t>(</a:t>
            </a:r>
            <a:r>
              <a:rPr lang="en-US" smtClean="0"/>
              <a:t>Cy </a:t>
            </a:r>
            <a:r>
              <a:rPr lang="en-US"/>
              <a:t>─ </a:t>
            </a:r>
            <a:r>
              <a:rPr lang="en-US" smtClean="0"/>
              <a:t>y)</a:t>
            </a:r>
            <a:r>
              <a:rPr lang="en-US" b="1" baseline="30000" smtClean="0"/>
              <a:t>2</a:t>
            </a:r>
            <a:r>
              <a:rPr lang="en-US" smtClean="0"/>
              <a:t>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2" name="Oval 1"/>
          <p:cNvSpPr/>
          <p:nvPr/>
        </p:nvSpPr>
        <p:spPr>
          <a:xfrm>
            <a:off x="4932040" y="188640"/>
            <a:ext cx="3600400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732240" y="90872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7596336" y="1412776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20422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499992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4860032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=(3,4)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79512" y="476672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</a:t>
            </a:r>
          </a:p>
          <a:p>
            <a:endParaRPr lang="en-US"/>
          </a:p>
          <a:p>
            <a:r>
              <a:rPr lang="en-US" smtClean="0"/>
              <a:t>dist(A, D</a:t>
            </a:r>
            <a:r>
              <a:rPr lang="en-US"/>
              <a:t>) = </a:t>
            </a:r>
            <a:r>
              <a:rPr lang="en-US" smtClean="0"/>
              <a:t>dist(A,B</a:t>
            </a:r>
            <a:r>
              <a:rPr lang="en-US"/>
              <a:t>) + </a:t>
            </a:r>
            <a:r>
              <a:rPr lang="en-US" smtClean="0"/>
              <a:t>dist(B,C) + dist(D,E) </a:t>
            </a:r>
          </a:p>
          <a:p>
            <a:r>
              <a:rPr lang="en-US"/>
              <a:t> </a:t>
            </a:r>
            <a:r>
              <a:rPr lang="en-US" smtClean="0"/>
              <a:t>                 = sqrt(8</a:t>
            </a:r>
            <a:r>
              <a:rPr lang="en-US"/>
              <a:t>) + sqrt(8) + sqrt(8</a:t>
            </a:r>
            <a:r>
              <a:rPr lang="en-US" smtClean="0"/>
              <a:t>)</a:t>
            </a:r>
          </a:p>
          <a:p>
            <a:r>
              <a:rPr lang="en-US" smtClean="0"/>
              <a:t>   </a:t>
            </a:r>
          </a:p>
          <a:p>
            <a:r>
              <a:rPr lang="en-US"/>
              <a:t> </a:t>
            </a:r>
            <a:r>
              <a:rPr lang="en-US" smtClean="0"/>
              <a:t>dist(E</a:t>
            </a:r>
            <a:r>
              <a:rPr lang="en-US"/>
              <a:t>, F) = sqrt(72)               </a:t>
            </a:r>
            <a:endParaRPr lang="en-US" smtClean="0"/>
          </a:p>
        </p:txBody>
      </p:sp>
      <p:sp>
        <p:nvSpPr>
          <p:cNvPr id="86" name="TextBox 85"/>
          <p:cNvSpPr txBox="1"/>
          <p:nvPr/>
        </p:nvSpPr>
        <p:spPr>
          <a:xfrm>
            <a:off x="6012160" y="40466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=(7,8)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508104" y="10527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=(5,6)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39552" y="414908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Implementation  with double (</a:t>
            </a:r>
            <a:r>
              <a:rPr lang="cs-CZ"/>
              <a:t>IEEE 754 floating-point </a:t>
            </a:r>
            <a:r>
              <a:rPr lang="en-US"/>
              <a:t> s</a:t>
            </a:r>
            <a:r>
              <a:rPr lang="en-US" smtClean="0"/>
              <a:t>tandard): </a:t>
            </a:r>
            <a:endParaRPr lang="cs-CZ"/>
          </a:p>
          <a:p>
            <a:endParaRPr lang="en-US"/>
          </a:p>
          <a:p>
            <a:r>
              <a:rPr lang="en-US" smtClean="0"/>
              <a:t>sqrt(8) + sqrt(8) </a:t>
            </a:r>
            <a:r>
              <a:rPr lang="en-US"/>
              <a:t>+ </a:t>
            </a:r>
            <a:r>
              <a:rPr lang="en-US" smtClean="0"/>
              <a:t>sqrt(8)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1</a:t>
            </a:r>
          </a:p>
          <a:p>
            <a:r>
              <a:rPr lang="en-US" smtClean="0"/>
              <a:t>sqrt(72)                              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0</a:t>
            </a:r>
            <a:endParaRPr lang="en-US" b="1" smtClean="0">
              <a:solidFill>
                <a:srgbClr val="0000FF"/>
              </a:solidFill>
            </a:endParaRPr>
          </a:p>
          <a:p>
            <a:endParaRPr lang="en-US"/>
          </a:p>
          <a:p>
            <a:r>
              <a:rPr lang="en-US" smtClean="0"/>
              <a:t>Bits in double representations:</a:t>
            </a: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10</a:t>
            </a:r>
            <a:endParaRPr lang="en-US" b="1">
              <a:solidFill>
                <a:srgbClr val="0000FF"/>
              </a:solidFill>
            </a:endParaRP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01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932040" y="54868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702027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5652120" y="90872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al 42"/>
          <p:cNvSpPr/>
          <p:nvPr/>
        </p:nvSpPr>
        <p:spPr>
          <a:xfrm>
            <a:off x="77403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868144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</a:t>
            </a:r>
            <a:r>
              <a:rPr lang="en-US" b="1" smtClean="0"/>
              <a:t>=(3,1)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7740352" y="11247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</a:t>
            </a:r>
            <a:r>
              <a:rPr lang="en-US" b="1" smtClean="0"/>
              <a:t>=(9,8)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780345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40324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292080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=(3,2)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</a:t>
            </a:r>
            <a:r>
              <a:rPr lang="en-US" smtClean="0"/>
              <a:t>tangent in point T</a:t>
            </a:r>
            <a:endParaRPr lang="en-US"/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tangent line equation</a:t>
            </a:r>
            <a:endParaRPr lang="en-US" smtClean="0"/>
          </a:p>
          <a:p>
            <a:r>
              <a:rPr lang="en-US" smtClean="0"/>
              <a:t> </a:t>
            </a:r>
            <a:r>
              <a:rPr lang="en-US" smtClean="0"/>
              <a:t>(Tx </a:t>
            </a:r>
            <a:r>
              <a:rPr lang="en-US" smtClean="0"/>
              <a:t>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</a:t>
            </a:r>
            <a:r>
              <a:rPr lang="en-US"/>
              <a:t>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</a:t>
            </a:r>
            <a:r>
              <a:rPr lang="en-US" smtClean="0"/>
              <a:t>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endParaRPr lang="en-US" smtClean="0"/>
          </a:p>
          <a:p>
            <a:endParaRPr lang="en-US"/>
          </a:p>
          <a:p>
            <a:r>
              <a:rPr lang="en-US" smtClean="0"/>
              <a:t>tangent line equation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</a:t>
            </a:r>
            <a:r>
              <a:rPr lang="en-US"/>
              <a:t>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</a:t>
            </a:r>
            <a:r>
              <a:rPr lang="en-US"/>
              <a:t>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52120" y="162880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5724128" y="1916832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  <p:sp>
        <p:nvSpPr>
          <p:cNvPr id="3" name="Arc 2"/>
          <p:cNvSpPr/>
          <p:nvPr/>
        </p:nvSpPr>
        <p:spPr>
          <a:xfrm>
            <a:off x="3851920" y="908720"/>
            <a:ext cx="3600400" cy="3600400"/>
          </a:xfrm>
          <a:prstGeom prst="arc">
            <a:avLst>
              <a:gd name="adj1" fmla="val 13745355"/>
              <a:gd name="adj2" fmla="val 20175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lt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156176" y="404664"/>
            <a:ext cx="2088232" cy="2736304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0202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Box 38"/>
          <p:cNvSpPr txBox="1"/>
          <p:nvPr/>
        </p:nvSpPr>
        <p:spPr>
          <a:xfrm>
            <a:off x="7308304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T=(7,5)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139952" y="4365104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tangent </a:t>
            </a:r>
            <a:r>
              <a:rPr lang="en-US"/>
              <a:t>line </a:t>
            </a:r>
            <a:r>
              <a:rPr lang="en-US" smtClean="0"/>
              <a:t>equation, 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(7─3)(x─</a:t>
            </a:r>
            <a:r>
              <a:rPr lang="en-US"/>
              <a:t>3</a:t>
            </a:r>
            <a:r>
              <a:rPr lang="en-US" smtClean="0"/>
              <a:t>) + (5─2)(y─2) = 25</a:t>
            </a:r>
          </a:p>
          <a:p>
            <a:r>
              <a:rPr lang="en-US" smtClean="0"/>
              <a:t>             4x ─ 12 + 3y ─ 6 = 25</a:t>
            </a:r>
          </a:p>
          <a:p>
            <a:r>
              <a:rPr lang="en-US" smtClean="0"/>
              <a:t>                     4x + </a:t>
            </a:r>
            <a:r>
              <a:rPr lang="en-US"/>
              <a:t>3y </a:t>
            </a:r>
            <a:r>
              <a:rPr lang="en-US"/>
              <a:t>─ </a:t>
            </a:r>
            <a:r>
              <a:rPr lang="en-US" smtClean="0"/>
              <a:t>43 </a:t>
            </a:r>
            <a:r>
              <a:rPr lang="en-US"/>
              <a:t>= </a:t>
            </a:r>
            <a:r>
              <a:rPr lang="en-US"/>
              <a:t>0</a:t>
            </a:r>
            <a:r>
              <a:rPr lang="en-US" smtClean="0"/>
              <a:t>      </a:t>
            </a:r>
            <a:endParaRPr lang="en-US"/>
          </a:p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79512" y="3068960"/>
            <a:ext cx="338437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506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58326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860032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=(3,4)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Polar of a point T wrt a circle</a:t>
            </a:r>
            <a:endParaRPr lang="en-US" b="1"/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polar </a:t>
            </a:r>
            <a:r>
              <a:rPr lang="en-US" smtClean="0"/>
              <a:t>line equation</a:t>
            </a:r>
            <a:endParaRPr lang="en-US" smtClean="0"/>
          </a:p>
          <a:p>
            <a:r>
              <a:rPr lang="en-US" smtClean="0"/>
              <a:t> </a:t>
            </a:r>
            <a:r>
              <a:rPr lang="en-US" smtClean="0"/>
              <a:t>(Tx </a:t>
            </a:r>
            <a:r>
              <a:rPr lang="en-US" smtClean="0"/>
              <a:t>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</a:t>
            </a:r>
            <a:r>
              <a:rPr lang="en-US"/>
              <a:t>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</a:t>
            </a:r>
            <a:r>
              <a:rPr lang="en-US" smtClean="0"/>
              <a:t>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endParaRPr lang="en-US" smtClean="0"/>
          </a:p>
          <a:p>
            <a:endParaRPr lang="en-US"/>
          </a:p>
          <a:p>
            <a:r>
              <a:rPr lang="en-US" smtClean="0"/>
              <a:t>polar line equation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</a:t>
            </a:r>
            <a:r>
              <a:rPr lang="en-US"/>
              <a:t>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</a:t>
            </a:r>
            <a:r>
              <a:rPr lang="en-US"/>
              <a:t>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Polar line connects points T' and T''. </a:t>
            </a:r>
          </a:p>
          <a:p>
            <a:r>
              <a:rPr lang="en-US" smtClean="0"/>
              <a:t>Lines TT' and TT'' are tangent lines </a:t>
            </a:r>
          </a:p>
          <a:p>
            <a:r>
              <a:rPr lang="en-US" smtClean="0"/>
              <a:t>to the given circle </a:t>
            </a:r>
          </a:p>
        </p:txBody>
      </p:sp>
      <p:sp>
        <p:nvSpPr>
          <p:cNvPr id="57" name="Oval 56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72000" y="692696"/>
            <a:ext cx="4104456" cy="72008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68344" y="148478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T=(9,6)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499992" y="4005064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polar line equation  </a:t>
            </a:r>
          </a:p>
          <a:p>
            <a:r>
              <a:rPr lang="en-US" smtClean="0"/>
              <a:t>wrt circle (</a:t>
            </a:r>
            <a:r>
              <a:rPr lang="en-US"/>
              <a:t>3</a:t>
            </a:r>
            <a:r>
              <a:rPr lang="en-US" smtClean="0"/>
              <a:t>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</a:t>
            </a:r>
            <a:r>
              <a:rPr lang="en-US"/>
              <a:t>+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 </a:t>
            </a:r>
            <a:r>
              <a:rPr lang="en-US"/>
              <a:t>─ y)</a:t>
            </a:r>
            <a:r>
              <a:rPr lang="en-US" b="1" baseline="30000"/>
              <a:t>2</a:t>
            </a:r>
            <a:r>
              <a:rPr lang="en-US"/>
              <a:t>  </a:t>
            </a:r>
            <a:r>
              <a:rPr lang="en-US"/>
              <a:t>= 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  </a:t>
            </a:r>
          </a:p>
          <a:p>
            <a:r>
              <a:rPr lang="en-US" smtClean="0"/>
              <a:t>T = (9, 6)</a:t>
            </a:r>
            <a:endParaRPr lang="en-US"/>
          </a:p>
          <a:p>
            <a:endParaRPr lang="en-US" smtClean="0"/>
          </a:p>
          <a:p>
            <a:r>
              <a:rPr lang="en-US" smtClean="0"/>
              <a:t>             6x + 2y  + 9 + 16 ─ 9 </a:t>
            </a:r>
            <a:r>
              <a:rPr lang="en-US"/>
              <a:t> </a:t>
            </a:r>
            <a:r>
              <a:rPr lang="en-US" smtClean="0"/>
              <a:t>─</a:t>
            </a:r>
            <a:r>
              <a:rPr lang="en-US"/>
              <a:t> </a:t>
            </a:r>
            <a:r>
              <a:rPr lang="en-US" smtClean="0"/>
              <a:t>27 ─ 24 = 0</a:t>
            </a:r>
          </a:p>
          <a:p>
            <a:r>
              <a:rPr lang="en-US"/>
              <a:t>             </a:t>
            </a:r>
            <a:r>
              <a:rPr lang="en-US" smtClean="0"/>
              <a:t>                                6x </a:t>
            </a:r>
            <a:r>
              <a:rPr lang="en-US"/>
              <a:t>+ </a:t>
            </a:r>
            <a:r>
              <a:rPr lang="en-US"/>
              <a:t>2y  </a:t>
            </a:r>
            <a:r>
              <a:rPr lang="en-US" smtClean="0"/>
              <a:t>─ 35 </a:t>
            </a:r>
            <a:r>
              <a:rPr lang="en-US"/>
              <a:t>= 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79512" y="3068960"/>
            <a:ext cx="338437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al 43"/>
          <p:cNvSpPr/>
          <p:nvPr/>
        </p:nvSpPr>
        <p:spPr>
          <a:xfrm>
            <a:off x="4572000" y="908720"/>
            <a:ext cx="2160240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724128" y="692696"/>
            <a:ext cx="2664296" cy="280831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74035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652120" y="476672"/>
            <a:ext cx="1008112" cy="280831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85917" y="26422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al 41"/>
          <p:cNvSpPr/>
          <p:nvPr/>
        </p:nvSpPr>
        <p:spPr>
          <a:xfrm>
            <a:off x="5724128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Box 63"/>
          <p:cNvSpPr txBox="1"/>
          <p:nvPr/>
        </p:nvSpPr>
        <p:spPr>
          <a:xfrm>
            <a:off x="5796136" y="47667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</a:t>
            </a:r>
            <a:endParaRPr lang="cs-CZ" b="1"/>
          </a:p>
        </p:txBody>
      </p:sp>
      <p:sp>
        <p:nvSpPr>
          <p:cNvPr id="65" name="TextBox 64"/>
          <p:cNvSpPr txBox="1"/>
          <p:nvPr/>
        </p:nvSpPr>
        <p:spPr>
          <a:xfrm>
            <a:off x="6660232" y="263691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T''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94855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AB  </a:t>
            </a:r>
            <a:r>
              <a:rPr lang="en-US" smtClean="0"/>
              <a:t>=</a:t>
            </a:r>
            <a:r>
              <a:rPr lang="en-US" b="1" smtClean="0"/>
              <a:t>  </a:t>
            </a:r>
            <a:r>
              <a:rPr lang="en-US" smtClean="0"/>
              <a:t>vector </a:t>
            </a:r>
            <a:r>
              <a:rPr lang="en-US" smtClean="0"/>
              <a:t>(A,B) = B ─ A</a:t>
            </a:r>
          </a:p>
          <a:p>
            <a:endParaRPr lang="en-US" smtClean="0"/>
          </a:p>
          <a:p>
            <a:r>
              <a:rPr lang="en-US" b="1"/>
              <a:t> </a:t>
            </a:r>
            <a:r>
              <a:rPr lang="en-US" b="1"/>
              <a:t>AB  </a:t>
            </a:r>
            <a:r>
              <a:rPr lang="en-US" smtClean="0"/>
              <a:t>=</a:t>
            </a:r>
            <a:r>
              <a:rPr lang="en-US" b="1" smtClean="0"/>
              <a:t> </a:t>
            </a:r>
            <a:r>
              <a:rPr lang="en-US" smtClean="0"/>
              <a:t>(Bx─Ax, By─Ay)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Vector </a:t>
            </a:r>
            <a:r>
              <a:rPr lang="en-US" b="1" smtClean="0"/>
              <a:t>norm </a:t>
            </a:r>
            <a:r>
              <a:rPr lang="en-US" smtClean="0"/>
              <a:t> = vector length</a:t>
            </a:r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 =  ǁ</a:t>
            </a:r>
            <a:r>
              <a:rPr lang="en-US" b="1" smtClean="0"/>
              <a:t>BA</a:t>
            </a:r>
            <a:r>
              <a:rPr lang="en-US" smtClean="0"/>
              <a:t>ǁ</a:t>
            </a:r>
            <a:endParaRPr lang="en-US" b="1" smtClean="0"/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</a:t>
            </a:r>
            <a:r>
              <a:rPr lang="en-US" smtClean="0"/>
              <a:t>= sqrt( (Bx─Ax)</a:t>
            </a:r>
            <a:r>
              <a:rPr lang="en-US" b="1" baseline="30000" smtClean="0"/>
              <a:t>2 </a:t>
            </a:r>
            <a:r>
              <a:rPr lang="en-US" smtClean="0"/>
              <a:t>+ (By─Ay)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= distance(A, B)</a:t>
            </a:r>
            <a:endParaRPr lang="en-US"/>
          </a:p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293096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 smtClean="0"/>
              <a:t>= </a:t>
            </a:r>
            <a:r>
              <a:rPr lang="en-US" b="1" smtClean="0"/>
              <a:t>AB</a:t>
            </a:r>
            <a:r>
              <a:rPr lang="en-US" smtClean="0"/>
              <a:t> = B </a:t>
            </a:r>
            <a:r>
              <a:rPr lang="en-US" smtClean="0"/>
              <a:t>─ </a:t>
            </a:r>
            <a:r>
              <a:rPr lang="en-US"/>
              <a:t>A = (5 </a:t>
            </a:r>
            <a:r>
              <a:rPr lang="en-US"/>
              <a:t>─ </a:t>
            </a:r>
            <a:r>
              <a:rPr lang="en-US" smtClean="0"/>
              <a:t>3, 4 </a:t>
            </a:r>
            <a:r>
              <a:rPr lang="en-US"/>
              <a:t>─ 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 smtClean="0"/>
              <a:t> = (</a:t>
            </a:r>
            <a:r>
              <a:rPr lang="en-US"/>
              <a:t>2</a:t>
            </a:r>
            <a:r>
              <a:rPr lang="en-US" smtClean="0"/>
              <a:t>, 3)</a:t>
            </a:r>
            <a:r>
              <a:rPr lang="en-US" b="1" baseline="30000" smtClean="0"/>
              <a:t>T</a:t>
            </a:r>
            <a:r>
              <a:rPr lang="en-US" smtClean="0"/>
              <a:t>    </a:t>
            </a:r>
            <a:endParaRPr lang="en-US"/>
          </a:p>
          <a:p>
            <a:endParaRPr lang="en-US"/>
          </a:p>
          <a:p>
            <a:r>
              <a:rPr lang="en-US" smtClean="0"/>
              <a:t> </a:t>
            </a:r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 smtClean="0"/>
              <a:t>= </a:t>
            </a:r>
            <a:r>
              <a:rPr lang="en-US" b="1" smtClean="0"/>
              <a:t>AC</a:t>
            </a:r>
            <a:r>
              <a:rPr lang="en-US" smtClean="0"/>
              <a:t> = C </a:t>
            </a:r>
            <a:r>
              <a:rPr lang="en-US" smtClean="0"/>
              <a:t>─ </a:t>
            </a:r>
            <a:r>
              <a:rPr lang="en-US"/>
              <a:t>A </a:t>
            </a:r>
            <a:r>
              <a:rPr lang="en-US"/>
              <a:t>= </a:t>
            </a:r>
            <a:r>
              <a:rPr lang="en-US" smtClean="0"/>
              <a:t>(9 </a:t>
            </a:r>
            <a:r>
              <a:rPr lang="en-US"/>
              <a:t>─ 3</a:t>
            </a:r>
            <a:r>
              <a:rPr lang="en-US"/>
              <a:t>, </a:t>
            </a:r>
            <a:r>
              <a:rPr lang="en-US" smtClean="0"/>
              <a:t>2 </a:t>
            </a:r>
            <a:r>
              <a:rPr lang="en-US"/>
              <a:t>─ 1)</a:t>
            </a:r>
            <a:r>
              <a:rPr lang="en-US" b="1" baseline="30000"/>
              <a:t>T</a:t>
            </a:r>
            <a:r>
              <a:rPr lang="en-US"/>
              <a:t> </a:t>
            </a:r>
            <a:r>
              <a:rPr lang="en-US"/>
              <a:t>= </a:t>
            </a:r>
            <a:r>
              <a:rPr lang="en-US" smtClean="0"/>
              <a:t>(6, 1)</a:t>
            </a:r>
            <a:r>
              <a:rPr lang="en-US" b="1" baseline="30000" smtClean="0"/>
              <a:t>T</a:t>
            </a:r>
            <a:r>
              <a:rPr lang="en-US" smtClean="0"/>
              <a:t> </a:t>
            </a:r>
            <a:endParaRPr lang="en-US" smtClean="0"/>
          </a:p>
          <a:p>
            <a:endParaRPr lang="en-US" smtClean="0">
              <a:sym typeface="Symbol"/>
            </a:endParaRPr>
          </a:p>
          <a:p>
            <a:r>
              <a:rPr lang="en-US" smtClean="0"/>
              <a:t>ǁ</a:t>
            </a:r>
            <a:r>
              <a:rPr lang="en-US" b="1"/>
              <a:t>u</a:t>
            </a:r>
            <a:r>
              <a:rPr lang="en-US" smtClean="0"/>
              <a:t>ǁ  = </a:t>
            </a:r>
            <a:r>
              <a:rPr lang="en-US"/>
              <a:t>sqrt</a:t>
            </a:r>
            <a:r>
              <a:rPr lang="en-US"/>
              <a:t>( </a:t>
            </a:r>
            <a:r>
              <a:rPr lang="en-US" smtClean="0"/>
              <a:t>2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</a:t>
            </a:r>
            <a:r>
              <a:rPr lang="en-US"/>
              <a:t>=  </a:t>
            </a:r>
            <a:r>
              <a:rPr lang="en-US" smtClean="0"/>
              <a:t>sqrt(13)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v</a:t>
            </a:r>
            <a:r>
              <a:rPr lang="en-US" smtClean="0"/>
              <a:t>ǁ  </a:t>
            </a:r>
            <a:r>
              <a:rPr lang="en-US"/>
              <a:t>= sqrt</a:t>
            </a:r>
            <a:r>
              <a:rPr lang="en-US"/>
              <a:t>( </a:t>
            </a:r>
            <a:r>
              <a:rPr lang="en-US" smtClean="0"/>
              <a:t>6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1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</a:t>
            </a:r>
            <a:r>
              <a:rPr lang="en-US"/>
              <a:t>=  </a:t>
            </a:r>
            <a:r>
              <a:rPr lang="en-US" smtClean="0"/>
              <a:t>sqrt(37)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ounded Rectangle 3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=(3,1)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395536" y="404664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in Euclidean space</a:t>
            </a:r>
          </a:p>
          <a:p>
            <a:endParaRPr lang="en-US" b="1" smtClean="0"/>
          </a:p>
          <a:p>
            <a:r>
              <a:rPr lang="en-US" b="1" smtClean="0"/>
              <a:t>Dot </a:t>
            </a:r>
            <a:r>
              <a:rPr lang="en-US" b="1" smtClean="0"/>
              <a:t>product </a:t>
            </a:r>
            <a:r>
              <a:rPr lang="en-US" smtClean="0">
                <a:sym typeface="Symbol"/>
              </a:rPr>
              <a:t> </a:t>
            </a:r>
            <a:r>
              <a:rPr lang="en-US" b="1" smtClean="0">
                <a:sym typeface="Symbol"/>
              </a:rPr>
              <a:t>scalar product</a:t>
            </a:r>
            <a:r>
              <a:rPr lang="en-US" smtClean="0">
                <a:sym typeface="Symbol"/>
              </a:rPr>
              <a:t>    </a:t>
            </a:r>
            <a:endParaRPr lang="en-US" smtClean="0">
              <a:sym typeface="Symbol"/>
            </a:endParaRP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=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 </a:t>
            </a:r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 ∙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 =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∙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                     </a:t>
            </a:r>
            <a:r>
              <a:rPr lang="en-US" b="1" i="1" smtClean="0">
                <a:sym typeface="Symbol"/>
              </a:rPr>
              <a:t> </a:t>
            </a:r>
          </a:p>
          <a:p>
            <a:r>
              <a:rPr lang="en-US" b="1" i="1">
                <a:sym typeface="Symbol"/>
              </a:rPr>
              <a:t> </a:t>
            </a:r>
            <a:r>
              <a:rPr lang="en-US" b="1" i="1" smtClean="0">
                <a:sym typeface="Symbol"/>
              </a:rPr>
              <a:t>     // commutative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 sum </a:t>
            </a:r>
            <a:r>
              <a:rPr lang="en-US" smtClean="0">
                <a:sym typeface="Symbol"/>
              </a:rPr>
              <a:t>(i = 1..dimension, </a:t>
            </a:r>
            <a:r>
              <a:rPr lang="en-US" b="1" smtClean="0">
                <a:sym typeface="Symbol"/>
              </a:rPr>
              <a:t>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[i]*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[i])</a:t>
            </a:r>
          </a:p>
          <a:p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      = </a:t>
            </a:r>
            <a:r>
              <a:rPr lang="en-US" b="1">
                <a:sym typeface="Symbol"/>
              </a:rPr>
              <a:t>u</a:t>
            </a:r>
            <a:r>
              <a:rPr lang="en-US" sz="2000" b="1" baseline="-25000">
                <a:sym typeface="Symbol"/>
              </a:rPr>
              <a:t>x</a:t>
            </a:r>
            <a:r>
              <a:rPr lang="en-US" b="1"/>
              <a:t>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+  </a:t>
            </a:r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y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        // in 2D</a:t>
            </a:r>
            <a:endParaRPr lang="en-US" b="1" smtClean="0">
              <a:sym typeface="Symbol"/>
            </a:endParaRPr>
          </a:p>
          <a:p>
            <a:endParaRPr lang="en-US" smtClean="0">
              <a:sym typeface="Symbol"/>
            </a:endParaRPr>
          </a:p>
          <a:p>
            <a:endParaRPr lang="en-US">
              <a:sym typeface="Symbo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>
              <a:sym typeface="Symbol"/>
            </a:endParaRPr>
          </a:p>
          <a:p>
            <a:r>
              <a:rPr lang="en-US" b="1"/>
              <a:t>u</a:t>
            </a:r>
            <a:r>
              <a:rPr lang="en-US"/>
              <a:t> = </a:t>
            </a:r>
            <a:r>
              <a:rPr lang="en-US" b="1"/>
              <a:t>AB</a:t>
            </a:r>
            <a:r>
              <a:rPr lang="en-US"/>
              <a:t> = B ─ A = (5 ─ 3, 4 ─ 1)</a:t>
            </a:r>
            <a:r>
              <a:rPr lang="en-US" b="1" baseline="30000"/>
              <a:t>T</a:t>
            </a:r>
            <a:r>
              <a:rPr lang="en-US"/>
              <a:t> = (2, 3)</a:t>
            </a:r>
            <a:r>
              <a:rPr lang="en-US" b="1" baseline="30000"/>
              <a:t>T</a:t>
            </a:r>
            <a:r>
              <a:rPr lang="en-US"/>
              <a:t>    </a:t>
            </a:r>
          </a:p>
          <a:p>
            <a:endParaRPr lang="en-US"/>
          </a:p>
          <a:p>
            <a:r>
              <a:rPr lang="en-US"/>
              <a:t> </a:t>
            </a:r>
            <a:r>
              <a:rPr lang="en-US" b="1"/>
              <a:t>v</a:t>
            </a:r>
            <a:r>
              <a:rPr lang="en-US"/>
              <a:t> = </a:t>
            </a:r>
            <a:r>
              <a:rPr lang="en-US" b="1"/>
              <a:t>AC</a:t>
            </a:r>
            <a:r>
              <a:rPr lang="en-US"/>
              <a:t> = C ─ A = (9 ─ 3, 2 ─ 1)</a:t>
            </a:r>
            <a:r>
              <a:rPr lang="en-US" b="1" baseline="30000"/>
              <a:t>T</a:t>
            </a:r>
            <a:r>
              <a:rPr lang="en-US"/>
              <a:t> = (6, 1)</a:t>
            </a:r>
            <a:r>
              <a:rPr lang="en-US" b="1" baseline="30000"/>
              <a:t>T</a:t>
            </a:r>
            <a:r>
              <a:rPr lang="en-US"/>
              <a:t> </a:t>
            </a:r>
          </a:p>
          <a:p>
            <a:r>
              <a:rPr lang="en-US" smtClean="0">
                <a:sym typeface="Symbol"/>
              </a:rPr>
              <a:t> </a:t>
            </a:r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</a:t>
            </a:r>
            <a:r>
              <a:rPr lang="en-US" smtClean="0">
                <a:sym typeface="Symbol"/>
              </a:rPr>
              <a:t>= </a:t>
            </a:r>
            <a:r>
              <a:rPr lang="en-US" smtClean="0">
                <a:sym typeface="Symbol"/>
              </a:rPr>
              <a:t>2*6 + 3*1</a:t>
            </a:r>
            <a:r>
              <a:rPr lang="en-US" smtClean="0"/>
              <a:t> </a:t>
            </a:r>
            <a:r>
              <a:rPr lang="en-US" smtClean="0"/>
              <a:t>= 15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39" name="TextBox 38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61232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46043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228184" y="306896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=(4,1)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18864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=(11,8)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323528" y="620688"/>
            <a:ext cx="35283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Vectors </a:t>
            </a:r>
            <a:r>
              <a:rPr lang="en-US" b="1" smtClean="0">
                <a:sym typeface="Symbol"/>
              </a:rPr>
              <a:t> u </a:t>
            </a:r>
            <a:r>
              <a:rPr lang="en-US" smtClean="0">
                <a:sym typeface="Symbol"/>
              </a:rPr>
              <a:t>and</a:t>
            </a:r>
            <a:r>
              <a:rPr lang="en-US" b="1" smtClean="0">
                <a:sym typeface="Symbol"/>
              </a:rPr>
              <a:t> v </a:t>
            </a:r>
            <a:r>
              <a:rPr lang="en-US" smtClean="0">
                <a:sym typeface="Symbol"/>
              </a:rPr>
              <a:t>are</a:t>
            </a:r>
            <a:r>
              <a:rPr lang="en-US" b="1" smtClean="0">
                <a:sym typeface="Symbol"/>
              </a:rPr>
              <a:t> collinear </a:t>
            </a:r>
            <a:endParaRPr lang="en-US" b="1" smtClean="0">
              <a:sym typeface="Symbol"/>
            </a:endParaRPr>
          </a:p>
          <a:p>
            <a:r>
              <a:rPr lang="en-US" smtClean="0">
                <a:sym typeface="Symbol"/>
              </a:rPr>
              <a:t>if</a:t>
            </a:r>
            <a:r>
              <a:rPr lang="en-US" smtClean="0">
                <a:sym typeface="Symbol"/>
              </a:rPr>
              <a:t> and only</a:t>
            </a:r>
            <a:r>
              <a:rPr lang="en-US" b="1" smtClean="0">
                <a:sym typeface="Symbol"/>
              </a:rPr>
              <a:t> </a:t>
            </a:r>
            <a:r>
              <a:rPr lang="en-US" smtClean="0">
                <a:sym typeface="Symbol"/>
              </a:rPr>
              <a:t>if</a:t>
            </a:r>
            <a:endParaRPr lang="en-US" smtClean="0">
              <a:sym typeface="Symbol"/>
            </a:endParaRPr>
          </a:p>
          <a:p>
            <a:r>
              <a:rPr lang="en-US" b="1" smtClean="0">
                <a:sym typeface="Symbol"/>
              </a:rPr>
              <a:t>u </a:t>
            </a:r>
            <a:r>
              <a:rPr lang="en-US" smtClean="0">
                <a:sym typeface="Symbol"/>
              </a:rPr>
              <a:t>is a non-zero multiple of</a:t>
            </a:r>
            <a:r>
              <a:rPr lang="en-US" b="1" smtClean="0">
                <a:sym typeface="Symbol"/>
              </a:rPr>
              <a:t> v </a:t>
            </a:r>
          </a:p>
          <a:p>
            <a:r>
              <a:rPr lang="en-US" smtClean="0">
                <a:sym typeface="Symbol"/>
              </a:rPr>
              <a:t>(and vice versa)</a:t>
            </a:r>
          </a:p>
          <a:p>
            <a:r>
              <a:rPr lang="en-US" smtClean="0">
                <a:sym typeface="Symbol"/>
              </a:rPr>
              <a:t>or equivalently:</a:t>
            </a:r>
          </a:p>
          <a:p>
            <a:endParaRPr lang="en-US" b="1" smtClean="0">
              <a:sym typeface="Symbol"/>
            </a:endParaRPr>
          </a:p>
          <a:p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determinant of                      = 0 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548680"/>
            <a:ext cx="360040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/>
          <p:cNvSpPr/>
          <p:nvPr/>
        </p:nvSpPr>
        <p:spPr>
          <a:xfrm>
            <a:off x="81003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012160" y="1988840"/>
            <a:ext cx="216024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7956376" y="220486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</a:t>
            </a:r>
            <a:r>
              <a:rPr lang="en-US" b="1" smtClean="0"/>
              <a:t>=(10,4)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5004048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=(3,4)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4427984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=(1,3)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004048" y="191683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1999873"/>
            <a:ext cx="720080" cy="36004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28790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6876256" y="184482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7308304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sp>
        <p:nvSpPr>
          <p:cNvPr id="25" name="Right Brace 24"/>
          <p:cNvSpPr/>
          <p:nvPr/>
        </p:nvSpPr>
        <p:spPr>
          <a:xfrm rot="3766623">
            <a:off x="6713773" y="-256030"/>
            <a:ext cx="239223" cy="3919830"/>
          </a:xfrm>
          <a:prstGeom prst="rightBrace">
            <a:avLst>
              <a:gd name="adj1" fmla="val 52425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Box 54"/>
          <p:cNvSpPr txBox="1"/>
          <p:nvPr/>
        </p:nvSpPr>
        <p:spPr>
          <a:xfrm>
            <a:off x="2051720" y="2348880"/>
            <a:ext cx="7920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 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endParaRPr lang="en-US" b="1">
              <a:sym typeface="Symbol"/>
            </a:endParaRPr>
          </a:p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   v</a:t>
            </a:r>
            <a:r>
              <a:rPr lang="en-US" sz="2000" b="1" baseline="-25000" smtClean="0">
                <a:sym typeface="Symbol"/>
              </a:rPr>
              <a:t>y</a:t>
            </a:r>
            <a:endParaRPr lang="en-US" b="1" baseline="-25000">
              <a:sym typeface="Symbo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35696" y="2276872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)</a:t>
            </a:r>
            <a:endParaRPr lang="en-US" sz="4400" baseline="-25000">
              <a:sym typeface="Symbo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63688" y="465313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  = 2*5 </a:t>
            </a:r>
            <a:r>
              <a:rPr lang="en-US" smtClean="0"/>
              <a:t>─ 1*10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20072" y="443711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48697" y="452742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2,  10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1,   5</a:t>
            </a:r>
            <a:endParaRPr lang="en-US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3688" y="364502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  = </a:t>
            </a:r>
            <a:r>
              <a:rPr lang="en-US" smtClean="0">
                <a:sym typeface="Symbol"/>
              </a:rPr>
              <a:t>(2, 1)</a:t>
            </a:r>
            <a:r>
              <a:rPr lang="en-US" b="1" baseline="30000" smtClean="0"/>
              <a:t>T</a:t>
            </a:r>
            <a:r>
              <a:rPr lang="en-US" b="1" smtClean="0">
                <a:sym typeface="Symbol"/>
              </a:rPr>
              <a:t> </a:t>
            </a:r>
          </a:p>
          <a:p>
            <a:r>
              <a:rPr lang="en-US" b="1" smtClean="0">
                <a:sym typeface="Symbol"/>
              </a:rPr>
              <a:t>v  = </a:t>
            </a:r>
            <a:r>
              <a:rPr lang="en-US" smtClean="0">
                <a:sym typeface="Symbol"/>
              </a:rPr>
              <a:t>(10, 5)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w = </a:t>
            </a:r>
            <a:r>
              <a:rPr lang="en-US" smtClean="0">
                <a:sym typeface="Symbol"/>
              </a:rPr>
              <a:t>(6, 3)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63688" y="53732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2*3 </a:t>
            </a:r>
            <a:r>
              <a:rPr lang="en-US" smtClean="0"/>
              <a:t>─ 1*6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20072" y="515719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48697" y="524750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1,  3</a:t>
            </a:r>
            <a:endParaRPr lang="en-US" baseline="-25000">
              <a:sym typeface="Symbo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63688" y="609329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10*3 </a:t>
            </a:r>
            <a:r>
              <a:rPr lang="en-US" smtClean="0"/>
              <a:t>─ 5*6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92080" y="587727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48697" y="596758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10,  6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5,  3</a:t>
            </a:r>
            <a:endParaRPr lang="en-US" baseline="-2500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95854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588224" y="191683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=(5,4)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940152" y="7647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=(3,7)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9807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=(8,6)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558011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738031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620688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Nonzero vectors 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 </a:t>
            </a:r>
          </a:p>
          <a:p>
            <a:r>
              <a:rPr lang="en-US" smtClean="0"/>
              <a:t>are </a:t>
            </a:r>
            <a:r>
              <a:rPr lang="en-US" b="1" smtClean="0"/>
              <a:t>perpendicular </a:t>
            </a:r>
            <a:r>
              <a:rPr lang="en-US" smtClean="0"/>
              <a:t> to each other</a:t>
            </a:r>
          </a:p>
          <a:p>
            <a:endParaRPr lang="en-US" smtClean="0"/>
          </a:p>
          <a:p>
            <a:r>
              <a:rPr lang="en-US" b="1" smtClean="0"/>
              <a:t>                       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/>
              <a:t>v</a:t>
            </a:r>
            <a:endParaRPr lang="en-US"/>
          </a:p>
          <a:p>
            <a:endParaRPr lang="en-US" smtClean="0"/>
          </a:p>
          <a:p>
            <a:r>
              <a:rPr lang="en-US" smtClean="0"/>
              <a:t>iff  </a:t>
            </a:r>
            <a:r>
              <a:rPr lang="en-US" smtClean="0"/>
              <a:t>scalar product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= 0</a:t>
            </a: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35" name="TextBox 34"/>
          <p:cNvSpPr txBox="1"/>
          <p:nvPr/>
        </p:nvSpPr>
        <p:spPr>
          <a:xfrm>
            <a:off x="6588224" y="141277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5652120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611560" y="4077072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3</a:t>
            </a:r>
            <a:r>
              <a:rPr lang="en-US" smtClean="0"/>
              <a:t>,  2)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─2</a:t>
            </a:r>
            <a:r>
              <a:rPr lang="en-US" smtClean="0"/>
              <a:t>,  </a:t>
            </a:r>
            <a:r>
              <a:rPr lang="en-US" smtClean="0"/>
              <a:t>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/>
              <a:t>( </a:t>
            </a:r>
            <a:r>
              <a:rPr lang="en-US" smtClean="0"/>
              <a:t>─3,  ─2)</a:t>
            </a:r>
            <a:r>
              <a:rPr lang="en-US" b="1" baseline="30000" smtClean="0"/>
              <a:t>T</a:t>
            </a:r>
            <a:r>
              <a:rPr lang="en-US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/>
              <a:t>( </a:t>
            </a:r>
            <a:r>
              <a:rPr lang="en-US" smtClean="0"/>
              <a:t>2</a:t>
            </a:r>
            <a:r>
              <a:rPr lang="en-US"/>
              <a:t>,  ─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652120" y="90872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72200" y="126876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Box 44"/>
          <p:cNvSpPr txBox="1"/>
          <p:nvPr/>
        </p:nvSpPr>
        <p:spPr>
          <a:xfrm>
            <a:off x="4644008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D=(2,2)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380312" y="292494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E=(7,1)</a:t>
            </a:r>
            <a:endParaRPr lang="cs-CZ" b="1"/>
          </a:p>
        </p:txBody>
      </p:sp>
      <p:sp>
        <p:nvSpPr>
          <p:cNvPr id="47" name="TextBox 46"/>
          <p:cNvSpPr txBox="1"/>
          <p:nvPr/>
        </p:nvSpPr>
        <p:spPr>
          <a:xfrm>
            <a:off x="5580112" y="206084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292080" y="198884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72200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z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372200" y="198884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3001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2915816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v</a:t>
            </a:r>
            <a:r>
              <a:rPr lang="en-US"/>
              <a:t>:</a:t>
            </a:r>
            <a:r>
              <a:rPr lang="en-US" smtClean="0"/>
              <a:t>   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 </a:t>
            </a:r>
            <a:r>
              <a:rPr lang="en-US"/>
              <a:t>( </a:t>
            </a:r>
            <a:r>
              <a:rPr lang="en-US" smtClean="0"/>
              <a:t>3,  2)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/>
              <a:t>( </a:t>
            </a:r>
            <a:r>
              <a:rPr lang="en-US"/>
              <a:t>─2</a:t>
            </a:r>
            <a:r>
              <a:rPr lang="en-US"/>
              <a:t>, 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 </a:t>
            </a:r>
            <a:r>
              <a:rPr lang="en-US" smtClean="0">
                <a:sym typeface="Symbol"/>
              </a:rPr>
              <a:t>      = 3</a:t>
            </a:r>
            <a:r>
              <a:rPr lang="en-US"/>
              <a:t>*(─2) </a:t>
            </a:r>
            <a:r>
              <a:rPr lang="en-US" smtClean="0"/>
              <a:t>+ </a:t>
            </a:r>
            <a:r>
              <a:rPr lang="en-US" smtClean="0"/>
              <a:t>2*3             = </a:t>
            </a:r>
            <a:r>
              <a:rPr lang="en-US" smtClean="0"/>
              <a:t>0</a:t>
            </a:r>
            <a:r>
              <a:rPr lang="en-US" smtClean="0">
                <a:sym typeface="Symbol"/>
              </a:rPr>
              <a:t>   </a:t>
            </a:r>
            <a:endParaRPr lang="en-US" smtClean="0"/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w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─2,  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= </a:t>
            </a:r>
            <a:r>
              <a:rPr lang="en-US" smtClean="0"/>
              <a:t>(</a:t>
            </a:r>
            <a:r>
              <a:rPr lang="en-US"/>
              <a:t>─</a:t>
            </a:r>
            <a:r>
              <a:rPr lang="en-US"/>
              <a:t>2</a:t>
            </a:r>
            <a:r>
              <a:rPr lang="en-US" smtClean="0"/>
              <a:t>)*</a:t>
            </a:r>
            <a:r>
              <a:rPr lang="en-US"/>
              <a:t>(</a:t>
            </a:r>
            <a:r>
              <a:rPr lang="en-US" smtClean="0"/>
              <a:t>─3)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/>
              <a:t>*</a:t>
            </a:r>
            <a:r>
              <a:rPr lang="en-US" smtClean="0"/>
              <a:t>(</a:t>
            </a:r>
            <a:r>
              <a:rPr lang="en-US"/>
              <a:t>─</a:t>
            </a:r>
            <a:r>
              <a:rPr lang="en-US"/>
              <a:t>2</a:t>
            </a:r>
            <a:r>
              <a:rPr lang="en-US" smtClean="0"/>
              <a:t>)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z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</a:t>
            </a:r>
            <a:r>
              <a:rPr lang="en-US"/>
              <a:t>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= </a:t>
            </a:r>
            <a:r>
              <a:rPr lang="en-US" smtClean="0"/>
              <a:t>(─3)*2 </a:t>
            </a:r>
            <a:r>
              <a:rPr lang="en-US"/>
              <a:t>+ </a:t>
            </a:r>
            <a:r>
              <a:rPr lang="en-US"/>
              <a:t>(─2)*(─3</a:t>
            </a:r>
            <a:r>
              <a:rPr lang="en-US"/>
              <a:t>)</a:t>
            </a:r>
            <a:r>
              <a:rPr lang="en-US" smtClean="0"/>
              <a:t>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u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/>
              <a:t>( </a:t>
            </a:r>
            <a:r>
              <a:rPr lang="en-US"/>
              <a:t>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</a:t>
            </a:r>
            <a:r>
              <a:rPr lang="en-US"/>
              <a:t>3,  2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    = 2</a:t>
            </a:r>
            <a:r>
              <a:rPr lang="en-US" smtClean="0"/>
              <a:t>*3 </a:t>
            </a:r>
            <a:r>
              <a:rPr lang="en-US"/>
              <a:t>+ </a:t>
            </a:r>
            <a:r>
              <a:rPr lang="en-US"/>
              <a:t>(</a:t>
            </a:r>
            <a:r>
              <a:rPr lang="en-US" smtClean="0"/>
              <a:t>─3)*2         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248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323528" y="3933056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Triangle ABC </a:t>
            </a:r>
            <a:r>
              <a:rPr lang="en-US" b="1" smtClean="0"/>
              <a:t>area</a:t>
            </a:r>
            <a:r>
              <a:rPr lang="en-US" smtClean="0"/>
              <a:t> =</a:t>
            </a:r>
          </a:p>
          <a:p>
            <a:endParaRPr lang="en-US" smtClean="0"/>
          </a:p>
          <a:p>
            <a:r>
              <a:rPr lang="en-US" smtClean="0"/>
              <a:t>=  abs (det ( (6, 1)</a:t>
            </a:r>
            <a:r>
              <a:rPr lang="en-US" b="1" baseline="30000"/>
              <a:t>T</a:t>
            </a:r>
            <a:r>
              <a:rPr lang="en-US" smtClean="0"/>
              <a:t>, (2, 3)</a:t>
            </a:r>
            <a:r>
              <a:rPr lang="en-US" b="1" baseline="30000" smtClean="0"/>
              <a:t>T  </a:t>
            </a:r>
            <a:r>
              <a:rPr lang="en-US" smtClean="0"/>
              <a:t>) ) </a:t>
            </a:r>
            <a:r>
              <a:rPr lang="en-US"/>
              <a:t> / 2 </a:t>
            </a:r>
            <a:r>
              <a:rPr lang="en-US" smtClean="0"/>
              <a:t>      = </a:t>
            </a:r>
            <a:r>
              <a:rPr lang="en-US" smtClean="0"/>
              <a:t>abs(6*3 </a:t>
            </a:r>
            <a:r>
              <a:rPr lang="en-US"/>
              <a:t>─ </a:t>
            </a:r>
            <a:r>
              <a:rPr lang="en-US" smtClean="0"/>
              <a:t>1*2) / 2 </a:t>
            </a:r>
            <a:r>
              <a:rPr lang="en-US" smtClean="0"/>
              <a:t>                = </a:t>
            </a:r>
            <a:r>
              <a:rPr lang="en-US" smtClean="0"/>
              <a:t>8  </a:t>
            </a:r>
            <a:r>
              <a:rPr lang="en-US" smtClean="0"/>
              <a:t>  // </a:t>
            </a:r>
            <a:r>
              <a:rPr lang="en-US" smtClean="0"/>
              <a:t>vectors </a:t>
            </a:r>
            <a:r>
              <a:rPr lang="en-US" b="1" smtClean="0"/>
              <a:t>AB</a:t>
            </a:r>
            <a:r>
              <a:rPr lang="en-US" smtClean="0"/>
              <a:t>, </a:t>
            </a:r>
            <a:r>
              <a:rPr lang="en-US" b="1" smtClean="0"/>
              <a:t>AC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</a:t>
            </a:r>
            <a:r>
              <a:rPr lang="en-US" smtClean="0"/>
              <a:t>(─6, </a:t>
            </a:r>
            <a:r>
              <a:rPr lang="en-US"/>
              <a:t>─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(─</a:t>
            </a:r>
            <a:r>
              <a:rPr lang="en-US"/>
              <a:t>4</a:t>
            </a:r>
            <a:r>
              <a:rPr lang="en-US" smtClean="0"/>
              <a:t>, 2)</a:t>
            </a:r>
            <a:r>
              <a:rPr lang="en-US" b="1" baseline="30000" smtClean="0"/>
              <a:t>T  </a:t>
            </a:r>
            <a:r>
              <a:rPr lang="en-US"/>
              <a:t>) )  / 2 = </a:t>
            </a:r>
            <a:r>
              <a:rPr lang="en-US" smtClean="0"/>
              <a:t>abs((─6)*2 </a:t>
            </a:r>
            <a:r>
              <a:rPr lang="en-US"/>
              <a:t>─ </a:t>
            </a:r>
            <a:r>
              <a:rPr lang="en-US" smtClean="0"/>
              <a:t>(─4)*(─1) ) / 2 </a:t>
            </a:r>
            <a:r>
              <a:rPr lang="en-US" smtClean="0"/>
              <a:t> = </a:t>
            </a:r>
            <a:r>
              <a:rPr lang="en-US" smtClean="0"/>
              <a:t>8    // vectors </a:t>
            </a:r>
            <a:r>
              <a:rPr lang="en-US" b="1" smtClean="0"/>
              <a:t>BA</a:t>
            </a:r>
            <a:r>
              <a:rPr lang="en-US" smtClean="0"/>
              <a:t>, </a:t>
            </a:r>
            <a:r>
              <a:rPr lang="en-US" b="1" smtClean="0"/>
              <a:t>BC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(</a:t>
            </a:r>
            <a:r>
              <a:rPr lang="en-US" smtClean="0"/>
              <a:t>─2, ─3)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(4</a:t>
            </a:r>
            <a:r>
              <a:rPr lang="en-US"/>
              <a:t>, ─</a:t>
            </a:r>
            <a:r>
              <a:rPr lang="en-US" smtClean="0"/>
              <a:t>2)</a:t>
            </a:r>
            <a:r>
              <a:rPr lang="en-US" b="1" baseline="30000" smtClean="0"/>
              <a:t>T  </a:t>
            </a:r>
            <a:r>
              <a:rPr lang="en-US"/>
              <a:t>) )  / 2 = abs</a:t>
            </a:r>
            <a:r>
              <a:rPr lang="en-US" smtClean="0"/>
              <a:t>((─2)*(─2) </a:t>
            </a:r>
            <a:r>
              <a:rPr lang="en-US"/>
              <a:t>─ (</a:t>
            </a:r>
            <a:r>
              <a:rPr lang="en-US" smtClean="0"/>
              <a:t>─3)*4) </a:t>
            </a:r>
            <a:r>
              <a:rPr lang="en-US"/>
              <a:t>) / 2 </a:t>
            </a:r>
            <a:r>
              <a:rPr lang="en-US" smtClean="0"/>
              <a:t> = </a:t>
            </a:r>
            <a:r>
              <a:rPr lang="en-US"/>
              <a:t>8   </a:t>
            </a:r>
            <a:r>
              <a:rPr lang="en-US" smtClean="0"/>
              <a:t>// </a:t>
            </a:r>
            <a:r>
              <a:rPr lang="en-US"/>
              <a:t>vectors </a:t>
            </a:r>
            <a:r>
              <a:rPr lang="en-US" b="1" smtClean="0"/>
              <a:t>CA</a:t>
            </a:r>
            <a:r>
              <a:rPr lang="en-US"/>
              <a:t>, </a:t>
            </a:r>
            <a:r>
              <a:rPr lang="en-US" b="1" smtClean="0"/>
              <a:t>CB</a:t>
            </a:r>
            <a:endParaRPr lang="en-US" b="1"/>
          </a:p>
          <a:p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 7"/>
          <p:cNvSpPr/>
          <p:nvPr/>
        </p:nvSpPr>
        <p:spPr>
          <a:xfrm>
            <a:off x="5292080" y="1628800"/>
            <a:ext cx="2876550" cy="1447800"/>
          </a:xfrm>
          <a:custGeom>
            <a:avLst/>
            <a:gdLst>
              <a:gd name="connsiteX0" fmla="*/ 0 w 2876550"/>
              <a:gd name="connsiteY0" fmla="*/ 1447800 h 1447800"/>
              <a:gd name="connsiteX1" fmla="*/ 2162175 w 2876550"/>
              <a:gd name="connsiteY1" fmla="*/ 1076325 h 1447800"/>
              <a:gd name="connsiteX2" fmla="*/ 2876550 w 2876550"/>
              <a:gd name="connsiteY2" fmla="*/ 0 h 1447800"/>
              <a:gd name="connsiteX3" fmla="*/ 723900 w 2876550"/>
              <a:gd name="connsiteY3" fmla="*/ 361950 h 1447800"/>
              <a:gd name="connsiteX4" fmla="*/ 0 w 2876550"/>
              <a:gd name="connsiteY4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6550" h="1447800">
                <a:moveTo>
                  <a:pt x="0" y="1447800"/>
                </a:moveTo>
                <a:lnTo>
                  <a:pt x="2162175" y="1076325"/>
                </a:lnTo>
                <a:lnTo>
                  <a:pt x="2876550" y="0"/>
                </a:lnTo>
                <a:lnTo>
                  <a:pt x="723900" y="361950"/>
                </a:lnTo>
                <a:lnTo>
                  <a:pt x="0" y="144780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536408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=(2,1)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148064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=(4,4)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=(8,2)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b="1" smtClean="0"/>
              <a:t>Area of a triangle</a:t>
            </a:r>
            <a:r>
              <a:rPr lang="en-US" smtClean="0"/>
              <a:t> given by</a:t>
            </a:r>
          </a:p>
          <a:p>
            <a:r>
              <a:rPr lang="en-US" b="1"/>
              <a:t> </a:t>
            </a:r>
            <a:r>
              <a:rPr lang="en-US" b="1" smtClean="0"/>
              <a:t>                 </a:t>
            </a:r>
            <a:r>
              <a:rPr lang="en-US" smtClean="0"/>
              <a:t>vectors</a:t>
            </a:r>
            <a:r>
              <a:rPr lang="en-US" b="1" smtClean="0"/>
              <a:t> u, v = AB</a:t>
            </a:r>
            <a:r>
              <a:rPr lang="en-US" smtClean="0"/>
              <a:t>,</a:t>
            </a:r>
            <a:r>
              <a:rPr lang="en-US" b="1" smtClean="0"/>
              <a:t> AC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    abs </a:t>
            </a:r>
            <a:r>
              <a:rPr lang="en-US" smtClean="0"/>
              <a:t>(det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) / 2</a:t>
            </a:r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Area </a:t>
            </a:r>
            <a:r>
              <a:rPr lang="en-US" smtClean="0"/>
              <a:t>of parallelogram ABCD </a:t>
            </a:r>
            <a:endParaRPr lang="en-US" smtClean="0"/>
          </a:p>
          <a:p>
            <a:r>
              <a:rPr lang="en-US" smtClean="0"/>
              <a:t>(D = B + </a:t>
            </a:r>
            <a:r>
              <a:rPr lang="en-US" b="1" smtClean="0"/>
              <a:t>v</a:t>
            </a:r>
            <a:r>
              <a:rPr lang="en-US" smtClean="0"/>
              <a:t> = C + </a:t>
            </a:r>
            <a:r>
              <a:rPr lang="en-US" b="1" smtClean="0"/>
              <a:t>u</a:t>
            </a:r>
            <a:r>
              <a:rPr lang="en-US" smtClean="0"/>
              <a:t>)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   abs </a:t>
            </a:r>
            <a:r>
              <a:rPr lang="en-US"/>
              <a:t>(det (</a:t>
            </a:r>
            <a:r>
              <a:rPr lang="en-US" b="1"/>
              <a:t>u</a:t>
            </a:r>
            <a:r>
              <a:rPr lang="en-US"/>
              <a:t>, </a:t>
            </a:r>
            <a:r>
              <a:rPr lang="en-US" b="1"/>
              <a:t>v</a:t>
            </a:r>
            <a:r>
              <a:rPr lang="en-US"/>
              <a:t>) )</a:t>
            </a:r>
          </a:p>
          <a:p>
            <a:endParaRPr lang="en-US" smtClean="0"/>
          </a:p>
          <a:p>
            <a:endParaRPr lang="cs-CZ"/>
          </a:p>
        </p:txBody>
      </p:sp>
      <p:sp>
        <p:nvSpPr>
          <p:cNvPr id="35" name="TextBox 34"/>
          <p:cNvSpPr txBox="1"/>
          <p:nvPr/>
        </p:nvSpPr>
        <p:spPr>
          <a:xfrm>
            <a:off x="5364088" y="220486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30019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4" name="TextBox 43"/>
          <p:cNvSpPr txBox="1"/>
          <p:nvPr/>
        </p:nvSpPr>
        <p:spPr>
          <a:xfrm>
            <a:off x="7452320" y="1196752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=(10,5)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6516216" y="148478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884368" y="213285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3" name="Oval 42"/>
          <p:cNvSpPr/>
          <p:nvPr/>
        </p:nvSpPr>
        <p:spPr>
          <a:xfrm>
            <a:off x="810039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Freeform 1"/>
          <p:cNvSpPr/>
          <p:nvPr/>
        </p:nvSpPr>
        <p:spPr>
          <a:xfrm>
            <a:off x="5220072" y="1988840"/>
            <a:ext cx="2162175" cy="1085850"/>
          </a:xfrm>
          <a:custGeom>
            <a:avLst/>
            <a:gdLst>
              <a:gd name="connsiteX0" fmla="*/ 714375 w 2162175"/>
              <a:gd name="connsiteY0" fmla="*/ 0 h 1085850"/>
              <a:gd name="connsiteX1" fmla="*/ 0 w 2162175"/>
              <a:gd name="connsiteY1" fmla="*/ 1085850 h 1085850"/>
              <a:gd name="connsiteX2" fmla="*/ 2162175 w 2162175"/>
              <a:gd name="connsiteY2" fmla="*/ 704850 h 1085850"/>
              <a:gd name="connsiteX3" fmla="*/ 714375 w 2162175"/>
              <a:gd name="connsiteY3" fmla="*/ 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175" h="1085850">
                <a:moveTo>
                  <a:pt x="714375" y="0"/>
                </a:moveTo>
                <a:lnTo>
                  <a:pt x="0" y="1085850"/>
                </a:lnTo>
                <a:lnTo>
                  <a:pt x="2162175" y="704850"/>
                </a:lnTo>
                <a:lnTo>
                  <a:pt x="714375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6012160" y="1988840"/>
            <a:ext cx="144016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94015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012160" y="1628800"/>
            <a:ext cx="216024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452320" y="1628800"/>
            <a:ext cx="72008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29208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29208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22007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82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Freeform 73"/>
          <p:cNvSpPr/>
          <p:nvPr/>
        </p:nvSpPr>
        <p:spPr>
          <a:xfrm flipH="1" flipV="1">
            <a:off x="4499992" y="18864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Freeform 59"/>
          <p:cNvSpPr/>
          <p:nvPr/>
        </p:nvSpPr>
        <p:spPr>
          <a:xfrm>
            <a:off x="5572125" y="17145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5940152" y="2060848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=(6,4)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3326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Relative orientation  of vectors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1520" y="908720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... how much to turn </a:t>
            </a:r>
            <a:r>
              <a:rPr lang="en-US" b="1" smtClean="0"/>
              <a:t>u </a:t>
            </a:r>
          </a:p>
          <a:p>
            <a:r>
              <a:rPr lang="en-US"/>
              <a:t> </a:t>
            </a:r>
            <a:r>
              <a:rPr lang="en-US" smtClean="0"/>
              <a:t>                        to the left  to obtain </a:t>
            </a:r>
          </a:p>
          <a:p>
            <a:r>
              <a:rPr lang="en-US"/>
              <a:t> </a:t>
            </a:r>
            <a:r>
              <a:rPr lang="en-US" smtClean="0"/>
              <a:t>                        a vector parallel  to </a:t>
            </a:r>
            <a:r>
              <a:rPr lang="en-US" b="1" smtClean="0"/>
              <a:t>v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&gt; 0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 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180</a:t>
            </a:r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&lt; 0 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180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360 </a:t>
            </a:r>
          </a:p>
        </p:txBody>
      </p:sp>
      <p:sp>
        <p:nvSpPr>
          <p:cNvPr id="38" name="Arc 37"/>
          <p:cNvSpPr/>
          <p:nvPr/>
        </p:nvSpPr>
        <p:spPr>
          <a:xfrm rot="16200000">
            <a:off x="6372200" y="1628800"/>
            <a:ext cx="720080" cy="720080"/>
          </a:xfrm>
          <a:prstGeom prst="arc">
            <a:avLst>
              <a:gd name="adj1" fmla="val 17221411"/>
              <a:gd name="adj2" fmla="val 19388079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Arc 57"/>
          <p:cNvSpPr/>
          <p:nvPr/>
        </p:nvSpPr>
        <p:spPr>
          <a:xfrm rot="16200000">
            <a:off x="6228184" y="1484784"/>
            <a:ext cx="1008112" cy="1008112"/>
          </a:xfrm>
          <a:prstGeom prst="arc">
            <a:avLst>
              <a:gd name="adj1" fmla="val 9739899"/>
              <a:gd name="adj2" fmla="val 1954744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Arc 58"/>
          <p:cNvSpPr/>
          <p:nvPr/>
        </p:nvSpPr>
        <p:spPr>
          <a:xfrm rot="16200000">
            <a:off x="6300192" y="1556792"/>
            <a:ext cx="864096" cy="864096"/>
          </a:xfrm>
          <a:prstGeom prst="arc">
            <a:avLst>
              <a:gd name="adj1" fmla="val 19557000"/>
              <a:gd name="adj2" fmla="val 1356423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Arc 60"/>
          <p:cNvSpPr/>
          <p:nvPr/>
        </p:nvSpPr>
        <p:spPr>
          <a:xfrm rot="16200000">
            <a:off x="6084170" y="1340769"/>
            <a:ext cx="1296143" cy="1296144"/>
          </a:xfrm>
          <a:prstGeom prst="arc">
            <a:avLst>
              <a:gd name="adj1" fmla="val 19561627"/>
              <a:gd name="adj2" fmla="val 6284616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al 62"/>
          <p:cNvSpPr/>
          <p:nvPr/>
        </p:nvSpPr>
        <p:spPr>
          <a:xfrm>
            <a:off x="738031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al 66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al 67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732240" y="548680"/>
            <a:ext cx="720080" cy="14401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32240" y="1988840"/>
            <a:ext cx="1440160" cy="36004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5292080" y="1628800"/>
            <a:ext cx="1440160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732240" y="1988840"/>
            <a:ext cx="360040" cy="10801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076056" y="692696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=(4,7)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4716016" y="11967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=(2,5)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6156176" y="29969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=(7,1)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7668344" y="2492896"/>
            <a:ext cx="100811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</a:t>
            </a:r>
            <a:r>
              <a:rPr lang="en-US" b="1" smtClean="0"/>
              <a:t>=(10,3)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7596336" y="692696"/>
            <a:ext cx="792088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</a:t>
            </a:r>
            <a:r>
              <a:rPr lang="en-US" b="1" smtClean="0"/>
              <a:t>=(8,8)</a:t>
            </a:r>
            <a:endParaRPr lang="cs-CZ" b="1"/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5436096" y="0"/>
            <a:ext cx="2520280" cy="386104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720080" cy="10801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6300192" y="980728"/>
            <a:ext cx="2160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u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683568" y="4005064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u</a:t>
            </a:r>
            <a:r>
              <a:rPr lang="en-US"/>
              <a:t> = (</a:t>
            </a:r>
            <a:r>
              <a:rPr lang="en-US" smtClean="0"/>
              <a:t>─2, 3) </a:t>
            </a:r>
            <a:r>
              <a:rPr lang="en-US" b="1" baseline="30000" smtClean="0"/>
              <a:t>T</a:t>
            </a:r>
          </a:p>
          <a:p>
            <a:endParaRPr lang="en-US" smtClean="0"/>
          </a:p>
          <a:p>
            <a:r>
              <a:rPr lang="en-US" smtClean="0"/>
              <a:t>det (</a:t>
            </a:r>
            <a:r>
              <a:rPr lang="en-US" b="1" smtClean="0"/>
              <a:t>u</a:t>
            </a:r>
            <a:r>
              <a:rPr lang="en-US" smtClean="0"/>
              <a:t>,  </a:t>
            </a:r>
            <a:r>
              <a:rPr lang="en-US" b="1" smtClean="0"/>
              <a:t>AC</a:t>
            </a:r>
            <a:r>
              <a:rPr lang="en-US" smtClean="0"/>
              <a:t>) = det( </a:t>
            </a:r>
            <a:r>
              <a:rPr lang="en-US"/>
              <a:t> (─2,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/>
              <a:t>, </a:t>
            </a:r>
            <a:r>
              <a:rPr lang="en-US"/>
              <a:t>(</a:t>
            </a:r>
            <a:r>
              <a:rPr lang="en-US" smtClean="0"/>
              <a:t>─4, 1) </a:t>
            </a:r>
            <a:r>
              <a:rPr lang="en-US" b="1" baseline="30000"/>
              <a:t>T</a:t>
            </a:r>
            <a:r>
              <a:rPr lang="en-US" smtClean="0"/>
              <a:t> )  = ─2*1 ─ 3*(─4) = 10 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AD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(1, ─3)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</a:t>
            </a:r>
            <a:r>
              <a:rPr lang="en-US"/>
              <a:t>(─3)</a:t>
            </a:r>
            <a:r>
              <a:rPr lang="en-US" smtClean="0"/>
              <a:t> </a:t>
            </a:r>
            <a:r>
              <a:rPr lang="en-US"/>
              <a:t>─ </a:t>
            </a:r>
            <a:r>
              <a:rPr lang="en-US" smtClean="0"/>
              <a:t>3*1 </a:t>
            </a:r>
            <a:r>
              <a:rPr lang="en-US"/>
              <a:t>= </a:t>
            </a:r>
            <a:r>
              <a:rPr lang="en-US" smtClean="0"/>
              <a:t>3 </a:t>
            </a:r>
            <a:r>
              <a:rPr lang="en-US"/>
              <a:t>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AE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(2, 4) </a:t>
            </a:r>
            <a:r>
              <a:rPr lang="en-US" b="1" baseline="30000"/>
              <a:t>T</a:t>
            </a:r>
            <a:r>
              <a:rPr lang="en-US"/>
              <a:t> )  = ─</a:t>
            </a:r>
            <a:r>
              <a:rPr lang="en-US" smtClean="0"/>
              <a:t>2*4 </a:t>
            </a:r>
            <a:r>
              <a:rPr lang="en-US"/>
              <a:t>─ </a:t>
            </a:r>
            <a:r>
              <a:rPr lang="en-US" smtClean="0"/>
              <a:t>3*2 </a:t>
            </a:r>
            <a:r>
              <a:rPr lang="en-US"/>
              <a:t>= </a:t>
            </a:r>
            <a:r>
              <a:rPr lang="en-US" smtClean="0"/>
              <a:t>─14 &lt;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AF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(4, ─1)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*(─1) </a:t>
            </a:r>
            <a:r>
              <a:rPr lang="en-US"/>
              <a:t>─ </a:t>
            </a:r>
            <a:r>
              <a:rPr lang="en-US" smtClean="0"/>
              <a:t>3*4 </a:t>
            </a:r>
            <a:r>
              <a:rPr lang="en-US"/>
              <a:t>= </a:t>
            </a:r>
            <a:r>
              <a:rPr lang="en-US" smtClean="0"/>
              <a:t>─10 </a:t>
            </a:r>
            <a:r>
              <a:rPr lang="en-US"/>
              <a:t>&lt; </a:t>
            </a:r>
            <a:r>
              <a:rPr lang="en-US" smtClean="0"/>
              <a:t>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44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908720"/>
            <a:ext cx="360040" cy="180020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860032" y="29249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</a:t>
            </a:r>
            <a:r>
              <a:rPr lang="en-US" b="1" smtClean="0"/>
              <a:t>=(2,1)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</a:t>
            </a:r>
            <a:r>
              <a:rPr lang="en-US" b="1" smtClean="0"/>
              <a:t>=(5,6)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Angle of vectors</a:t>
            </a:r>
          </a:p>
          <a:p>
            <a:endParaRPr lang="en-US"/>
          </a:p>
          <a:p>
            <a:r>
              <a:rPr lang="en-US" smtClean="0"/>
              <a:t>cos angle =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v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angle = arc cos ( 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,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 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ǁ</a:t>
            </a:r>
            <a:r>
              <a:rPr lang="en-US" b="1"/>
              <a:t>v</a:t>
            </a:r>
            <a:r>
              <a:rPr lang="en-US"/>
              <a:t>ǁ</a:t>
            </a:r>
            <a:r>
              <a:rPr lang="en-US">
                <a:sym typeface="Symbol"/>
              </a:rPr>
              <a:t> )</a:t>
            </a:r>
            <a:r>
              <a:rPr lang="en-US" smtClean="0">
                <a:sym typeface="Symbol"/>
              </a:rPr>
              <a:t> ) 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Relative orientation of </a:t>
            </a:r>
            <a:r>
              <a:rPr lang="en-US" b="1" smtClean="0"/>
              <a:t>u</a:t>
            </a:r>
            <a:r>
              <a:rPr lang="en-US" smtClean="0"/>
              <a:t> and </a:t>
            </a:r>
            <a:r>
              <a:rPr lang="en-US" b="1" smtClean="0"/>
              <a:t>v</a:t>
            </a:r>
          </a:p>
          <a:p>
            <a:r>
              <a:rPr lang="en-US" smtClean="0"/>
              <a:t>is </a:t>
            </a:r>
            <a:r>
              <a:rPr lang="en-US" b="1" smtClean="0"/>
              <a:t>not </a:t>
            </a:r>
            <a:r>
              <a:rPr lang="en-US" smtClean="0"/>
              <a:t>calculated</a:t>
            </a:r>
            <a:r>
              <a:rPr lang="en-US" b="1" smtClean="0"/>
              <a:t> </a:t>
            </a:r>
          </a:p>
          <a:p>
            <a:endParaRPr lang="cs-CZ"/>
          </a:p>
        </p:txBody>
      </p:sp>
      <p:sp>
        <p:nvSpPr>
          <p:cNvPr id="36" name="TextBox 35"/>
          <p:cNvSpPr txBox="1"/>
          <p:nvPr/>
        </p:nvSpPr>
        <p:spPr>
          <a:xfrm>
            <a:off x="5796136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1" name="Oval 40"/>
          <p:cNvSpPr/>
          <p:nvPr/>
        </p:nvSpPr>
        <p:spPr>
          <a:xfrm>
            <a:off x="666023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932040" y="2348880"/>
            <a:ext cx="180020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6200000">
            <a:off x="4355976" y="2132856"/>
            <a:ext cx="1152128" cy="1152128"/>
          </a:xfrm>
          <a:prstGeom prst="arc">
            <a:avLst>
              <a:gd name="adj1" fmla="val 2741943"/>
              <a:gd name="adj2" fmla="val 4897960"/>
            </a:avLst>
          </a:prstGeom>
          <a:solidFill>
            <a:srgbClr val="FF0000">
              <a:alpha val="54000"/>
            </a:srgbClr>
          </a:solidFill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Arc 42"/>
          <p:cNvSpPr/>
          <p:nvPr/>
        </p:nvSpPr>
        <p:spPr>
          <a:xfrm rot="16200000">
            <a:off x="4175956" y="2024844"/>
            <a:ext cx="1512168" cy="1440160"/>
          </a:xfrm>
          <a:prstGeom prst="arc">
            <a:avLst>
              <a:gd name="adj1" fmla="val 760107"/>
              <a:gd name="adj2" fmla="val 2663288"/>
            </a:avLst>
          </a:prstGeom>
          <a:solidFill>
            <a:srgbClr val="92D050">
              <a:alpha val="60000"/>
            </a:srgbClr>
          </a:solidFill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1268760"/>
            <a:ext cx="1440160" cy="1440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076056" y="47667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</a:t>
            </a:r>
            <a:r>
              <a:rPr lang="en-US" b="1" smtClean="0"/>
              <a:t>=(2,7)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6876256" y="24208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</a:t>
            </a:r>
            <a:r>
              <a:rPr lang="en-US" b="1" smtClean="0"/>
              <a:t>=(6,3)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395536" y="386104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cos  </a:t>
            </a:r>
            <a:r>
              <a:rPr lang="en-US" b="1" smtClean="0">
                <a:solidFill>
                  <a:srgbClr val="00B050"/>
                </a:solidFill>
                <a:sym typeface="Symbol"/>
              </a:rPr>
              <a:t>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 smtClean="0">
                <a:sym typeface="Symbol"/>
              </a:rPr>
              <a:t>u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AC</a:t>
            </a:r>
            <a:r>
              <a:rPr lang="en-US" smtClean="0">
                <a:sym typeface="Symbol"/>
              </a:rPr>
              <a:t>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 =    </a:t>
            </a:r>
            <a:r>
              <a:rPr lang="en-US"/>
              <a:t>cos  </a:t>
            </a:r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CAB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 smtClean="0">
                <a:sym typeface="Symbol"/>
              </a:rPr>
              <a:t>AC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</a:t>
            </a:r>
            <a:r>
              <a:rPr lang="en-US" smtClean="0">
                <a:sym typeface="Symbol"/>
              </a:rPr>
              <a:t>(</a:t>
            </a:r>
            <a:r>
              <a:rPr lang="en-US" smtClean="0"/>
              <a:t>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</a:t>
            </a:r>
            <a:r>
              <a:rPr lang="en-US" smtClean="0">
                <a:sym typeface="Symbol"/>
              </a:rPr>
              <a:t>) </a:t>
            </a:r>
          </a:p>
          <a:p>
            <a:r>
              <a:rPr lang="en-US" smtClean="0">
                <a:sym typeface="Symbol"/>
              </a:rPr>
              <a:t>= </a:t>
            </a:r>
            <a:r>
              <a:rPr lang="en-US" b="1" smtClean="0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 smtClean="0"/>
              <a:t>(1, 5) </a:t>
            </a:r>
            <a:r>
              <a:rPr lang="en-US" b="1" baseline="30000"/>
              <a:t>T</a:t>
            </a:r>
            <a:r>
              <a:rPr lang="en-US" b="1" smtClean="0">
                <a:sym typeface="Symbol"/>
              </a:rPr>
              <a:t>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 smtClean="0"/>
              <a:t>ǁ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/>
              <a:t>ǁ ǁ</a:t>
            </a:r>
            <a:r>
              <a:rPr lang="en-US">
                <a:sym typeface="Symbol"/>
              </a:rPr>
              <a:t> </a:t>
            </a:r>
            <a:r>
              <a:rPr lang="en-US"/>
              <a:t>(1, 5) </a:t>
            </a:r>
            <a:r>
              <a:rPr lang="en-US" b="1" baseline="30000"/>
              <a:t>T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</a:t>
            </a:r>
          </a:p>
          <a:p>
            <a:r>
              <a:rPr lang="en-US" smtClean="0">
                <a:sym typeface="Symbol"/>
              </a:rPr>
              <a:t>=  (4*1 + 4*5) / ( sqrt(32) * sqrt(26) )  =  24 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/>
              <a:t>cos 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BAD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u</a:t>
            </a:r>
            <a:r>
              <a:rPr lang="en-US">
                <a:sym typeface="Symbol"/>
              </a:rPr>
              <a:t>, </a:t>
            </a:r>
            <a:r>
              <a:rPr lang="en-US" b="1" smtClean="0">
                <a:sym typeface="Symbol"/>
              </a:rPr>
              <a:t>AD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)    =    </a:t>
            </a:r>
            <a:r>
              <a:rPr lang="en-US"/>
              <a:t>cos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smtClean="0">
                <a:solidFill>
                  <a:srgbClr val="FF0000"/>
                </a:solidFill>
              </a:rPr>
              <a:t>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</a:t>
            </a:r>
            <a:r>
              <a:rPr lang="en-US" b="1" smtClean="0">
                <a:sym typeface="Symbol"/>
              </a:rPr>
              <a:t>AD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</a:t>
            </a:r>
            <a:r>
              <a:rPr lang="en-US"/>
              <a:t>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>
                <a:sym typeface="Symbol"/>
              </a:rPr>
              <a:t>) </a:t>
            </a:r>
          </a:p>
          <a:p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 </a:t>
            </a:r>
            <a:r>
              <a:rPr lang="en-US"/>
              <a:t>ǁ(4, 4) </a:t>
            </a:r>
            <a:r>
              <a:rPr lang="en-US" b="1" baseline="30000"/>
              <a:t>T</a:t>
            </a:r>
            <a:r>
              <a:rPr lang="en-US"/>
              <a:t>ǁ ǁ</a:t>
            </a:r>
            <a:r>
              <a:rPr lang="en-US">
                <a:sym typeface="Symbol"/>
              </a:rPr>
              <a:t>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/>
              <a:t>ǁ</a:t>
            </a:r>
            <a:r>
              <a:rPr lang="en-US">
                <a:sym typeface="Symbol"/>
              </a:rPr>
              <a:t> )   </a:t>
            </a:r>
          </a:p>
          <a:p>
            <a:r>
              <a:rPr lang="en-US">
                <a:sym typeface="Symbol"/>
              </a:rPr>
              <a:t>=  (</a:t>
            </a:r>
            <a:r>
              <a:rPr lang="en-US" smtClean="0">
                <a:sym typeface="Symbol"/>
              </a:rPr>
              <a:t>4*5 </a:t>
            </a:r>
            <a:r>
              <a:rPr lang="en-US">
                <a:sym typeface="Symbol"/>
              </a:rPr>
              <a:t>+ </a:t>
            </a:r>
            <a:r>
              <a:rPr lang="en-US" smtClean="0">
                <a:sym typeface="Symbol"/>
              </a:rPr>
              <a:t>4*1) </a:t>
            </a:r>
            <a:r>
              <a:rPr lang="en-US">
                <a:sym typeface="Symbol"/>
              </a:rPr>
              <a:t>/ ( sqrt(32) * sqrt(26) </a:t>
            </a:r>
            <a:r>
              <a:rPr lang="en-US" smtClean="0">
                <a:sym typeface="Symbol"/>
              </a:rPr>
              <a:t>)  </a:t>
            </a:r>
            <a:r>
              <a:rPr lang="en-US">
                <a:sym typeface="Symbol"/>
              </a:rPr>
              <a:t>= </a:t>
            </a:r>
            <a:r>
              <a:rPr lang="en-US" smtClean="0">
                <a:sym typeface="Symbol"/>
              </a:rPr>
              <a:t> 24 </a:t>
            </a:r>
            <a:r>
              <a:rPr lang="en-US">
                <a:sym typeface="Symbol"/>
              </a:rPr>
              <a:t>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>
                <a:solidFill>
                  <a:srgbClr val="FF0000"/>
                </a:solidFill>
              </a:rPr>
              <a:t>BAD</a:t>
            </a:r>
            <a:r>
              <a:rPr lang="en-US"/>
              <a:t> = arc cos ( 3/ sqrt(13) ) = </a:t>
            </a:r>
            <a:r>
              <a:rPr lang="en-US" smtClean="0"/>
              <a:t>0.588 </a:t>
            </a:r>
            <a:r>
              <a:rPr lang="en-US"/>
              <a:t>rad = </a:t>
            </a:r>
            <a:r>
              <a:rPr lang="en-US" smtClean="0"/>
              <a:t>33.69</a:t>
            </a:r>
            <a:r>
              <a:rPr lang="en-US" smtClean="0">
                <a:sym typeface="Symbol"/>
              </a:rPr>
              <a:t></a:t>
            </a:r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67544" y="35010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, 4) 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sp>
        <p:nvSpPr>
          <p:cNvPr id="51" name="Rectangle 50"/>
          <p:cNvSpPr/>
          <p:nvPr/>
        </p:nvSpPr>
        <p:spPr>
          <a:xfrm>
            <a:off x="323528" y="980728"/>
            <a:ext cx="3600400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Box 45"/>
          <p:cNvSpPr txBox="1"/>
          <p:nvPr/>
        </p:nvSpPr>
        <p:spPr>
          <a:xfrm>
            <a:off x="6948264" y="58052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l-GR" smtClean="0"/>
              <a:t>π</a:t>
            </a:r>
            <a:r>
              <a:rPr lang="en-US" smtClean="0"/>
              <a:t> rad  =  180 deg</a:t>
            </a:r>
          </a:p>
          <a:p>
            <a:r>
              <a:rPr lang="en-US" smtClean="0"/>
              <a:t>1 rad = 180/</a:t>
            </a:r>
            <a:r>
              <a:rPr lang="el-GR"/>
              <a:t>π</a:t>
            </a:r>
            <a:r>
              <a:rPr lang="en-US" smtClean="0"/>
              <a:t>  deg</a:t>
            </a:r>
          </a:p>
          <a:p>
            <a:r>
              <a:rPr lang="en-US"/>
              <a:t>1 deg = </a:t>
            </a:r>
            <a:r>
              <a:rPr lang="el-GR" smtClean="0"/>
              <a:t>π</a:t>
            </a:r>
            <a:r>
              <a:rPr lang="en-US" smtClean="0"/>
              <a:t>/180 rad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8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2945</Words>
  <Application>Microsoft Office PowerPoint</Application>
  <PresentationFormat>On-screen Show (4:3)</PresentationFormat>
  <Paragraphs>481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299</cp:revision>
  <dcterms:created xsi:type="dcterms:W3CDTF">2016-12-06T19:10:40Z</dcterms:created>
  <dcterms:modified xsi:type="dcterms:W3CDTF">2016-12-08T13:50:42Z</dcterms:modified>
</cp:coreProperties>
</file>