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8" r:id="rId4"/>
    <p:sldId id="265" r:id="rId5"/>
    <p:sldId id="262" r:id="rId6"/>
    <p:sldId id="260" r:id="rId7"/>
    <p:sldId id="263" r:id="rId8"/>
    <p:sldId id="257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5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A8A23-E7E3-44BF-8566-4DF678C61AF2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0AB57-A3C7-40CD-9ACD-A31FEBED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01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367A9-9FA3-4853-8ED2-8DDFC6008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0F1562-EF89-4093-B8B8-8CF8961F13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D729E-32AA-4F9E-884F-A6A0DA266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2FDD1-26E0-4EBD-8C68-8FA646783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28FA2-2F23-4BBF-8FE0-CE52B3043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2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E65C1-E91D-4B80-A3FC-3E2227476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530E52-A3E9-4604-BD2C-BDBBF5781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5A0FA-EAF2-474C-8E3B-B625EC877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88C34-4665-4DEF-9013-303248A63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17009-9383-451C-8740-8EB4C8A30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6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0028B6-38A0-4FD2-B11D-90C685AFE7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7E938E-B0DE-4DAD-8624-AA5CEEAE4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87FD5-C45E-4A00-8A28-99E515C8C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98567-4DD2-48E6-A8B1-0923A9880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5BDC9-B34F-47FE-8AA2-AB83C6F5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E6FD1-149B-4039-86AE-E47848FF0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12F60-41FA-4C05-827F-A901D06CC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2C1B7-C0A8-4201-9D8A-FD5CDA220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45DD2-5D0F-4640-A65A-1F4BE4235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5F719-3C5B-4E2E-B8BE-8112F8A66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5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7D195-C34E-43B8-9540-650B60ABA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38948-2FE8-4479-A928-4FDBDDAEB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1C6FD-E0C4-4406-806A-66CF5A24C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893E2-1C36-422E-993D-4E8E03C31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E28B6-C1E1-47B0-A121-9D765E540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9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A6439-BF32-4E56-BB14-2AC056C3C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6F0B7-A759-4164-979E-9DA08CACA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6152E3-7227-4FF3-B11E-35E7D4FF59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131D66-4498-4E1B-A7C1-A2D1E15DF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3F3405-6FE8-4D47-AC11-DF673BEFF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15F591-06B5-4EE4-9CE5-525A4307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04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9F91A-BCFF-4437-AD04-90D803087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70B94-0558-4072-80C5-57F0D378C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DDE0B6-A669-4388-9398-90CC874F3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10A6D3-C021-4678-8296-9C8B90F91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A549E7-7DF3-4E20-9C95-A5900B7B6D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F4E0B-F783-4A25-9312-ACE126E90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161851-6278-4A3F-984F-FBFA9FE65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88C205-306B-4D67-9EF5-75E0A16CA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2C2CF-D56A-45BE-8103-E4F1B8267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901A2-AA56-457A-8F15-5B236FDAA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E98B57-019D-4985-B95E-FF40E7F0B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4A6D9D-B13E-40BE-AE34-2F8E7C6E9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9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E37879-9F69-41EF-8310-326288594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9AA1FE-329A-43E6-B46E-8FFAF9F77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023EDD-D09A-4642-B7D9-15E485C80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93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D0406-022A-48A9-A4D2-4189C0F83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9E231-72E7-45F3-87BB-92321E6DA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6F0DC-694F-4BB4-8AA8-1DA7E0E90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09437-24D8-4201-A8DB-0F9420A98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879212-CB1E-454D-8F01-3CB9E6A9F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240FE5-B8C9-4FDD-8CB8-E8A1CE7E5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2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D93C1-F8A9-4BC1-BF42-DED3F8261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DB0C76-5751-4C52-81CC-608A198AA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D05C6D-98CD-4F5D-A78F-EE41ABFE2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B02CA-4070-4705-9B7F-232C494BB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F5EFC-4759-4AE3-B2C5-CF39FBD18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5CC470-BA02-4FC6-B8A9-B3C6B1797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8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3624CC-CC80-4459-9656-F664B4888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076D6-ED6B-4FF9-B6E6-88E318ABF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080E4-61F0-49E9-8043-A3C005E1B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FBEC5-4535-4F4C-88AD-8D51FBFF662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7F2B9-09D2-4A14-94BD-CA64AC7E2F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25EA-63BC-4EAA-95FA-12C5259AB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2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review.redd.it/61qzo3egumo11.jpg?width=960&amp;crop=smart&amp;auto=webp&amp;s=445019148a08059959f25ed33e6d5fa6c8e522ed" TargetMode="External"/><Relationship Id="rId2" Type="http://schemas.openxmlformats.org/officeDocument/2006/relationships/hyperlink" Target="https://i.gadgets360cdn.com/large/macbookpro_1477920514956.jpe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ookdown.org/roback/bookdown-BeyondMLR/ch-poissonreg.html" TargetMode="External"/><Relationship Id="rId5" Type="http://schemas.openxmlformats.org/officeDocument/2006/relationships/hyperlink" Target="https://i.pinimg.com/originals/87/b9/db/87b9db78647912d4bf3bca0309e86648.png" TargetMode="External"/><Relationship Id="rId4" Type="http://schemas.openxmlformats.org/officeDocument/2006/relationships/hyperlink" Target="https://eshop.kak.cz/zbozi/moo046-19-crt-monitor-samsung-syncmaster-997mb-lh19isb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74C69123-B59E-4752-8B59-B91C422E64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cs-CZ" sz="4400" dirty="0"/>
              <a:t>B4M36SAN</a:t>
            </a:r>
            <a:br>
              <a:rPr lang="en-US" dirty="0"/>
            </a:br>
            <a:r>
              <a:rPr lang="en-US" dirty="0"/>
              <a:t>LDA and</a:t>
            </a:r>
            <a:br>
              <a:rPr lang="en-US" dirty="0"/>
            </a:br>
            <a:r>
              <a:rPr lang="en-US" dirty="0"/>
              <a:t>Logistic Regression</a:t>
            </a:r>
            <a:endParaRPr lang="cs-CZ" dirty="0"/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D13276D9-36AF-4427-A1F4-540468A17E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Anh Vu 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0194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EFCAE-D211-48B6-9F24-7B61BEA9A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Outline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648C5-90B4-4A8D-918B-10DB6D050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From Linear to Logistic regression </a:t>
            </a:r>
          </a:p>
          <a:p>
            <a:endParaRPr lang="cs-CZ" dirty="0"/>
          </a:p>
          <a:p>
            <a:r>
              <a:rPr lang="cs-CZ" dirty="0"/>
              <a:t>How is LDA approach different?</a:t>
            </a:r>
          </a:p>
          <a:p>
            <a:pPr lvl="1"/>
            <a:r>
              <a:rPr lang="cs-CZ" dirty="0"/>
              <a:t>What assumptions are relaxed in QDA?</a:t>
            </a:r>
          </a:p>
          <a:p>
            <a:pPr lvl="1"/>
            <a:endParaRPr lang="cs-CZ" dirty="0"/>
          </a:p>
          <a:p>
            <a:r>
              <a:rPr lang="cs-CZ" dirty="0"/>
              <a:t>From Logistic regression to Generalized Linear Models</a:t>
            </a:r>
          </a:p>
          <a:p>
            <a:pPr lvl="1"/>
            <a:r>
              <a:rPr lang="cs-CZ" dirty="0"/>
              <a:t>Basic idea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76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>
            <a:extLst>
              <a:ext uri="{FF2B5EF4-FFF2-40B4-BE49-F238E27FC236}">
                <a16:creationId xmlns:a16="http://schemas.microsoft.com/office/drawing/2014/main" id="{26F64393-D3F7-44AE-9FA2-E5BBA5846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070" y="4696294"/>
            <a:ext cx="2813305" cy="210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BC809F-CF7F-47EE-97C2-BC88ACD58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Linear to Logistic regression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5B7A5E-16E3-4493-8915-859EF30C00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4606105" cy="184926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What we have</a:t>
                </a:r>
              </a:p>
              <a:p>
                <a:r>
                  <a:rPr lang="en-US" dirty="0"/>
                  <a:t>Linear model</a:t>
                </a:r>
              </a:p>
              <a:p>
                <a:pPr lvl="1"/>
                <a:r>
                  <a:rPr lang="en-US" dirty="0"/>
                  <a:t>Simple to fit</a:t>
                </a:r>
              </a:p>
              <a:p>
                <a:pPr lvl="1"/>
                <a:r>
                  <a:rPr lang="en-US" dirty="0"/>
                  <a:t>Predicts on </a:t>
                </a:r>
                <a:r>
                  <a:rPr lang="en-US" b="1" dirty="0">
                    <a:solidFill>
                      <a:srgbClr val="C00000"/>
                    </a:solidFill>
                  </a:rPr>
                  <a:t>scale</a:t>
                </a:r>
                <a:r>
                  <a:rPr lang="cs-CZ" b="1" dirty="0">
                    <a:solidFill>
                      <a:srgbClr val="C00000"/>
                    </a:solidFill>
                  </a:rPr>
                  <a:t> from </a:t>
                </a:r>
                <a:r>
                  <a:rPr lang="en-US" dirty="0">
                    <a:solidFill>
                      <a:srgbClr val="C00000"/>
                    </a:solidFill>
                  </a:rPr>
                  <a:t>0 to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endParaRPr lang="en-US" b="1" dirty="0">
                  <a:solidFill>
                    <a:srgbClr val="C00000"/>
                  </a:solidFill>
                </a:endParaRPr>
              </a:p>
              <a:p>
                <a:pPr lvl="1"/>
                <a:endParaRPr lang="en-US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5B7A5E-16E3-4493-8915-859EF30C00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4606105" cy="1849262"/>
              </a:xfrm>
              <a:blipFill>
                <a:blip r:embed="rId3"/>
                <a:stretch>
                  <a:fillRect l="-2646" t="-5263" b="-3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0B59AED-AEE1-4F45-BC98-B2B56982E746}"/>
              </a:ext>
            </a:extLst>
          </p:cNvPr>
          <p:cNvSpPr txBox="1">
            <a:spLocks/>
          </p:cNvSpPr>
          <p:nvPr/>
        </p:nvSpPr>
        <p:spPr>
          <a:xfrm>
            <a:off x="5988729" y="1825624"/>
            <a:ext cx="4479524" cy="1796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What we want</a:t>
            </a:r>
          </a:p>
          <a:p>
            <a:r>
              <a:rPr lang="en-US" dirty="0"/>
              <a:t>To predict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probabilities</a:t>
            </a:r>
          </a:p>
          <a:p>
            <a:pPr lvl="1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Scale 0 to 1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7FAD1F9-4B56-43F0-850E-28922422ABBB}"/>
              </a:ext>
            </a:extLst>
          </p:cNvPr>
          <p:cNvSpPr/>
          <p:nvPr/>
        </p:nvSpPr>
        <p:spPr>
          <a:xfrm>
            <a:off x="4154749" y="4563980"/>
            <a:ext cx="2325950" cy="2112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46E6402-D837-4F23-86C5-8BE3208401BF}"/>
              </a:ext>
            </a:extLst>
          </p:cNvPr>
          <p:cNvSpPr/>
          <p:nvPr/>
        </p:nvSpPr>
        <p:spPr>
          <a:xfrm rot="1807486">
            <a:off x="3531218" y="4243525"/>
            <a:ext cx="570035" cy="3425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B40425DC-575D-4667-914E-FFFD0554184B}"/>
              </a:ext>
            </a:extLst>
          </p:cNvPr>
          <p:cNvSpPr/>
          <p:nvPr/>
        </p:nvSpPr>
        <p:spPr>
          <a:xfrm rot="8114103">
            <a:off x="6518670" y="4212402"/>
            <a:ext cx="570035" cy="3425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C1BC6B-E59B-49AA-B889-07B84BF2061D}"/>
                  </a:ext>
                </a:extLst>
              </p:cNvPr>
              <p:cNvSpPr txBox="1"/>
              <p:nvPr/>
            </p:nvSpPr>
            <p:spPr>
              <a:xfrm>
                <a:off x="1830172" y="3674887"/>
                <a:ext cx="27019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C1BC6B-E59B-49AA-B889-07B84BF206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0172" y="3674887"/>
                <a:ext cx="2701958" cy="276999"/>
              </a:xfrm>
              <a:prstGeom prst="rect">
                <a:avLst/>
              </a:prstGeom>
              <a:blipFill>
                <a:blip r:embed="rId4"/>
                <a:stretch>
                  <a:fillRect l="-1580" t="-2222" r="-451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4554B8-23AD-4908-AC4B-DF185FAFAE7E}"/>
                  </a:ext>
                </a:extLst>
              </p:cNvPr>
              <p:cNvSpPr txBox="1"/>
              <p:nvPr/>
            </p:nvSpPr>
            <p:spPr>
              <a:xfrm>
                <a:off x="4499807" y="5515378"/>
                <a:ext cx="1635832" cy="8993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⁡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4554B8-23AD-4908-AC4B-DF185FAFAE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07" y="5515378"/>
                <a:ext cx="1635832" cy="89934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2B9A5191-D5AA-4EE6-9F99-3F566CEF0FB1}"/>
              </a:ext>
            </a:extLst>
          </p:cNvPr>
          <p:cNvSpPr txBox="1"/>
          <p:nvPr/>
        </p:nvSpPr>
        <p:spPr>
          <a:xfrm>
            <a:off x="2270464" y="4713571"/>
            <a:ext cx="609452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Adapter function: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Logit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6EE3513-5A5A-404E-8B5E-C31A38EDEC05}"/>
                  </a:ext>
                </a:extLst>
              </p:cNvPr>
              <p:cNvSpPr txBox="1"/>
              <p:nvPr/>
            </p:nvSpPr>
            <p:spPr>
              <a:xfrm>
                <a:off x="6656160" y="5441351"/>
                <a:ext cx="4479524" cy="1324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are </a:t>
                </a:r>
                <a:r>
                  <a:rPr lang="en-US" b="1" dirty="0"/>
                  <a:t>odds </a:t>
                </a: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b="1" i="1" dirty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en-US" b="1" dirty="0">
                    <a:solidFill>
                      <a:schemeClr val="accent1">
                        <a:lumMod val="75000"/>
                      </a:schemeClr>
                    </a:solidFill>
                  </a:rPr>
                  <a:t> is probability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b="1" dirty="0">
                    <a:solidFill>
                      <a:srgbClr val="C00000"/>
                    </a:solidFill>
                  </a:rPr>
                  <a:t>continuous scale </a:t>
                </a:r>
                <a:r>
                  <a:rPr lang="en-US" dirty="0"/>
                  <a:t>from 0 to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endParaRPr lang="en-US" b="1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6EE3513-5A5A-404E-8B5E-C31A38EDEC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6160" y="5441351"/>
                <a:ext cx="4479524" cy="1324402"/>
              </a:xfrm>
              <a:prstGeom prst="rect">
                <a:avLst/>
              </a:prstGeom>
              <a:blipFill>
                <a:blip r:embed="rId6"/>
                <a:stretch>
                  <a:fillRect l="-1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B767081-9B8A-4F55-ABF8-7DE373D347B4}"/>
                  </a:ext>
                </a:extLst>
              </p:cNvPr>
              <p:cNvSpPr txBox="1"/>
              <p:nvPr/>
            </p:nvSpPr>
            <p:spPr>
              <a:xfrm>
                <a:off x="81685" y="4414819"/>
                <a:ext cx="4479524" cy="3028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Examples:</a:t>
                </a:r>
              </a:p>
              <a:p>
                <a:r>
                  <a:rPr lang="en-US" dirty="0"/>
                  <a:t>Probability of heads in a coin toss </a:t>
                </a:r>
                <a:r>
                  <a:rPr lang="en-US" i="1" dirty="0"/>
                  <a:t>p=0.5</a:t>
                </a:r>
              </a:p>
              <a:p>
                <a:r>
                  <a:rPr lang="en-US" dirty="0"/>
                  <a:t>	odds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0.5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0.5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b="1" dirty="0"/>
              </a:p>
              <a:p>
                <a:r>
                  <a:rPr lang="en-US" dirty="0"/>
                  <a:t>Probability of 6 in a dice roll </a:t>
                </a:r>
                <a:r>
                  <a:rPr lang="en-US" i="1" dirty="0"/>
                  <a:t>p=1/6</a:t>
                </a:r>
              </a:p>
              <a:p>
                <a:r>
                  <a:rPr lang="en-US" dirty="0"/>
                  <a:t>	odds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1/6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1/6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en-US" b="1" dirty="0"/>
              </a:p>
              <a:p>
                <a:r>
                  <a:rPr lang="en-US" dirty="0"/>
                  <a:t>Probability of passing SAN </a:t>
                </a:r>
                <a:r>
                  <a:rPr lang="en-US" i="1" dirty="0"/>
                  <a:t>p=0.9</a:t>
                </a:r>
              </a:p>
              <a:p>
                <a:r>
                  <a:rPr lang="en-US" dirty="0"/>
                  <a:t>	odds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0.9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0.9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𝟗</m:t>
                    </m:r>
                  </m:oMath>
                </a14:m>
                <a:endParaRPr lang="en-US" b="1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B767081-9B8A-4F55-ABF8-7DE373D347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85" y="4414819"/>
                <a:ext cx="4479524" cy="3028201"/>
              </a:xfrm>
              <a:prstGeom prst="rect">
                <a:avLst/>
              </a:prstGeom>
              <a:blipFill>
                <a:blip r:embed="rId7"/>
                <a:stretch>
                  <a:fillRect l="-1088" t="-10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6BD8380C-E2CF-495E-9E5B-AD855433D12D}"/>
              </a:ext>
            </a:extLst>
          </p:cNvPr>
          <p:cNvSpPr txBox="1"/>
          <p:nvPr/>
        </p:nvSpPr>
        <p:spPr>
          <a:xfrm>
            <a:off x="4498576" y="6194556"/>
            <a:ext cx="169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Express </a:t>
            </a:r>
            <a:r>
              <a:rPr lang="en-US" i="1" dirty="0">
                <a:solidFill>
                  <a:schemeClr val="bg1"/>
                </a:solidFill>
              </a:rPr>
              <a:t>p</a:t>
            </a:r>
            <a:r>
              <a:rPr lang="en-US" dirty="0">
                <a:solidFill>
                  <a:schemeClr val="bg1"/>
                </a:solidFill>
              </a:rPr>
              <a:t> with </a:t>
            </a:r>
            <a:r>
              <a:rPr lang="en-US" i="1" dirty="0">
                <a:solidFill>
                  <a:schemeClr val="bg1"/>
                </a:solidFill>
              </a:rPr>
              <a:t>Y</a:t>
            </a:r>
          </a:p>
        </p:txBody>
      </p:sp>
      <p:pic>
        <p:nvPicPr>
          <p:cNvPr id="1026" name="Picture 2" descr="Apple Says Not All Thunderbolt 3 Ports on the 13-inch ...">
            <a:extLst>
              <a:ext uri="{FF2B5EF4-FFF2-40B4-BE49-F238E27FC236}">
                <a16:creationId xmlns:a16="http://schemas.microsoft.com/office/drawing/2014/main" id="{15E90574-9BB2-43C4-A48A-FD9BA4CCBB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536"/>
          <a:stretch/>
        </p:blipFill>
        <p:spPr bwMode="auto">
          <a:xfrm>
            <a:off x="3284281" y="1771574"/>
            <a:ext cx="2160024" cy="711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19&amp;quot; CRT monitor SAMSUNG SyncMaster 997MB LH19ISBBS/EDC slono | kak.cz">
            <a:extLst>
              <a:ext uri="{FF2B5EF4-FFF2-40B4-BE49-F238E27FC236}">
                <a16:creationId xmlns:a16="http://schemas.microsoft.com/office/drawing/2014/main" id="{C5BFAD1E-1B8B-46BC-8CD2-52C7C80489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769" y="866763"/>
            <a:ext cx="2234679" cy="1917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06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3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F7492-DDB7-4AF9-9AF5-FB68C578A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LDA approach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7788C0-A9C1-4397-BAF3-36F2C83F8C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802112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To which </a:t>
                </a:r>
                <a:r>
                  <a:rPr lang="en-US" dirty="0">
                    <a:solidFill>
                      <a:srgbClr val="C00000"/>
                    </a:solidFill>
                  </a:rPr>
                  <a:t>class</a:t>
                </a:r>
                <a:r>
                  <a:rPr lang="en-US" dirty="0"/>
                  <a:t> </a:t>
                </a:r>
                <a:r>
                  <a:rPr lang="en-US" i="1" dirty="0">
                    <a:solidFill>
                      <a:srgbClr val="C00000"/>
                    </a:solidFill>
                  </a:rPr>
                  <a:t>c</a:t>
                </a:r>
                <a:r>
                  <a:rPr lang="en-US" dirty="0"/>
                  <a:t> the instance </a:t>
                </a:r>
                <a:r>
                  <a:rPr lang="cs-CZ" dirty="0"/>
                  <a:t>with </a:t>
                </a:r>
                <a:r>
                  <a:rPr lang="cs-CZ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features</a:t>
                </a:r>
                <a:r>
                  <a:rPr lang="cs-CZ" dirty="0"/>
                  <a:t> </a:t>
                </a:r>
                <a:r>
                  <a:rPr lang="cs-CZ" i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x</a:t>
                </a:r>
                <a:r>
                  <a:rPr lang="cs-CZ" dirty="0"/>
                  <a:t> </a:t>
                </a:r>
                <a:r>
                  <a:rPr lang="en-US" dirty="0"/>
                  <a:t>most likely belongs to?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𝑠𝑒𝑥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𝑀𝑎𝑙𝑒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𝐻𝑒𝑖𝑔h𝑡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184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cs-CZ" dirty="0"/>
                  <a:t>Baye</a:t>
                </a:r>
                <a:r>
                  <a:rPr lang="en-US" dirty="0"/>
                  <a:t>s formula</a:t>
                </a: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𝑠𝑒𝑥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𝑀𝑎𝑙𝑒</m:t>
                        </m:r>
                      </m:e>
                      <m:e>
                        <m: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𝐻𝑒𝑖𝑔h𝑡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=184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𝐻𝑒𝑖𝑔h𝑡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=184|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𝑠𝑒𝑥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𝑚𝑎𝑙𝑒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𝑠𝑒𝑥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𝑚𝑎𝑙𝑒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nary>
                          <m:naryPr>
                            <m:chr m:val="∑"/>
                            <m:supHide m:val="o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𝑒𝑥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b>
                          <m:sup/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𝐻𝑒𝑖𝑔h𝑡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=184|</m:t>
                            </m:r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𝑠𝑒𝑥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𝑒𝑥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𝑠𝑒𝑥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𝑒𝑥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7788C0-A9C1-4397-BAF3-36F2C83F8C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802112" cy="4351338"/>
              </a:xfrm>
              <a:blipFill>
                <a:blip r:embed="rId2"/>
                <a:stretch>
                  <a:fillRect l="-1016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2">
            <a:extLst>
              <a:ext uri="{FF2B5EF4-FFF2-40B4-BE49-F238E27FC236}">
                <a16:creationId xmlns:a16="http://schemas.microsoft.com/office/drawing/2014/main" id="{39498D6E-766D-490A-AFA9-9D35AB9470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Chart, histogram&#10;&#10;Description automatically generated">
            <a:extLst>
              <a:ext uri="{FF2B5EF4-FFF2-40B4-BE49-F238E27FC236}">
                <a16:creationId xmlns:a16="http://schemas.microsoft.com/office/drawing/2014/main" id="{C3F13414-ADD4-4F0C-8062-1F53C74B26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384" y="2956713"/>
            <a:ext cx="1530561" cy="944574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C4133EA-20C8-4E4B-A7A3-9BC98BF4BA71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7266665" y="3901287"/>
            <a:ext cx="0" cy="122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706C252-2BA4-4D8B-9B88-D93A27DCBF23}"/>
                  </a:ext>
                </a:extLst>
              </p:cNvPr>
              <p:cNvSpPr txBox="1"/>
              <p:nvPr/>
            </p:nvSpPr>
            <p:spPr>
              <a:xfrm>
                <a:off x="8627364" y="3147465"/>
                <a:ext cx="14625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cs-CZ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</a:rPr>
                            <m:t>𝑚𝑎𝑙𝑒</m:t>
                          </m:r>
                        </m:e>
                      </m:d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=0.45</m:t>
                      </m:r>
                    </m:oMath>
                    <m:oMath xmlns:m="http://schemas.openxmlformats.org/officeDocument/2006/math"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cs-CZ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</a:rPr>
                            <m:t>𝑓𝑒𝑚𝑎𝑙𝑒</m:t>
                          </m:r>
                        </m:e>
                      </m:d>
                      <m:r>
                        <a:rPr lang="cs-CZ" sz="1400" b="0" i="1" smtClean="0">
                          <a:latin typeface="Cambria Math" panose="02040503050406030204" pitchFamily="18" charset="0"/>
                        </a:rPr>
                        <m:t>=0.55</m:t>
                      </m:r>
                    </m:oMath>
                  </m:oMathPara>
                </a14:m>
                <a:endParaRPr lang="cs-CZ" sz="1400" b="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706C252-2BA4-4D8B-9B88-D93A27DCBF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7364" y="3147465"/>
                <a:ext cx="1462580" cy="430887"/>
              </a:xfrm>
              <a:prstGeom prst="rect">
                <a:avLst/>
              </a:prstGeom>
              <a:blipFill>
                <a:blip r:embed="rId4"/>
                <a:stretch>
                  <a:fillRect l="-2500" r="-2500" b="-15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6BF3860-EFF0-4FA1-9FB0-17C158D09EC0}"/>
              </a:ext>
            </a:extLst>
          </p:cNvPr>
          <p:cNvCxnSpPr/>
          <p:nvPr/>
        </p:nvCxnSpPr>
        <p:spPr>
          <a:xfrm>
            <a:off x="9363456" y="3581400"/>
            <a:ext cx="0" cy="3809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4BCC3AF-3F63-44AC-9C6F-817E86961013}"/>
              </a:ext>
            </a:extLst>
          </p:cNvPr>
          <p:cNvSpPr/>
          <p:nvPr/>
        </p:nvSpPr>
        <p:spPr>
          <a:xfrm>
            <a:off x="8468139" y="3901286"/>
            <a:ext cx="1462580" cy="440589"/>
          </a:xfrm>
          <a:prstGeom prst="roundRect">
            <a:avLst/>
          </a:prstGeom>
          <a:solidFill>
            <a:schemeClr val="bg2">
              <a:lumMod val="90000"/>
              <a:alpha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65AC74B0-700D-41AA-8FAA-D7FF7AAEC996}"/>
              </a:ext>
            </a:extLst>
          </p:cNvPr>
          <p:cNvSpPr/>
          <p:nvPr/>
        </p:nvSpPr>
        <p:spPr>
          <a:xfrm>
            <a:off x="8729869" y="4282209"/>
            <a:ext cx="1360075" cy="440589"/>
          </a:xfrm>
          <a:prstGeom prst="roundRect">
            <a:avLst/>
          </a:prstGeom>
          <a:solidFill>
            <a:schemeClr val="bg2">
              <a:lumMod val="90000"/>
              <a:alpha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EA3DC3B-7204-49E8-8387-8B26A3802C3D}"/>
              </a:ext>
            </a:extLst>
          </p:cNvPr>
          <p:cNvSpPr txBox="1"/>
          <p:nvPr/>
        </p:nvSpPr>
        <p:spPr>
          <a:xfrm>
            <a:off x="10192449" y="4194726"/>
            <a:ext cx="18453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schemeClr val="bg2">
                    <a:lumMod val="75000"/>
                  </a:schemeClr>
                </a:solidFill>
              </a:rPr>
              <a:t>Assuming same „sizes“</a:t>
            </a:r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C1932AB6-2E0C-4DB5-BB6C-9DFB810AE901}"/>
              </a:ext>
            </a:extLst>
          </p:cNvPr>
          <p:cNvSpPr/>
          <p:nvPr/>
        </p:nvSpPr>
        <p:spPr>
          <a:xfrm>
            <a:off x="5455190" y="4293923"/>
            <a:ext cx="3274675" cy="440589"/>
          </a:xfrm>
          <a:prstGeom prst="roundRect">
            <a:avLst/>
          </a:prstGeom>
          <a:solidFill>
            <a:schemeClr val="tx2">
              <a:lumMod val="40000"/>
              <a:lumOff val="60000"/>
              <a:alpha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5F60694-77C9-42EF-9AB6-F0E4DBEC7398}"/>
              </a:ext>
            </a:extLst>
          </p:cNvPr>
          <p:cNvSpPr txBox="1"/>
          <p:nvPr/>
        </p:nvSpPr>
        <p:spPr>
          <a:xfrm>
            <a:off x="6186568" y="4869449"/>
            <a:ext cx="1577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same for all classes</a:t>
            </a:r>
            <a:endParaRPr lang="en-US" sz="1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BEA876F-44CE-49D9-9492-542E4FCC0D1F}"/>
                  </a:ext>
                </a:extLst>
              </p:cNvPr>
              <p:cNvSpPr txBox="1"/>
              <p:nvPr/>
            </p:nvSpPr>
            <p:spPr>
              <a:xfrm>
                <a:off x="-642466" y="5904500"/>
                <a:ext cx="609765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𝐻𝑒𝑖𝑔h𝑡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=184</m:t>
                          </m:r>
                        </m:e>
                        <m:e>
                          <m:r>
                            <a:rPr lang="en-US" sz="1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𝑠𝑒𝑥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𝑚𝑎𝑙𝑒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BEA876F-44CE-49D9-9492-542E4FCC0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42466" y="5904500"/>
                <a:ext cx="6097656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463FBDB-71ED-431D-B63E-31401F167220}"/>
                  </a:ext>
                </a:extLst>
              </p:cNvPr>
              <p:cNvSpPr txBox="1"/>
              <p:nvPr/>
            </p:nvSpPr>
            <p:spPr>
              <a:xfrm>
                <a:off x="1666010" y="5904500"/>
                <a:ext cx="609765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 </m:t>
                      </m:r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𝑚𝑎𝑙𝑒</m:t>
                          </m:r>
                        </m:sub>
                      </m:sSub>
                      <m:r>
                        <a:rPr lang="en-US" sz="1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463FBDB-71ED-431D-B63E-31401F1672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010" y="5904500"/>
                <a:ext cx="6097656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F147D7C-BFC5-4FDD-BBBB-60DC9A19921B}"/>
              </a:ext>
            </a:extLst>
          </p:cNvPr>
          <p:cNvCxnSpPr/>
          <p:nvPr/>
        </p:nvCxnSpPr>
        <p:spPr>
          <a:xfrm flipH="1">
            <a:off x="2673626" y="4282209"/>
            <a:ext cx="4214191" cy="15520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785CA59B-2CCA-4A61-AA32-9A752B18927C}"/>
              </a:ext>
            </a:extLst>
          </p:cNvPr>
          <p:cNvSpPr/>
          <p:nvPr/>
        </p:nvSpPr>
        <p:spPr>
          <a:xfrm>
            <a:off x="5943600" y="6037984"/>
            <a:ext cx="645736" cy="511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A315C00-0651-47F6-9F08-683AF99DD704}"/>
              </a:ext>
            </a:extLst>
          </p:cNvPr>
          <p:cNvSpPr txBox="1"/>
          <p:nvPr/>
        </p:nvSpPr>
        <p:spPr>
          <a:xfrm>
            <a:off x="6801399" y="5827556"/>
            <a:ext cx="17036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LDA/QDA</a:t>
            </a:r>
          </a:p>
        </p:txBody>
      </p:sp>
    </p:spTree>
    <p:extLst>
      <p:ext uri="{BB962C8B-B14F-4D97-AF65-F5344CB8AC3E}">
        <p14:creationId xmlns:p14="http://schemas.microsoft.com/office/powerpoint/2010/main" val="415329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 animBg="1"/>
      <p:bldP spid="22" grpId="0" animBg="1"/>
      <p:bldP spid="23" grpId="0"/>
      <p:bldP spid="24" grpId="0" animBg="1"/>
      <p:bldP spid="25" grpId="0"/>
      <p:bldP spid="27" grpId="0"/>
      <p:bldP spid="29" grpId="0"/>
      <p:bldP spid="32" grpId="0" animBg="1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C809F-CF7F-47EE-97C2-BC88ACD58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Linear</a:t>
            </a:r>
            <a:r>
              <a:rPr lang="cs-CZ" dirty="0"/>
              <a:t> regression</a:t>
            </a:r>
            <a:r>
              <a:rPr lang="en-US" dirty="0"/>
              <a:t> </a:t>
            </a:r>
            <a:br>
              <a:rPr lang="cs-CZ" dirty="0"/>
            </a:br>
            <a:r>
              <a:rPr lang="en-US" dirty="0"/>
              <a:t>to </a:t>
            </a:r>
            <a:r>
              <a:rPr lang="cs-CZ" dirty="0"/>
              <a:t>Generalized Linear Models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B7A5E-16E3-4493-8915-859EF30C0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479524" cy="179646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What we have</a:t>
            </a:r>
          </a:p>
          <a:p>
            <a:r>
              <a:rPr lang="en-US" dirty="0"/>
              <a:t>Linear model</a:t>
            </a:r>
          </a:p>
          <a:p>
            <a:pPr lvl="1"/>
            <a:r>
              <a:rPr lang="en-US" dirty="0"/>
              <a:t>Simple to fit</a:t>
            </a:r>
          </a:p>
          <a:p>
            <a:pPr lvl="1"/>
            <a:r>
              <a:rPr lang="en-US" dirty="0"/>
              <a:t>Predicts on </a:t>
            </a:r>
            <a:r>
              <a:rPr lang="en-US" b="1" dirty="0">
                <a:solidFill>
                  <a:srgbClr val="C00000"/>
                </a:solidFill>
              </a:rPr>
              <a:t>continuous scale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0B59AED-AEE1-4F45-BC98-B2B56982E746}"/>
              </a:ext>
            </a:extLst>
          </p:cNvPr>
          <p:cNvSpPr txBox="1">
            <a:spLocks/>
          </p:cNvSpPr>
          <p:nvPr/>
        </p:nvSpPr>
        <p:spPr>
          <a:xfrm>
            <a:off x="5988729" y="1825624"/>
            <a:ext cx="4479524" cy="1796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What we want</a:t>
            </a:r>
          </a:p>
          <a:p>
            <a:r>
              <a:rPr lang="en-US" dirty="0"/>
              <a:t>To predict </a:t>
            </a:r>
            <a:r>
              <a:rPr lang="cs-CZ" b="1" u="sng" dirty="0">
                <a:solidFill>
                  <a:schemeClr val="accent1">
                    <a:lumMod val="75000"/>
                  </a:schemeClr>
                </a:solidFill>
              </a:rPr>
              <a:t>probabilities</a:t>
            </a:r>
            <a:endParaRPr lang="en-US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Scale 0 to 1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7FAD1F9-4B56-43F0-850E-28922422ABBB}"/>
              </a:ext>
            </a:extLst>
          </p:cNvPr>
          <p:cNvSpPr/>
          <p:nvPr/>
        </p:nvSpPr>
        <p:spPr>
          <a:xfrm>
            <a:off x="4154749" y="4563980"/>
            <a:ext cx="2325950" cy="2112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46E6402-D837-4F23-86C5-8BE3208401BF}"/>
              </a:ext>
            </a:extLst>
          </p:cNvPr>
          <p:cNvSpPr/>
          <p:nvPr/>
        </p:nvSpPr>
        <p:spPr>
          <a:xfrm rot="1807486">
            <a:off x="3531218" y="4243525"/>
            <a:ext cx="570035" cy="3425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B40425DC-575D-4667-914E-FFFD0554184B}"/>
              </a:ext>
            </a:extLst>
          </p:cNvPr>
          <p:cNvSpPr/>
          <p:nvPr/>
        </p:nvSpPr>
        <p:spPr>
          <a:xfrm rot="8114103">
            <a:off x="6518670" y="4212402"/>
            <a:ext cx="570035" cy="3425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C1BC6B-E59B-49AA-B889-07B84BF2061D}"/>
                  </a:ext>
                </a:extLst>
              </p:cNvPr>
              <p:cNvSpPr txBox="1"/>
              <p:nvPr/>
            </p:nvSpPr>
            <p:spPr>
              <a:xfrm>
                <a:off x="1830172" y="3674887"/>
                <a:ext cx="27019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C1BC6B-E59B-49AA-B889-07B84BF206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0172" y="3674887"/>
                <a:ext cx="2701958" cy="276999"/>
              </a:xfrm>
              <a:prstGeom prst="rect">
                <a:avLst/>
              </a:prstGeom>
              <a:blipFill>
                <a:blip r:embed="rId2"/>
                <a:stretch>
                  <a:fillRect l="-1580" t="-2222" r="-451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4554B8-23AD-4908-AC4B-DF185FAFAE7E}"/>
                  </a:ext>
                </a:extLst>
              </p:cNvPr>
              <p:cNvSpPr txBox="1"/>
              <p:nvPr/>
            </p:nvSpPr>
            <p:spPr>
              <a:xfrm>
                <a:off x="4499807" y="5515378"/>
                <a:ext cx="1635832" cy="8993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⁡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4554B8-23AD-4908-AC4B-DF185FAFAE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07" y="5515378"/>
                <a:ext cx="1635832" cy="8993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2B9A5191-D5AA-4EE6-9F99-3F566CEF0FB1}"/>
              </a:ext>
            </a:extLst>
          </p:cNvPr>
          <p:cNvSpPr txBox="1"/>
          <p:nvPr/>
        </p:nvSpPr>
        <p:spPr>
          <a:xfrm>
            <a:off x="2270464" y="4713571"/>
            <a:ext cx="609452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Adapter function: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Logit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BD8380C-E2CF-495E-9E5B-AD855433D12D}"/>
              </a:ext>
            </a:extLst>
          </p:cNvPr>
          <p:cNvSpPr txBox="1"/>
          <p:nvPr/>
        </p:nvSpPr>
        <p:spPr>
          <a:xfrm>
            <a:off x="4498576" y="6194556"/>
            <a:ext cx="1699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Express </a:t>
            </a:r>
            <a:r>
              <a:rPr lang="en-US" i="1" dirty="0">
                <a:solidFill>
                  <a:schemeClr val="bg1"/>
                </a:solidFill>
              </a:rPr>
              <a:t>p</a:t>
            </a:r>
            <a:r>
              <a:rPr lang="en-US" dirty="0">
                <a:solidFill>
                  <a:schemeClr val="bg1"/>
                </a:solidFill>
              </a:rPr>
              <a:t> with </a:t>
            </a:r>
            <a:r>
              <a:rPr lang="en-US" i="1" dirty="0">
                <a:solidFill>
                  <a:schemeClr val="bg1"/>
                </a:solidFill>
              </a:rPr>
              <a:t>Y</a:t>
            </a:r>
          </a:p>
        </p:txBody>
      </p:sp>
      <p:pic>
        <p:nvPicPr>
          <p:cNvPr id="7" name="Picture 6" descr="Chart, line chart&#10;&#10;Description automatically generated">
            <a:extLst>
              <a:ext uri="{FF2B5EF4-FFF2-40B4-BE49-F238E27FC236}">
                <a16:creationId xmlns:a16="http://schemas.microsoft.com/office/drawing/2014/main" id="{EC8379A6-6E4B-4B43-A4EF-322893BDDB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1745" y="4549704"/>
            <a:ext cx="3605213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67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3" grpId="0"/>
      <p:bldP spid="15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C809F-CF7F-47EE-97C2-BC88ACD58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Linear</a:t>
            </a:r>
            <a:r>
              <a:rPr lang="cs-CZ" dirty="0"/>
              <a:t> regression</a:t>
            </a:r>
            <a:r>
              <a:rPr lang="en-US" dirty="0"/>
              <a:t> </a:t>
            </a:r>
            <a:br>
              <a:rPr lang="cs-CZ" dirty="0"/>
            </a:br>
            <a:r>
              <a:rPr lang="en-US" dirty="0"/>
              <a:t>to </a:t>
            </a:r>
            <a:r>
              <a:rPr lang="cs-CZ" dirty="0"/>
              <a:t>Generalized Linear Models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B7A5E-16E3-4493-8915-859EF30C0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479524" cy="179646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What we have</a:t>
            </a:r>
          </a:p>
          <a:p>
            <a:r>
              <a:rPr lang="en-US" dirty="0"/>
              <a:t>Linear model</a:t>
            </a:r>
          </a:p>
          <a:p>
            <a:pPr lvl="1"/>
            <a:r>
              <a:rPr lang="en-US" dirty="0"/>
              <a:t>Simple to fit</a:t>
            </a:r>
          </a:p>
          <a:p>
            <a:pPr lvl="1"/>
            <a:r>
              <a:rPr lang="en-US" dirty="0"/>
              <a:t>Predicts on </a:t>
            </a:r>
            <a:r>
              <a:rPr lang="en-US" b="1" dirty="0">
                <a:solidFill>
                  <a:srgbClr val="C00000"/>
                </a:solidFill>
              </a:rPr>
              <a:t>continuous scale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0B59AED-AEE1-4F45-BC98-B2B56982E746}"/>
              </a:ext>
            </a:extLst>
          </p:cNvPr>
          <p:cNvSpPr txBox="1">
            <a:spLocks/>
          </p:cNvSpPr>
          <p:nvPr/>
        </p:nvSpPr>
        <p:spPr>
          <a:xfrm>
            <a:off x="5988729" y="1825624"/>
            <a:ext cx="4479524" cy="17964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What we want</a:t>
            </a:r>
          </a:p>
          <a:p>
            <a:r>
              <a:rPr lang="en-US" dirty="0"/>
              <a:t>To predict </a:t>
            </a:r>
            <a:r>
              <a:rPr lang="cs-CZ" b="1" u="sng" dirty="0">
                <a:solidFill>
                  <a:schemeClr val="accent1">
                    <a:lumMod val="75000"/>
                  </a:schemeClr>
                </a:solidFill>
              </a:rPr>
              <a:t>counts</a:t>
            </a:r>
            <a:endParaRPr lang="en-US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Discrete</a:t>
            </a:r>
          </a:p>
          <a:p>
            <a:pPr lvl="1"/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Variance </a:t>
            </a:r>
            <a:br>
              <a:rPr lang="cs-CZ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not constant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7FAD1F9-4B56-43F0-850E-28922422ABBB}"/>
              </a:ext>
            </a:extLst>
          </p:cNvPr>
          <p:cNvSpPr/>
          <p:nvPr/>
        </p:nvSpPr>
        <p:spPr>
          <a:xfrm>
            <a:off x="4154749" y="4563980"/>
            <a:ext cx="2325950" cy="2112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46E6402-D837-4F23-86C5-8BE3208401BF}"/>
              </a:ext>
            </a:extLst>
          </p:cNvPr>
          <p:cNvSpPr/>
          <p:nvPr/>
        </p:nvSpPr>
        <p:spPr>
          <a:xfrm rot="1807486">
            <a:off x="3531218" y="4243525"/>
            <a:ext cx="570035" cy="3425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B40425DC-575D-4667-914E-FFFD0554184B}"/>
              </a:ext>
            </a:extLst>
          </p:cNvPr>
          <p:cNvSpPr/>
          <p:nvPr/>
        </p:nvSpPr>
        <p:spPr>
          <a:xfrm rot="8114103">
            <a:off x="6518670" y="4212402"/>
            <a:ext cx="570035" cy="3425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C1BC6B-E59B-49AA-B889-07B84BF2061D}"/>
                  </a:ext>
                </a:extLst>
              </p:cNvPr>
              <p:cNvSpPr txBox="1"/>
              <p:nvPr/>
            </p:nvSpPr>
            <p:spPr>
              <a:xfrm>
                <a:off x="1830172" y="3674887"/>
                <a:ext cx="27019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C1BC6B-E59B-49AA-B889-07B84BF206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0172" y="3674887"/>
                <a:ext cx="2701958" cy="276999"/>
              </a:xfrm>
              <a:prstGeom prst="rect">
                <a:avLst/>
              </a:prstGeom>
              <a:blipFill>
                <a:blip r:embed="rId2"/>
                <a:stretch>
                  <a:fillRect l="-1580" t="-2222" r="-451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4554B8-23AD-4908-AC4B-DF185FAFAE7E}"/>
                  </a:ext>
                </a:extLst>
              </p:cNvPr>
              <p:cNvSpPr txBox="1"/>
              <p:nvPr/>
            </p:nvSpPr>
            <p:spPr>
              <a:xfrm>
                <a:off x="4766610" y="5515378"/>
                <a:ext cx="110222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⁡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4554B8-23AD-4908-AC4B-DF185FAFAE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6610" y="5515378"/>
                <a:ext cx="1102225" cy="553998"/>
              </a:xfrm>
              <a:prstGeom prst="rect">
                <a:avLst/>
              </a:prstGeom>
              <a:blipFill>
                <a:blip r:embed="rId3"/>
                <a:stretch>
                  <a:fillRect l="-4972" t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2B9A5191-D5AA-4EE6-9F99-3F566CEF0FB1}"/>
              </a:ext>
            </a:extLst>
          </p:cNvPr>
          <p:cNvSpPr txBox="1"/>
          <p:nvPr/>
        </p:nvSpPr>
        <p:spPr>
          <a:xfrm>
            <a:off x="2270464" y="4713571"/>
            <a:ext cx="609452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Adapter function</a:t>
            </a:r>
            <a:r>
              <a:rPr lang="cs-CZ" dirty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Log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BD8380C-E2CF-495E-9E5B-AD855433D12D}"/>
              </a:ext>
            </a:extLst>
          </p:cNvPr>
          <p:cNvSpPr txBox="1"/>
          <p:nvPr/>
        </p:nvSpPr>
        <p:spPr>
          <a:xfrm>
            <a:off x="4480698" y="5947853"/>
            <a:ext cx="1674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Express </a:t>
            </a:r>
            <a:r>
              <a:rPr lang="en-US" i="1" dirty="0">
                <a:solidFill>
                  <a:schemeClr val="bg1"/>
                </a:solidFill>
              </a:rPr>
              <a:t>c</a:t>
            </a:r>
            <a:r>
              <a:rPr lang="en-US" dirty="0">
                <a:solidFill>
                  <a:schemeClr val="bg1"/>
                </a:solidFill>
              </a:rPr>
              <a:t> with </a:t>
            </a:r>
            <a:r>
              <a:rPr lang="en-US" i="1" dirty="0">
                <a:solidFill>
                  <a:schemeClr val="bg1"/>
                </a:solidFill>
              </a:rPr>
              <a:t>Y</a:t>
            </a:r>
          </a:p>
        </p:txBody>
      </p:sp>
      <p:pic>
        <p:nvPicPr>
          <p:cNvPr id="5122" name="Picture 2" descr="Regression models: Linear regression (left) and Poisson regression (right).">
            <a:extLst>
              <a:ext uri="{FF2B5EF4-FFF2-40B4-BE49-F238E27FC236}">
                <a16:creationId xmlns:a16="http://schemas.microsoft.com/office/drawing/2014/main" id="{63352CBE-AF57-4CFE-9D3A-4AB3236018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12"/>
          <a:stretch/>
        </p:blipFill>
        <p:spPr bwMode="auto">
          <a:xfrm>
            <a:off x="8933213" y="2195578"/>
            <a:ext cx="3092531" cy="4472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89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3" grpId="0"/>
      <p:bldP spid="15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C809F-CF7F-47EE-97C2-BC88ACD58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Linear</a:t>
            </a:r>
            <a:r>
              <a:rPr lang="cs-CZ" dirty="0"/>
              <a:t> regression</a:t>
            </a:r>
            <a:r>
              <a:rPr lang="en-US" dirty="0"/>
              <a:t> </a:t>
            </a:r>
            <a:br>
              <a:rPr lang="cs-CZ" dirty="0"/>
            </a:br>
            <a:r>
              <a:rPr lang="en-US" dirty="0"/>
              <a:t>to </a:t>
            </a:r>
            <a:r>
              <a:rPr lang="cs-CZ" dirty="0"/>
              <a:t>Generalized Linear Models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B7A5E-16E3-4493-8915-859EF30C0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479524" cy="179646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What we have</a:t>
            </a:r>
          </a:p>
          <a:p>
            <a:r>
              <a:rPr lang="en-US" dirty="0"/>
              <a:t>Linear model</a:t>
            </a:r>
          </a:p>
          <a:p>
            <a:pPr lvl="1"/>
            <a:r>
              <a:rPr lang="en-US" dirty="0"/>
              <a:t>Simple to fit</a:t>
            </a:r>
          </a:p>
          <a:p>
            <a:pPr lvl="1"/>
            <a:r>
              <a:rPr lang="en-US" dirty="0"/>
              <a:t>Predicts on </a:t>
            </a:r>
            <a:r>
              <a:rPr lang="en-US" b="1" dirty="0">
                <a:solidFill>
                  <a:srgbClr val="C00000"/>
                </a:solidFill>
              </a:rPr>
              <a:t>continuous scale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70B59AED-AEE1-4F45-BC98-B2B56982E74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988729" y="1825624"/>
                <a:ext cx="4479524" cy="17964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b="1" dirty="0"/>
                  <a:t>What we want</a:t>
                </a:r>
              </a:p>
              <a:p>
                <a:r>
                  <a:rPr lang="en-US" dirty="0"/>
                  <a:t>To predict </a:t>
                </a:r>
                <a:r>
                  <a:rPr lang="en-US" b="1" u="sng" dirty="0">
                    <a:solidFill>
                      <a:schemeClr val="accent1">
                        <a:lumMod val="75000"/>
                      </a:schemeClr>
                    </a:solidFill>
                  </a:rPr>
                  <a:t>continuous var.</a:t>
                </a:r>
              </a:p>
              <a:p>
                <a:pPr lvl="1"/>
                <a:r>
                  <a:rPr lang="en-US" b="1" dirty="0">
                    <a:solidFill>
                      <a:schemeClr val="accent1">
                        <a:lumMod val="75000"/>
                      </a:schemeClr>
                    </a:solidFill>
                  </a:rPr>
                  <a:t>Scale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b="1" dirty="0">
                    <a:solidFill>
                      <a:schemeClr val="accent1">
                        <a:lumMod val="75000"/>
                      </a:schemeClr>
                    </a:solidFill>
                  </a:rPr>
                  <a:t> to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endParaRPr lang="en-US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70B59AED-AEE1-4F45-BC98-B2B56982E7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729" y="1825624"/>
                <a:ext cx="4479524" cy="1796463"/>
              </a:xfrm>
              <a:prstGeom prst="rect">
                <a:avLst/>
              </a:prstGeom>
              <a:blipFill>
                <a:blip r:embed="rId2"/>
                <a:stretch>
                  <a:fillRect l="-2721" t="-54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7FAD1F9-4B56-43F0-850E-28922422ABBB}"/>
              </a:ext>
            </a:extLst>
          </p:cNvPr>
          <p:cNvSpPr/>
          <p:nvPr/>
        </p:nvSpPr>
        <p:spPr>
          <a:xfrm>
            <a:off x="4154749" y="4563981"/>
            <a:ext cx="2325950" cy="1672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46E6402-D837-4F23-86C5-8BE3208401BF}"/>
              </a:ext>
            </a:extLst>
          </p:cNvPr>
          <p:cNvSpPr/>
          <p:nvPr/>
        </p:nvSpPr>
        <p:spPr>
          <a:xfrm rot="1807486">
            <a:off x="3531218" y="4243525"/>
            <a:ext cx="570035" cy="3425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B40425DC-575D-4667-914E-FFFD0554184B}"/>
              </a:ext>
            </a:extLst>
          </p:cNvPr>
          <p:cNvSpPr/>
          <p:nvPr/>
        </p:nvSpPr>
        <p:spPr>
          <a:xfrm rot="8114103">
            <a:off x="6518670" y="4212402"/>
            <a:ext cx="570035" cy="3425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C1BC6B-E59B-49AA-B889-07B84BF2061D}"/>
                  </a:ext>
                </a:extLst>
              </p:cNvPr>
              <p:cNvSpPr txBox="1"/>
              <p:nvPr/>
            </p:nvSpPr>
            <p:spPr>
              <a:xfrm>
                <a:off x="1830172" y="3674887"/>
                <a:ext cx="27019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C1BC6B-E59B-49AA-B889-07B84BF206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0172" y="3674887"/>
                <a:ext cx="2701958" cy="276999"/>
              </a:xfrm>
              <a:prstGeom prst="rect">
                <a:avLst/>
              </a:prstGeom>
              <a:blipFill>
                <a:blip r:embed="rId3"/>
                <a:stretch>
                  <a:fillRect l="-1580" t="-2222" r="-451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4554B8-23AD-4908-AC4B-DF185FAFAE7E}"/>
                  </a:ext>
                </a:extLst>
              </p:cNvPr>
              <p:cNvSpPr txBox="1"/>
              <p:nvPr/>
            </p:nvSpPr>
            <p:spPr>
              <a:xfrm>
                <a:off x="5002315" y="5515378"/>
                <a:ext cx="63081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4554B8-23AD-4908-AC4B-DF185FAFAE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2315" y="5515378"/>
                <a:ext cx="630814" cy="553998"/>
              </a:xfrm>
              <a:prstGeom prst="rect">
                <a:avLst/>
              </a:prstGeom>
              <a:blipFill>
                <a:blip r:embed="rId4"/>
                <a:stretch>
                  <a:fillRect l="-8738" r="-8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2B9A5191-D5AA-4EE6-9F99-3F566CEF0FB1}"/>
              </a:ext>
            </a:extLst>
          </p:cNvPr>
          <p:cNvSpPr txBox="1"/>
          <p:nvPr/>
        </p:nvSpPr>
        <p:spPr>
          <a:xfrm>
            <a:off x="2270464" y="4713571"/>
            <a:ext cx="609452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Adapter function: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Identity</a:t>
            </a:r>
          </a:p>
        </p:txBody>
      </p:sp>
    </p:spTree>
    <p:extLst>
      <p:ext uri="{BB962C8B-B14F-4D97-AF65-F5344CB8AC3E}">
        <p14:creationId xmlns:p14="http://schemas.microsoft.com/office/powerpoint/2010/main" val="75727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3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/actuary - [Meme] Upgrading this one from an earlier comment">
            <a:extLst>
              <a:ext uri="{FF2B5EF4-FFF2-40B4-BE49-F238E27FC236}">
                <a16:creationId xmlns:a16="http://schemas.microsoft.com/office/drawing/2014/main" id="{972D7048-0D4E-4A78-93B4-229BF9F5B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63" y="0"/>
            <a:ext cx="80676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078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395AE-B905-471B-B0F2-55C23E1E5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36FB3-E225-4794-B5AD-B9103C79D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>
                <a:hlinkClick r:id="rId2"/>
              </a:rPr>
              <a:t>macbookpro_1477920514956.jpeg (800×533) (gadgets360cdn.com)</a:t>
            </a:r>
            <a:endParaRPr lang="cs-CZ" sz="1400" dirty="0"/>
          </a:p>
          <a:p>
            <a:r>
              <a:rPr lang="en-US" sz="1400" dirty="0">
                <a:hlinkClick r:id="rId3"/>
              </a:rPr>
              <a:t>https://preview.redd.it/61qzo3egumo11.jpg?width=960&amp;crop=smart&amp;auto=webp&amp;s=445019148a08059959f25ed33e6d5fa6c8e522ed</a:t>
            </a:r>
            <a:endParaRPr lang="en-US" sz="1400" dirty="0"/>
          </a:p>
          <a:p>
            <a:r>
              <a:rPr lang="en-US" sz="1400" dirty="0">
                <a:hlinkClick r:id="rId4"/>
              </a:rPr>
              <a:t>19" CRT monitor SAMSUNG </a:t>
            </a:r>
            <a:r>
              <a:rPr lang="en-US" sz="1400" dirty="0" err="1">
                <a:hlinkClick r:id="rId4"/>
              </a:rPr>
              <a:t>SyncMaster</a:t>
            </a:r>
            <a:r>
              <a:rPr lang="en-US" sz="1400" dirty="0">
                <a:hlinkClick r:id="rId4"/>
              </a:rPr>
              <a:t> 997MB LH19ISBBS/EDC </a:t>
            </a:r>
            <a:r>
              <a:rPr lang="en-US" sz="1400" dirty="0" err="1">
                <a:hlinkClick r:id="rId4"/>
              </a:rPr>
              <a:t>slono</a:t>
            </a:r>
            <a:r>
              <a:rPr lang="en-US" sz="1400" dirty="0">
                <a:hlinkClick r:id="rId4"/>
              </a:rPr>
              <a:t> | kak.cz</a:t>
            </a:r>
            <a:endParaRPr lang="en-US" sz="1400" dirty="0"/>
          </a:p>
          <a:p>
            <a:r>
              <a:rPr lang="en-US" sz="1400" dirty="0">
                <a:hlinkClick r:id="rId5"/>
              </a:rPr>
              <a:t>87b9db78647912d4bf3bca0309e86648.png (480×359) (pinimg.com)</a:t>
            </a:r>
            <a:endParaRPr lang="cs-CZ" sz="1400" dirty="0"/>
          </a:p>
          <a:p>
            <a:r>
              <a:rPr lang="en-US" sz="1400" dirty="0">
                <a:hlinkClick r:id="rId6"/>
              </a:rPr>
              <a:t>https://bookdown.org/roback/bookdown-BeyondMLR/ch-poissonreg.html</a:t>
            </a:r>
            <a:r>
              <a:rPr lang="cs-CZ" sz="1400" dirty="0"/>
              <a:t>	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68743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16683</TotalTime>
  <Words>464</Words>
  <Application>Microsoft Office PowerPoint</Application>
  <PresentationFormat>Widescreen</PresentationFormat>
  <Paragraphs>90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B4M36SAN LDA and Logistic Regression</vt:lpstr>
      <vt:lpstr>Outline</vt:lpstr>
      <vt:lpstr>From Linear to Logistic regression</vt:lpstr>
      <vt:lpstr>LDA approach</vt:lpstr>
      <vt:lpstr>From Linear regression  to Generalized Linear Models</vt:lpstr>
      <vt:lpstr>From Linear regression  to Generalized Linear Models</vt:lpstr>
      <vt:lpstr>From Linear regression  to Generalized Linear Models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Anh vu</dc:creator>
  <cp:lastModifiedBy>Anh vu</cp:lastModifiedBy>
  <cp:revision>44</cp:revision>
  <dcterms:created xsi:type="dcterms:W3CDTF">2021-09-15T08:02:52Z</dcterms:created>
  <dcterms:modified xsi:type="dcterms:W3CDTF">2021-11-01T12:45:42Z</dcterms:modified>
</cp:coreProperties>
</file>