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3" r:id="rId2"/>
    <p:sldId id="315" r:id="rId3"/>
    <p:sldId id="366" r:id="rId4"/>
    <p:sldId id="401" r:id="rId5"/>
    <p:sldId id="375" r:id="rId6"/>
    <p:sldId id="316" r:id="rId7"/>
    <p:sldId id="364" r:id="rId8"/>
    <p:sldId id="363" r:id="rId9"/>
    <p:sldId id="397" r:id="rId10"/>
    <p:sldId id="396" r:id="rId11"/>
    <p:sldId id="398" r:id="rId12"/>
    <p:sldId id="387" r:id="rId13"/>
    <p:sldId id="389" r:id="rId14"/>
    <p:sldId id="388" r:id="rId15"/>
    <p:sldId id="390" r:id="rId16"/>
    <p:sldId id="399" r:id="rId17"/>
    <p:sldId id="391" r:id="rId18"/>
    <p:sldId id="393" r:id="rId19"/>
    <p:sldId id="394" r:id="rId20"/>
    <p:sldId id="395" r:id="rId21"/>
    <p:sldId id="392" r:id="rId22"/>
    <p:sldId id="400" r:id="rId23"/>
    <p:sldId id="305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Benes" initials="MB" lastIdx="1" clrIdx="0">
    <p:extLst>
      <p:ext uri="{19B8F6BF-5375-455C-9EA6-DF929625EA0E}">
        <p15:presenceInfo xmlns:p15="http://schemas.microsoft.com/office/powerpoint/2012/main" userId="8f524d991e82b3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16365"/>
    <a:srgbClr val="77455A"/>
    <a:srgbClr val="BD3632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7C882-7D56-49CE-9C89-4F218133B42E}" v="22" dt="2021-11-23T12:19:59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3" d="100"/>
          <a:sy n="83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35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54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283718"/>
            <a:ext cx="6840000" cy="1530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28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4461960"/>
            <a:ext cx="4680520" cy="162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300" kern="1200" baseline="0" dirty="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Jméno Příjmení, Jméno Příjmení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4461960"/>
            <a:ext cx="1872208" cy="16201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3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/>
              <a:t>08.01.2015</a:t>
            </a:r>
          </a:p>
        </p:txBody>
      </p:sp>
      <p:pic>
        <p:nvPicPr>
          <p:cNvPr id="8" name="Obrázek 7" descr="claim_logo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370250" cy="15963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260000"/>
            <a:ext cx="7560368" cy="361600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>
                <a:effectLst/>
                <a:latin typeface="Arial"/>
              </a:rPr>
              <a:t>Prostý text</a:t>
            </a:r>
            <a:endParaRPr lang="cs-CZ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260001"/>
            <a:ext cx="3528392" cy="361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260001"/>
            <a:ext cx="3528392" cy="361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260001"/>
            <a:ext cx="3528392" cy="361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260001"/>
            <a:ext cx="3528392" cy="361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900000"/>
            <a:ext cx="3528392" cy="397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900000"/>
            <a:ext cx="3528392" cy="397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900000"/>
            <a:ext cx="3528392" cy="397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900000"/>
            <a:ext cx="3528392" cy="397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světlej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283718"/>
            <a:ext cx="6840000" cy="15301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2800" b="0" kern="1200" dirty="0">
                <a:solidFill>
                  <a:schemeClr val="tx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4463100"/>
            <a:ext cx="4860432" cy="162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300" kern="1200" baseline="0" dirty="0">
                <a:solidFill>
                  <a:schemeClr val="tx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Jméno Příjmení, Jméno Příjmení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4463100"/>
            <a:ext cx="1872208" cy="16201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3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/>
              <a:t>08.01.2015</a:t>
            </a:r>
          </a:p>
        </p:txBody>
      </p:sp>
      <p:pic>
        <p:nvPicPr>
          <p:cNvPr id="13" name="Obrázek 12" descr="claim_logo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370250" cy="1596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>
            <a:grpSpLocks/>
          </p:cNvGrpSpPr>
          <p:nvPr userDrawn="1"/>
        </p:nvGrpSpPr>
        <p:grpSpPr>
          <a:xfrm>
            <a:off x="3167019" y="1581640"/>
            <a:ext cx="1909037" cy="1350150"/>
            <a:chOff x="2985468" y="1916832"/>
            <a:chExt cx="1909037" cy="1800200"/>
          </a:xfrm>
        </p:grpSpPr>
        <p:pic>
          <p:nvPicPr>
            <p:cNvPr id="5" name="Obrázek 4" descr="ikona_bubble.emf"/>
            <p:cNvPicPr>
              <a:picLocks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85468" y="1916832"/>
              <a:ext cx="1188450" cy="1584176"/>
            </a:xfrm>
            <a:prstGeom prst="rect">
              <a:avLst/>
            </a:prstGeom>
          </p:spPr>
        </p:pic>
        <p:pic>
          <p:nvPicPr>
            <p:cNvPr id="7" name="Obrázek 6" descr="ikona_bubble.emf"/>
            <p:cNvPicPr>
              <a:picLocks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188450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2931790"/>
            <a:ext cx="756084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26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/>
              <a:t>Nadpis slidu</a:t>
            </a:r>
            <a:endParaRPr lang="cs-CZ" noProof="0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2931790"/>
            <a:ext cx="756084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26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/>
              <a:t>Nadpis slidu</a:t>
            </a:r>
            <a:endParaRPr lang="cs-CZ" noProof="0" dirty="0"/>
          </a:p>
        </p:txBody>
      </p:sp>
      <p:grpSp>
        <p:nvGrpSpPr>
          <p:cNvPr id="7" name="Skupina 6"/>
          <p:cNvGrpSpPr>
            <a:grpSpLocks/>
          </p:cNvGrpSpPr>
          <p:nvPr userDrawn="1"/>
        </p:nvGrpSpPr>
        <p:grpSpPr>
          <a:xfrm>
            <a:off x="3167019" y="1581640"/>
            <a:ext cx="1909037" cy="1350150"/>
            <a:chOff x="2985468" y="1916832"/>
            <a:chExt cx="1909037" cy="1800200"/>
          </a:xfrm>
        </p:grpSpPr>
        <p:pic>
          <p:nvPicPr>
            <p:cNvPr id="8" name="Obrázek 7" descr="ikona_bubble.emf"/>
            <p:cNvPicPr>
              <a:picLocks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85468" y="1916832"/>
              <a:ext cx="1188450" cy="1584176"/>
            </a:xfrm>
            <a:prstGeom prst="rect">
              <a:avLst/>
            </a:prstGeom>
          </p:spPr>
        </p:pic>
        <p:pic>
          <p:nvPicPr>
            <p:cNvPr id="9" name="Obrázek 8" descr="ikona_bubble.emf"/>
            <p:cNvPicPr>
              <a:picLocks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188450" cy="1584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24953"/>
          <a:stretch>
            <a:fillRect/>
          </a:stretch>
        </p:blipFill>
        <p:spPr bwMode="auto">
          <a:xfrm>
            <a:off x="0" y="-3221"/>
            <a:ext cx="9144000" cy="51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1707654"/>
            <a:ext cx="6732944" cy="180173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3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24953"/>
          <a:stretch>
            <a:fillRect/>
          </a:stretch>
        </p:blipFill>
        <p:spPr bwMode="auto">
          <a:xfrm>
            <a:off x="0" y="-3221"/>
            <a:ext cx="9144000" cy="51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336187"/>
            <a:ext cx="6732944" cy="180173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3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/>
              <a:t>Kapitola / chapter</a:t>
            </a:r>
            <a:endParaRPr lang="cs-CZ" noProof="0" dirty="0"/>
          </a:p>
        </p:txBody>
      </p:sp>
      <p:sp>
        <p:nvSpPr>
          <p:cNvPr id="4" name="Elipsa 3"/>
          <p:cNvSpPr/>
          <p:nvPr userDrawn="1"/>
        </p:nvSpPr>
        <p:spPr>
          <a:xfrm>
            <a:off x="4194068" y="897564"/>
            <a:ext cx="756000" cy="756084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107012"/>
            <a:ext cx="1224136" cy="3240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2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206000" y="1707654"/>
            <a:ext cx="6732944" cy="180173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3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 userDrawn="1"/>
        </p:nvSpPr>
        <p:spPr>
          <a:xfrm>
            <a:off x="4194000" y="897564"/>
            <a:ext cx="756000" cy="756084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9932" y="1107012"/>
            <a:ext cx="1224136" cy="3240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2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/>
              <a:t>1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5528" y="2336187"/>
            <a:ext cx="6732944" cy="180173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3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 (end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80" y="864000"/>
            <a:ext cx="7200840" cy="18517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32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/>
              <a:t>Zadejte text</a:t>
            </a:r>
            <a:endParaRPr lang="cs-CZ" noProof="0" dirty="0"/>
          </a:p>
        </p:txBody>
      </p:sp>
      <p:sp>
        <p:nvSpPr>
          <p:cNvPr id="24" name="Obdélník 23"/>
          <p:cNvSpPr/>
          <p:nvPr userDrawn="1"/>
        </p:nvSpPr>
        <p:spPr>
          <a:xfrm>
            <a:off x="0" y="3363838"/>
            <a:ext cx="9144000" cy="1779662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 userDrawn="1"/>
        </p:nvSpPr>
        <p:spPr>
          <a:xfrm>
            <a:off x="4716000" y="3692721"/>
            <a:ext cx="4104456" cy="391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EU, s.r.o.</a:t>
            </a:r>
            <a:br>
              <a:rPr lang="cs-CZ"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Tychonova 2,</a:t>
            </a:r>
            <a:r>
              <a:rPr lang="cs-CZ" sz="11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cs-CZ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 </a:t>
            </a:r>
            <a:r>
              <a:rPr lang="cs-CZ"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Praha 6  |  Telefon + 420 224 316 016</a:t>
            </a:r>
          </a:p>
        </p:txBody>
      </p:sp>
      <p:cxnSp>
        <p:nvCxnSpPr>
          <p:cNvPr id="31" name="Přímá spojovací čára 30"/>
          <p:cNvCxnSpPr/>
          <p:nvPr userDrawn="1"/>
        </p:nvCxnSpPr>
        <p:spPr>
          <a:xfrm>
            <a:off x="323528" y="4366800"/>
            <a:ext cx="8496944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 descr="logo_claim_last_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4000" y="3692721"/>
            <a:ext cx="1400400" cy="386953"/>
          </a:xfrm>
          <a:prstGeom prst="rect">
            <a:avLst/>
          </a:prstGeom>
        </p:spPr>
      </p:pic>
      <p:pic>
        <p:nvPicPr>
          <p:cNvPr id="19" name="Obrázek 18" descr="ikona_globe_negative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3528" y="4595525"/>
            <a:ext cx="258300" cy="258300"/>
          </a:xfrm>
          <a:prstGeom prst="rect">
            <a:avLst/>
          </a:prstGeom>
        </p:spPr>
      </p:pic>
      <p:pic>
        <p:nvPicPr>
          <p:cNvPr id="20" name="Obrázek 19" descr="ikona_linkedin_negative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35696" y="4595525"/>
            <a:ext cx="258300" cy="258300"/>
          </a:xfrm>
          <a:prstGeom prst="rect">
            <a:avLst/>
          </a:prstGeom>
        </p:spPr>
      </p:pic>
      <p:pic>
        <p:nvPicPr>
          <p:cNvPr id="21" name="Obrázek 20" descr="ikona_twitter_negative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921720" y="4595525"/>
            <a:ext cx="259200" cy="259200"/>
          </a:xfrm>
          <a:prstGeom prst="rect">
            <a:avLst/>
          </a:prstGeom>
        </p:spPr>
      </p:pic>
      <p:sp>
        <p:nvSpPr>
          <p:cNvPr id="22" name="TextovéPole 21"/>
          <p:cNvSpPr txBox="1"/>
          <p:nvPr userDrawn="1"/>
        </p:nvSpPr>
        <p:spPr>
          <a:xfrm>
            <a:off x="695059" y="4559444"/>
            <a:ext cx="864096" cy="316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cs-CZ" sz="85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Web</a:t>
            </a:r>
            <a:br>
              <a:rPr lang="cs-CZ" sz="85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cs-CZ" sz="85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www.profinit.eu</a:t>
            </a:r>
            <a:endParaRPr lang="cs-CZ" sz="85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 userDrawn="1"/>
        </p:nvSpPr>
        <p:spPr>
          <a:xfrm>
            <a:off x="2207227" y="4559444"/>
            <a:ext cx="1584176" cy="316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  <a:b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linkedin.com/company/profinit</a:t>
            </a:r>
            <a:endParaRPr lang="cs-CZ" sz="8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Obrázek 25" descr="ikona_twitter_negative.e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050000" y="4595525"/>
            <a:ext cx="258300" cy="258300"/>
          </a:xfrm>
          <a:prstGeom prst="rect">
            <a:avLst/>
          </a:prstGeom>
        </p:spPr>
      </p:pic>
      <p:sp>
        <p:nvSpPr>
          <p:cNvPr id="27" name="TextovéPole 26"/>
          <p:cNvSpPr txBox="1"/>
          <p:nvPr userDrawn="1"/>
        </p:nvSpPr>
        <p:spPr>
          <a:xfrm>
            <a:off x="4428472" y="4559444"/>
            <a:ext cx="1224136" cy="316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b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twitter.com/Profinit_EU</a:t>
            </a:r>
            <a:endParaRPr lang="cs-CZ" sz="8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ovéPole 28"/>
          <p:cNvSpPr txBox="1"/>
          <p:nvPr userDrawn="1"/>
        </p:nvSpPr>
        <p:spPr>
          <a:xfrm>
            <a:off x="6300192" y="4559444"/>
            <a:ext cx="1296144" cy="316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</a:t>
            </a:r>
          </a:p>
          <a:p>
            <a:pPr>
              <a:lnSpc>
                <a:spcPts val="1300"/>
              </a:lnSpc>
            </a:pP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facebook.com/Profinit.EU</a:t>
            </a:r>
            <a:endParaRPr lang="cs-CZ" sz="8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Obrázek 33" descr="ikona_twitter_negative.e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920000" y="4595525"/>
            <a:ext cx="259200" cy="259200"/>
          </a:xfrm>
          <a:prstGeom prst="rect">
            <a:avLst/>
          </a:prstGeom>
        </p:spPr>
      </p:pic>
      <p:sp>
        <p:nvSpPr>
          <p:cNvPr id="44" name="TextovéPole 43"/>
          <p:cNvSpPr txBox="1"/>
          <p:nvPr userDrawn="1"/>
        </p:nvSpPr>
        <p:spPr>
          <a:xfrm>
            <a:off x="8298472" y="4559444"/>
            <a:ext cx="54056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</a:p>
          <a:p>
            <a:pPr>
              <a:lnSpc>
                <a:spcPts val="1300"/>
              </a:lnSpc>
            </a:pPr>
            <a:r>
              <a:rPr lang="cs-CZ" sz="85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EU</a:t>
            </a:r>
            <a:endParaRPr lang="cs-CZ" sz="8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260000"/>
            <a:ext cx="7560840" cy="361840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260001"/>
            <a:ext cx="7560840" cy="361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900000"/>
            <a:ext cx="7560840" cy="397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900001"/>
            <a:ext cx="7560840" cy="397600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900000"/>
            <a:ext cx="7560000" cy="397600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>
                <a:effectLst/>
                <a:latin typeface="Arial"/>
              </a:rPr>
              <a:t>Prostý text</a:t>
            </a:r>
            <a:endParaRPr lang="cs-CZ" noProof="0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900000"/>
            <a:ext cx="7560000" cy="397600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>
                <a:effectLst/>
                <a:latin typeface="Arial"/>
              </a:rPr>
              <a:t>Prostý text</a:t>
            </a:r>
            <a:endParaRPr lang="cs-CZ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46440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260000"/>
            <a:ext cx="7560368" cy="3543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>
                <a:effectLst/>
                <a:latin typeface="Arial"/>
              </a:rPr>
              <a:t>Prostý text</a:t>
            </a:r>
            <a:endParaRPr lang="cs-CZ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24000"/>
            <a:ext cx="756084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3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/>
              <a:t>Delší nadpis </a:t>
            </a:r>
            <a:r>
              <a:rPr lang="cs-CZ" noProof="0" dirty="0" err="1"/>
              <a:t>slidu</a:t>
            </a:r>
            <a:r>
              <a:rPr lang="cs-CZ" noProof="0" dirty="0"/>
              <a:t>, který vychází na </a:t>
            </a:r>
            <a:br>
              <a:rPr lang="cs-CZ" noProof="0" dirty="0"/>
            </a:br>
            <a:r>
              <a:rPr lang="cs-CZ" noProof="0" dirty="0"/>
              <a:t>dva řádky (obsah je posunutý)</a:t>
            </a:r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9" cstate="print"/>
          <a:srcRect l="90161" b="25000"/>
          <a:stretch>
            <a:fillRect/>
          </a:stretch>
        </p:blipFill>
        <p:spPr bwMode="auto">
          <a:xfrm>
            <a:off x="8244408" y="0"/>
            <a:ext cx="8995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ogo_profinit_negative.wmf"/>
          <p:cNvPicPr>
            <a:picLocks/>
          </p:cNvPicPr>
          <p:nvPr/>
        </p:nvPicPr>
        <p:blipFill>
          <a:blip r:embed="rId30" cstate="print"/>
          <a:stretch>
            <a:fillRect/>
          </a:stretch>
        </p:blipFill>
        <p:spPr>
          <a:xfrm rot="16200000">
            <a:off x="7988758" y="990000"/>
            <a:ext cx="1460500" cy="22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0" r:id="rId8"/>
    <p:sldLayoutId id="2147483681" r:id="rId9"/>
    <p:sldLayoutId id="214748368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5" r:id="rId17"/>
    <p:sldLayoutId id="2147483686" r:id="rId18"/>
    <p:sldLayoutId id="2147483683" r:id="rId19"/>
    <p:sldLayoutId id="2147483684" r:id="rId20"/>
    <p:sldLayoutId id="2147483667" r:id="rId21"/>
    <p:sldLayoutId id="2147483688" r:id="rId22"/>
    <p:sldLayoutId id="2147483668" r:id="rId23"/>
    <p:sldLayoutId id="2147483687" r:id="rId24"/>
    <p:sldLayoutId id="2147483690" r:id="rId25"/>
    <p:sldLayoutId id="2147483691" r:id="rId26"/>
    <p:sldLayoutId id="2147483674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ulator.aws/#/" TargetMode="External"/><Relationship Id="rId7" Type="http://schemas.openxmlformats.org/officeDocument/2006/relationships/image" Target="../media/image65.svg"/><Relationship Id="rId2" Type="http://schemas.openxmlformats.org/officeDocument/2006/relationships/hyperlink" Target="https://azure.microsoft.com/en-us/pricing/tco/calculato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azure.microsoft.com/en-us/free/student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Cloud</a:t>
            </a:r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r>
              <a:rPr lang="en-US" dirty="0" err="1"/>
              <a:t>Profinit</a:t>
            </a:r>
            <a:r>
              <a:rPr lang="en-US" dirty="0"/>
              <a:t> Big Data t</a:t>
            </a:r>
            <a:r>
              <a:rPr lang="cs-CZ" dirty="0"/>
              <a:t>ý</a:t>
            </a:r>
            <a:r>
              <a:rPr lang="en-US" dirty="0"/>
              <a:t>m</a:t>
            </a:r>
          </a:p>
          <a:p>
            <a:r>
              <a:rPr lang="en-US" dirty="0"/>
              <a:t>Alisa Bene</a:t>
            </a:r>
            <a:r>
              <a:rPr lang="cs-CZ" dirty="0" err="1"/>
              <a:t>šová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 anchor="b" anchorCtr="0"/>
          <a:lstStyle/>
          <a:p>
            <a:r>
              <a:rPr lang="cs-CZ" dirty="0"/>
              <a:t>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23DEDE-4B97-49D9-ACB7-C5E3CFBD3F34}"/>
              </a:ext>
            </a:extLst>
          </p:cNvPr>
          <p:cNvGrpSpPr/>
          <p:nvPr/>
        </p:nvGrpSpPr>
        <p:grpSpPr>
          <a:xfrm>
            <a:off x="3490323" y="168393"/>
            <a:ext cx="4286250" cy="1291411"/>
            <a:chOff x="3129764" y="224523"/>
            <a:chExt cx="5715000" cy="1721882"/>
          </a:xfrm>
        </p:grpSpPr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D7EACE1F-439A-4FC3-A64C-26E4B8AE9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764" y="224523"/>
              <a:ext cx="571500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A91834-B6E8-4C75-866D-6C205CAC1C2A}"/>
                </a:ext>
              </a:extLst>
            </p:cNvPr>
            <p:cNvSpPr txBox="1"/>
            <p:nvPr/>
          </p:nvSpPr>
          <p:spPr>
            <a:xfrm>
              <a:off x="4541623" y="1453962"/>
              <a:ext cx="2838691" cy="492443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>
              <a:spAutoFit/>
              <a:scene3d>
                <a:camera prst="perspectiveRight"/>
                <a:lightRig rig="threePt" dir="t"/>
              </a:scene3d>
              <a:sp3d/>
            </a:bodyPr>
            <a:lstStyle/>
            <a:p>
              <a:r>
                <a:rPr lang="en-US" sz="2400" i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cs typeface="Arial" pitchFamily="34" charset="0"/>
                </a:rPr>
                <a:t>for Beginners</a:t>
              </a:r>
              <a:endParaRPr lang="cs-CZ" sz="2400" i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96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B57B-A2B3-4175-8D0F-D77E766F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vendors differs…</a:t>
            </a:r>
            <a:endParaRPr lang="cs-CZ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6EAF50D-727A-4EF2-9D26-888B6263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843558"/>
            <a:ext cx="5616624" cy="41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4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Terraform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5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A1F3-A090-46D0-B030-B5E084A8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BFA0-70BD-437C-AC26-2F77AC0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968448"/>
            <a:ext cx="7560840" cy="3976006"/>
          </a:xfrm>
        </p:spPr>
        <p:txBody>
          <a:bodyPr lIns="0" tIns="0" rIns="0" bIns="0" anchor="t"/>
          <a:lstStyle/>
          <a:p>
            <a:r>
              <a:rPr lang="en-US">
                <a:latin typeface="Arial"/>
                <a:cs typeface="Arial"/>
              </a:rPr>
              <a:t>Open-Source automatization and management of your </a:t>
            </a:r>
            <a:endParaRPr lang="en-US" dirty="0"/>
          </a:p>
          <a:p>
            <a:pPr marL="640715" lvl="1"/>
            <a:r>
              <a:rPr lang="en-US" dirty="0">
                <a:latin typeface="Arial"/>
                <a:cs typeface="Arial"/>
              </a:rPr>
              <a:t>(cloud) infrastructure</a:t>
            </a:r>
          </a:p>
          <a:p>
            <a:pPr marL="640715" lvl="1"/>
            <a:r>
              <a:rPr lang="en-US" dirty="0">
                <a:latin typeface="Arial"/>
                <a:cs typeface="Arial"/>
              </a:rPr>
              <a:t>Your platform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Services </a:t>
            </a:r>
            <a:endParaRPr lang="en-US" dirty="0"/>
          </a:p>
          <a:p>
            <a:r>
              <a:rPr lang="en-US" dirty="0"/>
              <a:t>Declarative language used – define WHAT result you want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4BE78-E8E7-48B7-B793-016245D9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8940"/>
            <a:ext cx="2714795" cy="8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092820-A0D7-47AE-A7C8-918230769B9C}"/>
              </a:ext>
            </a:extLst>
          </p:cNvPr>
          <p:cNvGrpSpPr/>
          <p:nvPr/>
        </p:nvGrpSpPr>
        <p:grpSpPr>
          <a:xfrm>
            <a:off x="3419872" y="2984970"/>
            <a:ext cx="914400" cy="1828800"/>
            <a:chOff x="4283968" y="2665462"/>
            <a:chExt cx="914400" cy="1828800"/>
          </a:xfrm>
        </p:grpSpPr>
        <p:pic>
          <p:nvPicPr>
            <p:cNvPr id="5" name="Graphic 4" descr="Cube with solid fill">
              <a:extLst>
                <a:ext uri="{FF2B5EF4-FFF2-40B4-BE49-F238E27FC236}">
                  <a16:creationId xmlns:a16="http://schemas.microsoft.com/office/drawing/2014/main" id="{2E12B3A7-880D-4F7A-B82D-85E371136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83968" y="3579862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ube with solid fill">
              <a:extLst>
                <a:ext uri="{FF2B5EF4-FFF2-40B4-BE49-F238E27FC236}">
                  <a16:creationId xmlns:a16="http://schemas.microsoft.com/office/drawing/2014/main" id="{D9C6B35C-C8DE-4499-9EE2-77C7E450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83968" y="312967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ube with solid fill">
              <a:extLst>
                <a:ext uri="{FF2B5EF4-FFF2-40B4-BE49-F238E27FC236}">
                  <a16:creationId xmlns:a16="http://schemas.microsoft.com/office/drawing/2014/main" id="{D68B9B91-0E9A-4288-9EF4-A58B4257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3968" y="2665462"/>
              <a:ext cx="914400" cy="914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47627E-39E5-4027-A1C2-D9B4BA7989A9}"/>
              </a:ext>
            </a:extLst>
          </p:cNvPr>
          <p:cNvSpPr txBox="1"/>
          <p:nvPr/>
        </p:nvSpPr>
        <p:spPr>
          <a:xfrm>
            <a:off x="4572000" y="2927509"/>
            <a:ext cx="36724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Procedural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Define what you have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Red, violet, blue cube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Define how to make what you want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Put blue cube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Put violet cube on blue cube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Put red cube on violet cube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E849F-0252-4286-94D8-A957B674936D}"/>
              </a:ext>
            </a:extLst>
          </p:cNvPr>
          <p:cNvSpPr txBox="1"/>
          <p:nvPr/>
        </p:nvSpPr>
        <p:spPr>
          <a:xfrm>
            <a:off x="337828" y="2990700"/>
            <a:ext cx="313234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Declarative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Define what you have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Red, violet, blue cube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Define what you want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 tower od red, violet, blue cubes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3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3D7B-AB16-4D40-9F99-FFF440B6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Ansible vs. Terraform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F4378-C435-40F1-A157-416832693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679607"/>
            <a:ext cx="7560840" cy="4412423"/>
          </a:xfrm>
        </p:spPr>
        <p:txBody>
          <a:bodyPr/>
          <a:lstStyle/>
          <a:p>
            <a:r>
              <a:rPr lang="en-US" dirty="0"/>
              <a:t>Infrastructure as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DevOps usually use both tools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ADA33A-BE7F-4954-9E7D-066DB57A1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62788"/>
              </p:ext>
            </p:extLst>
          </p:nvPr>
        </p:nvGraphicFramePr>
        <p:xfrm>
          <a:off x="647564" y="1131590"/>
          <a:ext cx="6768752" cy="317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28400493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904641826"/>
                    </a:ext>
                  </a:extLst>
                </a:gridCol>
              </a:tblGrid>
              <a:tr h="340251"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Terraform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791"/>
                  </a:ext>
                </a:extLst>
              </a:tr>
              <a:tr h="850628">
                <a:tc>
                  <a:txBody>
                    <a:bodyPr/>
                    <a:lstStyle/>
                    <a:p>
                      <a:r>
                        <a:rPr lang="en-US" sz="1600" dirty="0"/>
                        <a:t>Mainly a config tool (once infra is done)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Mainly infra provisioning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02691"/>
                  </a:ext>
                </a:extLst>
              </a:tr>
              <a:tr h="340251">
                <a:tc>
                  <a:txBody>
                    <a:bodyPr/>
                    <a:lstStyle/>
                    <a:p>
                      <a:r>
                        <a:rPr lang="en-US" sz="1600" dirty="0"/>
                        <a:t>Deploy apps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deploy apps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34148"/>
                  </a:ext>
                </a:extLst>
              </a:tr>
              <a:tr h="340251">
                <a:tc>
                  <a:txBody>
                    <a:bodyPr/>
                    <a:lstStyle/>
                    <a:p>
                      <a:r>
                        <a:rPr lang="en-US" sz="1600" dirty="0"/>
                        <a:t>Install/update software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577196"/>
                  </a:ext>
                </a:extLst>
              </a:tr>
              <a:tr h="340251">
                <a:tc>
                  <a:txBody>
                    <a:bodyPr/>
                    <a:lstStyle/>
                    <a:p>
                      <a:r>
                        <a:rPr lang="en-US" sz="1600" dirty="0"/>
                        <a:t>More mature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Relatively new tool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69587"/>
                  </a:ext>
                </a:extLst>
              </a:tr>
              <a:tr h="340251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Advanced in orchestration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91810"/>
                  </a:ext>
                </a:extLst>
              </a:tr>
              <a:tr h="595439">
                <a:tc>
                  <a:txBody>
                    <a:bodyPr/>
                    <a:lstStyle/>
                    <a:p>
                      <a:r>
                        <a:rPr lang="en-US" sz="1600" b="1" dirty="0"/>
                        <a:t>Better for configuring infrastructure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Better for provisioning infrastructure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118949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BA7DF4B1-BED0-4657-BD83-07C19C71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2"/>
          <a:stretch/>
        </p:blipFill>
        <p:spPr bwMode="auto">
          <a:xfrm>
            <a:off x="3003962" y="2079268"/>
            <a:ext cx="939832" cy="9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rraform - Visual Studio Marketplace">
            <a:extLst>
              <a:ext uri="{FF2B5EF4-FFF2-40B4-BE49-F238E27FC236}">
                <a16:creationId xmlns:a16="http://schemas.microsoft.com/office/drawing/2014/main" id="{C32DC21C-4C2D-45B9-8FA7-B5BE927F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91" y="2079268"/>
            <a:ext cx="984962" cy="9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76CF-7648-4D68-A148-36ABFF9A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Terraform, case study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FD2D5-3704-42B6-8ABB-C9E8F8CB9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55" y="900000"/>
            <a:ext cx="7560840" cy="3976006"/>
          </a:xfrm>
        </p:spPr>
        <p:txBody>
          <a:bodyPr/>
          <a:lstStyle/>
          <a:p>
            <a:r>
              <a:rPr lang="en-US" dirty="0"/>
              <a:t>3 servers,</a:t>
            </a:r>
          </a:p>
          <a:p>
            <a:r>
              <a:rPr lang="en-US" dirty="0"/>
              <a:t>Several microservices and database in Docker</a:t>
            </a:r>
          </a:p>
          <a:p>
            <a:r>
              <a:rPr lang="en-US" dirty="0"/>
              <a:t>In usual, you must do steps: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Prepare private network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EC2 server instances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Install Docker, tools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Security, firewalls etc.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Deploy Docker containers.</a:t>
            </a:r>
          </a:p>
          <a:p>
            <a:r>
              <a:rPr lang="en-US" dirty="0"/>
              <a:t>2 separate teams, usually</a:t>
            </a:r>
          </a:p>
          <a:p>
            <a:r>
              <a:rPr lang="en-US" dirty="0"/>
              <a:t>Adding new servers, security setup, replicating from dev to prod…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         AUTOMATION VIA TERRAFORM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3F076-B9FD-4912-B64E-2C5F09AB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4" t="3259" r="3117" b="14331"/>
          <a:stretch/>
        </p:blipFill>
        <p:spPr>
          <a:xfrm>
            <a:off x="5844193" y="84020"/>
            <a:ext cx="3240360" cy="19269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C24FF-7A87-43A4-8E93-A795EB02EA6C}"/>
              </a:ext>
            </a:extLst>
          </p:cNvPr>
          <p:cNvGrpSpPr/>
          <p:nvPr/>
        </p:nvGrpSpPr>
        <p:grpSpPr>
          <a:xfrm>
            <a:off x="2843808" y="2391718"/>
            <a:ext cx="3047668" cy="864096"/>
            <a:chOff x="2987824" y="2283718"/>
            <a:chExt cx="3047668" cy="8640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FAD77C-AC34-4D55-93AE-C8DEA945D441}"/>
                </a:ext>
              </a:extLst>
            </p:cNvPr>
            <p:cNvSpPr txBox="1"/>
            <p:nvPr/>
          </p:nvSpPr>
          <p:spPr>
            <a:xfrm>
              <a:off x="3922108" y="2395560"/>
              <a:ext cx="211338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1. PROVISIONING INFRACSTRUCTURE</a:t>
              </a:r>
              <a:endPara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AEB28A-BF54-4964-90F5-85EDB5E32B2E}"/>
                </a:ext>
              </a:extLst>
            </p:cNvPr>
            <p:cNvCxnSpPr/>
            <p:nvPr/>
          </p:nvCxnSpPr>
          <p:spPr>
            <a:xfrm>
              <a:off x="3131840" y="2283718"/>
              <a:ext cx="648072" cy="35806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A8D200-8101-44EE-9E17-42A2CA0151F5}"/>
                </a:ext>
              </a:extLst>
            </p:cNvPr>
            <p:cNvCxnSpPr/>
            <p:nvPr/>
          </p:nvCxnSpPr>
          <p:spPr>
            <a:xfrm flipV="1">
              <a:off x="2987824" y="2859782"/>
              <a:ext cx="792088" cy="28803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4F0C4BE-94BE-4F70-8E94-6BFEFE0D18B8}"/>
                </a:ext>
              </a:extLst>
            </p:cNvPr>
            <p:cNvCxnSpPr/>
            <p:nvPr/>
          </p:nvCxnSpPr>
          <p:spPr>
            <a:xfrm>
              <a:off x="2987824" y="2715766"/>
              <a:ext cx="792088" cy="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35145C-9BA7-49AB-8492-ECDDADF80826}"/>
              </a:ext>
            </a:extLst>
          </p:cNvPr>
          <p:cNvGrpSpPr/>
          <p:nvPr/>
        </p:nvGrpSpPr>
        <p:grpSpPr>
          <a:xfrm>
            <a:off x="3286085" y="3363814"/>
            <a:ext cx="2375100" cy="277939"/>
            <a:chOff x="3383868" y="3395532"/>
            <a:chExt cx="2375100" cy="2462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B9080C-C0C4-4C0E-B41D-F9A1DD7FF93A}"/>
                </a:ext>
              </a:extLst>
            </p:cNvPr>
            <p:cNvSpPr txBox="1"/>
            <p:nvPr/>
          </p:nvSpPr>
          <p:spPr>
            <a:xfrm>
              <a:off x="4028956" y="3395532"/>
              <a:ext cx="173001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2. DEPLOY APPS</a:t>
              </a:r>
              <a:endParaRPr lang="cs-CZ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C5DF2F-458F-4A20-BD9E-9FEFC8402517}"/>
                </a:ext>
              </a:extLst>
            </p:cNvPr>
            <p:cNvCxnSpPr>
              <a:cxnSpLocks/>
            </p:cNvCxnSpPr>
            <p:nvPr/>
          </p:nvCxnSpPr>
          <p:spPr>
            <a:xfrm>
              <a:off x="3383868" y="3518643"/>
              <a:ext cx="538240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CAE0508-6259-4355-A6AB-C252BA6561D0}"/>
              </a:ext>
            </a:extLst>
          </p:cNvPr>
          <p:cNvSpPr/>
          <p:nvPr/>
        </p:nvSpPr>
        <p:spPr>
          <a:xfrm>
            <a:off x="565909" y="4587974"/>
            <a:ext cx="864096" cy="288032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9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C69F-6FD5-43DF-86EC-C944FF12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Terraform, how it works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0ACD9-E718-423E-B99C-B08EA2C1AA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990" y="940307"/>
            <a:ext cx="7560840" cy="3976006"/>
          </a:xfrm>
        </p:spPr>
        <p:txBody>
          <a:bodyPr lIns="0" tIns="0" rIns="0" bIns="0" anchor="t"/>
          <a:lstStyle/>
          <a:p>
            <a:r>
              <a:rPr lang="en-US" b="1" dirty="0">
                <a:latin typeface="Arial"/>
                <a:cs typeface="Arial"/>
              </a:rPr>
              <a:t>Core</a:t>
            </a:r>
            <a:r>
              <a:rPr lang="en-US" dirty="0">
                <a:latin typeface="Arial"/>
                <a:cs typeface="Arial"/>
              </a:rPr>
              <a:t> takes </a:t>
            </a:r>
            <a:r>
              <a:rPr lang="en-US" b="1" dirty="0">
                <a:latin typeface="Arial"/>
                <a:cs typeface="Arial"/>
              </a:rPr>
              <a:t>input</a:t>
            </a:r>
            <a:r>
              <a:rPr lang="en-US">
                <a:latin typeface="Arial"/>
                <a:cs typeface="Arial"/>
              </a:rPr>
              <a:t> and plans what needs to be created, updated, destroyed… from current </a:t>
            </a:r>
            <a:r>
              <a:rPr lang="en-US" b="1" dirty="0">
                <a:latin typeface="Arial"/>
                <a:cs typeface="Arial"/>
              </a:rPr>
              <a:t>state</a:t>
            </a:r>
            <a:r>
              <a:rPr lang="en-US" dirty="0">
                <a:latin typeface="Arial"/>
                <a:cs typeface="Arial"/>
              </a:rPr>
              <a:t> = execution plan</a:t>
            </a:r>
          </a:p>
          <a:p>
            <a:r>
              <a:rPr lang="en-US" dirty="0"/>
              <a:t>Steps are executed with platform specific tools</a:t>
            </a:r>
          </a:p>
          <a:p>
            <a:r>
              <a:rPr lang="en-US" b="1" dirty="0"/>
              <a:t>Providers</a:t>
            </a:r>
            <a:r>
              <a:rPr lang="en-US" dirty="0"/>
              <a:t> (100 providers)</a:t>
            </a:r>
          </a:p>
          <a:p>
            <a:pPr marL="640715" lvl="1"/>
            <a:r>
              <a:rPr lang="en-US" dirty="0"/>
              <a:t>AWS, Azure (IaaS)</a:t>
            </a:r>
          </a:p>
          <a:p>
            <a:pPr marL="640715" lvl="1"/>
            <a:r>
              <a:rPr lang="en-US" dirty="0">
                <a:latin typeface="Arial"/>
                <a:cs typeface="Arial"/>
              </a:rPr>
              <a:t>Kubernetes (Paas)</a:t>
            </a:r>
          </a:p>
          <a:p>
            <a:pPr marL="640715" lvl="1"/>
            <a:r>
              <a:rPr lang="en-US" dirty="0"/>
              <a:t>Fastly (SaaS)</a:t>
            </a:r>
          </a:p>
          <a:p>
            <a:r>
              <a:rPr lang="en-US" dirty="0"/>
              <a:t>Each provider offers resources you can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	 work with</a:t>
            </a:r>
          </a:p>
          <a:p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611F52-1751-4C10-8B18-AFF710F1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56" y="3073370"/>
            <a:ext cx="4140854" cy="184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Cloud</a:t>
            </a:r>
            <a:r>
              <a:rPr lang="en-US" dirty="0"/>
              <a:t> Architectures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63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D04D-DB91-463E-B122-9171178F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Big Data </a:t>
            </a:r>
            <a:r>
              <a:rPr lang="en-US" dirty="0"/>
              <a:t>Architectures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5694-5928-4123-9547-61A83D494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96" y="979996"/>
            <a:ext cx="7560840" cy="3976006"/>
          </a:xfrm>
        </p:spPr>
        <p:txBody>
          <a:bodyPr/>
          <a:lstStyle/>
          <a:p>
            <a:r>
              <a:rPr lang="cs-CZ" dirty="0"/>
              <a:t>Cloud </a:t>
            </a:r>
            <a:r>
              <a:rPr lang="en-US" dirty="0"/>
              <a:t>fits</a:t>
            </a:r>
            <a:r>
              <a:rPr lang="cs-CZ" dirty="0"/>
              <a:t> to BD </a:t>
            </a:r>
            <a:r>
              <a:rPr lang="en-US" dirty="0"/>
              <a:t>architectures</a:t>
            </a:r>
          </a:p>
          <a:p>
            <a:pPr lvl="1"/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components</a:t>
            </a:r>
            <a:endParaRPr lang="cs-CZ" dirty="0"/>
          </a:p>
          <a:p>
            <a:pPr lvl="1"/>
            <a:r>
              <a:rPr lang="cs-CZ" dirty="0" err="1"/>
              <a:t>Services</a:t>
            </a:r>
            <a:endParaRPr lang="cs-CZ" dirty="0"/>
          </a:p>
          <a:p>
            <a:pPr lvl="1"/>
            <a:r>
              <a:rPr lang="cs-CZ" dirty="0"/>
              <a:t>Hybrid </a:t>
            </a:r>
            <a:r>
              <a:rPr lang="cs-CZ" dirty="0" err="1"/>
              <a:t>solutions</a:t>
            </a:r>
            <a:endParaRPr lang="cs-CZ" dirty="0"/>
          </a:p>
          <a:p>
            <a:pPr marL="355050" lvl="1" indent="0">
              <a:buNone/>
            </a:pPr>
            <a:endParaRPr lang="cs-CZ" dirty="0"/>
          </a:p>
          <a:p>
            <a:r>
              <a:rPr lang="cs-CZ" dirty="0"/>
              <a:t>Lambda and Kappa, </a:t>
            </a:r>
            <a:r>
              <a:rPr lang="cs-CZ" dirty="0" err="1"/>
              <a:t>IoT</a:t>
            </a:r>
            <a:r>
              <a:rPr lang="cs-CZ" dirty="0"/>
              <a:t> </a:t>
            </a:r>
          </a:p>
        </p:txBody>
      </p:sp>
      <p:pic>
        <p:nvPicPr>
          <p:cNvPr id="1026" name="Picture 2" descr="Overall data pipeline diagram">
            <a:extLst>
              <a:ext uri="{FF2B5EF4-FFF2-40B4-BE49-F238E27FC236}">
                <a16:creationId xmlns:a16="http://schemas.microsoft.com/office/drawing/2014/main" id="{AEA7C2F6-76D8-4A71-88B8-266D3541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41" y="555526"/>
            <a:ext cx="4216470" cy="18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2C509A6-BF9E-449D-8423-E4716CE9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1830"/>
            <a:ext cx="3384376" cy="16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B0913C1-8064-4673-8096-CCF86F62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34" y="3220896"/>
            <a:ext cx="3743577" cy="15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1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AD54-C260-4BDB-9C5A-9D7FE45B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Azure BD </a:t>
            </a:r>
            <a:r>
              <a:rPr lang="cs-CZ" dirty="0" err="1"/>
              <a:t>analytic</a:t>
            </a:r>
            <a:r>
              <a:rPr lang="cs-CZ" dirty="0"/>
              <a:t> </a:t>
            </a:r>
            <a:r>
              <a:rPr lang="cs-CZ" dirty="0" err="1"/>
              <a:t>architecture</a:t>
            </a:r>
            <a:endParaRPr lang="cs-C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EB933C-4D2E-4008-B1CB-925C295956CE}"/>
              </a:ext>
            </a:extLst>
          </p:cNvPr>
          <p:cNvGrpSpPr/>
          <p:nvPr/>
        </p:nvGrpSpPr>
        <p:grpSpPr>
          <a:xfrm>
            <a:off x="166819" y="1019944"/>
            <a:ext cx="7874257" cy="3607668"/>
            <a:chOff x="166819" y="1019944"/>
            <a:chExt cx="7874257" cy="360766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EB51E629-C761-4ECA-9E29-0490778CC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19" y="1019944"/>
              <a:ext cx="7874257" cy="360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BE6E8-30AD-4AAE-9A30-19CC46BF0C59}"/>
                </a:ext>
              </a:extLst>
            </p:cNvPr>
            <p:cNvSpPr/>
            <p:nvPr/>
          </p:nvSpPr>
          <p:spPr>
            <a:xfrm>
              <a:off x="1835696" y="3507854"/>
              <a:ext cx="792088" cy="7200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D4052-A3BD-4881-93AE-BA856831D5BB}"/>
                </a:ext>
              </a:extLst>
            </p:cNvPr>
            <p:cNvSpPr/>
            <p:nvPr/>
          </p:nvSpPr>
          <p:spPr>
            <a:xfrm>
              <a:off x="4788024" y="2499742"/>
              <a:ext cx="864096" cy="64807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67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1C94-B385-4605-A32D-57E0EAFF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en-GB" dirty="0"/>
              <a:t>cases</a:t>
            </a:r>
            <a:r>
              <a:rPr lang="cs-CZ" dirty="0"/>
              <a:t> in </a:t>
            </a:r>
            <a:r>
              <a:rPr lang="en-US" dirty="0"/>
              <a:t>real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F9495-947D-406B-99E6-8CF3356BD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Prototyping</a:t>
            </a:r>
            <a:r>
              <a:rPr lang="cs-CZ" b="1" dirty="0"/>
              <a:t> </a:t>
            </a:r>
            <a:r>
              <a:rPr lang="en-US" b="1" dirty="0"/>
              <a:t>(</a:t>
            </a:r>
            <a:r>
              <a:rPr lang="cs-CZ" b="1" dirty="0"/>
              <a:t>POC</a:t>
            </a:r>
            <a:r>
              <a:rPr lang="en-US" b="1" dirty="0"/>
              <a:t>)</a:t>
            </a:r>
            <a:r>
              <a:rPr lang="cs-CZ" b="1" dirty="0"/>
              <a:t>, </a:t>
            </a:r>
            <a:r>
              <a:rPr lang="cs-CZ" b="1" dirty="0" err="1"/>
              <a:t>Dev</a:t>
            </a:r>
            <a:r>
              <a:rPr lang="cs-CZ" b="1" dirty="0"/>
              <a:t>, Testing</a:t>
            </a:r>
          </a:p>
          <a:p>
            <a:pPr lvl="1"/>
            <a:r>
              <a:rPr lang="cs-CZ" dirty="0"/>
              <a:t>BD </a:t>
            </a:r>
            <a:r>
              <a:rPr lang="cs-CZ" dirty="0" err="1"/>
              <a:t>Archi</a:t>
            </a:r>
            <a:r>
              <a:rPr lang="en-US" dirty="0"/>
              <a:t>t</a:t>
            </a:r>
            <a:r>
              <a:rPr lang="cs-CZ" dirty="0" err="1"/>
              <a:t>ecture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summoned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and </a:t>
            </a:r>
            <a:r>
              <a:rPr lang="cs-CZ" dirty="0" err="1"/>
              <a:t>comply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needs</a:t>
            </a:r>
            <a:endParaRPr lang="cs-CZ" dirty="0"/>
          </a:p>
          <a:p>
            <a:pPr lvl="1"/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not </a:t>
            </a:r>
            <a:r>
              <a:rPr lang="cs-CZ" dirty="0" err="1"/>
              <a:t>sure</a:t>
            </a:r>
            <a:endParaRPr lang="cs-CZ" dirty="0"/>
          </a:p>
          <a:p>
            <a:pPr lvl="2"/>
            <a:r>
              <a:rPr lang="cs-CZ" dirty="0" err="1"/>
              <a:t>what</a:t>
            </a:r>
            <a:r>
              <a:rPr lang="cs-CZ" dirty="0"/>
              <a:t> to use</a:t>
            </a:r>
            <a:r>
              <a:rPr lang="en-US" dirty="0"/>
              <a:t> (sizing)</a:t>
            </a:r>
            <a:r>
              <a:rPr lang="cs-CZ" dirty="0"/>
              <a:t>,</a:t>
            </a:r>
          </a:p>
          <a:p>
            <a:pPr lvl="2"/>
            <a:r>
              <a:rPr lang="cs-CZ" dirty="0"/>
              <a:t>not </a:t>
            </a:r>
            <a:r>
              <a:rPr lang="cs-CZ" dirty="0" err="1"/>
              <a:t>ready</a:t>
            </a:r>
            <a:r>
              <a:rPr lang="cs-CZ" dirty="0"/>
              <a:t> to </a:t>
            </a:r>
            <a:r>
              <a:rPr lang="cs-CZ" dirty="0" err="1"/>
              <a:t>invest</a:t>
            </a:r>
            <a:r>
              <a:rPr lang="cs-CZ" dirty="0"/>
              <a:t> to hardware,</a:t>
            </a:r>
          </a:p>
          <a:p>
            <a:pPr lvl="2"/>
            <a:r>
              <a:rPr lang="cs-CZ" dirty="0" err="1"/>
              <a:t>If</a:t>
            </a:r>
            <a:r>
              <a:rPr lang="cs-CZ" dirty="0"/>
              <a:t> big data </a:t>
            </a:r>
            <a:r>
              <a:rPr lang="cs-CZ" dirty="0" err="1"/>
              <a:t>architecture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Usually</a:t>
            </a:r>
            <a:r>
              <a:rPr lang="cs-CZ" dirty="0"/>
              <a:t> cloud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, such as </a:t>
            </a:r>
            <a:r>
              <a:rPr lang="cs-CZ" dirty="0" err="1"/>
              <a:t>HDInsight</a:t>
            </a:r>
            <a:r>
              <a:rPr lang="cs-CZ" dirty="0"/>
              <a:t>, </a:t>
            </a:r>
            <a:r>
              <a:rPr lang="cs-CZ" dirty="0" err="1"/>
              <a:t>Databricks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  <a:p>
            <a:pPr lvl="2"/>
            <a:r>
              <a:rPr lang="en-US" dirty="0"/>
              <a:t>quick launch,</a:t>
            </a:r>
          </a:p>
          <a:p>
            <a:pPr lvl="2"/>
            <a:r>
              <a:rPr lang="en-US" dirty="0"/>
              <a:t>you do not care about underlay infrastructure,</a:t>
            </a:r>
          </a:p>
          <a:p>
            <a:pPr lvl="2"/>
            <a:r>
              <a:rPr lang="en-US" dirty="0"/>
              <a:t>Minimal administration.</a:t>
            </a:r>
          </a:p>
          <a:p>
            <a:pPr lvl="1"/>
            <a:r>
              <a:rPr lang="en-US" dirty="0"/>
              <a:t>This might not be most cost effective, if you’re summoning too often for a long time. </a:t>
            </a:r>
            <a:endParaRPr lang="cs-CZ" dirty="0"/>
          </a:p>
          <a:p>
            <a:pPr lvl="1"/>
            <a:endParaRPr lang="cs-CZ" dirty="0"/>
          </a:p>
          <a:p>
            <a:pPr marL="635400" lvl="2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  <p:pic>
        <p:nvPicPr>
          <p:cNvPr id="4" name="Graphic 3" descr="Syncing cloud with solid fill">
            <a:extLst>
              <a:ext uri="{FF2B5EF4-FFF2-40B4-BE49-F238E27FC236}">
                <a16:creationId xmlns:a16="http://schemas.microsoft.com/office/drawing/2014/main" id="{47D2625A-1253-4B27-B61D-5D5F9C055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168" y="146992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5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Cloud</a:t>
            </a:r>
          </a:p>
          <a:p>
            <a:r>
              <a:rPr lang="en-US" dirty="0"/>
              <a:t>Cloud vendors</a:t>
            </a:r>
          </a:p>
          <a:p>
            <a:r>
              <a:rPr lang="en-US" dirty="0"/>
              <a:t>Terraform</a:t>
            </a:r>
          </a:p>
          <a:p>
            <a:r>
              <a:rPr lang="en-US" dirty="0"/>
              <a:t>Cloud use cases</a:t>
            </a:r>
          </a:p>
          <a:p>
            <a:r>
              <a:rPr lang="en-US" dirty="0"/>
              <a:t>Azure, AWS cost calculator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0983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B4DB-3833-4A3E-967D-F3A1E015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en-US" dirty="0"/>
              <a:t>cases</a:t>
            </a:r>
            <a:r>
              <a:rPr lang="cs-CZ" dirty="0"/>
              <a:t> in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68BC1-9BAF-4DFF-9055-6DD4B2067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Cloud Server instances with installed BD tools</a:t>
            </a:r>
          </a:p>
          <a:p>
            <a:pPr lvl="1"/>
            <a:r>
              <a:rPr lang="cs-CZ" dirty="0"/>
              <a:t>Long-term </a:t>
            </a:r>
            <a:r>
              <a:rPr lang="en-US" dirty="0"/>
              <a:t>running</a:t>
            </a:r>
            <a:r>
              <a:rPr lang="cs-CZ" dirty="0"/>
              <a:t>,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on-premise </a:t>
            </a:r>
            <a:r>
              <a:rPr lang="cs-CZ" dirty="0" err="1"/>
              <a:t>solution</a:t>
            </a:r>
            <a:endParaRPr lang="cs-CZ" dirty="0"/>
          </a:p>
          <a:p>
            <a:pPr lvl="1"/>
            <a:r>
              <a:rPr lang="cs-CZ" dirty="0"/>
              <a:t>Development, Testing, </a:t>
            </a:r>
            <a:r>
              <a:rPr lang="cs-CZ" dirty="0" err="1"/>
              <a:t>Production</a:t>
            </a:r>
            <a:endParaRPr lang="en-US" dirty="0"/>
          </a:p>
          <a:p>
            <a:pPr lvl="1"/>
            <a:r>
              <a:rPr lang="en-US" dirty="0"/>
              <a:t>Easy to boost server instances, if you need</a:t>
            </a:r>
          </a:p>
          <a:p>
            <a:pPr lvl="1"/>
            <a:r>
              <a:rPr lang="en-US" dirty="0"/>
              <a:t>Long-term running might be more cost effective (long term plans)</a:t>
            </a:r>
          </a:p>
          <a:p>
            <a:pPr lvl="1"/>
            <a:r>
              <a:rPr lang="en-US" dirty="0"/>
              <a:t>You have care about infrastructure, administration etc.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7" name="Graphic 6" descr="Download from cloud with solid fill">
            <a:extLst>
              <a:ext uri="{FF2B5EF4-FFF2-40B4-BE49-F238E27FC236}">
                <a16:creationId xmlns:a16="http://schemas.microsoft.com/office/drawing/2014/main" id="{BFA18D70-EA2D-4909-9603-7F912C1E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2160" y="2787774"/>
            <a:ext cx="1609328" cy="16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DBC3-D94D-4936-8D4D-CF8972A6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Calculator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3AA41-CDED-4779-A820-137DB65BA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for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Total Cost of Ownership (TCO) Calculator | Microsoft Azure</a:t>
            </a:r>
            <a:endParaRPr lang="cs-CZ" dirty="0"/>
          </a:p>
          <a:p>
            <a:pPr lvl="2"/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  <a:p>
            <a:pPr lvl="1"/>
            <a:r>
              <a:rPr lang="cs-CZ" dirty="0">
                <a:hlinkClick r:id="rId3"/>
              </a:rPr>
              <a:t>AWS </a:t>
            </a:r>
            <a:r>
              <a:rPr lang="cs-CZ" dirty="0" err="1">
                <a:hlinkClick r:id="rId3"/>
              </a:rPr>
              <a:t>Pricing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Calculator</a:t>
            </a:r>
            <a:endParaRPr lang="cs-CZ" dirty="0"/>
          </a:p>
          <a:p>
            <a:pPr lvl="2"/>
            <a:r>
              <a:rPr lang="cs-CZ" dirty="0"/>
              <a:t>Just </a:t>
            </a:r>
            <a:r>
              <a:rPr lang="cs-CZ" dirty="0" err="1"/>
              <a:t>UseCase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setup.</a:t>
            </a:r>
          </a:p>
          <a:p>
            <a:pPr lvl="2"/>
            <a:endParaRPr lang="cs-CZ" dirty="0"/>
          </a:p>
        </p:txBody>
      </p: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120AF274-9E24-48D0-93CC-A215144F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2576" y="1904743"/>
            <a:ext cx="1124207" cy="1124207"/>
          </a:xfrm>
          <a:prstGeom prst="rect">
            <a:avLst/>
          </a:prstGeom>
        </p:spPr>
      </p:pic>
      <p:pic>
        <p:nvPicPr>
          <p:cNvPr id="7" name="Graphic 6" descr="Question Mark outline">
            <a:extLst>
              <a:ext uri="{FF2B5EF4-FFF2-40B4-BE49-F238E27FC236}">
                <a16:creationId xmlns:a16="http://schemas.microsoft.com/office/drawing/2014/main" id="{8B81B065-D1C8-494E-AE54-412DF59FE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2114550"/>
            <a:ext cx="914400" cy="914400"/>
          </a:xfrm>
          <a:prstGeom prst="rect">
            <a:avLst/>
          </a:prstGeom>
        </p:spPr>
      </p:pic>
      <p:pic>
        <p:nvPicPr>
          <p:cNvPr id="8" name="Graphic 7" descr="Question Mark outline">
            <a:extLst>
              <a:ext uri="{FF2B5EF4-FFF2-40B4-BE49-F238E27FC236}">
                <a16:creationId xmlns:a16="http://schemas.microsoft.com/office/drawing/2014/main" id="{C783EE04-D64D-41DA-94B5-15DBACB91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8064" y="3229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5643-6556-4491-AC99-D89477F7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-on Azure-cloud </a:t>
            </a:r>
            <a:r>
              <a:rPr lang="cs-CZ" dirty="0" err="1"/>
              <a:t>course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C21D6-CC3C-4215-9FCA-A7B348EAE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dirty="0" err="1"/>
              <a:t>Create</a:t>
            </a:r>
            <a:r>
              <a:rPr lang="cs-CZ" b="1" dirty="0"/>
              <a:t> a NEW </a:t>
            </a:r>
            <a:r>
              <a:rPr lang="cs-CZ" b="1" dirty="0" err="1"/>
              <a:t>account</a:t>
            </a:r>
            <a:r>
              <a:rPr lang="cs-CZ" b="1" dirty="0"/>
              <a:t> as a student </a:t>
            </a:r>
            <a:r>
              <a:rPr lang="cs-CZ" b="1" dirty="0" err="1"/>
              <a:t>for</a:t>
            </a:r>
            <a:r>
              <a:rPr lang="cs-CZ" b="1" dirty="0"/>
              <a:t> free</a:t>
            </a:r>
          </a:p>
          <a:p>
            <a:pPr lvl="1"/>
            <a:r>
              <a:rPr lang="cs-CZ" b="1" dirty="0"/>
              <a:t>Free </a:t>
            </a:r>
            <a:r>
              <a:rPr lang="cs-CZ" b="1" dirty="0" err="1"/>
              <a:t>space</a:t>
            </a:r>
            <a:r>
              <a:rPr lang="cs-CZ" b="1" dirty="0"/>
              <a:t>, free </a:t>
            </a:r>
            <a:r>
              <a:rPr lang="cs-CZ" b="1" dirty="0" err="1"/>
              <a:t>computing</a:t>
            </a:r>
            <a:r>
              <a:rPr lang="cs-CZ" b="1" dirty="0"/>
              <a:t> </a:t>
            </a:r>
            <a:r>
              <a:rPr lang="cs-CZ" b="1" dirty="0" err="1"/>
              <a:t>etc</a:t>
            </a:r>
            <a:r>
              <a:rPr lang="cs-CZ" b="1" dirty="0"/>
              <a:t>.</a:t>
            </a:r>
            <a:endParaRPr lang="cs-CZ" b="1" dirty="0">
              <a:hlinkClick r:id="rId2"/>
            </a:endParaRPr>
          </a:p>
          <a:p>
            <a:pPr lvl="1"/>
            <a:r>
              <a:rPr lang="cs-CZ" b="1" dirty="0">
                <a:hlinkClick r:id="rId2"/>
              </a:rPr>
              <a:t>https://azure.microsoft.com/en-us/free</a:t>
            </a:r>
            <a:endParaRPr lang="cs-CZ" b="1" dirty="0"/>
          </a:p>
          <a:p>
            <a:pPr lvl="1"/>
            <a:endParaRPr lang="cs-CZ" dirty="0"/>
          </a:p>
          <a:p>
            <a:r>
              <a:rPr lang="cs-CZ" sz="1400" dirty="0" err="1"/>
              <a:t>Alternative</a:t>
            </a:r>
            <a:r>
              <a:rPr lang="cs-CZ" sz="1400" dirty="0"/>
              <a:t>:</a:t>
            </a:r>
          </a:p>
          <a:p>
            <a:r>
              <a:rPr lang="cs-CZ" sz="1400" dirty="0" err="1"/>
              <a:t>Create</a:t>
            </a:r>
            <a:r>
              <a:rPr lang="cs-CZ" sz="1400" dirty="0"/>
              <a:t> a NEW FREE </a:t>
            </a:r>
            <a:r>
              <a:rPr lang="cs-CZ" sz="1400" dirty="0" err="1"/>
              <a:t>account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200USD to </a:t>
            </a:r>
            <a:r>
              <a:rPr lang="cs-CZ" sz="1400" dirty="0" err="1"/>
              <a:t>spend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30 </a:t>
            </a:r>
            <a:r>
              <a:rPr lang="cs-CZ" sz="1400" dirty="0" err="1"/>
              <a:t>days</a:t>
            </a:r>
            <a:endParaRPr lang="cs-CZ" sz="1400" dirty="0"/>
          </a:p>
          <a:p>
            <a:pPr lvl="1"/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careful</a:t>
            </a:r>
            <a:r>
              <a:rPr lang="cs-CZ" sz="1400" dirty="0"/>
              <a:t>,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have</a:t>
            </a:r>
            <a:r>
              <a:rPr lang="cs-CZ" sz="1400" dirty="0"/>
              <a:t> to </a:t>
            </a:r>
            <a:r>
              <a:rPr lang="cs-CZ" sz="1400" dirty="0" err="1"/>
              <a:t>add</a:t>
            </a:r>
            <a:r>
              <a:rPr lang="cs-CZ" sz="1400" dirty="0"/>
              <a:t> </a:t>
            </a:r>
            <a:r>
              <a:rPr lang="cs-CZ" sz="1400" dirty="0" err="1"/>
              <a:t>your</a:t>
            </a:r>
            <a:r>
              <a:rPr lang="cs-CZ" sz="1400" dirty="0"/>
              <a:t> </a:t>
            </a:r>
            <a:r>
              <a:rPr lang="cs-CZ" sz="1400" dirty="0" err="1"/>
              <a:t>credit</a:t>
            </a:r>
            <a:r>
              <a:rPr lang="cs-CZ" sz="1400" dirty="0"/>
              <a:t> </a:t>
            </a:r>
            <a:r>
              <a:rPr lang="cs-CZ" sz="1400" dirty="0" err="1"/>
              <a:t>card</a:t>
            </a:r>
            <a:endParaRPr lang="cs-CZ" sz="1400" dirty="0">
              <a:hlinkClick r:id="rId2"/>
            </a:endParaRPr>
          </a:p>
          <a:p>
            <a:pPr lvl="1"/>
            <a:r>
              <a:rPr lang="cs-CZ" sz="1400" dirty="0">
                <a:hlinkClick r:id="rId2"/>
              </a:rPr>
              <a:t>https://azure.microsoft.com/en-us/free/</a:t>
            </a:r>
          </a:p>
          <a:p>
            <a:pPr marL="355050" lvl="1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112F7BF8-9D1D-4DE2-9F3B-68C670A6B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160" y="411510"/>
            <a:ext cx="1562472" cy="1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Dotazy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31755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1D-C6BF-49F5-BD0F-525C2F94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51670"/>
            <a:ext cx="6264696" cy="360000"/>
          </a:xfrm>
        </p:spPr>
        <p:txBody>
          <a:bodyPr/>
          <a:lstStyle/>
          <a:p>
            <a:r>
              <a:rPr lang="cs-CZ" sz="3600" dirty="0"/>
              <a:t>Do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know</a:t>
            </a:r>
            <a:r>
              <a:rPr lang="cs-CZ" sz="3600" dirty="0"/>
              <a:t> </a:t>
            </a:r>
            <a:r>
              <a:rPr lang="cs-CZ" sz="3600" dirty="0" err="1"/>
              <a:t>what</a:t>
            </a:r>
            <a:r>
              <a:rPr lang="cs-CZ" sz="3600" dirty="0"/>
              <a:t> cloud </a:t>
            </a:r>
            <a:r>
              <a:rPr lang="cs-CZ" sz="3600" dirty="0" err="1"/>
              <a:t>is</a:t>
            </a:r>
            <a:r>
              <a:rPr lang="cs-CZ" sz="3600" dirty="0"/>
              <a:t>?</a:t>
            </a:r>
          </a:p>
        </p:txBody>
      </p:sp>
      <p:pic>
        <p:nvPicPr>
          <p:cNvPr id="5" name="Graphic 4" descr="Rain outline">
            <a:extLst>
              <a:ext uri="{FF2B5EF4-FFF2-40B4-BE49-F238E27FC236}">
                <a16:creationId xmlns:a16="http://schemas.microsoft.com/office/drawing/2014/main" id="{49645370-E2A6-42D0-880A-FC428530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6216" y="2427734"/>
            <a:ext cx="1296144" cy="1296144"/>
          </a:xfrm>
          <a:prstGeom prst="rect">
            <a:avLst/>
          </a:prstGeom>
        </p:spPr>
      </p:pic>
      <p:pic>
        <p:nvPicPr>
          <p:cNvPr id="7" name="Graphic 6" descr="Partial sun outline">
            <a:extLst>
              <a:ext uri="{FF2B5EF4-FFF2-40B4-BE49-F238E27FC236}">
                <a16:creationId xmlns:a16="http://schemas.microsoft.com/office/drawing/2014/main" id="{D70FF5DD-75F0-4997-AD8B-AD6F8D89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378394"/>
            <a:ext cx="1296144" cy="1296144"/>
          </a:xfrm>
          <a:prstGeom prst="rect">
            <a:avLst/>
          </a:prstGeom>
        </p:spPr>
      </p:pic>
      <p:pic>
        <p:nvPicPr>
          <p:cNvPr id="9" name="Graphic 8" descr="Cloud Computing with solid fill">
            <a:extLst>
              <a:ext uri="{FF2B5EF4-FFF2-40B4-BE49-F238E27FC236}">
                <a16:creationId xmlns:a16="http://schemas.microsoft.com/office/drawing/2014/main" id="{70DAC2A5-740B-4921-BD0E-BDA38B4F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3688" y="2571750"/>
            <a:ext cx="1374136" cy="1374136"/>
          </a:xfrm>
          <a:prstGeom prst="rect">
            <a:avLst/>
          </a:prstGeom>
        </p:spPr>
      </p:pic>
      <p:pic>
        <p:nvPicPr>
          <p:cNvPr id="13" name="Graphic 12" descr="Questions outline">
            <a:extLst>
              <a:ext uri="{FF2B5EF4-FFF2-40B4-BE49-F238E27FC236}">
                <a16:creationId xmlns:a16="http://schemas.microsoft.com/office/drawing/2014/main" id="{4D2B12B4-F294-4C5D-8AF6-5B9289EF0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9872" y="389806"/>
            <a:ext cx="1152128" cy="1152128"/>
          </a:xfrm>
          <a:prstGeom prst="rect">
            <a:avLst/>
          </a:prstGeom>
        </p:spPr>
      </p:pic>
      <p:pic>
        <p:nvPicPr>
          <p:cNvPr id="15" name="Graphic 14" descr="Help with solid fill">
            <a:extLst>
              <a:ext uri="{FF2B5EF4-FFF2-40B4-BE49-F238E27FC236}">
                <a16:creationId xmlns:a16="http://schemas.microsoft.com/office/drawing/2014/main" id="{F77A40CE-E525-4DB9-9384-4703C7834A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2080" y="3886184"/>
            <a:ext cx="726062" cy="726062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F79EF8BA-B372-4CEB-80B9-CD659014BD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4208" y="627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6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87FB38-A236-4DA2-A607-E12121B5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0"/>
            <a:ext cx="3533800" cy="3281385"/>
          </a:xfrm>
          <a:prstGeom prst="rect">
            <a:avLst/>
          </a:prstGeom>
        </p:spPr>
      </p:pic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FA3F9D41-9E2A-489C-B3DE-E6F382E2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" y="109635"/>
            <a:ext cx="3436801" cy="31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E5DF4687-4DB7-4006-A74C-5E6931D9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30067"/>
            <a:ext cx="3234645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What Cloud is?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Almost unlimited space in cloud,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Collection of different servers, tools</a:t>
            </a:r>
            <a:r>
              <a:rPr lang="cs-CZ" dirty="0"/>
              <a:t>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Infrastructure orchestration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“pay what you use” (GB, cores, security…)</a:t>
            </a:r>
          </a:p>
          <a:p>
            <a:pPr marL="355050" lvl="1" indent="0">
              <a:buNone/>
            </a:pPr>
            <a:endParaRPr lang="en-US" dirty="0"/>
          </a:p>
          <a:p>
            <a:r>
              <a:rPr lang="en-US" dirty="0" err="1"/>
              <a:t>BigData</a:t>
            </a:r>
            <a:r>
              <a:rPr lang="en-US" dirty="0"/>
              <a:t> and Cloud?</a:t>
            </a:r>
          </a:p>
          <a:p>
            <a:pPr lvl="1"/>
            <a:r>
              <a:rPr lang="en-US" sz="1400" b="1" dirty="0"/>
              <a:t>Scalability of computing power and storage,</a:t>
            </a:r>
          </a:p>
          <a:p>
            <a:pPr lvl="1"/>
            <a:r>
              <a:rPr lang="en-US" sz="1400" dirty="0"/>
              <a:t>Cost prediction,</a:t>
            </a:r>
          </a:p>
          <a:p>
            <a:pPr lvl="1"/>
            <a:r>
              <a:rPr lang="en-US" sz="1400" dirty="0"/>
              <a:t>Click and Go solutions.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DB36F-956F-40CC-9D44-6101EBA6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128" y="2715766"/>
            <a:ext cx="3373910" cy="1973189"/>
          </a:xfrm>
          <a:prstGeom prst="rect">
            <a:avLst/>
          </a:prstGeom>
        </p:spPr>
      </p:pic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ED5F581D-CB5E-4FD2-BCF3-711D8BE1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56" y="267494"/>
            <a:ext cx="2948947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2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4E8-6927-40EF-BF6D-6B2CB71B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services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48290-C7E7-4B14-B663-11662B8F4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04" y="411510"/>
            <a:ext cx="7560840" cy="3976006"/>
          </a:xfrm>
        </p:spPr>
        <p:txBody>
          <a:bodyPr lIns="0" tIns="0" rIns="0" bIns="0" anchor="t"/>
          <a:lstStyle/>
          <a:p>
            <a:pPr marL="400050"/>
            <a:endParaRPr lang="en-US" sz="1700" dirty="0"/>
          </a:p>
          <a:p>
            <a:pPr marL="400050"/>
            <a:r>
              <a:rPr lang="en-US" sz="1700">
                <a:latin typeface="Arial"/>
                <a:cs typeface="Arial"/>
              </a:rPr>
              <a:t>Cloud service = service provided by a cloud provider via Internet.</a:t>
            </a:r>
            <a:endParaRPr lang="cs-CZ" sz="1700">
              <a:latin typeface="Arial"/>
              <a:cs typeface="Arial"/>
            </a:endParaRPr>
          </a:p>
          <a:p>
            <a:pPr marL="57150" indent="0">
              <a:buNone/>
            </a:pPr>
            <a:endParaRPr lang="en-US" sz="1700" dirty="0"/>
          </a:p>
          <a:p>
            <a:pPr marL="400050"/>
            <a:r>
              <a:rPr lang="en-US" sz="1700">
                <a:latin typeface="Arial"/>
                <a:cs typeface="Arial"/>
              </a:rPr>
              <a:t>Cloud vendor manages services together with user</a:t>
            </a:r>
          </a:p>
          <a:p>
            <a:pPr marL="697865" lvl="1"/>
            <a:r>
              <a:rPr lang="en-US" sz="1400" dirty="0">
                <a:latin typeface="Arial"/>
                <a:cs typeface="Arial"/>
              </a:rPr>
              <a:t>3 </a:t>
            </a:r>
            <a:r>
              <a:rPr lang="en-US" sz="1400">
                <a:latin typeface="Arial"/>
                <a:cs typeface="Arial"/>
              </a:rPr>
              <a:t>different</a:t>
            </a:r>
            <a:r>
              <a:rPr lang="en-US" sz="1400" dirty="0">
                <a:latin typeface="Arial"/>
                <a:cs typeface="Arial"/>
              </a:rPr>
              <a:t> levels</a:t>
            </a:r>
            <a:endParaRPr lang="cs-CZ" sz="1400" dirty="0">
              <a:latin typeface="Arial"/>
              <a:cs typeface="Arial"/>
            </a:endParaRPr>
          </a:p>
          <a:p>
            <a:pPr marL="697865" lvl="1"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Arial"/>
                <a:cs typeface="Arial"/>
              </a:rPr>
              <a:t>IaaS</a:t>
            </a:r>
            <a:r>
              <a:rPr lang="cs-CZ" sz="1400" b="1" dirty="0">
                <a:latin typeface="Arial"/>
                <a:cs typeface="Arial"/>
              </a:rPr>
              <a:t> – </a:t>
            </a:r>
            <a:r>
              <a:rPr lang="cs-CZ" sz="1400" b="1" err="1">
                <a:latin typeface="Arial"/>
                <a:cs typeface="Arial"/>
              </a:rPr>
              <a:t>Infrastructure</a:t>
            </a:r>
            <a:r>
              <a:rPr lang="cs-CZ" sz="1400" b="1" dirty="0">
                <a:latin typeface="Arial"/>
                <a:cs typeface="Arial"/>
              </a:rPr>
              <a:t> as a </a:t>
            </a:r>
            <a:r>
              <a:rPr lang="cs-CZ" sz="1400" b="1" dirty="0" err="1">
                <a:latin typeface="Arial"/>
                <a:cs typeface="Arial"/>
              </a:rPr>
              <a:t>Service</a:t>
            </a:r>
            <a:endParaRPr lang="cs-CZ" sz="1400" b="1" dirty="0">
              <a:latin typeface="Arial"/>
              <a:cs typeface="Arial"/>
            </a:endParaRPr>
          </a:p>
          <a:p>
            <a:pPr marL="697865" lvl="1">
              <a:buFont typeface="Arial" panose="020B0604020202020204" pitchFamily="34" charset="0"/>
              <a:buChar char="•"/>
            </a:pPr>
            <a:r>
              <a:rPr lang="cs-CZ" sz="1400" b="1" dirty="0" err="1"/>
              <a:t>PaaS</a:t>
            </a:r>
            <a:r>
              <a:rPr lang="cs-CZ" sz="1400" b="1" dirty="0"/>
              <a:t> – </a:t>
            </a:r>
            <a:r>
              <a:rPr lang="cs-CZ" sz="1400" b="1" dirty="0" err="1"/>
              <a:t>Platform</a:t>
            </a:r>
            <a:r>
              <a:rPr lang="cs-CZ" sz="1400" b="1" dirty="0"/>
              <a:t> as a </a:t>
            </a:r>
            <a:r>
              <a:rPr lang="cs-CZ" sz="1400" b="1" dirty="0" err="1"/>
              <a:t>Service</a:t>
            </a:r>
            <a:endParaRPr lang="cs-CZ" sz="1400" b="1" dirty="0"/>
          </a:p>
          <a:p>
            <a:pPr marL="697865" lvl="1">
              <a:buFont typeface="Arial" panose="020B0604020202020204" pitchFamily="34" charset="0"/>
              <a:buChar char="•"/>
            </a:pPr>
            <a:r>
              <a:rPr lang="cs-CZ" sz="1400" b="1" err="1">
                <a:latin typeface="Arial"/>
                <a:cs typeface="Arial"/>
              </a:rPr>
              <a:t>SaaS</a:t>
            </a:r>
            <a:r>
              <a:rPr lang="cs-CZ" sz="1400" b="1">
                <a:latin typeface="Arial"/>
                <a:cs typeface="Arial"/>
              </a:rPr>
              <a:t> – Software as a </a:t>
            </a:r>
            <a:r>
              <a:rPr lang="cs-CZ" sz="1400" b="1" err="1">
                <a:latin typeface="Arial"/>
                <a:cs typeface="Arial"/>
              </a:rPr>
              <a:t>Service</a:t>
            </a:r>
            <a:r>
              <a:rPr lang="en-US" sz="1800" dirty="0">
                <a:latin typeface="Arial"/>
                <a:cs typeface="Arial"/>
              </a:rPr>
              <a:t>	</a:t>
            </a:r>
          </a:p>
          <a:p>
            <a:pPr marL="640715" lvl="1"/>
            <a:endParaRPr lang="cs-CZ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9BB2085-07C2-48B4-8D38-3BA364D0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779662"/>
            <a:ext cx="5045074" cy="32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F816-4F79-4EAC-87DC-DC387C70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service vendors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CA763-6CB8-4BC5-9E13-44FECE359A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130" y="843494"/>
            <a:ext cx="7560840" cy="3976006"/>
          </a:xfrm>
        </p:spPr>
        <p:txBody>
          <a:bodyPr lIns="0" tIns="0" rIns="0" bIns="0" anchor="t"/>
          <a:lstStyle/>
          <a:p>
            <a:r>
              <a:rPr lang="cs-CZ" sz="2000" dirty="0"/>
              <a:t>Amazon, Microsoft, </a:t>
            </a:r>
            <a:r>
              <a:rPr lang="cs-CZ" sz="2000" dirty="0" err="1"/>
              <a:t>Googl</a:t>
            </a:r>
            <a:r>
              <a:rPr lang="en-US" sz="2000" dirty="0"/>
              <a:t>e = world-wide leaders</a:t>
            </a:r>
          </a:p>
          <a:p>
            <a:r>
              <a:rPr lang="en-US" sz="2000" b="1" dirty="0"/>
              <a:t>AWS</a:t>
            </a:r>
          </a:p>
          <a:p>
            <a:pPr marL="640715" lvl="1"/>
            <a:r>
              <a:rPr lang="en-US" sz="1700" dirty="0"/>
              <a:t>Leader in cloud computing (first in 2008), </a:t>
            </a:r>
          </a:p>
          <a:p>
            <a:pPr marL="640715" lvl="1"/>
            <a:r>
              <a:rPr lang="en-US" sz="1700" dirty="0">
                <a:latin typeface="Arial"/>
                <a:cs typeface="Arial"/>
              </a:rPr>
              <a:t>AI, </a:t>
            </a:r>
            <a:r>
              <a:rPr lang="en-US" sz="1700">
                <a:latin typeface="Arial"/>
                <a:cs typeface="Arial"/>
              </a:rPr>
              <a:t>Serverless</a:t>
            </a:r>
            <a:r>
              <a:rPr lang="en-US" sz="1700" dirty="0">
                <a:latin typeface="Arial"/>
                <a:cs typeface="Arial"/>
              </a:rPr>
              <a:t> deployments, IaaS</a:t>
            </a:r>
          </a:p>
          <a:p>
            <a:r>
              <a:rPr lang="en-US" sz="2000" b="1" dirty="0"/>
              <a:t>Microsoft Azure</a:t>
            </a:r>
          </a:p>
          <a:p>
            <a:pPr marL="640715" lvl="1"/>
            <a:r>
              <a:rPr lang="en-US" sz="1700" dirty="0"/>
              <a:t>Leader in SaaS (MS platform)</a:t>
            </a:r>
          </a:p>
          <a:p>
            <a:pPr marL="640715" lvl="1"/>
            <a:r>
              <a:rPr lang="en-US" sz="1700" dirty="0"/>
              <a:t>Enterprise customers</a:t>
            </a:r>
          </a:p>
          <a:p>
            <a:r>
              <a:rPr lang="en-US" sz="2000" b="1" dirty="0"/>
              <a:t>Google</a:t>
            </a:r>
          </a:p>
          <a:p>
            <a:pPr marL="640715" lvl="1"/>
            <a:r>
              <a:rPr lang="en-US" sz="1700" dirty="0"/>
              <a:t>Google platform services</a:t>
            </a:r>
          </a:p>
          <a:p>
            <a:r>
              <a:rPr lang="en-US" sz="2000" b="1" dirty="0"/>
              <a:t>Alibaba Cloud</a:t>
            </a:r>
          </a:p>
          <a:p>
            <a:pPr marL="640715" lvl="1"/>
            <a:r>
              <a:rPr lang="en-US" sz="1700" dirty="0"/>
              <a:t>Primary cloud in China ;)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769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42BA-7067-4E5E-9B37-AC7894167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267494"/>
            <a:ext cx="7560840" cy="4608512"/>
          </a:xfrm>
        </p:spPr>
        <p:txBody>
          <a:bodyPr/>
          <a:lstStyle/>
          <a:p>
            <a:r>
              <a:rPr lang="en-US" dirty="0"/>
              <a:t>Cloud has changed IT world (hardware, software, security, dataflow, infrastructure…)</a:t>
            </a:r>
          </a:p>
          <a:p>
            <a:r>
              <a:rPr lang="en-US" dirty="0"/>
              <a:t>Almost every big player offers a cloud, cloud solution, cloud services to be hosted on cloud</a:t>
            </a:r>
          </a:p>
          <a:p>
            <a:endParaRPr lang="en-US" dirty="0"/>
          </a:p>
        </p:txBody>
      </p:sp>
      <p:pic>
        <p:nvPicPr>
          <p:cNvPr id="6146" name="Picture 2" descr="Image result for cloud providers logo">
            <a:extLst>
              <a:ext uri="{FF2B5EF4-FFF2-40B4-BE49-F238E27FC236}">
                <a16:creationId xmlns:a16="http://schemas.microsoft.com/office/drawing/2014/main" id="{809C2217-B7E2-44CF-B5E0-0D009A7EC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 b="11801"/>
          <a:stretch/>
        </p:blipFill>
        <p:spPr bwMode="auto">
          <a:xfrm>
            <a:off x="5969657" y="1564880"/>
            <a:ext cx="1971675" cy="14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loud providers logo">
            <a:extLst>
              <a:ext uri="{FF2B5EF4-FFF2-40B4-BE49-F238E27FC236}">
                <a16:creationId xmlns:a16="http://schemas.microsoft.com/office/drawing/2014/main" id="{AB7A9403-FD65-4D6D-BB39-DD4649D5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12" y="3206130"/>
            <a:ext cx="1813363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loud providers logo">
            <a:extLst>
              <a:ext uri="{FF2B5EF4-FFF2-40B4-BE49-F238E27FC236}">
                <a16:creationId xmlns:a16="http://schemas.microsoft.com/office/drawing/2014/main" id="{BEB3EDBA-B36E-4AC2-B83B-2A63249FF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099" r="21488" b="16797"/>
          <a:stretch/>
        </p:blipFill>
        <p:spPr bwMode="auto">
          <a:xfrm>
            <a:off x="683568" y="3525501"/>
            <a:ext cx="1598633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cloud providers logo">
            <a:extLst>
              <a:ext uri="{FF2B5EF4-FFF2-40B4-BE49-F238E27FC236}">
                <a16:creationId xmlns:a16="http://schemas.microsoft.com/office/drawing/2014/main" id="{89CE4B74-D0DE-44F6-9A5E-D1F0D8066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r="23551"/>
          <a:stretch/>
        </p:blipFill>
        <p:spPr bwMode="auto">
          <a:xfrm>
            <a:off x="2167149" y="1779662"/>
            <a:ext cx="1274135" cy="13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cloud providers logo">
            <a:extLst>
              <a:ext uri="{FF2B5EF4-FFF2-40B4-BE49-F238E27FC236}">
                <a16:creationId xmlns:a16="http://schemas.microsoft.com/office/drawing/2014/main" id="{89B5AF2F-45FD-46DA-948A-9145A4D6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42" y="3613815"/>
            <a:ext cx="1806926" cy="10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VMware Cloud Logo">
            <a:extLst>
              <a:ext uri="{FF2B5EF4-FFF2-40B4-BE49-F238E27FC236}">
                <a16:creationId xmlns:a16="http://schemas.microsoft.com/office/drawing/2014/main" id="{8907C261-61C7-458F-8D84-42DDEFFD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1" y="2535013"/>
            <a:ext cx="1051942" cy="8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Cisco Cloud Offering">
            <a:extLst>
              <a:ext uri="{FF2B5EF4-FFF2-40B4-BE49-F238E27FC236}">
                <a16:creationId xmlns:a16="http://schemas.microsoft.com/office/drawing/2014/main" id="{5241A45F-8C91-4557-9A12-8F9AA966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65" y="4135896"/>
            <a:ext cx="955628" cy="10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alibaba cloud logo">
            <a:extLst>
              <a:ext uri="{FF2B5EF4-FFF2-40B4-BE49-F238E27FC236}">
                <a16:creationId xmlns:a16="http://schemas.microsoft.com/office/drawing/2014/main" id="{46AC7DA9-ACF7-4AD6-977B-059FEBBA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536254"/>
            <a:ext cx="1412514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Image result for adobe cloud logo">
            <a:extLst>
              <a:ext uri="{FF2B5EF4-FFF2-40B4-BE49-F238E27FC236}">
                <a16:creationId xmlns:a16="http://schemas.microsoft.com/office/drawing/2014/main" id="{91204F0C-504F-47C8-ACD9-DF395C980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18008" r="12006" b="18317"/>
          <a:stretch/>
        </p:blipFill>
        <p:spPr bwMode="auto">
          <a:xfrm>
            <a:off x="5076056" y="4351413"/>
            <a:ext cx="723222" cy="5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17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8|0.4|0.3|0.2|0.2|0.2|0.2|0.1|0.3"/>
</p:tagLst>
</file>

<file path=ppt/theme/theme1.xml><?xml version="1.0" encoding="utf-8"?>
<a:theme xmlns:a="http://schemas.openxmlformats.org/drawingml/2006/main" name="PROFINIT_obecny_template_prezentace_05_2017_CZ_wide_screen">
  <a:themeElements>
    <a:clrScheme name="Profinit 2017">
      <a:dk1>
        <a:srgbClr val="616365"/>
      </a:dk1>
      <a:lt1>
        <a:srgbClr val="FFFFFF"/>
      </a:lt1>
      <a:dk2>
        <a:srgbClr val="BD3632"/>
      </a:dk2>
      <a:lt2>
        <a:srgbClr val="F2F3F5"/>
      </a:lt2>
      <a:accent1>
        <a:srgbClr val="882554"/>
      </a:accent1>
      <a:accent2>
        <a:srgbClr val="523661"/>
      </a:accent2>
      <a:accent3>
        <a:srgbClr val="325584"/>
      </a:accent3>
      <a:accent4>
        <a:srgbClr val="DE8721"/>
      </a:accent4>
      <a:accent5>
        <a:srgbClr val="7E9836"/>
      </a:accent5>
      <a:accent6>
        <a:srgbClr val="13863D"/>
      </a:accent6>
      <a:hlink>
        <a:srgbClr val="BD3632"/>
      </a:hlink>
      <a:folHlink>
        <a:srgbClr val="9FA1A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Profinit_general_presentation_template_05_2017_CZ_wide_screen</Template>
  <TotalTime>21842</TotalTime>
  <Words>773</Words>
  <Application>Microsoft Office PowerPoint</Application>
  <PresentationFormat>On-screen Show (16:9)</PresentationFormat>
  <Paragraphs>167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Impact</vt:lpstr>
      <vt:lpstr>PROFINIT_obecny_template_prezentace_05_2017_CZ_wide_screen</vt:lpstr>
      <vt:lpstr>Cloud</vt:lpstr>
      <vt:lpstr>Content</vt:lpstr>
      <vt:lpstr>Cloud</vt:lpstr>
      <vt:lpstr>Do you know what cloud is?</vt:lpstr>
      <vt:lpstr>PowerPoint Presentation</vt:lpstr>
      <vt:lpstr>Cloud</vt:lpstr>
      <vt:lpstr>Cloud services</vt:lpstr>
      <vt:lpstr>Cloud service vendors</vt:lpstr>
      <vt:lpstr>PowerPoint Presentation</vt:lpstr>
      <vt:lpstr>Cloud vendors differs…</vt:lpstr>
      <vt:lpstr>Terraform</vt:lpstr>
      <vt:lpstr>Terraform</vt:lpstr>
      <vt:lpstr>Ansible vs. Terraform</vt:lpstr>
      <vt:lpstr>Terraform, case study</vt:lpstr>
      <vt:lpstr>Terraform, how it works</vt:lpstr>
      <vt:lpstr>Cloud Architectures</vt:lpstr>
      <vt:lpstr>Big Data Architectures</vt:lpstr>
      <vt:lpstr>Example of complex Azure BD analytic architecture</vt:lpstr>
      <vt:lpstr>Use cases in real world</vt:lpstr>
      <vt:lpstr>Use cases in real world</vt:lpstr>
      <vt:lpstr>Calculator</vt:lpstr>
      <vt:lpstr>For next hands-on Azure-cloud course</vt:lpstr>
      <vt:lpstr>Dotazy</vt:lpstr>
    </vt:vector>
  </TitlesOfParts>
  <Company>Profinit,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Obecný template PPT prezentace společnosti Profinit</dc:title>
  <dc:creator>Miroslav Benes</dc:creator>
  <cp:lastModifiedBy>Benešová Alisa</cp:lastModifiedBy>
  <cp:revision>126</cp:revision>
  <dcterms:created xsi:type="dcterms:W3CDTF">2020-05-05T13:21:50Z</dcterms:created>
  <dcterms:modified xsi:type="dcterms:W3CDTF">2021-11-24T08:06:41Z</dcterms:modified>
</cp:coreProperties>
</file>