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30" r:id="rId2"/>
    <p:sldId id="331" r:id="rId3"/>
    <p:sldId id="332" r:id="rId4"/>
    <p:sldId id="333" r:id="rId5"/>
    <p:sldId id="334" r:id="rId6"/>
    <p:sldId id="337" r:id="rId7"/>
    <p:sldId id="338" r:id="rId8"/>
    <p:sldId id="335" r:id="rId9"/>
    <p:sldId id="336" r:id="rId10"/>
    <p:sldId id="351" r:id="rId11"/>
    <p:sldId id="352" r:id="rId12"/>
    <p:sldId id="318" r:id="rId13"/>
    <p:sldId id="349" r:id="rId14"/>
    <p:sldId id="350" r:id="rId15"/>
    <p:sldId id="347" r:id="rId16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CCFF"/>
    <a:srgbClr val="45E739"/>
    <a:srgbClr val="CCFFCC"/>
    <a:srgbClr val="CCCCFF"/>
    <a:srgbClr val="0066FF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9" autoAdjust="0"/>
    <p:restoredTop sz="96663" autoAdjust="0"/>
  </p:normalViewPr>
  <p:slideViewPr>
    <p:cSldViewPr>
      <p:cViewPr>
        <p:scale>
          <a:sx n="100" d="100"/>
          <a:sy n="100" d="100"/>
        </p:scale>
        <p:origin x="-1164" y="-174"/>
      </p:cViewPr>
      <p:guideLst>
        <p:guide orient="horz" pos="4319"/>
        <p:guide pos="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2131EA40-AE50-4A0C-BE19-B895B791C0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543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DCC42-D395-4F06-8C5D-CB5623634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87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50DAF-F863-4B2A-BC00-1834C4399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00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5DB13-C30E-4CA3-A22D-5665174AB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045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22C8C-CAFF-4E18-96BF-32414FCAF2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78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0EA12-3185-4DF1-84BB-97F483D5E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664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33F09-9119-41AC-A690-DBAB9F2726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88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C0FC8-4FDC-4474-BF07-DB10E285F4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03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65389-3B50-40F2-B9C1-960DA9557D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13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7950" y="6545263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545263"/>
            <a:ext cx="28956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31013" y="6545263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18563-386E-42B2-9CAF-8DEB326E01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33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24AC6-1EEE-498A-85FD-0C07804DEF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317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47A29-ADF8-4E40-A313-06B23659F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1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Click to edit Master text styles</a:t>
            </a:r>
          </a:p>
          <a:p>
            <a:pPr lvl="1"/>
            <a:r>
              <a:rPr lang="cs-CZ" altLang="cs-CZ" smtClean="0"/>
              <a:t>Second level</a:t>
            </a:r>
          </a:p>
          <a:p>
            <a:pPr lvl="2"/>
            <a:r>
              <a:rPr lang="cs-CZ" altLang="cs-CZ" smtClean="0"/>
              <a:t>Third level</a:t>
            </a:r>
          </a:p>
          <a:p>
            <a:pPr lvl="3"/>
            <a:r>
              <a:rPr lang="cs-CZ" altLang="cs-CZ" smtClean="0"/>
              <a:t>Fourth level</a:t>
            </a:r>
          </a:p>
          <a:p>
            <a:pPr lvl="4"/>
            <a:r>
              <a:rPr lang="cs-CZ" alt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cs-CZ"/>
              <a:t>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cs-CZ"/>
              <a:t>A4B33ALG-04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4FF8CBB-850C-49F0-9F42-73821BEE9D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9" r:id="rId7"/>
    <p:sldLayoutId id="2147483775" r:id="rId8"/>
    <p:sldLayoutId id="2147483776" r:id="rId9"/>
    <p:sldLayoutId id="2147483777" r:id="rId10"/>
    <p:sldLayoutId id="214748377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7"/>
          <p:cNvSpPr>
            <a:spLocks noChangeArrowheads="1"/>
          </p:cNvSpPr>
          <p:nvPr/>
        </p:nvSpPr>
        <p:spPr bwMode="auto">
          <a:xfrm>
            <a:off x="250825" y="404813"/>
            <a:ext cx="8642350" cy="6119812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4579" name="Rectangle 1"/>
          <p:cNvSpPr>
            <a:spLocks noChangeArrowheads="1"/>
          </p:cNvSpPr>
          <p:nvPr/>
        </p:nvSpPr>
        <p:spPr bwMode="auto">
          <a:xfrm>
            <a:off x="5364163" y="2997200"/>
            <a:ext cx="3382962" cy="3384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</p:txBody>
      </p:sp>
      <p:sp>
        <p:nvSpPr>
          <p:cNvPr id="24580" name="AutoShape 6"/>
          <p:cNvSpPr>
            <a:spLocks noChangeArrowheads="1"/>
          </p:cNvSpPr>
          <p:nvPr/>
        </p:nvSpPr>
        <p:spPr bwMode="auto">
          <a:xfrm>
            <a:off x="395288" y="260350"/>
            <a:ext cx="3744912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do hloubky</a:t>
            </a:r>
          </a:p>
        </p:txBody>
      </p:sp>
      <p:sp>
        <p:nvSpPr>
          <p:cNvPr id="24581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24582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1584337-7DD0-4841-8022-E031B483ABF4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cs-CZ" altLang="cs-CZ" sz="1400" smtClean="0"/>
          </a:p>
        </p:txBody>
      </p:sp>
      <p:sp>
        <p:nvSpPr>
          <p:cNvPr id="24583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cxnSp>
        <p:nvCxnSpPr>
          <p:cNvPr id="24584" name="Přímá spojovací čára 194"/>
          <p:cNvCxnSpPr>
            <a:cxnSpLocks noChangeShapeType="1"/>
          </p:cNvCxnSpPr>
          <p:nvPr/>
        </p:nvCxnSpPr>
        <p:spPr bwMode="auto">
          <a:xfrm>
            <a:off x="684213" y="36449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5" name="Přímá spojovací čára 194"/>
          <p:cNvCxnSpPr>
            <a:cxnSpLocks noChangeShapeType="1"/>
          </p:cNvCxnSpPr>
          <p:nvPr/>
        </p:nvCxnSpPr>
        <p:spPr bwMode="auto">
          <a:xfrm>
            <a:off x="1549400" y="36449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6" name="Přímá spojovací čára 194"/>
          <p:cNvCxnSpPr>
            <a:cxnSpLocks noChangeShapeType="1"/>
          </p:cNvCxnSpPr>
          <p:nvPr/>
        </p:nvCxnSpPr>
        <p:spPr bwMode="auto">
          <a:xfrm>
            <a:off x="684213" y="4003675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7" name="Přímá spojovací čára 194"/>
          <p:cNvCxnSpPr>
            <a:cxnSpLocks noChangeShapeType="1"/>
          </p:cNvCxnSpPr>
          <p:nvPr/>
        </p:nvCxnSpPr>
        <p:spPr bwMode="auto">
          <a:xfrm>
            <a:off x="1549400" y="400367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8" name="Přímá spojovací čára 194"/>
          <p:cNvCxnSpPr>
            <a:cxnSpLocks noChangeShapeType="1"/>
          </p:cNvCxnSpPr>
          <p:nvPr/>
        </p:nvCxnSpPr>
        <p:spPr bwMode="auto">
          <a:xfrm>
            <a:off x="684213" y="4364038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89" name="Přímá spojovací čára 194"/>
          <p:cNvCxnSpPr>
            <a:cxnSpLocks noChangeShapeType="1"/>
          </p:cNvCxnSpPr>
          <p:nvPr/>
        </p:nvCxnSpPr>
        <p:spPr bwMode="auto">
          <a:xfrm>
            <a:off x="1549400" y="4364038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0" name="Přímá spojovací čára 194"/>
          <p:cNvCxnSpPr>
            <a:cxnSpLocks noChangeShapeType="1"/>
          </p:cNvCxnSpPr>
          <p:nvPr/>
        </p:nvCxnSpPr>
        <p:spPr bwMode="auto">
          <a:xfrm>
            <a:off x="684213" y="47244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1" name="Přímá spojovací čára 194"/>
          <p:cNvCxnSpPr>
            <a:cxnSpLocks noChangeShapeType="1"/>
          </p:cNvCxnSpPr>
          <p:nvPr/>
        </p:nvCxnSpPr>
        <p:spPr bwMode="auto">
          <a:xfrm>
            <a:off x="1549400" y="47244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2" name="Přímá spojovací čára 194"/>
          <p:cNvCxnSpPr>
            <a:cxnSpLocks noChangeShapeType="1"/>
          </p:cNvCxnSpPr>
          <p:nvPr/>
        </p:nvCxnSpPr>
        <p:spPr bwMode="auto">
          <a:xfrm>
            <a:off x="684213" y="5084763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3" name="Přímá spojovací čára 194"/>
          <p:cNvCxnSpPr>
            <a:cxnSpLocks noChangeShapeType="1"/>
          </p:cNvCxnSpPr>
          <p:nvPr/>
        </p:nvCxnSpPr>
        <p:spPr bwMode="auto">
          <a:xfrm>
            <a:off x="1549400" y="5084763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4" name="Přímá spojovací čára 194"/>
          <p:cNvCxnSpPr>
            <a:cxnSpLocks noChangeShapeType="1"/>
          </p:cNvCxnSpPr>
          <p:nvPr/>
        </p:nvCxnSpPr>
        <p:spPr bwMode="auto">
          <a:xfrm>
            <a:off x="684213" y="5445125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5" name="Přímá spojovací čára 194"/>
          <p:cNvCxnSpPr>
            <a:cxnSpLocks noChangeShapeType="1"/>
          </p:cNvCxnSpPr>
          <p:nvPr/>
        </p:nvCxnSpPr>
        <p:spPr bwMode="auto">
          <a:xfrm>
            <a:off x="1549400" y="5445125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6" name="Přímá spojovací čára 194"/>
          <p:cNvCxnSpPr>
            <a:cxnSpLocks noChangeShapeType="1"/>
          </p:cNvCxnSpPr>
          <p:nvPr/>
        </p:nvCxnSpPr>
        <p:spPr bwMode="auto">
          <a:xfrm>
            <a:off x="684213" y="5803900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7" name="Přímá spojovací čára 194"/>
          <p:cNvCxnSpPr>
            <a:cxnSpLocks noChangeShapeType="1"/>
          </p:cNvCxnSpPr>
          <p:nvPr/>
        </p:nvCxnSpPr>
        <p:spPr bwMode="auto">
          <a:xfrm>
            <a:off x="2125663" y="58039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8" name="Přímá spojovací čára 194"/>
          <p:cNvCxnSpPr>
            <a:cxnSpLocks noChangeShapeType="1"/>
          </p:cNvCxnSpPr>
          <p:nvPr/>
        </p:nvCxnSpPr>
        <p:spPr bwMode="auto">
          <a:xfrm>
            <a:off x="684213" y="6164263"/>
            <a:ext cx="5762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9" name="Přímá spojovací čára 194"/>
          <p:cNvCxnSpPr>
            <a:cxnSpLocks noChangeShapeType="1"/>
          </p:cNvCxnSpPr>
          <p:nvPr/>
        </p:nvCxnSpPr>
        <p:spPr bwMode="auto">
          <a:xfrm>
            <a:off x="1549400" y="6164263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00" name="Rounded Rectangle 14"/>
          <p:cNvSpPr>
            <a:spLocks noChangeArrowheads="1"/>
          </p:cNvSpPr>
          <p:nvPr/>
        </p:nvSpPr>
        <p:spPr bwMode="auto">
          <a:xfrm>
            <a:off x="468313" y="3500438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4601" name="Rounded Rectangle 67"/>
          <p:cNvSpPr>
            <a:spLocks noChangeArrowheads="1"/>
          </p:cNvSpPr>
          <p:nvPr/>
        </p:nvSpPr>
        <p:spPr bwMode="auto">
          <a:xfrm>
            <a:off x="468313" y="3860800"/>
            <a:ext cx="360362" cy="2873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4602" name="Rounded Rectangle 68"/>
          <p:cNvSpPr>
            <a:spLocks noChangeArrowheads="1"/>
          </p:cNvSpPr>
          <p:nvPr/>
        </p:nvSpPr>
        <p:spPr bwMode="auto">
          <a:xfrm>
            <a:off x="468313" y="4221163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4603" name="Rounded Rectangle 69"/>
          <p:cNvSpPr>
            <a:spLocks noChangeArrowheads="1"/>
          </p:cNvSpPr>
          <p:nvPr/>
        </p:nvSpPr>
        <p:spPr bwMode="auto">
          <a:xfrm>
            <a:off x="468313" y="4579938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4604" name="Rounded Rectangle 70"/>
          <p:cNvSpPr>
            <a:spLocks noChangeArrowheads="1"/>
          </p:cNvSpPr>
          <p:nvPr/>
        </p:nvSpPr>
        <p:spPr bwMode="auto">
          <a:xfrm>
            <a:off x="468313" y="4940300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4605" name="Rounded Rectangle 71"/>
          <p:cNvSpPr>
            <a:spLocks noChangeArrowheads="1"/>
          </p:cNvSpPr>
          <p:nvPr/>
        </p:nvSpPr>
        <p:spPr bwMode="auto">
          <a:xfrm>
            <a:off x="468313" y="5300663"/>
            <a:ext cx="360362" cy="287337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4606" name="Rounded Rectangle 72"/>
          <p:cNvSpPr>
            <a:spLocks noChangeArrowheads="1"/>
          </p:cNvSpPr>
          <p:nvPr/>
        </p:nvSpPr>
        <p:spPr bwMode="auto">
          <a:xfrm>
            <a:off x="468313" y="5661025"/>
            <a:ext cx="360362" cy="28733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4607" name="Rounded Rectangle 73"/>
          <p:cNvSpPr>
            <a:spLocks noChangeArrowheads="1"/>
          </p:cNvSpPr>
          <p:nvPr/>
        </p:nvSpPr>
        <p:spPr bwMode="auto">
          <a:xfrm>
            <a:off x="468313" y="6019800"/>
            <a:ext cx="360362" cy="28892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cxnSp>
        <p:nvCxnSpPr>
          <p:cNvPr id="24608" name="Přímá spojovací čára 194"/>
          <p:cNvCxnSpPr>
            <a:cxnSpLocks noChangeShapeType="1"/>
          </p:cNvCxnSpPr>
          <p:nvPr/>
        </p:nvCxnSpPr>
        <p:spPr bwMode="auto">
          <a:xfrm>
            <a:off x="2125663" y="4724400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09" name="Přímá spojovací čára 194"/>
          <p:cNvCxnSpPr>
            <a:cxnSpLocks noChangeShapeType="1"/>
          </p:cNvCxnSpPr>
          <p:nvPr/>
        </p:nvCxnSpPr>
        <p:spPr bwMode="auto">
          <a:xfrm>
            <a:off x="2701925" y="47244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10" name="Rounded Rectangle 125"/>
          <p:cNvSpPr>
            <a:spLocks noChangeArrowheads="1"/>
          </p:cNvSpPr>
          <p:nvPr/>
        </p:nvSpPr>
        <p:spPr bwMode="auto">
          <a:xfrm>
            <a:off x="3565525" y="46529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cxnSp>
        <p:nvCxnSpPr>
          <p:cNvPr id="24611" name="Přímá spojovací čára 194"/>
          <p:cNvCxnSpPr>
            <a:cxnSpLocks noChangeShapeType="1"/>
          </p:cNvCxnSpPr>
          <p:nvPr/>
        </p:nvCxnSpPr>
        <p:spPr bwMode="auto">
          <a:xfrm>
            <a:off x="3276600" y="4724400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12" name="Rounded Rectangle 127"/>
          <p:cNvSpPr>
            <a:spLocks noChangeArrowheads="1"/>
          </p:cNvSpPr>
          <p:nvPr/>
        </p:nvSpPr>
        <p:spPr bwMode="auto">
          <a:xfrm>
            <a:off x="2989263" y="57324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cxnSp>
        <p:nvCxnSpPr>
          <p:cNvPr id="24613" name="Přímá spojovací čára 194"/>
          <p:cNvCxnSpPr>
            <a:cxnSpLocks noChangeShapeType="1"/>
          </p:cNvCxnSpPr>
          <p:nvPr/>
        </p:nvCxnSpPr>
        <p:spPr bwMode="auto">
          <a:xfrm>
            <a:off x="2701925" y="58039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14" name="Přímá spojovací čára 194"/>
          <p:cNvCxnSpPr>
            <a:cxnSpLocks noChangeShapeType="1"/>
          </p:cNvCxnSpPr>
          <p:nvPr/>
        </p:nvCxnSpPr>
        <p:spPr bwMode="auto">
          <a:xfrm>
            <a:off x="2125663" y="4364038"/>
            <a:ext cx="287337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615" name="Přímá spojovací čára 194"/>
          <p:cNvCxnSpPr>
            <a:cxnSpLocks noChangeShapeType="1"/>
          </p:cNvCxnSpPr>
          <p:nvPr/>
        </p:nvCxnSpPr>
        <p:spPr bwMode="auto">
          <a:xfrm>
            <a:off x="1549400" y="5803900"/>
            <a:ext cx="28733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616" name="Rounded Rectangle 74"/>
          <p:cNvSpPr>
            <a:spLocks noChangeArrowheads="1"/>
          </p:cNvSpPr>
          <p:nvPr/>
        </p:nvSpPr>
        <p:spPr bwMode="auto">
          <a:xfrm>
            <a:off x="1260475" y="3571875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4617" name="Rounded Rectangle 82"/>
          <p:cNvSpPr>
            <a:spLocks noChangeArrowheads="1"/>
          </p:cNvSpPr>
          <p:nvPr/>
        </p:nvSpPr>
        <p:spPr bwMode="auto">
          <a:xfrm>
            <a:off x="1260475" y="3932238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4618" name="Rounded Rectangle 86"/>
          <p:cNvSpPr>
            <a:spLocks noChangeArrowheads="1"/>
          </p:cNvSpPr>
          <p:nvPr/>
        </p:nvSpPr>
        <p:spPr bwMode="auto">
          <a:xfrm>
            <a:off x="1260475" y="42926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4619" name="Rounded Rectangle 90"/>
          <p:cNvSpPr>
            <a:spLocks noChangeArrowheads="1"/>
          </p:cNvSpPr>
          <p:nvPr/>
        </p:nvSpPr>
        <p:spPr bwMode="auto">
          <a:xfrm>
            <a:off x="1260475" y="46529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4620" name="Rounded Rectangle 94"/>
          <p:cNvSpPr>
            <a:spLocks noChangeArrowheads="1"/>
          </p:cNvSpPr>
          <p:nvPr/>
        </p:nvSpPr>
        <p:spPr bwMode="auto">
          <a:xfrm>
            <a:off x="1260475" y="5011738"/>
            <a:ext cx="360363" cy="217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4621" name="Rounded Rectangle 98"/>
          <p:cNvSpPr>
            <a:spLocks noChangeArrowheads="1"/>
          </p:cNvSpPr>
          <p:nvPr/>
        </p:nvSpPr>
        <p:spPr bwMode="auto">
          <a:xfrm>
            <a:off x="1260475" y="53721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4622" name="Rounded Rectangle 117"/>
          <p:cNvSpPr>
            <a:spLocks noChangeArrowheads="1"/>
          </p:cNvSpPr>
          <p:nvPr/>
        </p:nvSpPr>
        <p:spPr bwMode="auto">
          <a:xfrm>
            <a:off x="1260475" y="6092825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4623" name="Rounded Rectangle 132"/>
          <p:cNvSpPr>
            <a:spLocks noChangeArrowheads="1"/>
          </p:cNvSpPr>
          <p:nvPr/>
        </p:nvSpPr>
        <p:spPr bwMode="auto">
          <a:xfrm>
            <a:off x="1260475" y="57324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4624" name="Rounded Rectangle 75"/>
          <p:cNvSpPr>
            <a:spLocks noChangeArrowheads="1"/>
          </p:cNvSpPr>
          <p:nvPr/>
        </p:nvSpPr>
        <p:spPr bwMode="auto">
          <a:xfrm>
            <a:off x="1836738" y="3571875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4625" name="Rounded Rectangle 83"/>
          <p:cNvSpPr>
            <a:spLocks noChangeArrowheads="1"/>
          </p:cNvSpPr>
          <p:nvPr/>
        </p:nvSpPr>
        <p:spPr bwMode="auto">
          <a:xfrm>
            <a:off x="1836738" y="3932238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4626" name="Rounded Rectangle 87"/>
          <p:cNvSpPr>
            <a:spLocks noChangeArrowheads="1"/>
          </p:cNvSpPr>
          <p:nvPr/>
        </p:nvSpPr>
        <p:spPr bwMode="auto">
          <a:xfrm>
            <a:off x="1836738" y="429260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4627" name="Rounded Rectangle 91"/>
          <p:cNvSpPr>
            <a:spLocks noChangeArrowheads="1"/>
          </p:cNvSpPr>
          <p:nvPr/>
        </p:nvSpPr>
        <p:spPr bwMode="auto">
          <a:xfrm>
            <a:off x="1836738" y="46529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4628" name="Rounded Rectangle 95"/>
          <p:cNvSpPr>
            <a:spLocks noChangeArrowheads="1"/>
          </p:cNvSpPr>
          <p:nvPr/>
        </p:nvSpPr>
        <p:spPr bwMode="auto">
          <a:xfrm>
            <a:off x="1836738" y="5011738"/>
            <a:ext cx="360362" cy="217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4629" name="Rounded Rectangle 99"/>
          <p:cNvSpPr>
            <a:spLocks noChangeArrowheads="1"/>
          </p:cNvSpPr>
          <p:nvPr/>
        </p:nvSpPr>
        <p:spPr bwMode="auto">
          <a:xfrm>
            <a:off x="1836738" y="5372100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4630" name="Rounded Rectangle 102"/>
          <p:cNvSpPr>
            <a:spLocks noChangeArrowheads="1"/>
          </p:cNvSpPr>
          <p:nvPr/>
        </p:nvSpPr>
        <p:spPr bwMode="auto">
          <a:xfrm>
            <a:off x="1836738" y="57324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4631" name="Rounded Rectangle 118"/>
          <p:cNvSpPr>
            <a:spLocks noChangeArrowheads="1"/>
          </p:cNvSpPr>
          <p:nvPr/>
        </p:nvSpPr>
        <p:spPr bwMode="auto">
          <a:xfrm>
            <a:off x="1836738" y="6092825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4632" name="Rounded Rectangle 103"/>
          <p:cNvSpPr>
            <a:spLocks noChangeArrowheads="1"/>
          </p:cNvSpPr>
          <p:nvPr/>
        </p:nvSpPr>
        <p:spPr bwMode="auto">
          <a:xfrm>
            <a:off x="2413000" y="57324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4633" name="Rounded Rectangle 121"/>
          <p:cNvSpPr>
            <a:spLocks noChangeArrowheads="1"/>
          </p:cNvSpPr>
          <p:nvPr/>
        </p:nvSpPr>
        <p:spPr bwMode="auto">
          <a:xfrm>
            <a:off x="2413000" y="4652963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4634" name="Rounded Rectangle 129"/>
          <p:cNvSpPr>
            <a:spLocks noChangeArrowheads="1"/>
          </p:cNvSpPr>
          <p:nvPr/>
        </p:nvSpPr>
        <p:spPr bwMode="auto">
          <a:xfrm>
            <a:off x="2413000" y="4292600"/>
            <a:ext cx="360363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4635" name="Rounded Rectangle 123"/>
          <p:cNvSpPr>
            <a:spLocks noChangeArrowheads="1"/>
          </p:cNvSpPr>
          <p:nvPr/>
        </p:nvSpPr>
        <p:spPr bwMode="auto">
          <a:xfrm>
            <a:off x="2989263" y="4652963"/>
            <a:ext cx="360362" cy="2159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8575">
            <a:solidFill>
              <a:srgbClr val="0066FF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5795963" y="3355975"/>
          <a:ext cx="2879728" cy="28813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9966"/>
                <a:gridCol w="359966"/>
                <a:gridCol w="359966"/>
                <a:gridCol w="359966"/>
                <a:gridCol w="359966"/>
                <a:gridCol w="359966"/>
                <a:gridCol w="359966"/>
                <a:gridCol w="359966"/>
              </a:tblGrid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6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600" b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64"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16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8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cs-CZ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719" name="Rectangle 61"/>
          <p:cNvSpPr>
            <a:spLocks noChangeArrowheads="1"/>
          </p:cNvSpPr>
          <p:nvPr/>
        </p:nvSpPr>
        <p:spPr bwMode="auto">
          <a:xfrm>
            <a:off x="5435600" y="3355975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4720" name="Rectangle 149"/>
          <p:cNvSpPr>
            <a:spLocks noChangeArrowheads="1"/>
          </p:cNvSpPr>
          <p:nvPr/>
        </p:nvSpPr>
        <p:spPr bwMode="auto">
          <a:xfrm>
            <a:off x="5435600" y="37163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4721" name="Rectangle 150"/>
          <p:cNvSpPr>
            <a:spLocks noChangeArrowheads="1"/>
          </p:cNvSpPr>
          <p:nvPr/>
        </p:nvSpPr>
        <p:spPr bwMode="auto">
          <a:xfrm>
            <a:off x="5435600" y="4076700"/>
            <a:ext cx="2889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4722" name="Rectangle 151"/>
          <p:cNvSpPr>
            <a:spLocks noChangeArrowheads="1"/>
          </p:cNvSpPr>
          <p:nvPr/>
        </p:nvSpPr>
        <p:spPr bwMode="auto">
          <a:xfrm>
            <a:off x="5435600" y="4437063"/>
            <a:ext cx="2889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4723" name="Rectangle 152"/>
          <p:cNvSpPr>
            <a:spLocks noChangeArrowheads="1"/>
          </p:cNvSpPr>
          <p:nvPr/>
        </p:nvSpPr>
        <p:spPr bwMode="auto">
          <a:xfrm>
            <a:off x="5435600" y="4795838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4724" name="Rectangle 153"/>
          <p:cNvSpPr>
            <a:spLocks noChangeArrowheads="1"/>
          </p:cNvSpPr>
          <p:nvPr/>
        </p:nvSpPr>
        <p:spPr bwMode="auto">
          <a:xfrm>
            <a:off x="5435600" y="5156200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4725" name="Rectangle 154"/>
          <p:cNvSpPr>
            <a:spLocks noChangeArrowheads="1"/>
          </p:cNvSpPr>
          <p:nvPr/>
        </p:nvSpPr>
        <p:spPr bwMode="auto">
          <a:xfrm>
            <a:off x="5435600" y="5516563"/>
            <a:ext cx="2889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4726" name="Rectangle 155"/>
          <p:cNvSpPr>
            <a:spLocks noChangeArrowheads="1"/>
          </p:cNvSpPr>
          <p:nvPr/>
        </p:nvSpPr>
        <p:spPr bwMode="auto">
          <a:xfrm>
            <a:off x="5435600" y="5876925"/>
            <a:ext cx="2889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4727" name="Rectangle 165"/>
          <p:cNvSpPr>
            <a:spLocks noChangeArrowheads="1"/>
          </p:cNvSpPr>
          <p:nvPr/>
        </p:nvSpPr>
        <p:spPr bwMode="auto">
          <a:xfrm>
            <a:off x="5795963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4728" name="Rectangle 166"/>
          <p:cNvSpPr>
            <a:spLocks noChangeArrowheads="1"/>
          </p:cNvSpPr>
          <p:nvPr/>
        </p:nvSpPr>
        <p:spPr bwMode="auto">
          <a:xfrm>
            <a:off x="6156325" y="2995613"/>
            <a:ext cx="287338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4729" name="Rectangle 167"/>
          <p:cNvSpPr>
            <a:spLocks noChangeArrowheads="1"/>
          </p:cNvSpPr>
          <p:nvPr/>
        </p:nvSpPr>
        <p:spPr bwMode="auto">
          <a:xfrm>
            <a:off x="6516688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4730" name="Rectangle 168"/>
          <p:cNvSpPr>
            <a:spLocks noChangeArrowheads="1"/>
          </p:cNvSpPr>
          <p:nvPr/>
        </p:nvSpPr>
        <p:spPr bwMode="auto">
          <a:xfrm>
            <a:off x="6875463" y="29956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4731" name="Rectangle 169"/>
          <p:cNvSpPr>
            <a:spLocks noChangeArrowheads="1"/>
          </p:cNvSpPr>
          <p:nvPr/>
        </p:nvSpPr>
        <p:spPr bwMode="auto">
          <a:xfrm>
            <a:off x="7235825" y="2995613"/>
            <a:ext cx="2889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4732" name="Rectangle 170"/>
          <p:cNvSpPr>
            <a:spLocks noChangeArrowheads="1"/>
          </p:cNvSpPr>
          <p:nvPr/>
        </p:nvSpPr>
        <p:spPr bwMode="auto">
          <a:xfrm>
            <a:off x="7596188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4733" name="Rectangle 171"/>
          <p:cNvSpPr>
            <a:spLocks noChangeArrowheads="1"/>
          </p:cNvSpPr>
          <p:nvPr/>
        </p:nvSpPr>
        <p:spPr bwMode="auto">
          <a:xfrm>
            <a:off x="7956550" y="2995613"/>
            <a:ext cx="287338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4734" name="Rectangle 172"/>
          <p:cNvSpPr>
            <a:spLocks noChangeArrowheads="1"/>
          </p:cNvSpPr>
          <p:nvPr/>
        </p:nvSpPr>
        <p:spPr bwMode="auto">
          <a:xfrm>
            <a:off x="8316913" y="2995613"/>
            <a:ext cx="2873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cxnSp>
        <p:nvCxnSpPr>
          <p:cNvPr id="24735" name="Přímá spojovací čára 194"/>
          <p:cNvCxnSpPr>
            <a:cxnSpLocks noChangeShapeType="1"/>
          </p:cNvCxnSpPr>
          <p:nvPr/>
        </p:nvCxnSpPr>
        <p:spPr bwMode="auto">
          <a:xfrm flipH="1" flipV="1">
            <a:off x="3130550" y="1700213"/>
            <a:ext cx="1081088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36" name="Přímá spojovací čára 194"/>
          <p:cNvCxnSpPr>
            <a:cxnSpLocks noChangeShapeType="1"/>
          </p:cNvCxnSpPr>
          <p:nvPr/>
        </p:nvCxnSpPr>
        <p:spPr bwMode="auto">
          <a:xfrm flipH="1" flipV="1">
            <a:off x="3706813" y="1052513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37" name="Přímá spojovací čára 194"/>
          <p:cNvCxnSpPr>
            <a:cxnSpLocks noChangeShapeType="1"/>
          </p:cNvCxnSpPr>
          <p:nvPr/>
        </p:nvCxnSpPr>
        <p:spPr bwMode="auto">
          <a:xfrm>
            <a:off x="3130550" y="1700213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38" name="Přímá spojovací čára 194"/>
          <p:cNvCxnSpPr>
            <a:cxnSpLocks noChangeShapeType="1"/>
          </p:cNvCxnSpPr>
          <p:nvPr/>
        </p:nvCxnSpPr>
        <p:spPr bwMode="auto">
          <a:xfrm flipV="1">
            <a:off x="4211638" y="1052513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39" name="Přímá spojovací čára 194"/>
          <p:cNvCxnSpPr>
            <a:cxnSpLocks noChangeShapeType="1"/>
          </p:cNvCxnSpPr>
          <p:nvPr/>
        </p:nvCxnSpPr>
        <p:spPr bwMode="auto">
          <a:xfrm>
            <a:off x="4211638" y="1700213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40" name="Přímá spojovací čára 194"/>
          <p:cNvCxnSpPr>
            <a:cxnSpLocks noChangeShapeType="1"/>
          </p:cNvCxnSpPr>
          <p:nvPr/>
        </p:nvCxnSpPr>
        <p:spPr bwMode="auto">
          <a:xfrm>
            <a:off x="4211638" y="2563813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41" name="Přímá spojovací čára 194"/>
          <p:cNvCxnSpPr>
            <a:cxnSpLocks noChangeShapeType="1"/>
          </p:cNvCxnSpPr>
          <p:nvPr/>
        </p:nvCxnSpPr>
        <p:spPr bwMode="auto">
          <a:xfrm>
            <a:off x="3130550" y="2563813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42" name="Přímá spojovací čára 194"/>
          <p:cNvCxnSpPr>
            <a:cxnSpLocks noChangeShapeType="1"/>
          </p:cNvCxnSpPr>
          <p:nvPr/>
        </p:nvCxnSpPr>
        <p:spPr bwMode="auto">
          <a:xfrm flipV="1">
            <a:off x="4211638" y="1700213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43" name="Přímá spojovací čára 194"/>
          <p:cNvCxnSpPr>
            <a:cxnSpLocks noChangeShapeType="1"/>
          </p:cNvCxnSpPr>
          <p:nvPr/>
        </p:nvCxnSpPr>
        <p:spPr bwMode="auto">
          <a:xfrm flipV="1">
            <a:off x="3130550" y="1700213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44" name="Přímá spojovací čára 194"/>
          <p:cNvCxnSpPr>
            <a:cxnSpLocks noChangeShapeType="1"/>
          </p:cNvCxnSpPr>
          <p:nvPr/>
        </p:nvCxnSpPr>
        <p:spPr bwMode="auto">
          <a:xfrm flipV="1">
            <a:off x="5291138" y="1700213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745" name="Přímá spojovací čára 194"/>
          <p:cNvCxnSpPr>
            <a:cxnSpLocks noChangeShapeType="1"/>
          </p:cNvCxnSpPr>
          <p:nvPr/>
        </p:nvCxnSpPr>
        <p:spPr bwMode="auto">
          <a:xfrm flipH="1">
            <a:off x="3706813" y="1052513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746" name="Elipsa 200"/>
          <p:cNvSpPr>
            <a:spLocks noChangeArrowheads="1"/>
          </p:cNvSpPr>
          <p:nvPr/>
        </p:nvSpPr>
        <p:spPr bwMode="auto">
          <a:xfrm>
            <a:off x="2987675" y="1555750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4747" name="Elipsa 200"/>
          <p:cNvSpPr>
            <a:spLocks noChangeArrowheads="1"/>
          </p:cNvSpPr>
          <p:nvPr/>
        </p:nvSpPr>
        <p:spPr bwMode="auto">
          <a:xfrm>
            <a:off x="4067175" y="1555750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4748" name="Elipsa 200"/>
          <p:cNvSpPr>
            <a:spLocks noChangeArrowheads="1"/>
          </p:cNvSpPr>
          <p:nvPr/>
        </p:nvSpPr>
        <p:spPr bwMode="auto">
          <a:xfrm>
            <a:off x="5146675" y="1555750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4749" name="Elipsa 200"/>
          <p:cNvSpPr>
            <a:spLocks noChangeArrowheads="1"/>
          </p:cNvSpPr>
          <p:nvPr/>
        </p:nvSpPr>
        <p:spPr bwMode="auto">
          <a:xfrm>
            <a:off x="2987675" y="2419350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4750" name="Elipsa 200"/>
          <p:cNvSpPr>
            <a:spLocks noChangeArrowheads="1"/>
          </p:cNvSpPr>
          <p:nvPr/>
        </p:nvSpPr>
        <p:spPr bwMode="auto">
          <a:xfrm>
            <a:off x="4067175" y="2419350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4751" name="Elipsa 200"/>
          <p:cNvSpPr>
            <a:spLocks noChangeArrowheads="1"/>
          </p:cNvSpPr>
          <p:nvPr/>
        </p:nvSpPr>
        <p:spPr bwMode="auto">
          <a:xfrm>
            <a:off x="5148263" y="2419350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4752" name="Elipsa 200"/>
          <p:cNvSpPr>
            <a:spLocks noChangeArrowheads="1"/>
          </p:cNvSpPr>
          <p:nvPr/>
        </p:nvSpPr>
        <p:spPr bwMode="auto">
          <a:xfrm>
            <a:off x="4572000" y="908050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4753" name="Elipsa 200"/>
          <p:cNvSpPr>
            <a:spLocks noChangeArrowheads="1"/>
          </p:cNvSpPr>
          <p:nvPr/>
        </p:nvSpPr>
        <p:spPr bwMode="auto">
          <a:xfrm>
            <a:off x="3563938" y="908050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4754" name="AutoShape 55"/>
          <p:cNvSpPr>
            <a:spLocks noChangeArrowheads="1"/>
          </p:cNvSpPr>
          <p:nvPr/>
        </p:nvSpPr>
        <p:spPr bwMode="auto">
          <a:xfrm>
            <a:off x="468313" y="2997200"/>
            <a:ext cx="2592387" cy="336550"/>
          </a:xfrm>
          <a:prstGeom prst="roundRect">
            <a:avLst>
              <a:gd name="adj" fmla="val 12907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Spojov</a:t>
            </a:r>
            <a:r>
              <a:rPr lang="cs-CZ" altLang="cs-CZ" sz="1800" b="1"/>
              <a:t>á reprezentace</a:t>
            </a:r>
            <a:endParaRPr lang="en-US" altLang="cs-CZ" sz="1800" b="1"/>
          </a:p>
        </p:txBody>
      </p:sp>
      <p:sp>
        <p:nvSpPr>
          <p:cNvPr id="24755" name="AutoShape 55"/>
          <p:cNvSpPr>
            <a:spLocks noChangeArrowheads="1"/>
          </p:cNvSpPr>
          <p:nvPr/>
        </p:nvSpPr>
        <p:spPr bwMode="auto">
          <a:xfrm>
            <a:off x="6372225" y="2492375"/>
            <a:ext cx="2374900" cy="360363"/>
          </a:xfrm>
          <a:prstGeom prst="roundRect">
            <a:avLst>
              <a:gd name="adj" fmla="val 12907"/>
            </a:avLst>
          </a:prstGeom>
          <a:solidFill>
            <a:srgbClr val="CCCCFF"/>
          </a:solidFill>
          <a:ln w="38100">
            <a:solidFill>
              <a:srgbClr val="E5E5FF"/>
            </a:solidFill>
            <a:round/>
            <a:headEnd/>
            <a:tailEnd/>
          </a:ln>
          <a:effectLst>
            <a:outerShdw dist="53882" dir="2700000" algn="ctr" rotWithShape="0">
              <a:srgbClr val="808080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Matice sousednosti</a:t>
            </a:r>
            <a:endParaRPr lang="en-US" altLang="cs-CZ" sz="18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7"/>
          <p:cNvSpPr>
            <a:spLocks noChangeArrowheads="1"/>
          </p:cNvSpPr>
          <p:nvPr/>
        </p:nvSpPr>
        <p:spPr bwMode="auto">
          <a:xfrm>
            <a:off x="250825" y="549275"/>
            <a:ext cx="8642350" cy="5975350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611188" y="1125538"/>
            <a:ext cx="7993062" cy="4824412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99FF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def</a:t>
            </a:r>
            <a:r>
              <a:rPr lang="en-US" altLang="cs-CZ" sz="1800" b="1" smtClean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altLang="cs-CZ" sz="1800" b="1" smtClean="0">
                <a:latin typeface="Courier New" pitchFamily="49" charset="0"/>
              </a:rPr>
              <a:t>DFS( graph ):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visited = [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False</a:t>
            </a:r>
            <a:r>
              <a:rPr lang="en-US" altLang="cs-CZ" sz="1800" b="1" smtClean="0">
                <a:latin typeface="Courier New" pitchFamily="49" charset="0"/>
              </a:rPr>
              <a:t>] * graph.size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stack = Stack()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stack.push( graph.nodes[0] ) </a:t>
            </a:r>
            <a:r>
              <a:rPr lang="en-US" altLang="cs-CZ" sz="18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# start search in node 0</a:t>
            </a:r>
            <a:endParaRPr lang="en-US" altLang="cs-CZ" sz="1800" b="1" smtClean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visited[0] = True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while</a:t>
            </a:r>
            <a:r>
              <a:rPr lang="en-US" altLang="cs-CZ" sz="1800" b="1" smtClean="0">
                <a:latin typeface="Courier New" pitchFamily="49" charset="0"/>
              </a:rPr>
              <a:t>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not</a:t>
            </a:r>
            <a:r>
              <a:rPr lang="en-US" altLang="cs-CZ" sz="1800" b="1" smtClean="0">
                <a:latin typeface="Courier New" pitchFamily="49" charset="0"/>
              </a:rPr>
              <a:t> stack.isEmpty():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    node = stack.pop()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    print(node.id, end = " ") </a:t>
            </a:r>
            <a:r>
              <a:rPr lang="en-US" altLang="cs-CZ" sz="18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# process the node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   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altLang="cs-CZ" sz="1800" b="1" smtClean="0">
                <a:latin typeface="Courier New" pitchFamily="49" charset="0"/>
              </a:rPr>
              <a:t> neigh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in</a:t>
            </a:r>
            <a:r>
              <a:rPr lang="en-US" altLang="cs-CZ" sz="1800" b="1" smtClean="0">
                <a:latin typeface="Courier New" pitchFamily="49" charset="0"/>
              </a:rPr>
              <a:t> node.neighbours: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       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altLang="cs-CZ" sz="1800" b="1" smtClean="0">
                <a:latin typeface="Courier New" pitchFamily="49" charset="0"/>
              </a:rPr>
              <a:t>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not</a:t>
            </a:r>
            <a:r>
              <a:rPr lang="en-US" altLang="cs-CZ" sz="1800" b="1" smtClean="0">
                <a:latin typeface="Courier New" pitchFamily="49" charset="0"/>
              </a:rPr>
              <a:t> visited[neigh.id]: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            stack.push( neigh 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            visited[neigh.id] =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True</a:t>
            </a:r>
          </a:p>
        </p:txBody>
      </p:sp>
      <p:sp>
        <p:nvSpPr>
          <p:cNvPr id="34820" name="Zástupný symbol pro datum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34821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276D68-2220-41C1-9886-FB75F1698FAF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cs-CZ" altLang="cs-CZ" sz="1400" smtClean="0"/>
          </a:p>
        </p:txBody>
      </p:sp>
      <p:sp>
        <p:nvSpPr>
          <p:cNvPr id="34822" name="Zástupný symbol pro zápatí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sp>
        <p:nvSpPr>
          <p:cNvPr id="34823" name="AutoShape 6"/>
          <p:cNvSpPr>
            <a:spLocks noChangeArrowheads="1"/>
          </p:cNvSpPr>
          <p:nvPr/>
        </p:nvSpPr>
        <p:spPr bwMode="auto">
          <a:xfrm>
            <a:off x="395288" y="115888"/>
            <a:ext cx="6985000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smtClean="0"/>
              <a:t>Průchod </a:t>
            </a:r>
            <a:r>
              <a:rPr lang="en-US" altLang="cs-CZ" sz="2000" b="1" smtClean="0"/>
              <a:t>grafem</a:t>
            </a:r>
            <a:r>
              <a:rPr lang="cs-CZ" altLang="cs-CZ" sz="2000" b="1" smtClean="0"/>
              <a:t> do </a:t>
            </a:r>
            <a:r>
              <a:rPr lang="en-US" altLang="cs-CZ" sz="2000" b="1" smtClean="0"/>
              <a:t>hloubky - Python</a:t>
            </a:r>
            <a:r>
              <a:rPr lang="en-US" altLang="cs-CZ" sz="2000" b="1" smtClean="0"/>
              <a:t> </a:t>
            </a:r>
            <a:endParaRPr lang="cs-CZ" altLang="cs-CZ" sz="2000" b="1"/>
          </a:p>
        </p:txBody>
      </p:sp>
    </p:spTree>
    <p:extLst>
      <p:ext uri="{BB962C8B-B14F-4D97-AF65-F5344CB8AC3E}">
        <p14:creationId xmlns:p14="http://schemas.microsoft.com/office/powerpoint/2010/main" val="3850618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7"/>
          <p:cNvSpPr>
            <a:spLocks noChangeArrowheads="1"/>
          </p:cNvSpPr>
          <p:nvPr/>
        </p:nvSpPr>
        <p:spPr bwMode="auto">
          <a:xfrm>
            <a:off x="250825" y="549275"/>
            <a:ext cx="8642350" cy="5975350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611188" y="1125538"/>
            <a:ext cx="7993062" cy="4824412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99FF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def</a:t>
            </a:r>
            <a:r>
              <a:rPr lang="en-US" altLang="cs-CZ" sz="1800" b="1" smtClean="0">
                <a:latin typeface="Courier New" pitchFamily="49" charset="0"/>
              </a:rPr>
              <a:t> DFSrec( node, visited ):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visited[node.id] =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True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print( node.id, end = " " )   </a:t>
            </a:r>
            <a:r>
              <a:rPr lang="en-US" altLang="cs-CZ" sz="1800" b="1" i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# process the node</a:t>
            </a:r>
            <a:endParaRPr lang="en-US" altLang="cs-CZ" sz="1800" b="1" smtClean="0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altLang="cs-CZ" sz="1800" b="1" smtClean="0">
                <a:latin typeface="Courier New" pitchFamily="49" charset="0"/>
              </a:rPr>
              <a:t> neigh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in</a:t>
            </a:r>
            <a:r>
              <a:rPr lang="en-US" altLang="cs-CZ" sz="1800" b="1" smtClean="0">
                <a:latin typeface="Courier New" pitchFamily="49" charset="0"/>
              </a:rPr>
              <a:t> node.neighbours: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   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altLang="cs-CZ" sz="1800" b="1" smtClean="0">
                <a:latin typeface="Courier New" pitchFamily="49" charset="0"/>
              </a:rPr>
              <a:t> visited[neigh.id] == 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False</a:t>
            </a:r>
            <a:r>
              <a:rPr lang="en-US" altLang="cs-CZ" sz="1800" b="1" smtClean="0">
                <a:latin typeface="Courier New" pitchFamily="49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        DFSrec( neigh, visited 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cs-CZ" sz="1800" b="1" u="sng" smtClean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def</a:t>
            </a:r>
            <a:r>
              <a:rPr lang="en-US" altLang="cs-CZ" sz="1800" b="1" smtClean="0">
                <a:latin typeface="Courier New" pitchFamily="49" charset="0"/>
              </a:rPr>
              <a:t> DFSrecRun( graph ):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visited =  [</a:t>
            </a:r>
            <a:r>
              <a:rPr lang="en-US" altLang="cs-CZ" sz="1800" b="1" u="sng" smtClean="0">
                <a:solidFill>
                  <a:srgbClr val="0000FF"/>
                </a:solidFill>
                <a:latin typeface="Courier New" pitchFamily="49" charset="0"/>
              </a:rPr>
              <a:t>False</a:t>
            </a:r>
            <a:r>
              <a:rPr lang="en-US" altLang="cs-CZ" sz="1800" b="1" smtClean="0">
                <a:latin typeface="Courier New" pitchFamily="49" charset="0"/>
              </a:rPr>
              <a:t>] * graph.size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cs-CZ" sz="1800" b="1" smtClean="0">
                <a:latin typeface="Courier New" pitchFamily="49" charset="0"/>
              </a:rPr>
              <a:t>    DFSrec( graph.nodes[0], visited )</a:t>
            </a:r>
          </a:p>
        </p:txBody>
      </p:sp>
      <p:sp>
        <p:nvSpPr>
          <p:cNvPr id="35844" name="Zástupný symbol pro datum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35845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DB79CF6-B912-42F6-8958-07B254C44B75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400" smtClean="0"/>
          </a:p>
        </p:txBody>
      </p:sp>
      <p:sp>
        <p:nvSpPr>
          <p:cNvPr id="35846" name="Zástupný symbol pro zápatí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sp>
        <p:nvSpPr>
          <p:cNvPr id="35847" name="AutoShape 6"/>
          <p:cNvSpPr>
            <a:spLocks noChangeArrowheads="1"/>
          </p:cNvSpPr>
          <p:nvPr/>
        </p:nvSpPr>
        <p:spPr bwMode="auto">
          <a:xfrm>
            <a:off x="395288" y="115888"/>
            <a:ext cx="6985000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smtClean="0"/>
              <a:t>Průchod </a:t>
            </a:r>
            <a:r>
              <a:rPr lang="en-US" altLang="cs-CZ" sz="2000" b="1" smtClean="0"/>
              <a:t>grafem</a:t>
            </a:r>
            <a:r>
              <a:rPr lang="cs-CZ" altLang="cs-CZ" sz="2000" b="1" smtClean="0"/>
              <a:t> do </a:t>
            </a:r>
            <a:r>
              <a:rPr lang="en-US" altLang="cs-CZ" sz="2000" b="1" smtClean="0"/>
              <a:t>hloubky rekurzivn</a:t>
            </a:r>
            <a:r>
              <a:rPr lang="cs-CZ" altLang="cs-CZ" sz="2000" b="1" smtClean="0"/>
              <a:t>ě</a:t>
            </a:r>
            <a:r>
              <a:rPr lang="en-US" altLang="cs-CZ" sz="2000" b="1" smtClean="0"/>
              <a:t>  - Python</a:t>
            </a:r>
            <a:r>
              <a:rPr lang="en-US" altLang="cs-CZ" sz="2000" b="1" smtClean="0"/>
              <a:t> </a:t>
            </a:r>
            <a:endParaRPr lang="en-US" altLang="cs-CZ" sz="2000" b="1"/>
          </a:p>
        </p:txBody>
      </p:sp>
    </p:spTree>
    <p:extLst>
      <p:ext uri="{BB962C8B-B14F-4D97-AF65-F5344CB8AC3E}">
        <p14:creationId xmlns:p14="http://schemas.microsoft.com/office/powerpoint/2010/main" val="2974619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7"/>
          <p:cNvSpPr>
            <a:spLocks noChangeArrowheads="1"/>
          </p:cNvSpPr>
          <p:nvPr/>
        </p:nvSpPr>
        <p:spPr bwMode="auto">
          <a:xfrm>
            <a:off x="250825" y="549275"/>
            <a:ext cx="8642350" cy="5975350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611188" y="1125538"/>
            <a:ext cx="7993062" cy="4824412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99FF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void</a:t>
            </a:r>
            <a:r>
              <a:rPr lang="en-US" altLang="cs-CZ" sz="1800" b="1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altLang="cs-CZ" sz="1800" b="1">
                <a:latin typeface="Courier New" pitchFamily="49" charset="0"/>
              </a:rPr>
              <a:t>DFS_rec_full(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start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vector&lt;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&gt; openT( N, 0 );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vector&lt;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&gt; closeT( N, 0 );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vector&lt;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&gt; pred( N, -1 );  // -1 == no predecessor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time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DFS_rec_full( start, time, openT, closeT, pred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 b="1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altLang="cs-CZ" sz="1800" b="1">
                <a:latin typeface="Courier New" pitchFamily="49" charset="0"/>
              </a:rPr>
              <a:t>(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n = 0; n &lt; N; n++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cout &lt;&lt; "node " &lt;&lt; n &lt;&lt; " open/close "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   &lt;&lt; openT[n] &lt;&lt; "/"&lt;&lt; closeT[n]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   &lt;&lt; " pred " &lt;&lt; pred[n]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}</a:t>
            </a:r>
          </a:p>
        </p:txBody>
      </p:sp>
      <p:sp>
        <p:nvSpPr>
          <p:cNvPr id="33796" name="AutoShape 6"/>
          <p:cNvSpPr>
            <a:spLocks noChangeArrowheads="1"/>
          </p:cNvSpPr>
          <p:nvPr/>
        </p:nvSpPr>
        <p:spPr bwMode="auto">
          <a:xfrm>
            <a:off x="395288" y="260350"/>
            <a:ext cx="5112816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</a:t>
            </a:r>
            <a:r>
              <a:rPr lang="en-US" altLang="cs-CZ" sz="2000" b="1"/>
              <a:t>grafem</a:t>
            </a:r>
            <a:r>
              <a:rPr lang="cs-CZ" altLang="cs-CZ" sz="2000" b="1"/>
              <a:t> </a:t>
            </a:r>
            <a:r>
              <a:rPr lang="cs-CZ" altLang="cs-CZ" sz="2000" b="1"/>
              <a:t>do </a:t>
            </a:r>
            <a:r>
              <a:rPr lang="en-US" altLang="cs-CZ" sz="2000" b="1" smtClean="0"/>
              <a:t>hloubky Cpp</a:t>
            </a:r>
            <a:endParaRPr lang="cs-CZ" altLang="cs-CZ" sz="2000" b="1"/>
          </a:p>
        </p:txBody>
      </p:sp>
      <p:sp>
        <p:nvSpPr>
          <p:cNvPr id="33797" name="Zástupný symbol pro datum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33798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BF4747E-55F5-477C-BDA6-9F59B55A6466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400" smtClean="0"/>
          </a:p>
        </p:txBody>
      </p:sp>
      <p:sp>
        <p:nvSpPr>
          <p:cNvPr id="33799" name="Zástupný symbol pro zápatí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7"/>
          <p:cNvSpPr>
            <a:spLocks noChangeArrowheads="1"/>
          </p:cNvSpPr>
          <p:nvPr/>
        </p:nvSpPr>
        <p:spPr bwMode="auto">
          <a:xfrm>
            <a:off x="250825" y="549275"/>
            <a:ext cx="8642350" cy="5975350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611188" y="1125538"/>
            <a:ext cx="7993062" cy="5183187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99FF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 b="1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void DFS_rec_full(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currNode,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&amp; time,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             vector&lt;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&gt; &amp; openT,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             vector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&lt;int</a:t>
            </a:r>
            <a:r>
              <a:rPr lang="en-US" altLang="cs-CZ" sz="1800" b="1">
                <a:latin typeface="Courier New" pitchFamily="49" charset="0"/>
              </a:rPr>
              <a:t>&gt; &amp; closeT,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             vector&lt;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&gt; &amp; pred 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00FF"/>
                </a:solidFill>
                <a:latin typeface="Courier New" pitchFamily="49" charset="0"/>
              </a:rPr>
              <a:t> 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neigh;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openT[currNode] = ++time;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altLang="cs-CZ" sz="1800" b="1">
                <a:latin typeface="Courier New" pitchFamily="49" charset="0"/>
              </a:rPr>
              <a:t>(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j = 0; j &lt; edge[currNode].size(); j++ 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neigh = edge[currNode][j];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altLang="cs-CZ" sz="1800" b="1">
                <a:latin typeface="Courier New" pitchFamily="49" charset="0"/>
              </a:rPr>
              <a:t>( openT[neigh] == 0 )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pred[neigh] = currNode;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DFS_rec_full( neigh, time, openT, closeT, pred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cout &lt;&lt; currNode &lt;&lt; " --&gt; " &lt;&lt; neigh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closeT[currNode] = ++time;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 b="1">
              <a:latin typeface="Courier New" pitchFamily="49" charset="0"/>
            </a:endParaRPr>
          </a:p>
        </p:txBody>
      </p:sp>
      <p:sp>
        <p:nvSpPr>
          <p:cNvPr id="34820" name="AutoShape 6"/>
          <p:cNvSpPr>
            <a:spLocks noChangeArrowheads="1"/>
          </p:cNvSpPr>
          <p:nvPr/>
        </p:nvSpPr>
        <p:spPr bwMode="auto">
          <a:xfrm>
            <a:off x="395288" y="260350"/>
            <a:ext cx="6048920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</a:t>
            </a:r>
            <a:r>
              <a:rPr lang="en-US" altLang="cs-CZ" sz="2000" b="1"/>
              <a:t>grafem</a:t>
            </a:r>
            <a:r>
              <a:rPr lang="cs-CZ" altLang="cs-CZ" sz="2000" b="1"/>
              <a:t> do </a:t>
            </a:r>
            <a:r>
              <a:rPr lang="en-US" altLang="cs-CZ" sz="2000" b="1"/>
              <a:t>hloubky  </a:t>
            </a:r>
            <a:r>
              <a:rPr lang="en-US" altLang="cs-CZ" sz="2000" b="1" smtClean="0"/>
              <a:t>Cpp rekurzivn</a:t>
            </a:r>
            <a:r>
              <a:rPr lang="cs-CZ" altLang="cs-CZ" sz="2000" b="1"/>
              <a:t>ě</a:t>
            </a:r>
          </a:p>
        </p:txBody>
      </p:sp>
      <p:sp>
        <p:nvSpPr>
          <p:cNvPr id="34821" name="Zástupný symbol pro datum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34822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1D88633-502A-4111-9229-CD6071BD5E51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400" smtClean="0"/>
          </a:p>
        </p:txBody>
      </p:sp>
      <p:sp>
        <p:nvSpPr>
          <p:cNvPr id="34823" name="Zástupný symbol pro zápatí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7"/>
          <p:cNvSpPr>
            <a:spLocks noChangeArrowheads="1"/>
          </p:cNvSpPr>
          <p:nvPr/>
        </p:nvSpPr>
        <p:spPr bwMode="auto">
          <a:xfrm>
            <a:off x="250825" y="549275"/>
            <a:ext cx="8642350" cy="5975350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395288" y="1125538"/>
            <a:ext cx="8353425" cy="5183187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99FF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</a:rPr>
              <a:t>// no time stamps</a:t>
            </a:r>
            <a:endParaRPr lang="en-US" altLang="cs-CZ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void</a:t>
            </a:r>
            <a:r>
              <a:rPr lang="en-US" altLang="cs-CZ" sz="1800" b="1">
                <a:latin typeface="Courier New" pitchFamily="49" charset="0"/>
              </a:rPr>
              <a:t> DFS_rec_plain(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currNode, vector&lt;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bool</a:t>
            </a:r>
            <a:r>
              <a:rPr lang="en-US" altLang="cs-CZ" sz="1800" b="1">
                <a:latin typeface="Courier New" pitchFamily="49" charset="0"/>
              </a:rPr>
              <a:t>&gt; &amp; fresh 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neigh;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fresh[currNode] = false;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for</a:t>
            </a:r>
            <a:r>
              <a:rPr lang="en-US" altLang="cs-CZ" sz="1800" b="1">
                <a:latin typeface="Courier New" pitchFamily="49" charset="0"/>
              </a:rPr>
              <a:t>(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j = 0; j &lt; edge[currNode].size(); j++ ){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neigh = edge[currNode][j];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if</a:t>
            </a:r>
            <a:r>
              <a:rPr lang="en-US" altLang="cs-CZ" sz="1800" b="1">
                <a:latin typeface="Courier New" pitchFamily="49" charset="0"/>
              </a:rPr>
              <a:t>( fresh[neigh]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DFS_rec_plain( neigh, fresh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  cout &lt;&lt; currNode &lt;&lt; " --&gt; " &lt;&lt; neigh &lt;&lt; endl;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cs-CZ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void</a:t>
            </a:r>
            <a:r>
              <a:rPr lang="en-US" altLang="cs-CZ" sz="1800" b="1">
                <a:latin typeface="Courier New" pitchFamily="49" charset="0"/>
              </a:rPr>
              <a:t> DFS_rec_plain(</a:t>
            </a:r>
            <a:r>
              <a:rPr lang="cs-CZ" altLang="cs-CZ" sz="1800" b="1">
                <a:latin typeface="Courier New" pitchFamily="49" charset="0"/>
              </a:rPr>
              <a:t> 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int</a:t>
            </a:r>
            <a:r>
              <a:rPr lang="en-US" altLang="cs-CZ" sz="1800" b="1">
                <a:latin typeface="Courier New" pitchFamily="49" charset="0"/>
              </a:rPr>
              <a:t> start)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vector&lt;</a:t>
            </a:r>
            <a:r>
              <a:rPr lang="en-US" altLang="cs-CZ" sz="1800" b="1" u="sng">
                <a:solidFill>
                  <a:srgbClr val="0000FF"/>
                </a:solidFill>
                <a:latin typeface="Courier New" pitchFamily="49" charset="0"/>
              </a:rPr>
              <a:t>bool</a:t>
            </a:r>
            <a:r>
              <a:rPr lang="en-US" altLang="cs-CZ" sz="1800" b="1">
                <a:latin typeface="Courier New" pitchFamily="49" charset="0"/>
              </a:rPr>
              <a:t>&gt; fresh( N, true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  DFS_rec_plain(start, fresh);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latin typeface="Courier New" pitchFamily="49" charset="0"/>
              </a:rPr>
              <a:t>}</a:t>
            </a:r>
          </a:p>
        </p:txBody>
      </p:sp>
      <p:sp>
        <p:nvSpPr>
          <p:cNvPr id="35844" name="AutoShape 6"/>
          <p:cNvSpPr>
            <a:spLocks noChangeArrowheads="1"/>
          </p:cNvSpPr>
          <p:nvPr/>
        </p:nvSpPr>
        <p:spPr bwMode="auto">
          <a:xfrm>
            <a:off x="395288" y="333375"/>
            <a:ext cx="8424862" cy="358775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</a:t>
            </a:r>
            <a:r>
              <a:rPr lang="en-US" altLang="cs-CZ" sz="2000" b="1"/>
              <a:t>grafem</a:t>
            </a:r>
            <a:r>
              <a:rPr lang="cs-CZ" altLang="cs-CZ" sz="2000" b="1"/>
              <a:t> do </a:t>
            </a:r>
            <a:r>
              <a:rPr lang="en-US" altLang="cs-CZ" sz="2000" b="1"/>
              <a:t>hloubky  rekurzivn</a:t>
            </a:r>
            <a:r>
              <a:rPr lang="cs-CZ" altLang="cs-CZ" sz="2000" b="1"/>
              <a:t>ě,  základní varianta</a:t>
            </a:r>
          </a:p>
        </p:txBody>
      </p:sp>
      <p:sp>
        <p:nvSpPr>
          <p:cNvPr id="35845" name="Zástupný symbol pro datum 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35846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666CFF6-B788-4090-B0B2-5E47ECDB40A0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 smtClean="0"/>
          </a:p>
        </p:txBody>
      </p:sp>
      <p:sp>
        <p:nvSpPr>
          <p:cNvPr id="35847" name="Zástupný symbol pro zápatí 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79"/>
          <p:cNvSpPr>
            <a:spLocks noChangeArrowheads="1"/>
          </p:cNvSpPr>
          <p:nvPr/>
        </p:nvSpPr>
        <p:spPr bwMode="auto">
          <a:xfrm>
            <a:off x="250825" y="1412875"/>
            <a:ext cx="8642350" cy="4968875"/>
          </a:xfrm>
          <a:prstGeom prst="roundRect">
            <a:avLst>
              <a:gd name="adj" fmla="val 413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Každá jednotlivá operace </a:t>
            </a:r>
            <a:r>
              <a:rPr lang="cs-CZ" altLang="cs-CZ" sz="1600" b="1"/>
              <a:t>se </a:t>
            </a:r>
            <a:r>
              <a:rPr lang="cs-CZ" altLang="cs-CZ" sz="1600" b="1" smtClean="0"/>
              <a:t>zásobníkem </a:t>
            </a:r>
            <a:r>
              <a:rPr lang="cs-CZ" altLang="cs-CZ" sz="1600" b="1"/>
              <a:t>a s použitými datovými </a:t>
            </a:r>
            <a:r>
              <a:rPr lang="cs-CZ" altLang="cs-CZ" sz="1600" b="1"/>
              <a:t>strukturami </a:t>
            </a:r>
            <a:endParaRPr lang="en-US" altLang="cs-CZ" sz="1600" b="1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smtClean="0"/>
              <a:t>má </a:t>
            </a:r>
            <a:r>
              <a:rPr lang="cs-CZ" altLang="cs-CZ" sz="1600" b="1"/>
              <a:t>konstantní složitost pro jeden uzel (včetně </a:t>
            </a:r>
            <a:r>
              <a:rPr lang="cs-CZ" altLang="cs-CZ" sz="1600" b="1"/>
              <a:t>inicializace</a:t>
            </a:r>
            <a:r>
              <a:rPr lang="cs-CZ" altLang="cs-CZ" sz="1600" b="1" smtClean="0"/>
              <a:t>).</a:t>
            </a: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Každý uzel jen jednou vstoupí </a:t>
            </a:r>
            <a:r>
              <a:rPr lang="cs-CZ" altLang="cs-CZ" sz="1600" b="1"/>
              <a:t>do </a:t>
            </a:r>
            <a:r>
              <a:rPr lang="cs-CZ" altLang="cs-CZ" sz="1600" b="1" smtClean="0"/>
              <a:t>zásobníku </a:t>
            </a:r>
            <a:r>
              <a:rPr lang="cs-CZ" altLang="cs-CZ" sz="1600" b="1"/>
              <a:t>a jednou </a:t>
            </a:r>
            <a:r>
              <a:rPr lang="cs-CZ" altLang="cs-CZ" sz="1600" b="1"/>
              <a:t>z </a:t>
            </a:r>
            <a:r>
              <a:rPr lang="cs-CZ" altLang="cs-CZ" sz="1600" b="1" smtClean="0"/>
              <a:t>něho </a:t>
            </a:r>
            <a:r>
              <a:rPr lang="cs-CZ" altLang="cs-CZ" sz="1600" b="1"/>
              <a:t>vystoupí.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smtClean="0"/>
              <a:t>Stav </a:t>
            </a:r>
            <a:r>
              <a:rPr lang="cs-CZ" altLang="cs-CZ" sz="1600" b="1"/>
              <a:t>uzlu (fresh/open/closed) se testuje tolikrát, kolik je stupeň </a:t>
            </a:r>
            <a:r>
              <a:rPr lang="cs-CZ" altLang="cs-CZ" sz="1600" b="1"/>
              <a:t>tohoto </a:t>
            </a:r>
            <a:r>
              <a:rPr lang="cs-CZ" altLang="cs-CZ" sz="1600" b="1" smtClean="0"/>
              <a:t>uzlu, přičemž jeden test proběhne také v konstantním čase.  Součet </a:t>
            </a:r>
            <a:r>
              <a:rPr lang="cs-CZ" altLang="cs-CZ" sz="1600" b="1"/>
              <a:t>stupnů všech uzlů je roven dvojnásobku počtu hran.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smtClean="0"/>
              <a:t>Celkem tedy</a:t>
            </a: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>
                <a:sym typeface="Symbol" pitchFamily="18" charset="2"/>
              </a:rPr>
              <a:t></a:t>
            </a:r>
            <a:r>
              <a:rPr lang="cs-CZ" altLang="cs-CZ" sz="3600" b="1"/>
              <a:t>( </a:t>
            </a:r>
            <a:r>
              <a:rPr lang="en-US" altLang="cs-CZ" sz="3600" b="1"/>
              <a:t>|V| + |E| </a:t>
            </a:r>
            <a:r>
              <a:rPr lang="cs-CZ" altLang="cs-CZ" sz="3600" b="1"/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</p:txBody>
      </p:sp>
      <p:sp>
        <p:nvSpPr>
          <p:cNvPr id="46083" name="Zástupný symbol pro datum 110"/>
          <p:cNvSpPr>
            <a:spLocks noGrp="1"/>
          </p:cNvSpPr>
          <p:nvPr>
            <p:ph type="dt" sz="quarter" idx="10"/>
          </p:nvPr>
        </p:nvSpPr>
        <p:spPr>
          <a:xfrm>
            <a:off x="107950" y="6473825"/>
            <a:ext cx="2133600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46084" name="Zástupný symbol pro číslo snímku 121"/>
          <p:cNvSpPr>
            <a:spLocks noGrp="1"/>
          </p:cNvSpPr>
          <p:nvPr>
            <p:ph type="sldNum" sz="quarter" idx="12"/>
          </p:nvPr>
        </p:nvSpPr>
        <p:spPr>
          <a:xfrm>
            <a:off x="6831013" y="6473825"/>
            <a:ext cx="2133600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BF6B3F8-8EA5-47B9-AA3D-DD08884EF2D0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 smtClean="0"/>
          </a:p>
        </p:txBody>
      </p:sp>
      <p:sp>
        <p:nvSpPr>
          <p:cNvPr id="46085" name="Zástupný symbol pro zápatí 124"/>
          <p:cNvSpPr>
            <a:spLocks noGrp="1"/>
          </p:cNvSpPr>
          <p:nvPr>
            <p:ph type="ftr" sz="quarter" idx="11"/>
          </p:nvPr>
        </p:nvSpPr>
        <p:spPr>
          <a:xfrm>
            <a:off x="3124200" y="6473825"/>
            <a:ext cx="2895600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250825" y="765175"/>
            <a:ext cx="8642350" cy="503238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Asymptotická složitost  </a:t>
            </a:r>
          </a:p>
        </p:txBody>
      </p:sp>
      <p:sp>
        <p:nvSpPr>
          <p:cNvPr id="46087" name="AutoShape 6"/>
          <p:cNvSpPr>
            <a:spLocks noChangeArrowheads="1"/>
          </p:cNvSpPr>
          <p:nvPr/>
        </p:nvSpPr>
        <p:spPr bwMode="auto">
          <a:xfrm>
            <a:off x="395288" y="188913"/>
            <a:ext cx="5689600" cy="360362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</a:t>
            </a:r>
            <a:r>
              <a:rPr lang="cs-CZ" altLang="cs-CZ" sz="2000" b="1"/>
              <a:t>do </a:t>
            </a:r>
            <a:r>
              <a:rPr lang="cs-CZ" altLang="cs-CZ" sz="2000" b="1" smtClean="0"/>
              <a:t>hloubky</a:t>
            </a:r>
            <a:endParaRPr lang="cs-CZ" altLang="cs-CZ" sz="20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7"/>
          <p:cNvSpPr>
            <a:spLocks noChangeArrowheads="1"/>
          </p:cNvSpPr>
          <p:nvPr/>
        </p:nvSpPr>
        <p:spPr bwMode="auto">
          <a:xfrm>
            <a:off x="250825" y="333375"/>
            <a:ext cx="8715375" cy="6191250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5603" name="Rectangle 236"/>
          <p:cNvSpPr>
            <a:spLocks noChangeArrowheads="1"/>
          </p:cNvSpPr>
          <p:nvPr/>
        </p:nvSpPr>
        <p:spPr bwMode="auto">
          <a:xfrm>
            <a:off x="5435600" y="112553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5604" name="Rectangle 237"/>
          <p:cNvSpPr>
            <a:spLocks noChangeArrowheads="1"/>
          </p:cNvSpPr>
          <p:nvPr/>
        </p:nvSpPr>
        <p:spPr bwMode="auto">
          <a:xfrm>
            <a:off x="6804025" y="155733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5605" name="Rectangle 238"/>
          <p:cNvSpPr>
            <a:spLocks noChangeArrowheads="1"/>
          </p:cNvSpPr>
          <p:nvPr/>
        </p:nvSpPr>
        <p:spPr bwMode="auto">
          <a:xfrm>
            <a:off x="684213" y="4149725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5606" name="Rectangle 239"/>
          <p:cNvSpPr>
            <a:spLocks noChangeArrowheads="1"/>
          </p:cNvSpPr>
          <p:nvPr/>
        </p:nvSpPr>
        <p:spPr bwMode="auto">
          <a:xfrm>
            <a:off x="2051050" y="4581525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5607" name="Rectangle 240"/>
          <p:cNvSpPr>
            <a:spLocks noChangeArrowheads="1"/>
          </p:cNvSpPr>
          <p:nvPr/>
        </p:nvSpPr>
        <p:spPr bwMode="auto">
          <a:xfrm>
            <a:off x="2051050" y="515778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5608" name="Rectangle 241"/>
          <p:cNvSpPr>
            <a:spLocks noChangeArrowheads="1"/>
          </p:cNvSpPr>
          <p:nvPr/>
        </p:nvSpPr>
        <p:spPr bwMode="auto">
          <a:xfrm>
            <a:off x="5435600" y="4149725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5609" name="Rectangle 242"/>
          <p:cNvSpPr>
            <a:spLocks noChangeArrowheads="1"/>
          </p:cNvSpPr>
          <p:nvPr/>
        </p:nvSpPr>
        <p:spPr bwMode="auto">
          <a:xfrm>
            <a:off x="6804025" y="4581525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5610" name="Rectangle 243"/>
          <p:cNvSpPr>
            <a:spLocks noChangeArrowheads="1"/>
          </p:cNvSpPr>
          <p:nvPr/>
        </p:nvSpPr>
        <p:spPr bwMode="auto">
          <a:xfrm>
            <a:off x="6804025" y="515778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5611" name="Rectangle 244"/>
          <p:cNvSpPr>
            <a:spLocks noChangeArrowheads="1"/>
          </p:cNvSpPr>
          <p:nvPr/>
        </p:nvSpPr>
        <p:spPr bwMode="auto">
          <a:xfrm>
            <a:off x="7885113" y="515778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cxnSp>
        <p:nvCxnSpPr>
          <p:cNvPr id="25612" name="Přímá spojovací čára 194"/>
          <p:cNvCxnSpPr>
            <a:cxnSpLocks noChangeShapeType="1"/>
          </p:cNvCxnSpPr>
          <p:nvPr/>
        </p:nvCxnSpPr>
        <p:spPr bwMode="auto">
          <a:xfrm flipH="1" flipV="1">
            <a:off x="971550" y="1557338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3" name="Přímá spojovací čára 194"/>
          <p:cNvCxnSpPr>
            <a:cxnSpLocks noChangeShapeType="1"/>
          </p:cNvCxnSpPr>
          <p:nvPr/>
        </p:nvCxnSpPr>
        <p:spPr bwMode="auto">
          <a:xfrm flipH="1" flipV="1">
            <a:off x="1547813" y="908050"/>
            <a:ext cx="503237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4" name="AutoShape 6"/>
          <p:cNvSpPr>
            <a:spLocks noChangeArrowheads="1"/>
          </p:cNvSpPr>
          <p:nvPr/>
        </p:nvSpPr>
        <p:spPr bwMode="auto">
          <a:xfrm>
            <a:off x="395288" y="188913"/>
            <a:ext cx="3744912" cy="360362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do hloubky</a:t>
            </a:r>
          </a:p>
        </p:txBody>
      </p:sp>
      <p:sp>
        <p:nvSpPr>
          <p:cNvPr id="25615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25616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971A86D-0B08-4359-B2E6-E2340BBCF5EF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400" smtClean="0"/>
          </a:p>
        </p:txBody>
      </p:sp>
      <p:sp>
        <p:nvSpPr>
          <p:cNvPr id="25617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cxnSp>
        <p:nvCxnSpPr>
          <p:cNvPr id="25618" name="Přímá spojovací čára 194"/>
          <p:cNvCxnSpPr>
            <a:cxnSpLocks noChangeShapeType="1"/>
          </p:cNvCxnSpPr>
          <p:nvPr/>
        </p:nvCxnSpPr>
        <p:spPr bwMode="auto">
          <a:xfrm>
            <a:off x="971550" y="1557338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9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908050"/>
            <a:ext cx="504825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0" name="Přímá spojovací čára 194"/>
          <p:cNvCxnSpPr>
            <a:cxnSpLocks noChangeShapeType="1"/>
          </p:cNvCxnSpPr>
          <p:nvPr/>
        </p:nvCxnSpPr>
        <p:spPr bwMode="auto">
          <a:xfrm>
            <a:off x="2051050" y="15573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1" name="Přímá spojovací čára 194"/>
          <p:cNvCxnSpPr>
            <a:cxnSpLocks noChangeShapeType="1"/>
          </p:cNvCxnSpPr>
          <p:nvPr/>
        </p:nvCxnSpPr>
        <p:spPr bwMode="auto">
          <a:xfrm>
            <a:off x="2051050" y="24209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2" name="Přímá spojovací čára 194"/>
          <p:cNvCxnSpPr>
            <a:cxnSpLocks noChangeShapeType="1"/>
          </p:cNvCxnSpPr>
          <p:nvPr/>
        </p:nvCxnSpPr>
        <p:spPr bwMode="auto">
          <a:xfrm>
            <a:off x="971550" y="2420938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3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4" name="Přímá spojovací čára 194"/>
          <p:cNvCxnSpPr>
            <a:cxnSpLocks noChangeShapeType="1"/>
          </p:cNvCxnSpPr>
          <p:nvPr/>
        </p:nvCxnSpPr>
        <p:spPr bwMode="auto">
          <a:xfrm flipV="1">
            <a:off x="971550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5" name="Přímá spojovací čára 194"/>
          <p:cNvCxnSpPr>
            <a:cxnSpLocks noChangeShapeType="1"/>
          </p:cNvCxnSpPr>
          <p:nvPr/>
        </p:nvCxnSpPr>
        <p:spPr bwMode="auto">
          <a:xfrm flipV="1">
            <a:off x="3132138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26" name="Přímá spojovací čára 194"/>
          <p:cNvCxnSpPr>
            <a:cxnSpLocks noChangeShapeType="1"/>
          </p:cNvCxnSpPr>
          <p:nvPr/>
        </p:nvCxnSpPr>
        <p:spPr bwMode="auto">
          <a:xfrm flipH="1">
            <a:off x="1547813" y="90805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27" name="Elipsa 200"/>
          <p:cNvSpPr>
            <a:spLocks noChangeArrowheads="1"/>
          </p:cNvSpPr>
          <p:nvPr/>
        </p:nvSpPr>
        <p:spPr bwMode="auto">
          <a:xfrm>
            <a:off x="827088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28" name="Elipsa 200"/>
          <p:cNvSpPr>
            <a:spLocks noChangeArrowheads="1"/>
          </p:cNvSpPr>
          <p:nvPr/>
        </p:nvSpPr>
        <p:spPr bwMode="auto">
          <a:xfrm>
            <a:off x="1906588" y="1412875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29" name="Elipsa 200"/>
          <p:cNvSpPr>
            <a:spLocks noChangeArrowheads="1"/>
          </p:cNvSpPr>
          <p:nvPr/>
        </p:nvSpPr>
        <p:spPr bwMode="auto">
          <a:xfrm>
            <a:off x="2987675" y="1412875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30" name="Elipsa 200"/>
          <p:cNvSpPr>
            <a:spLocks noChangeArrowheads="1"/>
          </p:cNvSpPr>
          <p:nvPr/>
        </p:nvSpPr>
        <p:spPr bwMode="auto">
          <a:xfrm>
            <a:off x="828675" y="2276475"/>
            <a:ext cx="287338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631" name="Elipsa 200"/>
          <p:cNvSpPr>
            <a:spLocks noChangeArrowheads="1"/>
          </p:cNvSpPr>
          <p:nvPr/>
        </p:nvSpPr>
        <p:spPr bwMode="auto">
          <a:xfrm>
            <a:off x="1908175" y="2276475"/>
            <a:ext cx="287338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32" name="Elipsa 200"/>
          <p:cNvSpPr>
            <a:spLocks noChangeArrowheads="1"/>
          </p:cNvSpPr>
          <p:nvPr/>
        </p:nvSpPr>
        <p:spPr bwMode="auto">
          <a:xfrm>
            <a:off x="2987675" y="2276475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633" name="Elipsa 200"/>
          <p:cNvSpPr>
            <a:spLocks noChangeArrowheads="1"/>
          </p:cNvSpPr>
          <p:nvPr/>
        </p:nvSpPr>
        <p:spPr bwMode="auto">
          <a:xfrm>
            <a:off x="2411413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34" name="Elipsa 200"/>
          <p:cNvSpPr>
            <a:spLocks noChangeArrowheads="1"/>
          </p:cNvSpPr>
          <p:nvPr/>
        </p:nvSpPr>
        <p:spPr bwMode="auto">
          <a:xfrm>
            <a:off x="1403350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635" name="AutoShape 79"/>
          <p:cNvSpPr>
            <a:spLocks noChangeArrowheads="1"/>
          </p:cNvSpPr>
          <p:nvPr/>
        </p:nvSpPr>
        <p:spPr bwMode="auto">
          <a:xfrm>
            <a:off x="323850" y="2781300"/>
            <a:ext cx="1223963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5636" name="Line 81"/>
          <p:cNvSpPr>
            <a:spLocks noChangeShapeType="1"/>
          </p:cNvSpPr>
          <p:nvPr/>
        </p:nvSpPr>
        <p:spPr bwMode="auto">
          <a:xfrm>
            <a:off x="323850" y="3573463"/>
            <a:ext cx="8496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7" name="Rectangle 107"/>
          <p:cNvSpPr>
            <a:spLocks noChangeArrowheads="1"/>
          </p:cNvSpPr>
          <p:nvPr/>
        </p:nvSpPr>
        <p:spPr bwMode="auto">
          <a:xfrm>
            <a:off x="1692275" y="2781300"/>
            <a:ext cx="21590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</a:t>
            </a:r>
          </a:p>
        </p:txBody>
      </p:sp>
      <p:sp>
        <p:nvSpPr>
          <p:cNvPr id="25638" name="AutoShape 79"/>
          <p:cNvSpPr>
            <a:spLocks noChangeArrowheads="1"/>
          </p:cNvSpPr>
          <p:nvPr/>
        </p:nvSpPr>
        <p:spPr bwMode="auto">
          <a:xfrm>
            <a:off x="323850" y="3141663"/>
            <a:ext cx="86360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5639" name="Rectangle 107"/>
          <p:cNvSpPr>
            <a:spLocks noChangeArrowheads="1"/>
          </p:cNvSpPr>
          <p:nvPr/>
        </p:nvSpPr>
        <p:spPr bwMode="auto">
          <a:xfrm>
            <a:off x="1692275" y="3141663"/>
            <a:ext cx="21590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</a:p>
        </p:txBody>
      </p:sp>
      <p:sp>
        <p:nvSpPr>
          <p:cNvPr id="25640" name="AutoShape 79"/>
          <p:cNvSpPr>
            <a:spLocks noChangeArrowheads="1"/>
          </p:cNvSpPr>
          <p:nvPr/>
        </p:nvSpPr>
        <p:spPr bwMode="auto">
          <a:xfrm>
            <a:off x="323850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5641" name="Rectangle 107"/>
          <p:cNvSpPr>
            <a:spLocks noChangeArrowheads="1"/>
          </p:cNvSpPr>
          <p:nvPr/>
        </p:nvSpPr>
        <p:spPr bwMode="auto">
          <a:xfrm>
            <a:off x="1692275" y="5805488"/>
            <a:ext cx="21590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</a:t>
            </a:r>
            <a:endParaRPr lang="cs-CZ" altLang="cs-CZ" sz="1800" b="1"/>
          </a:p>
        </p:txBody>
      </p:sp>
      <p:sp>
        <p:nvSpPr>
          <p:cNvPr id="25642" name="AutoShape 79"/>
          <p:cNvSpPr>
            <a:spLocks noChangeArrowheads="1"/>
          </p:cNvSpPr>
          <p:nvPr/>
        </p:nvSpPr>
        <p:spPr bwMode="auto">
          <a:xfrm>
            <a:off x="323850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5643" name="Rectangle 107"/>
          <p:cNvSpPr>
            <a:spLocks noChangeArrowheads="1"/>
          </p:cNvSpPr>
          <p:nvPr/>
        </p:nvSpPr>
        <p:spPr bwMode="auto">
          <a:xfrm>
            <a:off x="1692275" y="6165850"/>
            <a:ext cx="21590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</a:t>
            </a:r>
            <a:endParaRPr lang="cs-CZ" altLang="cs-CZ" sz="1800" b="1"/>
          </a:p>
        </p:txBody>
      </p:sp>
      <p:cxnSp>
        <p:nvCxnSpPr>
          <p:cNvPr id="25644" name="Přímá spojovací čára 194"/>
          <p:cNvCxnSpPr>
            <a:cxnSpLocks noChangeShapeType="1"/>
          </p:cNvCxnSpPr>
          <p:nvPr/>
        </p:nvCxnSpPr>
        <p:spPr bwMode="auto">
          <a:xfrm flipH="1" flipV="1">
            <a:off x="971550" y="4581525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45" name="Přímá spojovací čára 194"/>
          <p:cNvCxnSpPr>
            <a:cxnSpLocks noChangeShapeType="1"/>
          </p:cNvCxnSpPr>
          <p:nvPr/>
        </p:nvCxnSpPr>
        <p:spPr bwMode="auto">
          <a:xfrm flipH="1" flipV="1">
            <a:off x="1547813" y="3933825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46" name="Přímá spojovací čára 194"/>
          <p:cNvCxnSpPr>
            <a:cxnSpLocks noChangeShapeType="1"/>
          </p:cNvCxnSpPr>
          <p:nvPr/>
        </p:nvCxnSpPr>
        <p:spPr bwMode="auto">
          <a:xfrm>
            <a:off x="971550" y="45815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47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393382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48" name="Přímá spojovací čára 194"/>
          <p:cNvCxnSpPr>
            <a:cxnSpLocks noChangeShapeType="1"/>
          </p:cNvCxnSpPr>
          <p:nvPr/>
        </p:nvCxnSpPr>
        <p:spPr bwMode="auto">
          <a:xfrm>
            <a:off x="2051050" y="45815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49" name="Přímá spojovací čára 194"/>
          <p:cNvCxnSpPr>
            <a:cxnSpLocks noChangeShapeType="1"/>
          </p:cNvCxnSpPr>
          <p:nvPr/>
        </p:nvCxnSpPr>
        <p:spPr bwMode="auto">
          <a:xfrm>
            <a:off x="2051050" y="54451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50" name="Přímá spojovací čára 194"/>
          <p:cNvCxnSpPr>
            <a:cxnSpLocks noChangeShapeType="1"/>
          </p:cNvCxnSpPr>
          <p:nvPr/>
        </p:nvCxnSpPr>
        <p:spPr bwMode="auto">
          <a:xfrm>
            <a:off x="971550" y="5445125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51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52" name="Přímá spojovací čára 194"/>
          <p:cNvCxnSpPr>
            <a:cxnSpLocks noChangeShapeType="1"/>
          </p:cNvCxnSpPr>
          <p:nvPr/>
        </p:nvCxnSpPr>
        <p:spPr bwMode="auto">
          <a:xfrm flipV="1">
            <a:off x="971550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53" name="Přímá spojovací čára 194"/>
          <p:cNvCxnSpPr>
            <a:cxnSpLocks noChangeShapeType="1"/>
          </p:cNvCxnSpPr>
          <p:nvPr/>
        </p:nvCxnSpPr>
        <p:spPr bwMode="auto">
          <a:xfrm flipV="1">
            <a:off x="3132138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54" name="Přímá spojovací čára 194"/>
          <p:cNvCxnSpPr>
            <a:cxnSpLocks noChangeShapeType="1"/>
          </p:cNvCxnSpPr>
          <p:nvPr/>
        </p:nvCxnSpPr>
        <p:spPr bwMode="auto">
          <a:xfrm flipH="1">
            <a:off x="1547813" y="3933825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55" name="Elipsa 200"/>
          <p:cNvSpPr>
            <a:spLocks noChangeArrowheads="1"/>
          </p:cNvSpPr>
          <p:nvPr/>
        </p:nvSpPr>
        <p:spPr bwMode="auto">
          <a:xfrm>
            <a:off x="827088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56" name="Elipsa 200"/>
          <p:cNvSpPr>
            <a:spLocks noChangeArrowheads="1"/>
          </p:cNvSpPr>
          <p:nvPr/>
        </p:nvSpPr>
        <p:spPr bwMode="auto">
          <a:xfrm>
            <a:off x="1906588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57" name="Elipsa 200"/>
          <p:cNvSpPr>
            <a:spLocks noChangeArrowheads="1"/>
          </p:cNvSpPr>
          <p:nvPr/>
        </p:nvSpPr>
        <p:spPr bwMode="auto">
          <a:xfrm>
            <a:off x="2987675" y="4437063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58" name="Elipsa 200"/>
          <p:cNvSpPr>
            <a:spLocks noChangeArrowheads="1"/>
          </p:cNvSpPr>
          <p:nvPr/>
        </p:nvSpPr>
        <p:spPr bwMode="auto">
          <a:xfrm>
            <a:off x="828675" y="5300663"/>
            <a:ext cx="287338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659" name="Elipsa 200"/>
          <p:cNvSpPr>
            <a:spLocks noChangeArrowheads="1"/>
          </p:cNvSpPr>
          <p:nvPr/>
        </p:nvSpPr>
        <p:spPr bwMode="auto">
          <a:xfrm>
            <a:off x="1908175" y="5300663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60" name="Elipsa 200"/>
          <p:cNvSpPr>
            <a:spLocks noChangeArrowheads="1"/>
          </p:cNvSpPr>
          <p:nvPr/>
        </p:nvSpPr>
        <p:spPr bwMode="auto">
          <a:xfrm>
            <a:off x="2987675" y="5300663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661" name="Elipsa 200"/>
          <p:cNvSpPr>
            <a:spLocks noChangeArrowheads="1"/>
          </p:cNvSpPr>
          <p:nvPr/>
        </p:nvSpPr>
        <p:spPr bwMode="auto">
          <a:xfrm>
            <a:off x="2411413" y="3789363"/>
            <a:ext cx="288925" cy="287337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62" name="Elipsa 200"/>
          <p:cNvSpPr>
            <a:spLocks noChangeArrowheads="1"/>
          </p:cNvSpPr>
          <p:nvPr/>
        </p:nvSpPr>
        <p:spPr bwMode="auto">
          <a:xfrm>
            <a:off x="1403350" y="3789363"/>
            <a:ext cx="288925" cy="287337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cxnSp>
        <p:nvCxnSpPr>
          <p:cNvPr id="25663" name="Přímá spojovací čára 194"/>
          <p:cNvCxnSpPr>
            <a:cxnSpLocks noChangeShapeType="1"/>
          </p:cNvCxnSpPr>
          <p:nvPr/>
        </p:nvCxnSpPr>
        <p:spPr bwMode="auto">
          <a:xfrm flipH="1" flipV="1">
            <a:off x="5724525" y="1557338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64" name="Přímá spojovací čára 194"/>
          <p:cNvCxnSpPr>
            <a:cxnSpLocks noChangeShapeType="1"/>
          </p:cNvCxnSpPr>
          <p:nvPr/>
        </p:nvCxnSpPr>
        <p:spPr bwMode="auto">
          <a:xfrm flipH="1" flipV="1">
            <a:off x="6300788" y="908050"/>
            <a:ext cx="503237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65" name="Přímá spojovací čára 194"/>
          <p:cNvCxnSpPr>
            <a:cxnSpLocks noChangeShapeType="1"/>
          </p:cNvCxnSpPr>
          <p:nvPr/>
        </p:nvCxnSpPr>
        <p:spPr bwMode="auto">
          <a:xfrm>
            <a:off x="5724525" y="15573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66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908050"/>
            <a:ext cx="504825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67" name="Přímá spojovací čára 194"/>
          <p:cNvCxnSpPr>
            <a:cxnSpLocks noChangeShapeType="1"/>
          </p:cNvCxnSpPr>
          <p:nvPr/>
        </p:nvCxnSpPr>
        <p:spPr bwMode="auto">
          <a:xfrm>
            <a:off x="6804025" y="15573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68" name="Přímá spojovací čára 194"/>
          <p:cNvCxnSpPr>
            <a:cxnSpLocks noChangeShapeType="1"/>
          </p:cNvCxnSpPr>
          <p:nvPr/>
        </p:nvCxnSpPr>
        <p:spPr bwMode="auto">
          <a:xfrm>
            <a:off x="6804025" y="24209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69" name="Přímá spojovací čára 194"/>
          <p:cNvCxnSpPr>
            <a:cxnSpLocks noChangeShapeType="1"/>
          </p:cNvCxnSpPr>
          <p:nvPr/>
        </p:nvCxnSpPr>
        <p:spPr bwMode="auto">
          <a:xfrm>
            <a:off x="5724525" y="2420938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70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71" name="Přímá spojovací čára 194"/>
          <p:cNvCxnSpPr>
            <a:cxnSpLocks noChangeShapeType="1"/>
          </p:cNvCxnSpPr>
          <p:nvPr/>
        </p:nvCxnSpPr>
        <p:spPr bwMode="auto">
          <a:xfrm flipV="1">
            <a:off x="5724525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72" name="Přímá spojovací čára 194"/>
          <p:cNvCxnSpPr>
            <a:cxnSpLocks noChangeShapeType="1"/>
          </p:cNvCxnSpPr>
          <p:nvPr/>
        </p:nvCxnSpPr>
        <p:spPr bwMode="auto">
          <a:xfrm flipV="1">
            <a:off x="7885113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73" name="Přímá spojovací čára 194"/>
          <p:cNvCxnSpPr>
            <a:cxnSpLocks noChangeShapeType="1"/>
          </p:cNvCxnSpPr>
          <p:nvPr/>
        </p:nvCxnSpPr>
        <p:spPr bwMode="auto">
          <a:xfrm flipH="1">
            <a:off x="6300788" y="90805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74" name="Elipsa 200"/>
          <p:cNvSpPr>
            <a:spLocks noChangeArrowheads="1"/>
          </p:cNvSpPr>
          <p:nvPr/>
        </p:nvSpPr>
        <p:spPr bwMode="auto">
          <a:xfrm>
            <a:off x="5580063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675" name="Elipsa 200"/>
          <p:cNvSpPr>
            <a:spLocks noChangeArrowheads="1"/>
          </p:cNvSpPr>
          <p:nvPr/>
        </p:nvSpPr>
        <p:spPr bwMode="auto">
          <a:xfrm>
            <a:off x="6659563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676" name="Elipsa 200"/>
          <p:cNvSpPr>
            <a:spLocks noChangeArrowheads="1"/>
          </p:cNvSpPr>
          <p:nvPr/>
        </p:nvSpPr>
        <p:spPr bwMode="auto">
          <a:xfrm>
            <a:off x="7740650" y="1412875"/>
            <a:ext cx="287338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677" name="Elipsa 200"/>
          <p:cNvSpPr>
            <a:spLocks noChangeArrowheads="1"/>
          </p:cNvSpPr>
          <p:nvPr/>
        </p:nvSpPr>
        <p:spPr bwMode="auto">
          <a:xfrm>
            <a:off x="5580063" y="2276475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678" name="Elipsa 200"/>
          <p:cNvSpPr>
            <a:spLocks noChangeArrowheads="1"/>
          </p:cNvSpPr>
          <p:nvPr/>
        </p:nvSpPr>
        <p:spPr bwMode="auto">
          <a:xfrm>
            <a:off x="6659563" y="2276475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679" name="Elipsa 200"/>
          <p:cNvSpPr>
            <a:spLocks noChangeArrowheads="1"/>
          </p:cNvSpPr>
          <p:nvPr/>
        </p:nvSpPr>
        <p:spPr bwMode="auto">
          <a:xfrm>
            <a:off x="7740650" y="2276475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680" name="Elipsa 200"/>
          <p:cNvSpPr>
            <a:spLocks noChangeArrowheads="1"/>
          </p:cNvSpPr>
          <p:nvPr/>
        </p:nvSpPr>
        <p:spPr bwMode="auto">
          <a:xfrm>
            <a:off x="7164388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681" name="Elipsa 200"/>
          <p:cNvSpPr>
            <a:spLocks noChangeArrowheads="1"/>
          </p:cNvSpPr>
          <p:nvPr/>
        </p:nvSpPr>
        <p:spPr bwMode="auto">
          <a:xfrm>
            <a:off x="6156325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682" name="AutoShape 79"/>
          <p:cNvSpPr>
            <a:spLocks noChangeArrowheads="1"/>
          </p:cNvSpPr>
          <p:nvPr/>
        </p:nvSpPr>
        <p:spPr bwMode="auto">
          <a:xfrm>
            <a:off x="5076825" y="2781300"/>
            <a:ext cx="1223963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5683" name="Rectangle 107"/>
          <p:cNvSpPr>
            <a:spLocks noChangeArrowheads="1"/>
          </p:cNvSpPr>
          <p:nvPr/>
        </p:nvSpPr>
        <p:spPr bwMode="auto">
          <a:xfrm>
            <a:off x="6443663" y="278130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</a:t>
            </a:r>
            <a:r>
              <a:rPr lang="cs-CZ" altLang="cs-CZ" sz="1800" b="1"/>
              <a:t> </a:t>
            </a:r>
          </a:p>
        </p:txBody>
      </p:sp>
      <p:sp>
        <p:nvSpPr>
          <p:cNvPr id="25684" name="AutoShape 79"/>
          <p:cNvSpPr>
            <a:spLocks noChangeArrowheads="1"/>
          </p:cNvSpPr>
          <p:nvPr/>
        </p:nvSpPr>
        <p:spPr bwMode="auto">
          <a:xfrm>
            <a:off x="5076825" y="3141663"/>
            <a:ext cx="86360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5685" name="Rectangle 107"/>
          <p:cNvSpPr>
            <a:spLocks noChangeArrowheads="1"/>
          </p:cNvSpPr>
          <p:nvPr/>
        </p:nvSpPr>
        <p:spPr bwMode="auto">
          <a:xfrm>
            <a:off x="6443663" y="3141663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</a:t>
            </a:r>
            <a:endParaRPr lang="cs-CZ" altLang="cs-CZ" sz="1800" b="1"/>
          </a:p>
        </p:txBody>
      </p:sp>
      <p:sp>
        <p:nvSpPr>
          <p:cNvPr id="25686" name="AutoShape 79"/>
          <p:cNvSpPr>
            <a:spLocks noChangeArrowheads="1"/>
          </p:cNvSpPr>
          <p:nvPr/>
        </p:nvSpPr>
        <p:spPr bwMode="auto">
          <a:xfrm>
            <a:off x="5076825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5687" name="Rectangle 107"/>
          <p:cNvSpPr>
            <a:spLocks noChangeArrowheads="1"/>
          </p:cNvSpPr>
          <p:nvPr/>
        </p:nvSpPr>
        <p:spPr bwMode="auto">
          <a:xfrm>
            <a:off x="6443663" y="5805488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</a:t>
            </a:r>
            <a:endParaRPr lang="cs-CZ" altLang="cs-CZ" sz="1800" b="1"/>
          </a:p>
        </p:txBody>
      </p:sp>
      <p:sp>
        <p:nvSpPr>
          <p:cNvPr id="25688" name="AutoShape 79"/>
          <p:cNvSpPr>
            <a:spLocks noChangeArrowheads="1"/>
          </p:cNvSpPr>
          <p:nvPr/>
        </p:nvSpPr>
        <p:spPr bwMode="auto">
          <a:xfrm>
            <a:off x="5076825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5689" name="Rectangle 107"/>
          <p:cNvSpPr>
            <a:spLocks noChangeArrowheads="1"/>
          </p:cNvSpPr>
          <p:nvPr/>
        </p:nvSpPr>
        <p:spPr bwMode="auto">
          <a:xfrm>
            <a:off x="6443663" y="616585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</a:t>
            </a:r>
            <a:endParaRPr lang="cs-CZ" altLang="cs-CZ" sz="1800" b="1"/>
          </a:p>
        </p:txBody>
      </p:sp>
      <p:cxnSp>
        <p:nvCxnSpPr>
          <p:cNvPr id="25690" name="Přímá spojovací čára 194"/>
          <p:cNvCxnSpPr>
            <a:cxnSpLocks noChangeShapeType="1"/>
          </p:cNvCxnSpPr>
          <p:nvPr/>
        </p:nvCxnSpPr>
        <p:spPr bwMode="auto">
          <a:xfrm flipH="1" flipV="1">
            <a:off x="5724525" y="4581525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1" name="Přímá spojovací čára 194"/>
          <p:cNvCxnSpPr>
            <a:cxnSpLocks noChangeShapeType="1"/>
          </p:cNvCxnSpPr>
          <p:nvPr/>
        </p:nvCxnSpPr>
        <p:spPr bwMode="auto">
          <a:xfrm flipH="1" flipV="1">
            <a:off x="6300788" y="3933825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2" name="Přímá spojovací čára 194"/>
          <p:cNvCxnSpPr>
            <a:cxnSpLocks noChangeShapeType="1"/>
          </p:cNvCxnSpPr>
          <p:nvPr/>
        </p:nvCxnSpPr>
        <p:spPr bwMode="auto">
          <a:xfrm>
            <a:off x="5724525" y="45815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3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393382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4" name="Přímá spojovací čára 194"/>
          <p:cNvCxnSpPr>
            <a:cxnSpLocks noChangeShapeType="1"/>
          </p:cNvCxnSpPr>
          <p:nvPr/>
        </p:nvCxnSpPr>
        <p:spPr bwMode="auto">
          <a:xfrm>
            <a:off x="6804025" y="45815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5" name="Přímá spojovací čára 194"/>
          <p:cNvCxnSpPr>
            <a:cxnSpLocks noChangeShapeType="1"/>
          </p:cNvCxnSpPr>
          <p:nvPr/>
        </p:nvCxnSpPr>
        <p:spPr bwMode="auto">
          <a:xfrm>
            <a:off x="6804025" y="5445125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6" name="Přímá spojovací čára 194"/>
          <p:cNvCxnSpPr>
            <a:cxnSpLocks noChangeShapeType="1"/>
          </p:cNvCxnSpPr>
          <p:nvPr/>
        </p:nvCxnSpPr>
        <p:spPr bwMode="auto">
          <a:xfrm>
            <a:off x="5724525" y="5445125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7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8" name="Přímá spojovací čára 194"/>
          <p:cNvCxnSpPr>
            <a:cxnSpLocks noChangeShapeType="1"/>
          </p:cNvCxnSpPr>
          <p:nvPr/>
        </p:nvCxnSpPr>
        <p:spPr bwMode="auto">
          <a:xfrm flipV="1">
            <a:off x="5724525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99" name="Přímá spojovací čára 194"/>
          <p:cNvCxnSpPr>
            <a:cxnSpLocks noChangeShapeType="1"/>
          </p:cNvCxnSpPr>
          <p:nvPr/>
        </p:nvCxnSpPr>
        <p:spPr bwMode="auto">
          <a:xfrm flipV="1">
            <a:off x="7885113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700" name="Přímá spojovací čára 194"/>
          <p:cNvCxnSpPr>
            <a:cxnSpLocks noChangeShapeType="1"/>
          </p:cNvCxnSpPr>
          <p:nvPr/>
        </p:nvCxnSpPr>
        <p:spPr bwMode="auto">
          <a:xfrm flipH="1">
            <a:off x="6300788" y="3933825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701" name="Elipsa 200"/>
          <p:cNvSpPr>
            <a:spLocks noChangeArrowheads="1"/>
          </p:cNvSpPr>
          <p:nvPr/>
        </p:nvSpPr>
        <p:spPr bwMode="auto">
          <a:xfrm>
            <a:off x="5580063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5702" name="Elipsa 200"/>
          <p:cNvSpPr>
            <a:spLocks noChangeArrowheads="1"/>
          </p:cNvSpPr>
          <p:nvPr/>
        </p:nvSpPr>
        <p:spPr bwMode="auto">
          <a:xfrm>
            <a:off x="6659563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5703" name="Elipsa 200"/>
          <p:cNvSpPr>
            <a:spLocks noChangeArrowheads="1"/>
          </p:cNvSpPr>
          <p:nvPr/>
        </p:nvSpPr>
        <p:spPr bwMode="auto">
          <a:xfrm>
            <a:off x="7740650" y="4437063"/>
            <a:ext cx="287338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5704" name="Elipsa 200"/>
          <p:cNvSpPr>
            <a:spLocks noChangeArrowheads="1"/>
          </p:cNvSpPr>
          <p:nvPr/>
        </p:nvSpPr>
        <p:spPr bwMode="auto">
          <a:xfrm>
            <a:off x="5580063" y="5300663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5705" name="Elipsa 200"/>
          <p:cNvSpPr>
            <a:spLocks noChangeArrowheads="1"/>
          </p:cNvSpPr>
          <p:nvPr/>
        </p:nvSpPr>
        <p:spPr bwMode="auto">
          <a:xfrm>
            <a:off x="6659563" y="53006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5706" name="Elipsa 200"/>
          <p:cNvSpPr>
            <a:spLocks noChangeArrowheads="1"/>
          </p:cNvSpPr>
          <p:nvPr/>
        </p:nvSpPr>
        <p:spPr bwMode="auto">
          <a:xfrm>
            <a:off x="7740650" y="53006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5707" name="Elipsa 200"/>
          <p:cNvSpPr>
            <a:spLocks noChangeArrowheads="1"/>
          </p:cNvSpPr>
          <p:nvPr/>
        </p:nvSpPr>
        <p:spPr bwMode="auto">
          <a:xfrm>
            <a:off x="7164388" y="3789363"/>
            <a:ext cx="288925" cy="287337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5708" name="Elipsa 200"/>
          <p:cNvSpPr>
            <a:spLocks noChangeArrowheads="1"/>
          </p:cNvSpPr>
          <p:nvPr/>
        </p:nvSpPr>
        <p:spPr bwMode="auto">
          <a:xfrm>
            <a:off x="6156325" y="3789363"/>
            <a:ext cx="288925" cy="287337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5709" name="Rectangle 235"/>
          <p:cNvSpPr>
            <a:spLocks noChangeArrowheads="1"/>
          </p:cNvSpPr>
          <p:nvPr/>
        </p:nvSpPr>
        <p:spPr bwMode="auto">
          <a:xfrm>
            <a:off x="684213" y="112553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4" name="Down Arrow 3"/>
          <p:cNvSpPr/>
          <p:nvPr/>
        </p:nvSpPr>
        <p:spPr>
          <a:xfrm rot="16200000">
            <a:off x="504032" y="1448594"/>
            <a:ext cx="215900" cy="287337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6" name="Down Arrow 245"/>
          <p:cNvSpPr/>
          <p:nvPr/>
        </p:nvSpPr>
        <p:spPr>
          <a:xfrm rot="14131284">
            <a:off x="6444457" y="1654969"/>
            <a:ext cx="215900" cy="287337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7" name="Down Arrow 246"/>
          <p:cNvSpPr/>
          <p:nvPr/>
        </p:nvSpPr>
        <p:spPr>
          <a:xfrm rot="19831805">
            <a:off x="1747838" y="4975225"/>
            <a:ext cx="217487" cy="288925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8" name="Down Arrow 247"/>
          <p:cNvSpPr/>
          <p:nvPr/>
        </p:nvSpPr>
        <p:spPr>
          <a:xfrm rot="19831805">
            <a:off x="7581900" y="4975225"/>
            <a:ext cx="215900" cy="288925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7"/>
          <p:cNvSpPr>
            <a:spLocks noChangeArrowheads="1"/>
          </p:cNvSpPr>
          <p:nvPr/>
        </p:nvSpPr>
        <p:spPr bwMode="auto">
          <a:xfrm>
            <a:off x="179388" y="333375"/>
            <a:ext cx="8786812" cy="6191250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6627" name="Rectangle 135"/>
          <p:cNvSpPr>
            <a:spLocks noChangeArrowheads="1"/>
          </p:cNvSpPr>
          <p:nvPr/>
        </p:nvSpPr>
        <p:spPr bwMode="auto">
          <a:xfrm>
            <a:off x="684213" y="112553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28" name="Rectangle 136"/>
          <p:cNvSpPr>
            <a:spLocks noChangeArrowheads="1"/>
          </p:cNvSpPr>
          <p:nvPr/>
        </p:nvSpPr>
        <p:spPr bwMode="auto">
          <a:xfrm>
            <a:off x="2051050" y="155733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29" name="Rectangle 137"/>
          <p:cNvSpPr>
            <a:spLocks noChangeArrowheads="1"/>
          </p:cNvSpPr>
          <p:nvPr/>
        </p:nvSpPr>
        <p:spPr bwMode="auto">
          <a:xfrm>
            <a:off x="2051050" y="2133600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30" name="Rectangle 138"/>
          <p:cNvSpPr>
            <a:spLocks noChangeArrowheads="1"/>
          </p:cNvSpPr>
          <p:nvPr/>
        </p:nvSpPr>
        <p:spPr bwMode="auto">
          <a:xfrm>
            <a:off x="3132138" y="2133600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31" name="Rectangle 139"/>
          <p:cNvSpPr>
            <a:spLocks noChangeArrowheads="1"/>
          </p:cNvSpPr>
          <p:nvPr/>
        </p:nvSpPr>
        <p:spPr bwMode="auto">
          <a:xfrm>
            <a:off x="3132138" y="1268413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32" name="Rectangle 247"/>
          <p:cNvSpPr>
            <a:spLocks noChangeArrowheads="1"/>
          </p:cNvSpPr>
          <p:nvPr/>
        </p:nvSpPr>
        <p:spPr bwMode="auto">
          <a:xfrm>
            <a:off x="5435600" y="112553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33" name="Rectangle 248"/>
          <p:cNvSpPr>
            <a:spLocks noChangeArrowheads="1"/>
          </p:cNvSpPr>
          <p:nvPr/>
        </p:nvSpPr>
        <p:spPr bwMode="auto">
          <a:xfrm>
            <a:off x="6804025" y="155733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34" name="Rectangle 249"/>
          <p:cNvSpPr>
            <a:spLocks noChangeArrowheads="1"/>
          </p:cNvSpPr>
          <p:nvPr/>
        </p:nvSpPr>
        <p:spPr bwMode="auto">
          <a:xfrm>
            <a:off x="6804025" y="2133600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35" name="Rectangle 250"/>
          <p:cNvSpPr>
            <a:spLocks noChangeArrowheads="1"/>
          </p:cNvSpPr>
          <p:nvPr/>
        </p:nvSpPr>
        <p:spPr bwMode="auto">
          <a:xfrm>
            <a:off x="7885113" y="2133600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36" name="Rectangle 251"/>
          <p:cNvSpPr>
            <a:spLocks noChangeArrowheads="1"/>
          </p:cNvSpPr>
          <p:nvPr/>
        </p:nvSpPr>
        <p:spPr bwMode="auto">
          <a:xfrm>
            <a:off x="7885113" y="1268413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6637" name="Rectangle 275"/>
          <p:cNvSpPr>
            <a:spLocks noChangeArrowheads="1"/>
          </p:cNvSpPr>
          <p:nvPr/>
        </p:nvSpPr>
        <p:spPr bwMode="auto">
          <a:xfrm>
            <a:off x="684213" y="4149725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38" name="Rectangle 276"/>
          <p:cNvSpPr>
            <a:spLocks noChangeArrowheads="1"/>
          </p:cNvSpPr>
          <p:nvPr/>
        </p:nvSpPr>
        <p:spPr bwMode="auto">
          <a:xfrm>
            <a:off x="2051050" y="4581525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39" name="Rectangle 277"/>
          <p:cNvSpPr>
            <a:spLocks noChangeArrowheads="1"/>
          </p:cNvSpPr>
          <p:nvPr/>
        </p:nvSpPr>
        <p:spPr bwMode="auto">
          <a:xfrm>
            <a:off x="2051050" y="515778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40" name="Rectangle 278"/>
          <p:cNvSpPr>
            <a:spLocks noChangeArrowheads="1"/>
          </p:cNvSpPr>
          <p:nvPr/>
        </p:nvSpPr>
        <p:spPr bwMode="auto">
          <a:xfrm>
            <a:off x="3132138" y="515778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6641" name="Rectangle 279"/>
          <p:cNvSpPr>
            <a:spLocks noChangeArrowheads="1"/>
          </p:cNvSpPr>
          <p:nvPr/>
        </p:nvSpPr>
        <p:spPr bwMode="auto">
          <a:xfrm>
            <a:off x="3132138" y="4292600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6642" name="Rectangle 303"/>
          <p:cNvSpPr>
            <a:spLocks noChangeArrowheads="1"/>
          </p:cNvSpPr>
          <p:nvPr/>
        </p:nvSpPr>
        <p:spPr bwMode="auto">
          <a:xfrm>
            <a:off x="5435600" y="4149725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43" name="Rectangle 304"/>
          <p:cNvSpPr>
            <a:spLocks noChangeArrowheads="1"/>
          </p:cNvSpPr>
          <p:nvPr/>
        </p:nvSpPr>
        <p:spPr bwMode="auto">
          <a:xfrm>
            <a:off x="6804025" y="4581525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44" name="Rectangle 305"/>
          <p:cNvSpPr>
            <a:spLocks noChangeArrowheads="1"/>
          </p:cNvSpPr>
          <p:nvPr/>
        </p:nvSpPr>
        <p:spPr bwMode="auto">
          <a:xfrm>
            <a:off x="6804025" y="515778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45" name="Rectangle 306"/>
          <p:cNvSpPr>
            <a:spLocks noChangeArrowheads="1"/>
          </p:cNvSpPr>
          <p:nvPr/>
        </p:nvSpPr>
        <p:spPr bwMode="auto">
          <a:xfrm>
            <a:off x="7885113" y="515778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6646" name="Rectangle 307"/>
          <p:cNvSpPr>
            <a:spLocks noChangeArrowheads="1"/>
          </p:cNvSpPr>
          <p:nvPr/>
        </p:nvSpPr>
        <p:spPr bwMode="auto">
          <a:xfrm>
            <a:off x="7885113" y="4292600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6647" name="Rectangle 308"/>
          <p:cNvSpPr>
            <a:spLocks noChangeArrowheads="1"/>
          </p:cNvSpPr>
          <p:nvPr/>
        </p:nvSpPr>
        <p:spPr bwMode="auto">
          <a:xfrm>
            <a:off x="5219700" y="5084763"/>
            <a:ext cx="5048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6648" name="AutoShape 6"/>
          <p:cNvSpPr>
            <a:spLocks noChangeArrowheads="1"/>
          </p:cNvSpPr>
          <p:nvPr/>
        </p:nvSpPr>
        <p:spPr bwMode="auto">
          <a:xfrm>
            <a:off x="395288" y="188913"/>
            <a:ext cx="3744912" cy="360362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do hloubky</a:t>
            </a:r>
          </a:p>
        </p:txBody>
      </p:sp>
      <p:sp>
        <p:nvSpPr>
          <p:cNvPr id="26649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26650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58DEE50-6FB9-454E-9AFE-65C4CFECE802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400" smtClean="0"/>
          </a:p>
        </p:txBody>
      </p:sp>
      <p:sp>
        <p:nvSpPr>
          <p:cNvPr id="26651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sp>
        <p:nvSpPr>
          <p:cNvPr id="26652" name="Line 81"/>
          <p:cNvSpPr>
            <a:spLocks noChangeShapeType="1"/>
          </p:cNvSpPr>
          <p:nvPr/>
        </p:nvSpPr>
        <p:spPr bwMode="auto">
          <a:xfrm>
            <a:off x="214313" y="3573463"/>
            <a:ext cx="86058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6653" name="AutoShape 79"/>
          <p:cNvSpPr>
            <a:spLocks noChangeArrowheads="1"/>
          </p:cNvSpPr>
          <p:nvPr/>
        </p:nvSpPr>
        <p:spPr bwMode="auto">
          <a:xfrm>
            <a:off x="323850" y="2781300"/>
            <a:ext cx="1223963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6654" name="Rectangle 107"/>
          <p:cNvSpPr>
            <a:spLocks noChangeArrowheads="1"/>
          </p:cNvSpPr>
          <p:nvPr/>
        </p:nvSpPr>
        <p:spPr bwMode="auto">
          <a:xfrm>
            <a:off x="1692275" y="2781300"/>
            <a:ext cx="21590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</a:t>
            </a:r>
            <a:endParaRPr lang="cs-CZ" altLang="cs-CZ" sz="1800" b="1"/>
          </a:p>
        </p:txBody>
      </p:sp>
      <p:sp>
        <p:nvSpPr>
          <p:cNvPr id="26655" name="AutoShape 79"/>
          <p:cNvSpPr>
            <a:spLocks noChangeArrowheads="1"/>
          </p:cNvSpPr>
          <p:nvPr/>
        </p:nvSpPr>
        <p:spPr bwMode="auto">
          <a:xfrm>
            <a:off x="323850" y="3141663"/>
            <a:ext cx="86360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6656" name="Rectangle 107"/>
          <p:cNvSpPr>
            <a:spLocks noChangeArrowheads="1"/>
          </p:cNvSpPr>
          <p:nvPr/>
        </p:nvSpPr>
        <p:spPr bwMode="auto">
          <a:xfrm>
            <a:off x="1692275" y="3141663"/>
            <a:ext cx="21590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</a:t>
            </a:r>
            <a:endParaRPr lang="cs-CZ" altLang="cs-CZ" sz="1800" b="1"/>
          </a:p>
        </p:txBody>
      </p:sp>
      <p:cxnSp>
        <p:nvCxnSpPr>
          <p:cNvPr id="26657" name="Přímá spojovací čára 194"/>
          <p:cNvCxnSpPr>
            <a:cxnSpLocks noChangeShapeType="1"/>
          </p:cNvCxnSpPr>
          <p:nvPr/>
        </p:nvCxnSpPr>
        <p:spPr bwMode="auto">
          <a:xfrm flipH="1" flipV="1">
            <a:off x="971550" y="1557338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8" name="Přímá spojovací čára 194"/>
          <p:cNvCxnSpPr>
            <a:cxnSpLocks noChangeShapeType="1"/>
          </p:cNvCxnSpPr>
          <p:nvPr/>
        </p:nvCxnSpPr>
        <p:spPr bwMode="auto">
          <a:xfrm flipH="1" flipV="1">
            <a:off x="1547813" y="908050"/>
            <a:ext cx="503237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59" name="Přímá spojovací čára 194"/>
          <p:cNvCxnSpPr>
            <a:cxnSpLocks noChangeShapeType="1"/>
          </p:cNvCxnSpPr>
          <p:nvPr/>
        </p:nvCxnSpPr>
        <p:spPr bwMode="auto">
          <a:xfrm>
            <a:off x="971550" y="15573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0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908050"/>
            <a:ext cx="504825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1" name="Přímá spojovací čára 194"/>
          <p:cNvCxnSpPr>
            <a:cxnSpLocks noChangeShapeType="1"/>
          </p:cNvCxnSpPr>
          <p:nvPr/>
        </p:nvCxnSpPr>
        <p:spPr bwMode="auto">
          <a:xfrm>
            <a:off x="2051050" y="15573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2" name="Přímá spojovací čára 194"/>
          <p:cNvCxnSpPr>
            <a:cxnSpLocks noChangeShapeType="1"/>
          </p:cNvCxnSpPr>
          <p:nvPr/>
        </p:nvCxnSpPr>
        <p:spPr bwMode="auto">
          <a:xfrm>
            <a:off x="2051050" y="2420938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3" name="Přímá spojovací čára 194"/>
          <p:cNvCxnSpPr>
            <a:cxnSpLocks noChangeShapeType="1"/>
          </p:cNvCxnSpPr>
          <p:nvPr/>
        </p:nvCxnSpPr>
        <p:spPr bwMode="auto">
          <a:xfrm>
            <a:off x="971550" y="2420938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4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5" name="Přímá spojovací čára 194"/>
          <p:cNvCxnSpPr>
            <a:cxnSpLocks noChangeShapeType="1"/>
          </p:cNvCxnSpPr>
          <p:nvPr/>
        </p:nvCxnSpPr>
        <p:spPr bwMode="auto">
          <a:xfrm flipV="1">
            <a:off x="971550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6" name="Přímá spojovací čára 194"/>
          <p:cNvCxnSpPr>
            <a:cxnSpLocks noChangeShapeType="1"/>
          </p:cNvCxnSpPr>
          <p:nvPr/>
        </p:nvCxnSpPr>
        <p:spPr bwMode="auto">
          <a:xfrm flipV="1">
            <a:off x="3132138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67" name="Přímá spojovací čára 194"/>
          <p:cNvCxnSpPr>
            <a:cxnSpLocks noChangeShapeType="1"/>
          </p:cNvCxnSpPr>
          <p:nvPr/>
        </p:nvCxnSpPr>
        <p:spPr bwMode="auto">
          <a:xfrm flipH="1">
            <a:off x="1547813" y="90805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68" name="Elipsa 200"/>
          <p:cNvSpPr>
            <a:spLocks noChangeArrowheads="1"/>
          </p:cNvSpPr>
          <p:nvPr/>
        </p:nvSpPr>
        <p:spPr bwMode="auto">
          <a:xfrm>
            <a:off x="827088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6669" name="Elipsa 200"/>
          <p:cNvSpPr>
            <a:spLocks noChangeArrowheads="1"/>
          </p:cNvSpPr>
          <p:nvPr/>
        </p:nvSpPr>
        <p:spPr bwMode="auto">
          <a:xfrm>
            <a:off x="1906588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6670" name="Elipsa 200"/>
          <p:cNvSpPr>
            <a:spLocks noChangeArrowheads="1"/>
          </p:cNvSpPr>
          <p:nvPr/>
        </p:nvSpPr>
        <p:spPr bwMode="auto">
          <a:xfrm>
            <a:off x="2987675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6671" name="Elipsa 200"/>
          <p:cNvSpPr>
            <a:spLocks noChangeArrowheads="1"/>
          </p:cNvSpPr>
          <p:nvPr/>
        </p:nvSpPr>
        <p:spPr bwMode="auto">
          <a:xfrm>
            <a:off x="828675" y="2276475"/>
            <a:ext cx="287338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6672" name="Elipsa 200"/>
          <p:cNvSpPr>
            <a:spLocks noChangeArrowheads="1"/>
          </p:cNvSpPr>
          <p:nvPr/>
        </p:nvSpPr>
        <p:spPr bwMode="auto">
          <a:xfrm>
            <a:off x="1908175" y="2276475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6673" name="Elipsa 200"/>
          <p:cNvSpPr>
            <a:spLocks noChangeArrowheads="1"/>
          </p:cNvSpPr>
          <p:nvPr/>
        </p:nvSpPr>
        <p:spPr bwMode="auto">
          <a:xfrm>
            <a:off x="2987675" y="22764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6674" name="Elipsa 200"/>
          <p:cNvSpPr>
            <a:spLocks noChangeArrowheads="1"/>
          </p:cNvSpPr>
          <p:nvPr/>
        </p:nvSpPr>
        <p:spPr bwMode="auto">
          <a:xfrm>
            <a:off x="2411413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6675" name="Elipsa 200"/>
          <p:cNvSpPr>
            <a:spLocks noChangeArrowheads="1"/>
          </p:cNvSpPr>
          <p:nvPr/>
        </p:nvSpPr>
        <p:spPr bwMode="auto">
          <a:xfrm>
            <a:off x="1403350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6676" name="AutoShape 79"/>
          <p:cNvSpPr>
            <a:spLocks noChangeArrowheads="1"/>
          </p:cNvSpPr>
          <p:nvPr/>
        </p:nvSpPr>
        <p:spPr bwMode="auto">
          <a:xfrm>
            <a:off x="5076825" y="2781300"/>
            <a:ext cx="1223963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6677" name="Rectangle 107"/>
          <p:cNvSpPr>
            <a:spLocks noChangeArrowheads="1"/>
          </p:cNvSpPr>
          <p:nvPr/>
        </p:nvSpPr>
        <p:spPr bwMode="auto">
          <a:xfrm>
            <a:off x="6443663" y="278130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</a:t>
            </a:r>
            <a:endParaRPr lang="cs-CZ" altLang="cs-CZ" sz="1800" b="1"/>
          </a:p>
        </p:txBody>
      </p:sp>
      <p:sp>
        <p:nvSpPr>
          <p:cNvPr id="26678" name="AutoShape 79"/>
          <p:cNvSpPr>
            <a:spLocks noChangeArrowheads="1"/>
          </p:cNvSpPr>
          <p:nvPr/>
        </p:nvSpPr>
        <p:spPr bwMode="auto">
          <a:xfrm>
            <a:off x="5076825" y="3141663"/>
            <a:ext cx="86360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6679" name="Rectangle 107"/>
          <p:cNvSpPr>
            <a:spLocks noChangeArrowheads="1"/>
          </p:cNvSpPr>
          <p:nvPr/>
        </p:nvSpPr>
        <p:spPr bwMode="auto">
          <a:xfrm>
            <a:off x="6443663" y="3141663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</a:t>
            </a:r>
            <a:endParaRPr lang="cs-CZ" altLang="cs-CZ" sz="1800" b="1"/>
          </a:p>
        </p:txBody>
      </p:sp>
      <p:cxnSp>
        <p:nvCxnSpPr>
          <p:cNvPr id="26680" name="Přímá spojovací čára 194"/>
          <p:cNvCxnSpPr>
            <a:cxnSpLocks noChangeShapeType="1"/>
          </p:cNvCxnSpPr>
          <p:nvPr/>
        </p:nvCxnSpPr>
        <p:spPr bwMode="auto">
          <a:xfrm flipH="1" flipV="1">
            <a:off x="5724525" y="1557338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81" name="Přímá spojovací čára 194"/>
          <p:cNvCxnSpPr>
            <a:cxnSpLocks noChangeShapeType="1"/>
          </p:cNvCxnSpPr>
          <p:nvPr/>
        </p:nvCxnSpPr>
        <p:spPr bwMode="auto">
          <a:xfrm flipH="1" flipV="1">
            <a:off x="6300788" y="908050"/>
            <a:ext cx="503237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82" name="Přímá spojovací čára 194"/>
          <p:cNvCxnSpPr>
            <a:cxnSpLocks noChangeShapeType="1"/>
          </p:cNvCxnSpPr>
          <p:nvPr/>
        </p:nvCxnSpPr>
        <p:spPr bwMode="auto">
          <a:xfrm>
            <a:off x="5724525" y="15573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83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908050"/>
            <a:ext cx="504825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84" name="Přímá spojovací čára 194"/>
          <p:cNvCxnSpPr>
            <a:cxnSpLocks noChangeShapeType="1"/>
          </p:cNvCxnSpPr>
          <p:nvPr/>
        </p:nvCxnSpPr>
        <p:spPr bwMode="auto">
          <a:xfrm>
            <a:off x="6804025" y="15573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85" name="Přímá spojovací čára 194"/>
          <p:cNvCxnSpPr>
            <a:cxnSpLocks noChangeShapeType="1"/>
          </p:cNvCxnSpPr>
          <p:nvPr/>
        </p:nvCxnSpPr>
        <p:spPr bwMode="auto">
          <a:xfrm>
            <a:off x="6804025" y="2420938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86" name="Přímá spojovací čára 194"/>
          <p:cNvCxnSpPr>
            <a:cxnSpLocks noChangeShapeType="1"/>
          </p:cNvCxnSpPr>
          <p:nvPr/>
        </p:nvCxnSpPr>
        <p:spPr bwMode="auto">
          <a:xfrm>
            <a:off x="5724525" y="2420938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87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88" name="Přímá spojovací čára 194"/>
          <p:cNvCxnSpPr>
            <a:cxnSpLocks noChangeShapeType="1"/>
          </p:cNvCxnSpPr>
          <p:nvPr/>
        </p:nvCxnSpPr>
        <p:spPr bwMode="auto">
          <a:xfrm flipV="1">
            <a:off x="5724525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89" name="Přímá spojovací čára 194"/>
          <p:cNvCxnSpPr>
            <a:cxnSpLocks noChangeShapeType="1"/>
          </p:cNvCxnSpPr>
          <p:nvPr/>
        </p:nvCxnSpPr>
        <p:spPr bwMode="auto">
          <a:xfrm flipV="1">
            <a:off x="7885113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90" name="Přímá spojovací čára 194"/>
          <p:cNvCxnSpPr>
            <a:cxnSpLocks noChangeShapeType="1"/>
          </p:cNvCxnSpPr>
          <p:nvPr/>
        </p:nvCxnSpPr>
        <p:spPr bwMode="auto">
          <a:xfrm flipH="1">
            <a:off x="6300788" y="90805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91" name="Elipsa 200"/>
          <p:cNvSpPr>
            <a:spLocks noChangeArrowheads="1"/>
          </p:cNvSpPr>
          <p:nvPr/>
        </p:nvSpPr>
        <p:spPr bwMode="auto">
          <a:xfrm>
            <a:off x="5580063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6692" name="Elipsa 200"/>
          <p:cNvSpPr>
            <a:spLocks noChangeArrowheads="1"/>
          </p:cNvSpPr>
          <p:nvPr/>
        </p:nvSpPr>
        <p:spPr bwMode="auto">
          <a:xfrm>
            <a:off x="6659563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6693" name="Elipsa 200"/>
          <p:cNvSpPr>
            <a:spLocks noChangeArrowheads="1"/>
          </p:cNvSpPr>
          <p:nvPr/>
        </p:nvSpPr>
        <p:spPr bwMode="auto">
          <a:xfrm>
            <a:off x="7740650" y="1412875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6694" name="Elipsa 200"/>
          <p:cNvSpPr>
            <a:spLocks noChangeArrowheads="1"/>
          </p:cNvSpPr>
          <p:nvPr/>
        </p:nvSpPr>
        <p:spPr bwMode="auto">
          <a:xfrm>
            <a:off x="5580063" y="2276475"/>
            <a:ext cx="288925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6695" name="Elipsa 200"/>
          <p:cNvSpPr>
            <a:spLocks noChangeArrowheads="1"/>
          </p:cNvSpPr>
          <p:nvPr/>
        </p:nvSpPr>
        <p:spPr bwMode="auto">
          <a:xfrm>
            <a:off x="6659563" y="22764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6696" name="Elipsa 200"/>
          <p:cNvSpPr>
            <a:spLocks noChangeArrowheads="1"/>
          </p:cNvSpPr>
          <p:nvPr/>
        </p:nvSpPr>
        <p:spPr bwMode="auto">
          <a:xfrm>
            <a:off x="7740650" y="22764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6697" name="Elipsa 200"/>
          <p:cNvSpPr>
            <a:spLocks noChangeArrowheads="1"/>
          </p:cNvSpPr>
          <p:nvPr/>
        </p:nvSpPr>
        <p:spPr bwMode="auto">
          <a:xfrm>
            <a:off x="7164388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6698" name="Elipsa 200"/>
          <p:cNvSpPr>
            <a:spLocks noChangeArrowheads="1"/>
          </p:cNvSpPr>
          <p:nvPr/>
        </p:nvSpPr>
        <p:spPr bwMode="auto">
          <a:xfrm>
            <a:off x="6156325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6699" name="AutoShape 79"/>
          <p:cNvSpPr>
            <a:spLocks noChangeArrowheads="1"/>
          </p:cNvSpPr>
          <p:nvPr/>
        </p:nvSpPr>
        <p:spPr bwMode="auto">
          <a:xfrm>
            <a:off x="323850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6700" name="Rectangle 107"/>
          <p:cNvSpPr>
            <a:spLocks noChangeArrowheads="1"/>
          </p:cNvSpPr>
          <p:nvPr/>
        </p:nvSpPr>
        <p:spPr bwMode="auto">
          <a:xfrm>
            <a:off x="1692275" y="5805488"/>
            <a:ext cx="21590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</a:t>
            </a:r>
            <a:endParaRPr lang="cs-CZ" altLang="cs-CZ" sz="1800" b="1"/>
          </a:p>
        </p:txBody>
      </p:sp>
      <p:sp>
        <p:nvSpPr>
          <p:cNvPr id="26701" name="AutoShape 79"/>
          <p:cNvSpPr>
            <a:spLocks noChangeArrowheads="1"/>
          </p:cNvSpPr>
          <p:nvPr/>
        </p:nvSpPr>
        <p:spPr bwMode="auto">
          <a:xfrm>
            <a:off x="323850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6702" name="Rectangle 107"/>
          <p:cNvSpPr>
            <a:spLocks noChangeArrowheads="1"/>
          </p:cNvSpPr>
          <p:nvPr/>
        </p:nvSpPr>
        <p:spPr bwMode="auto">
          <a:xfrm>
            <a:off x="1692275" y="6165850"/>
            <a:ext cx="21590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 </a:t>
            </a:r>
            <a:endParaRPr lang="cs-CZ" altLang="cs-CZ" sz="1800" b="1"/>
          </a:p>
        </p:txBody>
      </p:sp>
      <p:cxnSp>
        <p:nvCxnSpPr>
          <p:cNvPr id="26703" name="Přímá spojovací čára 194"/>
          <p:cNvCxnSpPr>
            <a:cxnSpLocks noChangeShapeType="1"/>
          </p:cNvCxnSpPr>
          <p:nvPr/>
        </p:nvCxnSpPr>
        <p:spPr bwMode="auto">
          <a:xfrm flipH="1" flipV="1">
            <a:off x="971550" y="4581525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4" name="Přímá spojovací čára 194"/>
          <p:cNvCxnSpPr>
            <a:cxnSpLocks noChangeShapeType="1"/>
          </p:cNvCxnSpPr>
          <p:nvPr/>
        </p:nvCxnSpPr>
        <p:spPr bwMode="auto">
          <a:xfrm flipH="1" flipV="1">
            <a:off x="1547813" y="3933825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5" name="Přímá spojovací čára 194"/>
          <p:cNvCxnSpPr>
            <a:cxnSpLocks noChangeShapeType="1"/>
          </p:cNvCxnSpPr>
          <p:nvPr/>
        </p:nvCxnSpPr>
        <p:spPr bwMode="auto">
          <a:xfrm>
            <a:off x="971550" y="45815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6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393382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7" name="Přímá spojovací čára 194"/>
          <p:cNvCxnSpPr>
            <a:cxnSpLocks noChangeShapeType="1"/>
          </p:cNvCxnSpPr>
          <p:nvPr/>
        </p:nvCxnSpPr>
        <p:spPr bwMode="auto">
          <a:xfrm>
            <a:off x="2051050" y="45815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8" name="Přímá spojovací čára 194"/>
          <p:cNvCxnSpPr>
            <a:cxnSpLocks noChangeShapeType="1"/>
          </p:cNvCxnSpPr>
          <p:nvPr/>
        </p:nvCxnSpPr>
        <p:spPr bwMode="auto">
          <a:xfrm>
            <a:off x="2051050" y="5445125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09" name="Přímá spojovací čára 194"/>
          <p:cNvCxnSpPr>
            <a:cxnSpLocks noChangeShapeType="1"/>
          </p:cNvCxnSpPr>
          <p:nvPr/>
        </p:nvCxnSpPr>
        <p:spPr bwMode="auto">
          <a:xfrm>
            <a:off x="971550" y="5445125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10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11" name="Přímá spojovací čára 194"/>
          <p:cNvCxnSpPr>
            <a:cxnSpLocks noChangeShapeType="1"/>
          </p:cNvCxnSpPr>
          <p:nvPr/>
        </p:nvCxnSpPr>
        <p:spPr bwMode="auto">
          <a:xfrm flipV="1">
            <a:off x="971550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12" name="Přímá spojovací čára 194"/>
          <p:cNvCxnSpPr>
            <a:cxnSpLocks noChangeShapeType="1"/>
          </p:cNvCxnSpPr>
          <p:nvPr/>
        </p:nvCxnSpPr>
        <p:spPr bwMode="auto">
          <a:xfrm flipV="1">
            <a:off x="3132138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13" name="Přímá spojovací čára 194"/>
          <p:cNvCxnSpPr>
            <a:cxnSpLocks noChangeShapeType="1"/>
          </p:cNvCxnSpPr>
          <p:nvPr/>
        </p:nvCxnSpPr>
        <p:spPr bwMode="auto">
          <a:xfrm flipH="1">
            <a:off x="1547813" y="3933825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714" name="Elipsa 200"/>
          <p:cNvSpPr>
            <a:spLocks noChangeArrowheads="1"/>
          </p:cNvSpPr>
          <p:nvPr/>
        </p:nvSpPr>
        <p:spPr bwMode="auto">
          <a:xfrm>
            <a:off x="827088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6715" name="Elipsa 200"/>
          <p:cNvSpPr>
            <a:spLocks noChangeArrowheads="1"/>
          </p:cNvSpPr>
          <p:nvPr/>
        </p:nvSpPr>
        <p:spPr bwMode="auto">
          <a:xfrm>
            <a:off x="1906588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6716" name="Elipsa 200"/>
          <p:cNvSpPr>
            <a:spLocks noChangeArrowheads="1"/>
          </p:cNvSpPr>
          <p:nvPr/>
        </p:nvSpPr>
        <p:spPr bwMode="auto">
          <a:xfrm>
            <a:off x="2987675" y="44370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6717" name="Elipsa 200"/>
          <p:cNvSpPr>
            <a:spLocks noChangeArrowheads="1"/>
          </p:cNvSpPr>
          <p:nvPr/>
        </p:nvSpPr>
        <p:spPr bwMode="auto">
          <a:xfrm>
            <a:off x="828675" y="5300663"/>
            <a:ext cx="287338" cy="288925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6718" name="Elipsa 200"/>
          <p:cNvSpPr>
            <a:spLocks noChangeArrowheads="1"/>
          </p:cNvSpPr>
          <p:nvPr/>
        </p:nvSpPr>
        <p:spPr bwMode="auto">
          <a:xfrm>
            <a:off x="1908175" y="5300663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6719" name="Elipsa 200"/>
          <p:cNvSpPr>
            <a:spLocks noChangeArrowheads="1"/>
          </p:cNvSpPr>
          <p:nvPr/>
        </p:nvSpPr>
        <p:spPr bwMode="auto">
          <a:xfrm>
            <a:off x="2987675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6720" name="Elipsa 200"/>
          <p:cNvSpPr>
            <a:spLocks noChangeArrowheads="1"/>
          </p:cNvSpPr>
          <p:nvPr/>
        </p:nvSpPr>
        <p:spPr bwMode="auto">
          <a:xfrm>
            <a:off x="2411413" y="3789363"/>
            <a:ext cx="288925" cy="287337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6721" name="Elipsa 200"/>
          <p:cNvSpPr>
            <a:spLocks noChangeArrowheads="1"/>
          </p:cNvSpPr>
          <p:nvPr/>
        </p:nvSpPr>
        <p:spPr bwMode="auto">
          <a:xfrm>
            <a:off x="1403350" y="3789363"/>
            <a:ext cx="288925" cy="287337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6722" name="AutoShape 79"/>
          <p:cNvSpPr>
            <a:spLocks noChangeArrowheads="1"/>
          </p:cNvSpPr>
          <p:nvPr/>
        </p:nvSpPr>
        <p:spPr bwMode="auto">
          <a:xfrm>
            <a:off x="5076825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6723" name="Rectangle 107"/>
          <p:cNvSpPr>
            <a:spLocks noChangeArrowheads="1"/>
          </p:cNvSpPr>
          <p:nvPr/>
        </p:nvSpPr>
        <p:spPr bwMode="auto">
          <a:xfrm>
            <a:off x="6443663" y="5805488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F </a:t>
            </a:r>
            <a:endParaRPr lang="cs-CZ" altLang="cs-CZ" sz="1800" b="1"/>
          </a:p>
        </p:txBody>
      </p:sp>
      <p:sp>
        <p:nvSpPr>
          <p:cNvPr id="26724" name="AutoShape 79"/>
          <p:cNvSpPr>
            <a:spLocks noChangeArrowheads="1"/>
          </p:cNvSpPr>
          <p:nvPr/>
        </p:nvSpPr>
        <p:spPr bwMode="auto">
          <a:xfrm>
            <a:off x="5076825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6725" name="Rectangle 107"/>
          <p:cNvSpPr>
            <a:spLocks noChangeArrowheads="1"/>
          </p:cNvSpPr>
          <p:nvPr/>
        </p:nvSpPr>
        <p:spPr bwMode="auto">
          <a:xfrm>
            <a:off x="6443663" y="616585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</a:t>
            </a:r>
            <a:endParaRPr lang="cs-CZ" altLang="cs-CZ" sz="1800" b="1"/>
          </a:p>
        </p:txBody>
      </p:sp>
      <p:cxnSp>
        <p:nvCxnSpPr>
          <p:cNvPr id="26726" name="Přímá spojovací čára 194"/>
          <p:cNvCxnSpPr>
            <a:cxnSpLocks noChangeShapeType="1"/>
          </p:cNvCxnSpPr>
          <p:nvPr/>
        </p:nvCxnSpPr>
        <p:spPr bwMode="auto">
          <a:xfrm flipH="1" flipV="1">
            <a:off x="5724525" y="4581525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27" name="Přímá spojovací čára 194"/>
          <p:cNvCxnSpPr>
            <a:cxnSpLocks noChangeShapeType="1"/>
          </p:cNvCxnSpPr>
          <p:nvPr/>
        </p:nvCxnSpPr>
        <p:spPr bwMode="auto">
          <a:xfrm flipH="1" flipV="1">
            <a:off x="6300788" y="3933825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28" name="Přímá spojovací čára 194"/>
          <p:cNvCxnSpPr>
            <a:cxnSpLocks noChangeShapeType="1"/>
          </p:cNvCxnSpPr>
          <p:nvPr/>
        </p:nvCxnSpPr>
        <p:spPr bwMode="auto">
          <a:xfrm>
            <a:off x="5724525" y="45815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29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393382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30" name="Přímá spojovací čára 194"/>
          <p:cNvCxnSpPr>
            <a:cxnSpLocks noChangeShapeType="1"/>
          </p:cNvCxnSpPr>
          <p:nvPr/>
        </p:nvCxnSpPr>
        <p:spPr bwMode="auto">
          <a:xfrm>
            <a:off x="6804025" y="45815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31" name="Přímá spojovací čára 194"/>
          <p:cNvCxnSpPr>
            <a:cxnSpLocks noChangeShapeType="1"/>
          </p:cNvCxnSpPr>
          <p:nvPr/>
        </p:nvCxnSpPr>
        <p:spPr bwMode="auto">
          <a:xfrm>
            <a:off x="6804025" y="5445125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32" name="Přímá spojovací čára 194"/>
          <p:cNvCxnSpPr>
            <a:cxnSpLocks noChangeShapeType="1"/>
          </p:cNvCxnSpPr>
          <p:nvPr/>
        </p:nvCxnSpPr>
        <p:spPr bwMode="auto">
          <a:xfrm>
            <a:off x="5724525" y="54451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33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34" name="Přímá spojovací čára 194"/>
          <p:cNvCxnSpPr>
            <a:cxnSpLocks noChangeShapeType="1"/>
          </p:cNvCxnSpPr>
          <p:nvPr/>
        </p:nvCxnSpPr>
        <p:spPr bwMode="auto">
          <a:xfrm flipV="1">
            <a:off x="5724525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35" name="Přímá spojovací čára 194"/>
          <p:cNvCxnSpPr>
            <a:cxnSpLocks noChangeShapeType="1"/>
          </p:cNvCxnSpPr>
          <p:nvPr/>
        </p:nvCxnSpPr>
        <p:spPr bwMode="auto">
          <a:xfrm flipV="1">
            <a:off x="7885113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736" name="Přímá spojovací čára 194"/>
          <p:cNvCxnSpPr>
            <a:cxnSpLocks noChangeShapeType="1"/>
          </p:cNvCxnSpPr>
          <p:nvPr/>
        </p:nvCxnSpPr>
        <p:spPr bwMode="auto">
          <a:xfrm flipH="1">
            <a:off x="6300788" y="3933825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737" name="Elipsa 200"/>
          <p:cNvSpPr>
            <a:spLocks noChangeArrowheads="1"/>
          </p:cNvSpPr>
          <p:nvPr/>
        </p:nvSpPr>
        <p:spPr bwMode="auto">
          <a:xfrm>
            <a:off x="5580063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6738" name="Elipsa 200"/>
          <p:cNvSpPr>
            <a:spLocks noChangeArrowheads="1"/>
          </p:cNvSpPr>
          <p:nvPr/>
        </p:nvSpPr>
        <p:spPr bwMode="auto">
          <a:xfrm>
            <a:off x="6659563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6739" name="Elipsa 200"/>
          <p:cNvSpPr>
            <a:spLocks noChangeArrowheads="1"/>
          </p:cNvSpPr>
          <p:nvPr/>
        </p:nvSpPr>
        <p:spPr bwMode="auto">
          <a:xfrm>
            <a:off x="7740650" y="4437063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6740" name="Elipsa 200"/>
          <p:cNvSpPr>
            <a:spLocks noChangeArrowheads="1"/>
          </p:cNvSpPr>
          <p:nvPr/>
        </p:nvSpPr>
        <p:spPr bwMode="auto">
          <a:xfrm>
            <a:off x="5580063" y="53006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6741" name="Elipsa 200"/>
          <p:cNvSpPr>
            <a:spLocks noChangeArrowheads="1"/>
          </p:cNvSpPr>
          <p:nvPr/>
        </p:nvSpPr>
        <p:spPr bwMode="auto">
          <a:xfrm>
            <a:off x="6659563" y="53006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6742" name="Elipsa 200"/>
          <p:cNvSpPr>
            <a:spLocks noChangeArrowheads="1"/>
          </p:cNvSpPr>
          <p:nvPr/>
        </p:nvSpPr>
        <p:spPr bwMode="auto">
          <a:xfrm>
            <a:off x="7740650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6743" name="Elipsa 200"/>
          <p:cNvSpPr>
            <a:spLocks noChangeArrowheads="1"/>
          </p:cNvSpPr>
          <p:nvPr/>
        </p:nvSpPr>
        <p:spPr bwMode="auto">
          <a:xfrm>
            <a:off x="7164388" y="3789363"/>
            <a:ext cx="288925" cy="287337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6744" name="Elipsa 200"/>
          <p:cNvSpPr>
            <a:spLocks noChangeArrowheads="1"/>
          </p:cNvSpPr>
          <p:nvPr/>
        </p:nvSpPr>
        <p:spPr bwMode="auto">
          <a:xfrm>
            <a:off x="6156325" y="3789363"/>
            <a:ext cx="288925" cy="287337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310" name="Down Arrow 309"/>
          <p:cNvSpPr/>
          <p:nvPr/>
        </p:nvSpPr>
        <p:spPr>
          <a:xfrm rot="19831805">
            <a:off x="1747838" y="4975225"/>
            <a:ext cx="217487" cy="288925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1" name="Down Arrow 310"/>
          <p:cNvSpPr/>
          <p:nvPr/>
        </p:nvSpPr>
        <p:spPr>
          <a:xfrm rot="1768195" flipH="1">
            <a:off x="5924550" y="5048250"/>
            <a:ext cx="215900" cy="287338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2" name="Down Arrow 311"/>
          <p:cNvSpPr/>
          <p:nvPr/>
        </p:nvSpPr>
        <p:spPr>
          <a:xfrm rot="19831805">
            <a:off x="7581900" y="2024063"/>
            <a:ext cx="215900" cy="287337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3" name="Down Arrow 312"/>
          <p:cNvSpPr/>
          <p:nvPr/>
        </p:nvSpPr>
        <p:spPr>
          <a:xfrm rot="19831805">
            <a:off x="2900363" y="1087438"/>
            <a:ext cx="215900" cy="287337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7"/>
          <p:cNvSpPr>
            <a:spLocks noChangeArrowheads="1"/>
          </p:cNvSpPr>
          <p:nvPr/>
        </p:nvSpPr>
        <p:spPr bwMode="auto">
          <a:xfrm>
            <a:off x="179388" y="333375"/>
            <a:ext cx="8786812" cy="6191250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7651" name="Rectangle 303"/>
          <p:cNvSpPr>
            <a:spLocks noChangeArrowheads="1"/>
          </p:cNvSpPr>
          <p:nvPr/>
        </p:nvSpPr>
        <p:spPr bwMode="auto">
          <a:xfrm>
            <a:off x="684213" y="112553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52" name="Rectangle 304"/>
          <p:cNvSpPr>
            <a:spLocks noChangeArrowheads="1"/>
          </p:cNvSpPr>
          <p:nvPr/>
        </p:nvSpPr>
        <p:spPr bwMode="auto">
          <a:xfrm>
            <a:off x="2051050" y="155733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53" name="Rectangle 305"/>
          <p:cNvSpPr>
            <a:spLocks noChangeArrowheads="1"/>
          </p:cNvSpPr>
          <p:nvPr/>
        </p:nvSpPr>
        <p:spPr bwMode="auto">
          <a:xfrm>
            <a:off x="2051050" y="2133600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54" name="Rectangle 306"/>
          <p:cNvSpPr>
            <a:spLocks noChangeArrowheads="1"/>
          </p:cNvSpPr>
          <p:nvPr/>
        </p:nvSpPr>
        <p:spPr bwMode="auto">
          <a:xfrm>
            <a:off x="3132138" y="2133600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55" name="Rectangle 307"/>
          <p:cNvSpPr>
            <a:spLocks noChangeArrowheads="1"/>
          </p:cNvSpPr>
          <p:nvPr/>
        </p:nvSpPr>
        <p:spPr bwMode="auto">
          <a:xfrm>
            <a:off x="3132138" y="1268413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56" name="Rectangle 308"/>
          <p:cNvSpPr>
            <a:spLocks noChangeArrowheads="1"/>
          </p:cNvSpPr>
          <p:nvPr/>
        </p:nvSpPr>
        <p:spPr bwMode="auto">
          <a:xfrm>
            <a:off x="468313" y="2060575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57" name="Rectangle 184"/>
          <p:cNvSpPr>
            <a:spLocks noChangeArrowheads="1"/>
          </p:cNvSpPr>
          <p:nvPr/>
        </p:nvSpPr>
        <p:spPr bwMode="auto">
          <a:xfrm>
            <a:off x="5435600" y="112553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58" name="Rectangle 185"/>
          <p:cNvSpPr>
            <a:spLocks noChangeArrowheads="1"/>
          </p:cNvSpPr>
          <p:nvPr/>
        </p:nvSpPr>
        <p:spPr bwMode="auto">
          <a:xfrm>
            <a:off x="6804025" y="155733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59" name="Rectangle 186"/>
          <p:cNvSpPr>
            <a:spLocks noChangeArrowheads="1"/>
          </p:cNvSpPr>
          <p:nvPr/>
        </p:nvSpPr>
        <p:spPr bwMode="auto">
          <a:xfrm>
            <a:off x="6804025" y="2133600"/>
            <a:ext cx="7207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10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60" name="Rectangle 187"/>
          <p:cNvSpPr>
            <a:spLocks noChangeArrowheads="1"/>
          </p:cNvSpPr>
          <p:nvPr/>
        </p:nvSpPr>
        <p:spPr bwMode="auto">
          <a:xfrm>
            <a:off x="7885113" y="2133600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61" name="Rectangle 188"/>
          <p:cNvSpPr>
            <a:spLocks noChangeArrowheads="1"/>
          </p:cNvSpPr>
          <p:nvPr/>
        </p:nvSpPr>
        <p:spPr bwMode="auto">
          <a:xfrm>
            <a:off x="7885113" y="1268413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62" name="Rectangle 189"/>
          <p:cNvSpPr>
            <a:spLocks noChangeArrowheads="1"/>
          </p:cNvSpPr>
          <p:nvPr/>
        </p:nvSpPr>
        <p:spPr bwMode="auto">
          <a:xfrm>
            <a:off x="5219700" y="2060575"/>
            <a:ext cx="5048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63" name="Rectangle 213"/>
          <p:cNvSpPr>
            <a:spLocks noChangeArrowheads="1"/>
          </p:cNvSpPr>
          <p:nvPr/>
        </p:nvSpPr>
        <p:spPr bwMode="auto">
          <a:xfrm>
            <a:off x="684213" y="4149725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64" name="Rectangle 214"/>
          <p:cNvSpPr>
            <a:spLocks noChangeArrowheads="1"/>
          </p:cNvSpPr>
          <p:nvPr/>
        </p:nvSpPr>
        <p:spPr bwMode="auto">
          <a:xfrm>
            <a:off x="2051050" y="4581525"/>
            <a:ext cx="649288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-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65" name="Rectangle 215"/>
          <p:cNvSpPr>
            <a:spLocks noChangeArrowheads="1"/>
          </p:cNvSpPr>
          <p:nvPr/>
        </p:nvSpPr>
        <p:spPr bwMode="auto">
          <a:xfrm>
            <a:off x="2051050" y="5157788"/>
            <a:ext cx="7207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10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66" name="Rectangle 216"/>
          <p:cNvSpPr>
            <a:spLocks noChangeArrowheads="1"/>
          </p:cNvSpPr>
          <p:nvPr/>
        </p:nvSpPr>
        <p:spPr bwMode="auto">
          <a:xfrm>
            <a:off x="3132138" y="515778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67" name="Rectangle 217"/>
          <p:cNvSpPr>
            <a:spLocks noChangeArrowheads="1"/>
          </p:cNvSpPr>
          <p:nvPr/>
        </p:nvSpPr>
        <p:spPr bwMode="auto">
          <a:xfrm>
            <a:off x="3132138" y="4292600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68" name="Rectangle 218"/>
          <p:cNvSpPr>
            <a:spLocks noChangeArrowheads="1"/>
          </p:cNvSpPr>
          <p:nvPr/>
        </p:nvSpPr>
        <p:spPr bwMode="auto">
          <a:xfrm>
            <a:off x="468313" y="5084763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69" name="Rectangle 219"/>
          <p:cNvSpPr>
            <a:spLocks noChangeArrowheads="1"/>
          </p:cNvSpPr>
          <p:nvPr/>
        </p:nvSpPr>
        <p:spPr bwMode="auto">
          <a:xfrm>
            <a:off x="2627313" y="3789363"/>
            <a:ext cx="576262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70" name="Rectangle 243"/>
          <p:cNvSpPr>
            <a:spLocks noChangeArrowheads="1"/>
          </p:cNvSpPr>
          <p:nvPr/>
        </p:nvSpPr>
        <p:spPr bwMode="auto">
          <a:xfrm>
            <a:off x="5435600" y="4149725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71" name="Rectangle 244"/>
          <p:cNvSpPr>
            <a:spLocks noChangeArrowheads="1"/>
          </p:cNvSpPr>
          <p:nvPr/>
        </p:nvSpPr>
        <p:spPr bwMode="auto">
          <a:xfrm>
            <a:off x="6804025" y="4581525"/>
            <a:ext cx="647700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-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72" name="Rectangle 309"/>
          <p:cNvSpPr>
            <a:spLocks noChangeArrowheads="1"/>
          </p:cNvSpPr>
          <p:nvPr/>
        </p:nvSpPr>
        <p:spPr bwMode="auto">
          <a:xfrm>
            <a:off x="6804025" y="5157788"/>
            <a:ext cx="7207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10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73" name="Rectangle 310"/>
          <p:cNvSpPr>
            <a:spLocks noChangeArrowheads="1"/>
          </p:cNvSpPr>
          <p:nvPr/>
        </p:nvSpPr>
        <p:spPr bwMode="auto">
          <a:xfrm>
            <a:off x="7885113" y="515778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74" name="Rectangle 311"/>
          <p:cNvSpPr>
            <a:spLocks noChangeArrowheads="1"/>
          </p:cNvSpPr>
          <p:nvPr/>
        </p:nvSpPr>
        <p:spPr bwMode="auto">
          <a:xfrm>
            <a:off x="7885113" y="4292600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75" name="Rectangle 312"/>
          <p:cNvSpPr>
            <a:spLocks noChangeArrowheads="1"/>
          </p:cNvSpPr>
          <p:nvPr/>
        </p:nvSpPr>
        <p:spPr bwMode="auto">
          <a:xfrm>
            <a:off x="5219700" y="5084763"/>
            <a:ext cx="5048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7676" name="Rectangle 313"/>
          <p:cNvSpPr>
            <a:spLocks noChangeArrowheads="1"/>
          </p:cNvSpPr>
          <p:nvPr/>
        </p:nvSpPr>
        <p:spPr bwMode="auto">
          <a:xfrm>
            <a:off x="7380288" y="3789363"/>
            <a:ext cx="576262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77" name="Rectangle 314"/>
          <p:cNvSpPr>
            <a:spLocks noChangeArrowheads="1"/>
          </p:cNvSpPr>
          <p:nvPr/>
        </p:nvSpPr>
        <p:spPr bwMode="auto">
          <a:xfrm>
            <a:off x="5580063" y="3716338"/>
            <a:ext cx="576262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12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7678" name="AutoShape 6"/>
          <p:cNvSpPr>
            <a:spLocks noChangeArrowheads="1"/>
          </p:cNvSpPr>
          <p:nvPr/>
        </p:nvSpPr>
        <p:spPr bwMode="auto">
          <a:xfrm>
            <a:off x="395288" y="188913"/>
            <a:ext cx="3744912" cy="360362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do hloubky</a:t>
            </a:r>
          </a:p>
        </p:txBody>
      </p:sp>
      <p:sp>
        <p:nvSpPr>
          <p:cNvPr id="27679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27680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DFE5DFC-CD3B-48A7-83A7-129D648EBFBE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400" smtClean="0"/>
          </a:p>
        </p:txBody>
      </p:sp>
      <p:sp>
        <p:nvSpPr>
          <p:cNvPr id="27681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sp>
        <p:nvSpPr>
          <p:cNvPr id="27682" name="Line 81"/>
          <p:cNvSpPr>
            <a:spLocks noChangeShapeType="1"/>
          </p:cNvSpPr>
          <p:nvPr/>
        </p:nvSpPr>
        <p:spPr bwMode="auto">
          <a:xfrm>
            <a:off x="323850" y="3573463"/>
            <a:ext cx="84963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7683" name="AutoShape 79"/>
          <p:cNvSpPr>
            <a:spLocks noChangeArrowheads="1"/>
          </p:cNvSpPr>
          <p:nvPr/>
        </p:nvSpPr>
        <p:spPr bwMode="auto">
          <a:xfrm>
            <a:off x="323850" y="2781300"/>
            <a:ext cx="1223963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7684" name="Rectangle 107"/>
          <p:cNvSpPr>
            <a:spLocks noChangeArrowheads="1"/>
          </p:cNvSpPr>
          <p:nvPr/>
        </p:nvSpPr>
        <p:spPr bwMode="auto">
          <a:xfrm>
            <a:off x="1692275" y="2781300"/>
            <a:ext cx="21590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 </a:t>
            </a:r>
            <a:endParaRPr lang="cs-CZ" altLang="cs-CZ" sz="1800" b="1"/>
          </a:p>
        </p:txBody>
      </p:sp>
      <p:sp>
        <p:nvSpPr>
          <p:cNvPr id="27685" name="AutoShape 79"/>
          <p:cNvSpPr>
            <a:spLocks noChangeArrowheads="1"/>
          </p:cNvSpPr>
          <p:nvPr/>
        </p:nvSpPr>
        <p:spPr bwMode="auto">
          <a:xfrm>
            <a:off x="323850" y="3141663"/>
            <a:ext cx="86360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7686" name="Rectangle 107"/>
          <p:cNvSpPr>
            <a:spLocks noChangeArrowheads="1"/>
          </p:cNvSpPr>
          <p:nvPr/>
        </p:nvSpPr>
        <p:spPr bwMode="auto">
          <a:xfrm>
            <a:off x="1692275" y="3141663"/>
            <a:ext cx="21590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</a:t>
            </a:r>
            <a:endParaRPr lang="cs-CZ" altLang="cs-CZ" sz="1800" b="1"/>
          </a:p>
        </p:txBody>
      </p:sp>
      <p:cxnSp>
        <p:nvCxnSpPr>
          <p:cNvPr id="27687" name="Přímá spojovací čára 194"/>
          <p:cNvCxnSpPr>
            <a:cxnSpLocks noChangeShapeType="1"/>
          </p:cNvCxnSpPr>
          <p:nvPr/>
        </p:nvCxnSpPr>
        <p:spPr bwMode="auto">
          <a:xfrm flipH="1" flipV="1">
            <a:off x="971550" y="1557338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88" name="Přímá spojovací čára 194"/>
          <p:cNvCxnSpPr>
            <a:cxnSpLocks noChangeShapeType="1"/>
          </p:cNvCxnSpPr>
          <p:nvPr/>
        </p:nvCxnSpPr>
        <p:spPr bwMode="auto">
          <a:xfrm flipH="1" flipV="1">
            <a:off x="1547813" y="908050"/>
            <a:ext cx="503237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89" name="Přímá spojovací čára 194"/>
          <p:cNvCxnSpPr>
            <a:cxnSpLocks noChangeShapeType="1"/>
          </p:cNvCxnSpPr>
          <p:nvPr/>
        </p:nvCxnSpPr>
        <p:spPr bwMode="auto">
          <a:xfrm>
            <a:off x="971550" y="15573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90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908050"/>
            <a:ext cx="504825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91" name="Přímá spojovací čára 194"/>
          <p:cNvCxnSpPr>
            <a:cxnSpLocks noChangeShapeType="1"/>
          </p:cNvCxnSpPr>
          <p:nvPr/>
        </p:nvCxnSpPr>
        <p:spPr bwMode="auto">
          <a:xfrm>
            <a:off x="2051050" y="15573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92" name="Přímá spojovací čára 194"/>
          <p:cNvCxnSpPr>
            <a:cxnSpLocks noChangeShapeType="1"/>
          </p:cNvCxnSpPr>
          <p:nvPr/>
        </p:nvCxnSpPr>
        <p:spPr bwMode="auto">
          <a:xfrm>
            <a:off x="2051050" y="2420938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93" name="Přímá spojovací čára 194"/>
          <p:cNvCxnSpPr>
            <a:cxnSpLocks noChangeShapeType="1"/>
          </p:cNvCxnSpPr>
          <p:nvPr/>
        </p:nvCxnSpPr>
        <p:spPr bwMode="auto">
          <a:xfrm>
            <a:off x="971550" y="24209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94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95" name="Přímá spojovací čára 194"/>
          <p:cNvCxnSpPr>
            <a:cxnSpLocks noChangeShapeType="1"/>
          </p:cNvCxnSpPr>
          <p:nvPr/>
        </p:nvCxnSpPr>
        <p:spPr bwMode="auto">
          <a:xfrm flipV="1">
            <a:off x="971550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96" name="Přímá spojovací čára 194"/>
          <p:cNvCxnSpPr>
            <a:cxnSpLocks noChangeShapeType="1"/>
          </p:cNvCxnSpPr>
          <p:nvPr/>
        </p:nvCxnSpPr>
        <p:spPr bwMode="auto">
          <a:xfrm flipV="1">
            <a:off x="3132138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97" name="Přímá spojovací čára 194"/>
          <p:cNvCxnSpPr>
            <a:cxnSpLocks noChangeShapeType="1"/>
          </p:cNvCxnSpPr>
          <p:nvPr/>
        </p:nvCxnSpPr>
        <p:spPr bwMode="auto">
          <a:xfrm flipH="1">
            <a:off x="1547813" y="90805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98" name="Elipsa 200"/>
          <p:cNvSpPr>
            <a:spLocks noChangeArrowheads="1"/>
          </p:cNvSpPr>
          <p:nvPr/>
        </p:nvSpPr>
        <p:spPr bwMode="auto">
          <a:xfrm>
            <a:off x="827088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7699" name="Elipsa 200"/>
          <p:cNvSpPr>
            <a:spLocks noChangeArrowheads="1"/>
          </p:cNvSpPr>
          <p:nvPr/>
        </p:nvSpPr>
        <p:spPr bwMode="auto">
          <a:xfrm>
            <a:off x="1906588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7700" name="Elipsa 200"/>
          <p:cNvSpPr>
            <a:spLocks noChangeArrowheads="1"/>
          </p:cNvSpPr>
          <p:nvPr/>
        </p:nvSpPr>
        <p:spPr bwMode="auto">
          <a:xfrm>
            <a:off x="2987675" y="14128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7701" name="Elipsa 200"/>
          <p:cNvSpPr>
            <a:spLocks noChangeArrowheads="1"/>
          </p:cNvSpPr>
          <p:nvPr/>
        </p:nvSpPr>
        <p:spPr bwMode="auto">
          <a:xfrm>
            <a:off x="828675" y="2276475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7702" name="Elipsa 200"/>
          <p:cNvSpPr>
            <a:spLocks noChangeArrowheads="1"/>
          </p:cNvSpPr>
          <p:nvPr/>
        </p:nvSpPr>
        <p:spPr bwMode="auto">
          <a:xfrm>
            <a:off x="1908175" y="2276475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7703" name="Elipsa 200"/>
          <p:cNvSpPr>
            <a:spLocks noChangeArrowheads="1"/>
          </p:cNvSpPr>
          <p:nvPr/>
        </p:nvSpPr>
        <p:spPr bwMode="auto">
          <a:xfrm>
            <a:off x="2987675" y="22764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7704" name="Elipsa 200"/>
          <p:cNvSpPr>
            <a:spLocks noChangeArrowheads="1"/>
          </p:cNvSpPr>
          <p:nvPr/>
        </p:nvSpPr>
        <p:spPr bwMode="auto">
          <a:xfrm>
            <a:off x="2411413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7705" name="Elipsa 200"/>
          <p:cNvSpPr>
            <a:spLocks noChangeArrowheads="1"/>
          </p:cNvSpPr>
          <p:nvPr/>
        </p:nvSpPr>
        <p:spPr bwMode="auto">
          <a:xfrm>
            <a:off x="1403350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7706" name="AutoShape 79"/>
          <p:cNvSpPr>
            <a:spLocks noChangeArrowheads="1"/>
          </p:cNvSpPr>
          <p:nvPr/>
        </p:nvSpPr>
        <p:spPr bwMode="auto">
          <a:xfrm>
            <a:off x="5076825" y="2781300"/>
            <a:ext cx="1223963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7707" name="Rectangle 107"/>
          <p:cNvSpPr>
            <a:spLocks noChangeArrowheads="1"/>
          </p:cNvSpPr>
          <p:nvPr/>
        </p:nvSpPr>
        <p:spPr bwMode="auto">
          <a:xfrm>
            <a:off x="6443663" y="278130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  </a:t>
            </a:r>
            <a:endParaRPr lang="cs-CZ" altLang="cs-CZ" sz="1800" b="1"/>
          </a:p>
        </p:txBody>
      </p:sp>
      <p:sp>
        <p:nvSpPr>
          <p:cNvPr id="27708" name="AutoShape 79"/>
          <p:cNvSpPr>
            <a:spLocks noChangeArrowheads="1"/>
          </p:cNvSpPr>
          <p:nvPr/>
        </p:nvSpPr>
        <p:spPr bwMode="auto">
          <a:xfrm>
            <a:off x="5076825" y="3141663"/>
            <a:ext cx="86360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7709" name="Rectangle 107"/>
          <p:cNvSpPr>
            <a:spLocks noChangeArrowheads="1"/>
          </p:cNvSpPr>
          <p:nvPr/>
        </p:nvSpPr>
        <p:spPr bwMode="auto">
          <a:xfrm>
            <a:off x="6443663" y="3141663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</a:t>
            </a:r>
            <a:endParaRPr lang="cs-CZ" altLang="cs-CZ" sz="1800" b="1"/>
          </a:p>
        </p:txBody>
      </p:sp>
      <p:cxnSp>
        <p:nvCxnSpPr>
          <p:cNvPr id="27710" name="Přímá spojovací čára 194"/>
          <p:cNvCxnSpPr>
            <a:cxnSpLocks noChangeShapeType="1"/>
          </p:cNvCxnSpPr>
          <p:nvPr/>
        </p:nvCxnSpPr>
        <p:spPr bwMode="auto">
          <a:xfrm flipH="1" flipV="1">
            <a:off x="5724525" y="1557338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1" name="Přímá spojovací čára 194"/>
          <p:cNvCxnSpPr>
            <a:cxnSpLocks noChangeShapeType="1"/>
          </p:cNvCxnSpPr>
          <p:nvPr/>
        </p:nvCxnSpPr>
        <p:spPr bwMode="auto">
          <a:xfrm flipH="1" flipV="1">
            <a:off x="6300788" y="908050"/>
            <a:ext cx="503237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2" name="Přímá spojovací čára 194"/>
          <p:cNvCxnSpPr>
            <a:cxnSpLocks noChangeShapeType="1"/>
          </p:cNvCxnSpPr>
          <p:nvPr/>
        </p:nvCxnSpPr>
        <p:spPr bwMode="auto">
          <a:xfrm>
            <a:off x="5724525" y="15573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3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908050"/>
            <a:ext cx="504825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4" name="Přímá spojovací čára 194"/>
          <p:cNvCxnSpPr>
            <a:cxnSpLocks noChangeShapeType="1"/>
          </p:cNvCxnSpPr>
          <p:nvPr/>
        </p:nvCxnSpPr>
        <p:spPr bwMode="auto">
          <a:xfrm>
            <a:off x="6804025" y="15573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5" name="Přímá spojovací čára 194"/>
          <p:cNvCxnSpPr>
            <a:cxnSpLocks noChangeShapeType="1"/>
          </p:cNvCxnSpPr>
          <p:nvPr/>
        </p:nvCxnSpPr>
        <p:spPr bwMode="auto">
          <a:xfrm>
            <a:off x="6804025" y="2420938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6" name="Přímá spojovací čára 194"/>
          <p:cNvCxnSpPr>
            <a:cxnSpLocks noChangeShapeType="1"/>
          </p:cNvCxnSpPr>
          <p:nvPr/>
        </p:nvCxnSpPr>
        <p:spPr bwMode="auto">
          <a:xfrm>
            <a:off x="5724525" y="24209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7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8" name="Přímá spojovací čára 194"/>
          <p:cNvCxnSpPr>
            <a:cxnSpLocks noChangeShapeType="1"/>
          </p:cNvCxnSpPr>
          <p:nvPr/>
        </p:nvCxnSpPr>
        <p:spPr bwMode="auto">
          <a:xfrm flipV="1">
            <a:off x="5724525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19" name="Přímá spojovací čára 194"/>
          <p:cNvCxnSpPr>
            <a:cxnSpLocks noChangeShapeType="1"/>
          </p:cNvCxnSpPr>
          <p:nvPr/>
        </p:nvCxnSpPr>
        <p:spPr bwMode="auto">
          <a:xfrm flipV="1">
            <a:off x="7885113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20" name="Přímá spojovací čára 194"/>
          <p:cNvCxnSpPr>
            <a:cxnSpLocks noChangeShapeType="1"/>
          </p:cNvCxnSpPr>
          <p:nvPr/>
        </p:nvCxnSpPr>
        <p:spPr bwMode="auto">
          <a:xfrm flipH="1">
            <a:off x="6300788" y="908050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21" name="Elipsa 200"/>
          <p:cNvSpPr>
            <a:spLocks noChangeArrowheads="1"/>
          </p:cNvSpPr>
          <p:nvPr/>
        </p:nvSpPr>
        <p:spPr bwMode="auto">
          <a:xfrm>
            <a:off x="5580063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7722" name="Elipsa 200"/>
          <p:cNvSpPr>
            <a:spLocks noChangeArrowheads="1"/>
          </p:cNvSpPr>
          <p:nvPr/>
        </p:nvSpPr>
        <p:spPr bwMode="auto">
          <a:xfrm>
            <a:off x="6659563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7723" name="Elipsa 200"/>
          <p:cNvSpPr>
            <a:spLocks noChangeArrowheads="1"/>
          </p:cNvSpPr>
          <p:nvPr/>
        </p:nvSpPr>
        <p:spPr bwMode="auto">
          <a:xfrm>
            <a:off x="7740650" y="1412875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7724" name="Elipsa 200"/>
          <p:cNvSpPr>
            <a:spLocks noChangeArrowheads="1"/>
          </p:cNvSpPr>
          <p:nvPr/>
        </p:nvSpPr>
        <p:spPr bwMode="auto">
          <a:xfrm>
            <a:off x="5580063" y="22764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7725" name="Elipsa 200"/>
          <p:cNvSpPr>
            <a:spLocks noChangeArrowheads="1"/>
          </p:cNvSpPr>
          <p:nvPr/>
        </p:nvSpPr>
        <p:spPr bwMode="auto">
          <a:xfrm>
            <a:off x="6659563" y="22764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7726" name="Elipsa 200"/>
          <p:cNvSpPr>
            <a:spLocks noChangeArrowheads="1"/>
          </p:cNvSpPr>
          <p:nvPr/>
        </p:nvSpPr>
        <p:spPr bwMode="auto">
          <a:xfrm>
            <a:off x="7740650" y="22764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7727" name="Elipsa 200"/>
          <p:cNvSpPr>
            <a:spLocks noChangeArrowheads="1"/>
          </p:cNvSpPr>
          <p:nvPr/>
        </p:nvSpPr>
        <p:spPr bwMode="auto">
          <a:xfrm>
            <a:off x="7164388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7728" name="Elipsa 200"/>
          <p:cNvSpPr>
            <a:spLocks noChangeArrowheads="1"/>
          </p:cNvSpPr>
          <p:nvPr/>
        </p:nvSpPr>
        <p:spPr bwMode="auto">
          <a:xfrm>
            <a:off x="6156325" y="765175"/>
            <a:ext cx="288925" cy="287338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7729" name="AutoShape 79"/>
          <p:cNvSpPr>
            <a:spLocks noChangeArrowheads="1"/>
          </p:cNvSpPr>
          <p:nvPr/>
        </p:nvSpPr>
        <p:spPr bwMode="auto">
          <a:xfrm>
            <a:off x="323850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7730" name="Rectangle 107"/>
          <p:cNvSpPr>
            <a:spLocks noChangeArrowheads="1"/>
          </p:cNvSpPr>
          <p:nvPr/>
        </p:nvSpPr>
        <p:spPr bwMode="auto">
          <a:xfrm>
            <a:off x="1692275" y="5805488"/>
            <a:ext cx="21590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B  </a:t>
            </a:r>
            <a:endParaRPr lang="cs-CZ" altLang="cs-CZ" sz="1800" b="1"/>
          </a:p>
        </p:txBody>
      </p:sp>
      <p:sp>
        <p:nvSpPr>
          <p:cNvPr id="27731" name="AutoShape 79"/>
          <p:cNvSpPr>
            <a:spLocks noChangeArrowheads="1"/>
          </p:cNvSpPr>
          <p:nvPr/>
        </p:nvSpPr>
        <p:spPr bwMode="auto">
          <a:xfrm>
            <a:off x="323850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7732" name="Rectangle 107"/>
          <p:cNvSpPr>
            <a:spLocks noChangeArrowheads="1"/>
          </p:cNvSpPr>
          <p:nvPr/>
        </p:nvSpPr>
        <p:spPr bwMode="auto">
          <a:xfrm>
            <a:off x="1692275" y="6165850"/>
            <a:ext cx="21590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B </a:t>
            </a:r>
            <a:endParaRPr lang="cs-CZ" altLang="cs-CZ" sz="1800" b="1"/>
          </a:p>
        </p:txBody>
      </p:sp>
      <p:cxnSp>
        <p:nvCxnSpPr>
          <p:cNvPr id="27733" name="Přímá spojovací čára 194"/>
          <p:cNvCxnSpPr>
            <a:cxnSpLocks noChangeShapeType="1"/>
          </p:cNvCxnSpPr>
          <p:nvPr/>
        </p:nvCxnSpPr>
        <p:spPr bwMode="auto">
          <a:xfrm flipH="1" flipV="1">
            <a:off x="971550" y="4581525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34" name="Přímá spojovací čára 194"/>
          <p:cNvCxnSpPr>
            <a:cxnSpLocks noChangeShapeType="1"/>
          </p:cNvCxnSpPr>
          <p:nvPr/>
        </p:nvCxnSpPr>
        <p:spPr bwMode="auto">
          <a:xfrm flipH="1" flipV="1">
            <a:off x="1547813" y="3933825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35" name="Přímá spojovací čára 194"/>
          <p:cNvCxnSpPr>
            <a:cxnSpLocks noChangeShapeType="1"/>
          </p:cNvCxnSpPr>
          <p:nvPr/>
        </p:nvCxnSpPr>
        <p:spPr bwMode="auto">
          <a:xfrm>
            <a:off x="971550" y="45815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36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3933825"/>
            <a:ext cx="504825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37" name="Přímá spojovací čára 194"/>
          <p:cNvCxnSpPr>
            <a:cxnSpLocks noChangeShapeType="1"/>
          </p:cNvCxnSpPr>
          <p:nvPr/>
        </p:nvCxnSpPr>
        <p:spPr bwMode="auto">
          <a:xfrm>
            <a:off x="2051050" y="45815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38" name="Přímá spojovací čára 194"/>
          <p:cNvCxnSpPr>
            <a:cxnSpLocks noChangeShapeType="1"/>
          </p:cNvCxnSpPr>
          <p:nvPr/>
        </p:nvCxnSpPr>
        <p:spPr bwMode="auto">
          <a:xfrm>
            <a:off x="2051050" y="5445125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39" name="Přímá spojovací čára 194"/>
          <p:cNvCxnSpPr>
            <a:cxnSpLocks noChangeShapeType="1"/>
          </p:cNvCxnSpPr>
          <p:nvPr/>
        </p:nvCxnSpPr>
        <p:spPr bwMode="auto">
          <a:xfrm>
            <a:off x="971550" y="54451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40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41" name="Přímá spojovací čára 194"/>
          <p:cNvCxnSpPr>
            <a:cxnSpLocks noChangeShapeType="1"/>
          </p:cNvCxnSpPr>
          <p:nvPr/>
        </p:nvCxnSpPr>
        <p:spPr bwMode="auto">
          <a:xfrm flipV="1">
            <a:off x="971550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42" name="Přímá spojovací čára 194"/>
          <p:cNvCxnSpPr>
            <a:cxnSpLocks noChangeShapeType="1"/>
          </p:cNvCxnSpPr>
          <p:nvPr/>
        </p:nvCxnSpPr>
        <p:spPr bwMode="auto">
          <a:xfrm flipV="1">
            <a:off x="3132138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43" name="Přímá spojovací čára 194"/>
          <p:cNvCxnSpPr>
            <a:cxnSpLocks noChangeShapeType="1"/>
          </p:cNvCxnSpPr>
          <p:nvPr/>
        </p:nvCxnSpPr>
        <p:spPr bwMode="auto">
          <a:xfrm flipH="1">
            <a:off x="1547813" y="3933825"/>
            <a:ext cx="1008062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44" name="Elipsa 200"/>
          <p:cNvSpPr>
            <a:spLocks noChangeArrowheads="1"/>
          </p:cNvSpPr>
          <p:nvPr/>
        </p:nvSpPr>
        <p:spPr bwMode="auto">
          <a:xfrm>
            <a:off x="827088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7745" name="Elipsa 200"/>
          <p:cNvSpPr>
            <a:spLocks noChangeArrowheads="1"/>
          </p:cNvSpPr>
          <p:nvPr/>
        </p:nvSpPr>
        <p:spPr bwMode="auto">
          <a:xfrm>
            <a:off x="1906588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7746" name="Elipsa 200"/>
          <p:cNvSpPr>
            <a:spLocks noChangeArrowheads="1"/>
          </p:cNvSpPr>
          <p:nvPr/>
        </p:nvSpPr>
        <p:spPr bwMode="auto">
          <a:xfrm>
            <a:off x="2987675" y="44370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7747" name="Elipsa 200"/>
          <p:cNvSpPr>
            <a:spLocks noChangeArrowheads="1"/>
          </p:cNvSpPr>
          <p:nvPr/>
        </p:nvSpPr>
        <p:spPr bwMode="auto">
          <a:xfrm>
            <a:off x="828675" y="5300663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7748" name="Elipsa 200"/>
          <p:cNvSpPr>
            <a:spLocks noChangeArrowheads="1"/>
          </p:cNvSpPr>
          <p:nvPr/>
        </p:nvSpPr>
        <p:spPr bwMode="auto">
          <a:xfrm>
            <a:off x="1908175" y="5300663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7749" name="Elipsa 200"/>
          <p:cNvSpPr>
            <a:spLocks noChangeArrowheads="1"/>
          </p:cNvSpPr>
          <p:nvPr/>
        </p:nvSpPr>
        <p:spPr bwMode="auto">
          <a:xfrm>
            <a:off x="2987675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7750" name="Elipsa 200"/>
          <p:cNvSpPr>
            <a:spLocks noChangeArrowheads="1"/>
          </p:cNvSpPr>
          <p:nvPr/>
        </p:nvSpPr>
        <p:spPr bwMode="auto">
          <a:xfrm>
            <a:off x="2411413" y="37893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7751" name="Elipsa 200"/>
          <p:cNvSpPr>
            <a:spLocks noChangeArrowheads="1"/>
          </p:cNvSpPr>
          <p:nvPr/>
        </p:nvSpPr>
        <p:spPr bwMode="auto">
          <a:xfrm>
            <a:off x="1403350" y="3789363"/>
            <a:ext cx="288925" cy="287337"/>
          </a:xfrm>
          <a:prstGeom prst="ellipse">
            <a:avLst/>
          </a:prstGeom>
          <a:solidFill>
            <a:srgbClr val="45E73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7752" name="AutoShape 79"/>
          <p:cNvSpPr>
            <a:spLocks noChangeArrowheads="1"/>
          </p:cNvSpPr>
          <p:nvPr/>
        </p:nvSpPr>
        <p:spPr bwMode="auto">
          <a:xfrm>
            <a:off x="5076825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7753" name="Rectangle 107"/>
          <p:cNvSpPr>
            <a:spLocks noChangeArrowheads="1"/>
          </p:cNvSpPr>
          <p:nvPr/>
        </p:nvSpPr>
        <p:spPr bwMode="auto">
          <a:xfrm>
            <a:off x="6443663" y="5805488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B A </a:t>
            </a:r>
            <a:endParaRPr lang="cs-CZ" altLang="cs-CZ" sz="1800" b="1"/>
          </a:p>
        </p:txBody>
      </p:sp>
      <p:sp>
        <p:nvSpPr>
          <p:cNvPr id="27754" name="AutoShape 79"/>
          <p:cNvSpPr>
            <a:spLocks noChangeArrowheads="1"/>
          </p:cNvSpPr>
          <p:nvPr/>
        </p:nvSpPr>
        <p:spPr bwMode="auto">
          <a:xfrm>
            <a:off x="5076825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7755" name="Rectangle 107"/>
          <p:cNvSpPr>
            <a:spLocks noChangeArrowheads="1"/>
          </p:cNvSpPr>
          <p:nvPr/>
        </p:nvSpPr>
        <p:spPr bwMode="auto">
          <a:xfrm>
            <a:off x="6443663" y="616585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B A </a:t>
            </a:r>
            <a:endParaRPr lang="cs-CZ" altLang="cs-CZ" sz="1800" b="1"/>
          </a:p>
        </p:txBody>
      </p:sp>
      <p:cxnSp>
        <p:nvCxnSpPr>
          <p:cNvPr id="27756" name="Přímá spojovací čára 194"/>
          <p:cNvCxnSpPr>
            <a:cxnSpLocks noChangeShapeType="1"/>
          </p:cNvCxnSpPr>
          <p:nvPr/>
        </p:nvCxnSpPr>
        <p:spPr bwMode="auto">
          <a:xfrm flipH="1" flipV="1">
            <a:off x="5724525" y="4581525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57" name="Přímá spojovací čára 194"/>
          <p:cNvCxnSpPr>
            <a:cxnSpLocks noChangeShapeType="1"/>
          </p:cNvCxnSpPr>
          <p:nvPr/>
        </p:nvCxnSpPr>
        <p:spPr bwMode="auto">
          <a:xfrm flipH="1" flipV="1">
            <a:off x="6300788" y="3933825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58" name="Přímá spojovací čára 194"/>
          <p:cNvCxnSpPr>
            <a:cxnSpLocks noChangeShapeType="1"/>
          </p:cNvCxnSpPr>
          <p:nvPr/>
        </p:nvCxnSpPr>
        <p:spPr bwMode="auto">
          <a:xfrm>
            <a:off x="5724525" y="45815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59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3933825"/>
            <a:ext cx="504825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60" name="Přímá spojovací čára 194"/>
          <p:cNvCxnSpPr>
            <a:cxnSpLocks noChangeShapeType="1"/>
          </p:cNvCxnSpPr>
          <p:nvPr/>
        </p:nvCxnSpPr>
        <p:spPr bwMode="auto">
          <a:xfrm>
            <a:off x="6804025" y="45815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61" name="Přímá spojovací čára 194"/>
          <p:cNvCxnSpPr>
            <a:cxnSpLocks noChangeShapeType="1"/>
          </p:cNvCxnSpPr>
          <p:nvPr/>
        </p:nvCxnSpPr>
        <p:spPr bwMode="auto">
          <a:xfrm>
            <a:off x="6804025" y="5445125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62" name="Přímá spojovací čára 194"/>
          <p:cNvCxnSpPr>
            <a:cxnSpLocks noChangeShapeType="1"/>
          </p:cNvCxnSpPr>
          <p:nvPr/>
        </p:nvCxnSpPr>
        <p:spPr bwMode="auto">
          <a:xfrm>
            <a:off x="5724525" y="54451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63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64" name="Přímá spojovací čára 194"/>
          <p:cNvCxnSpPr>
            <a:cxnSpLocks noChangeShapeType="1"/>
          </p:cNvCxnSpPr>
          <p:nvPr/>
        </p:nvCxnSpPr>
        <p:spPr bwMode="auto">
          <a:xfrm flipV="1">
            <a:off x="5724525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65" name="Přímá spojovací čára 194"/>
          <p:cNvCxnSpPr>
            <a:cxnSpLocks noChangeShapeType="1"/>
          </p:cNvCxnSpPr>
          <p:nvPr/>
        </p:nvCxnSpPr>
        <p:spPr bwMode="auto">
          <a:xfrm flipV="1">
            <a:off x="7885113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766" name="Přímá spojovací čára 194"/>
          <p:cNvCxnSpPr>
            <a:cxnSpLocks noChangeShapeType="1"/>
          </p:cNvCxnSpPr>
          <p:nvPr/>
        </p:nvCxnSpPr>
        <p:spPr bwMode="auto">
          <a:xfrm flipH="1">
            <a:off x="6300788" y="3933825"/>
            <a:ext cx="1008062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767" name="Elipsa 200"/>
          <p:cNvSpPr>
            <a:spLocks noChangeArrowheads="1"/>
          </p:cNvSpPr>
          <p:nvPr/>
        </p:nvSpPr>
        <p:spPr bwMode="auto">
          <a:xfrm>
            <a:off x="5580063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7768" name="Elipsa 200"/>
          <p:cNvSpPr>
            <a:spLocks noChangeArrowheads="1"/>
          </p:cNvSpPr>
          <p:nvPr/>
        </p:nvSpPr>
        <p:spPr bwMode="auto">
          <a:xfrm>
            <a:off x="6659563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7769" name="Elipsa 200"/>
          <p:cNvSpPr>
            <a:spLocks noChangeArrowheads="1"/>
          </p:cNvSpPr>
          <p:nvPr/>
        </p:nvSpPr>
        <p:spPr bwMode="auto">
          <a:xfrm>
            <a:off x="7740650" y="4437063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7770" name="Elipsa 200"/>
          <p:cNvSpPr>
            <a:spLocks noChangeArrowheads="1"/>
          </p:cNvSpPr>
          <p:nvPr/>
        </p:nvSpPr>
        <p:spPr bwMode="auto">
          <a:xfrm>
            <a:off x="5580063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7771" name="Elipsa 200"/>
          <p:cNvSpPr>
            <a:spLocks noChangeArrowheads="1"/>
          </p:cNvSpPr>
          <p:nvPr/>
        </p:nvSpPr>
        <p:spPr bwMode="auto">
          <a:xfrm>
            <a:off x="6659563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7772" name="Elipsa 200"/>
          <p:cNvSpPr>
            <a:spLocks noChangeArrowheads="1"/>
          </p:cNvSpPr>
          <p:nvPr/>
        </p:nvSpPr>
        <p:spPr bwMode="auto">
          <a:xfrm>
            <a:off x="7740650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7773" name="Elipsa 200"/>
          <p:cNvSpPr>
            <a:spLocks noChangeArrowheads="1"/>
          </p:cNvSpPr>
          <p:nvPr/>
        </p:nvSpPr>
        <p:spPr bwMode="auto">
          <a:xfrm>
            <a:off x="7164388" y="37893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7774" name="Elipsa 200"/>
          <p:cNvSpPr>
            <a:spLocks noChangeArrowheads="1"/>
          </p:cNvSpPr>
          <p:nvPr/>
        </p:nvSpPr>
        <p:spPr bwMode="auto">
          <a:xfrm>
            <a:off x="6156325" y="3789363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316" name="Down Arrow 315"/>
          <p:cNvSpPr/>
          <p:nvPr/>
        </p:nvSpPr>
        <p:spPr>
          <a:xfrm rot="19831805">
            <a:off x="1747838" y="1954213"/>
            <a:ext cx="217487" cy="288925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7" name="Down Arrow 316"/>
          <p:cNvSpPr/>
          <p:nvPr/>
        </p:nvSpPr>
        <p:spPr>
          <a:xfrm>
            <a:off x="6659563" y="1052513"/>
            <a:ext cx="215900" cy="288925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8" name="Down Arrow 317"/>
          <p:cNvSpPr/>
          <p:nvPr/>
        </p:nvSpPr>
        <p:spPr>
          <a:xfrm rot="14038004">
            <a:off x="2124076" y="3960812"/>
            <a:ext cx="215900" cy="288925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19" name="Down Arrow 318"/>
          <p:cNvSpPr/>
          <p:nvPr/>
        </p:nvSpPr>
        <p:spPr>
          <a:xfrm rot="7561996" flipH="1">
            <a:off x="6515894" y="3961606"/>
            <a:ext cx="215900" cy="287338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7"/>
          <p:cNvSpPr>
            <a:spLocks noChangeArrowheads="1"/>
          </p:cNvSpPr>
          <p:nvPr/>
        </p:nvSpPr>
        <p:spPr bwMode="auto">
          <a:xfrm>
            <a:off x="179388" y="333375"/>
            <a:ext cx="8786812" cy="6191250"/>
          </a:xfrm>
          <a:prstGeom prst="roundRect">
            <a:avLst>
              <a:gd name="adj" fmla="val 2417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 </a:t>
            </a:r>
          </a:p>
        </p:txBody>
      </p:sp>
      <p:sp>
        <p:nvSpPr>
          <p:cNvPr id="28675" name="Rectangle 153"/>
          <p:cNvSpPr>
            <a:spLocks noChangeArrowheads="1"/>
          </p:cNvSpPr>
          <p:nvPr/>
        </p:nvSpPr>
        <p:spPr bwMode="auto">
          <a:xfrm>
            <a:off x="684213" y="112553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8676" name="Rectangle 154"/>
          <p:cNvSpPr>
            <a:spLocks noChangeArrowheads="1"/>
          </p:cNvSpPr>
          <p:nvPr/>
        </p:nvSpPr>
        <p:spPr bwMode="auto">
          <a:xfrm>
            <a:off x="2051050" y="1557338"/>
            <a:ext cx="649288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-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77" name="Rectangle 155"/>
          <p:cNvSpPr>
            <a:spLocks noChangeArrowheads="1"/>
          </p:cNvSpPr>
          <p:nvPr/>
        </p:nvSpPr>
        <p:spPr bwMode="auto">
          <a:xfrm>
            <a:off x="2051050" y="2133600"/>
            <a:ext cx="7207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10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78" name="Rectangle 165"/>
          <p:cNvSpPr>
            <a:spLocks noChangeArrowheads="1"/>
          </p:cNvSpPr>
          <p:nvPr/>
        </p:nvSpPr>
        <p:spPr bwMode="auto">
          <a:xfrm>
            <a:off x="3132138" y="2133600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79" name="Rectangle 166"/>
          <p:cNvSpPr>
            <a:spLocks noChangeArrowheads="1"/>
          </p:cNvSpPr>
          <p:nvPr/>
        </p:nvSpPr>
        <p:spPr bwMode="auto">
          <a:xfrm>
            <a:off x="3132138" y="1268413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80" name="Rectangle 167"/>
          <p:cNvSpPr>
            <a:spLocks noChangeArrowheads="1"/>
          </p:cNvSpPr>
          <p:nvPr/>
        </p:nvSpPr>
        <p:spPr bwMode="auto">
          <a:xfrm>
            <a:off x="468313" y="2060575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81" name="Rectangle 168"/>
          <p:cNvSpPr>
            <a:spLocks noChangeArrowheads="1"/>
          </p:cNvSpPr>
          <p:nvPr/>
        </p:nvSpPr>
        <p:spPr bwMode="auto">
          <a:xfrm>
            <a:off x="2627313" y="765175"/>
            <a:ext cx="576262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8682" name="Rectangle 169"/>
          <p:cNvSpPr>
            <a:spLocks noChangeArrowheads="1"/>
          </p:cNvSpPr>
          <p:nvPr/>
        </p:nvSpPr>
        <p:spPr bwMode="auto">
          <a:xfrm>
            <a:off x="755650" y="692150"/>
            <a:ext cx="647700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13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83" name="Rectangle 265"/>
          <p:cNvSpPr>
            <a:spLocks noChangeArrowheads="1"/>
          </p:cNvSpPr>
          <p:nvPr/>
        </p:nvSpPr>
        <p:spPr bwMode="auto">
          <a:xfrm>
            <a:off x="5435600" y="1125538"/>
            <a:ext cx="5048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8684" name="Rectangle 266"/>
          <p:cNvSpPr>
            <a:spLocks noChangeArrowheads="1"/>
          </p:cNvSpPr>
          <p:nvPr/>
        </p:nvSpPr>
        <p:spPr bwMode="auto">
          <a:xfrm>
            <a:off x="6804025" y="1557338"/>
            <a:ext cx="647700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-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85" name="Rectangle 267"/>
          <p:cNvSpPr>
            <a:spLocks noChangeArrowheads="1"/>
          </p:cNvSpPr>
          <p:nvPr/>
        </p:nvSpPr>
        <p:spPr bwMode="auto">
          <a:xfrm>
            <a:off x="6804025" y="2133600"/>
            <a:ext cx="7207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10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86" name="Rectangle 268"/>
          <p:cNvSpPr>
            <a:spLocks noChangeArrowheads="1"/>
          </p:cNvSpPr>
          <p:nvPr/>
        </p:nvSpPr>
        <p:spPr bwMode="auto">
          <a:xfrm>
            <a:off x="7885113" y="2133600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87" name="Rectangle 269"/>
          <p:cNvSpPr>
            <a:spLocks noChangeArrowheads="1"/>
          </p:cNvSpPr>
          <p:nvPr/>
        </p:nvSpPr>
        <p:spPr bwMode="auto">
          <a:xfrm>
            <a:off x="7885113" y="1268413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88" name="Rectangle 270"/>
          <p:cNvSpPr>
            <a:spLocks noChangeArrowheads="1"/>
          </p:cNvSpPr>
          <p:nvPr/>
        </p:nvSpPr>
        <p:spPr bwMode="auto">
          <a:xfrm>
            <a:off x="5219700" y="2060575"/>
            <a:ext cx="5048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89" name="Rectangle 271"/>
          <p:cNvSpPr>
            <a:spLocks noChangeArrowheads="1"/>
          </p:cNvSpPr>
          <p:nvPr/>
        </p:nvSpPr>
        <p:spPr bwMode="auto">
          <a:xfrm>
            <a:off x="7380288" y="765175"/>
            <a:ext cx="7207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11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14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90" name="Rectangle 272"/>
          <p:cNvSpPr>
            <a:spLocks noChangeArrowheads="1"/>
          </p:cNvSpPr>
          <p:nvPr/>
        </p:nvSpPr>
        <p:spPr bwMode="auto">
          <a:xfrm>
            <a:off x="5508625" y="692150"/>
            <a:ext cx="647700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13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91" name="Rectangle 331"/>
          <p:cNvSpPr>
            <a:spLocks noChangeArrowheads="1"/>
          </p:cNvSpPr>
          <p:nvPr/>
        </p:nvSpPr>
        <p:spPr bwMode="auto">
          <a:xfrm>
            <a:off x="684213" y="4149725"/>
            <a:ext cx="503237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cs-CZ" altLang="cs-CZ" sz="1800" b="1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8692" name="Rectangle 332"/>
          <p:cNvSpPr>
            <a:spLocks noChangeArrowheads="1"/>
          </p:cNvSpPr>
          <p:nvPr/>
        </p:nvSpPr>
        <p:spPr bwMode="auto">
          <a:xfrm>
            <a:off x="2051050" y="4581525"/>
            <a:ext cx="649288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15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93" name="Rectangle 333"/>
          <p:cNvSpPr>
            <a:spLocks noChangeArrowheads="1"/>
          </p:cNvSpPr>
          <p:nvPr/>
        </p:nvSpPr>
        <p:spPr bwMode="auto">
          <a:xfrm>
            <a:off x="2051050" y="5157788"/>
            <a:ext cx="7207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10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94" name="Rectangle 334"/>
          <p:cNvSpPr>
            <a:spLocks noChangeArrowheads="1"/>
          </p:cNvSpPr>
          <p:nvPr/>
        </p:nvSpPr>
        <p:spPr bwMode="auto">
          <a:xfrm>
            <a:off x="3132138" y="515778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95" name="Rectangle 335"/>
          <p:cNvSpPr>
            <a:spLocks noChangeArrowheads="1"/>
          </p:cNvSpPr>
          <p:nvPr/>
        </p:nvSpPr>
        <p:spPr bwMode="auto">
          <a:xfrm>
            <a:off x="3132138" y="4292600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96" name="Rectangle 336"/>
          <p:cNvSpPr>
            <a:spLocks noChangeArrowheads="1"/>
          </p:cNvSpPr>
          <p:nvPr/>
        </p:nvSpPr>
        <p:spPr bwMode="auto">
          <a:xfrm>
            <a:off x="468313" y="5084763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97" name="Rectangle 337"/>
          <p:cNvSpPr>
            <a:spLocks noChangeArrowheads="1"/>
          </p:cNvSpPr>
          <p:nvPr/>
        </p:nvSpPr>
        <p:spPr bwMode="auto">
          <a:xfrm>
            <a:off x="2627313" y="3789363"/>
            <a:ext cx="7207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11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14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98" name="Rectangle 338"/>
          <p:cNvSpPr>
            <a:spLocks noChangeArrowheads="1"/>
          </p:cNvSpPr>
          <p:nvPr/>
        </p:nvSpPr>
        <p:spPr bwMode="auto">
          <a:xfrm>
            <a:off x="755650" y="3716338"/>
            <a:ext cx="647700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13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699" name="Rectangle 366"/>
          <p:cNvSpPr>
            <a:spLocks noChangeArrowheads="1"/>
          </p:cNvSpPr>
          <p:nvPr/>
        </p:nvSpPr>
        <p:spPr bwMode="auto">
          <a:xfrm>
            <a:off x="5435600" y="4149725"/>
            <a:ext cx="504825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700" name="Rectangle 367"/>
          <p:cNvSpPr>
            <a:spLocks noChangeArrowheads="1"/>
          </p:cNvSpPr>
          <p:nvPr/>
        </p:nvSpPr>
        <p:spPr bwMode="auto">
          <a:xfrm>
            <a:off x="6804025" y="4581525"/>
            <a:ext cx="647700" cy="2873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15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701" name="Rectangle 368"/>
          <p:cNvSpPr>
            <a:spLocks noChangeArrowheads="1"/>
          </p:cNvSpPr>
          <p:nvPr/>
        </p:nvSpPr>
        <p:spPr bwMode="auto">
          <a:xfrm>
            <a:off x="6804025" y="5157788"/>
            <a:ext cx="7207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10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702" name="Rectangle 369"/>
          <p:cNvSpPr>
            <a:spLocks noChangeArrowheads="1"/>
          </p:cNvSpPr>
          <p:nvPr/>
        </p:nvSpPr>
        <p:spPr bwMode="auto">
          <a:xfrm>
            <a:off x="7885113" y="5157788"/>
            <a:ext cx="503237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703" name="Rectangle 370"/>
          <p:cNvSpPr>
            <a:spLocks noChangeArrowheads="1"/>
          </p:cNvSpPr>
          <p:nvPr/>
        </p:nvSpPr>
        <p:spPr bwMode="auto">
          <a:xfrm>
            <a:off x="7885113" y="4292600"/>
            <a:ext cx="503237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704" name="Rectangle 371"/>
          <p:cNvSpPr>
            <a:spLocks noChangeArrowheads="1"/>
          </p:cNvSpPr>
          <p:nvPr/>
        </p:nvSpPr>
        <p:spPr bwMode="auto">
          <a:xfrm>
            <a:off x="5219700" y="5084763"/>
            <a:ext cx="504825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705" name="Rectangle 372"/>
          <p:cNvSpPr>
            <a:spLocks noChangeArrowheads="1"/>
          </p:cNvSpPr>
          <p:nvPr/>
        </p:nvSpPr>
        <p:spPr bwMode="auto">
          <a:xfrm>
            <a:off x="7380288" y="3789363"/>
            <a:ext cx="720725" cy="287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11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14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706" name="Rectangle 373"/>
          <p:cNvSpPr>
            <a:spLocks noChangeArrowheads="1"/>
          </p:cNvSpPr>
          <p:nvPr/>
        </p:nvSpPr>
        <p:spPr bwMode="auto">
          <a:xfrm>
            <a:off x="5508625" y="3716338"/>
            <a:ext cx="647700" cy="2889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13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28707" name="AutoShape 6"/>
          <p:cNvSpPr>
            <a:spLocks noChangeArrowheads="1"/>
          </p:cNvSpPr>
          <p:nvPr/>
        </p:nvSpPr>
        <p:spPr bwMode="auto">
          <a:xfrm>
            <a:off x="395288" y="188913"/>
            <a:ext cx="3744912" cy="360362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do hloubky</a:t>
            </a:r>
          </a:p>
        </p:txBody>
      </p:sp>
      <p:sp>
        <p:nvSpPr>
          <p:cNvPr id="28708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28709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AEC0552-0CDB-4961-AA92-C5B32461FEF5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400" smtClean="0"/>
          </a:p>
        </p:txBody>
      </p:sp>
      <p:sp>
        <p:nvSpPr>
          <p:cNvPr id="28710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sp>
        <p:nvSpPr>
          <p:cNvPr id="28711" name="Line 81"/>
          <p:cNvSpPr>
            <a:spLocks noChangeShapeType="1"/>
          </p:cNvSpPr>
          <p:nvPr/>
        </p:nvSpPr>
        <p:spPr bwMode="auto">
          <a:xfrm>
            <a:off x="323850" y="3573463"/>
            <a:ext cx="84248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8712" name="AutoShape 79"/>
          <p:cNvSpPr>
            <a:spLocks noChangeArrowheads="1"/>
          </p:cNvSpPr>
          <p:nvPr/>
        </p:nvSpPr>
        <p:spPr bwMode="auto">
          <a:xfrm>
            <a:off x="323850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8713" name="Rectangle 107"/>
          <p:cNvSpPr>
            <a:spLocks noChangeArrowheads="1"/>
          </p:cNvSpPr>
          <p:nvPr/>
        </p:nvSpPr>
        <p:spPr bwMode="auto">
          <a:xfrm>
            <a:off x="1692275" y="5805488"/>
            <a:ext cx="21590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B  </a:t>
            </a:r>
            <a:endParaRPr lang="cs-CZ" altLang="cs-CZ" sz="1800" b="1"/>
          </a:p>
        </p:txBody>
      </p:sp>
      <p:sp>
        <p:nvSpPr>
          <p:cNvPr id="28714" name="AutoShape 79"/>
          <p:cNvSpPr>
            <a:spLocks noChangeArrowheads="1"/>
          </p:cNvSpPr>
          <p:nvPr/>
        </p:nvSpPr>
        <p:spPr bwMode="auto">
          <a:xfrm>
            <a:off x="323850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8715" name="Rectangle 107"/>
          <p:cNvSpPr>
            <a:spLocks noChangeArrowheads="1"/>
          </p:cNvSpPr>
          <p:nvPr/>
        </p:nvSpPr>
        <p:spPr bwMode="auto">
          <a:xfrm>
            <a:off x="1692275" y="6165850"/>
            <a:ext cx="21590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B </a:t>
            </a:r>
            <a:endParaRPr lang="cs-CZ" altLang="cs-CZ" sz="1800" b="1"/>
          </a:p>
        </p:txBody>
      </p:sp>
      <p:sp>
        <p:nvSpPr>
          <p:cNvPr id="28716" name="AutoShape 79"/>
          <p:cNvSpPr>
            <a:spLocks noChangeArrowheads="1"/>
          </p:cNvSpPr>
          <p:nvPr/>
        </p:nvSpPr>
        <p:spPr bwMode="auto">
          <a:xfrm>
            <a:off x="323850" y="2781300"/>
            <a:ext cx="1223963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8717" name="Rectangle 107"/>
          <p:cNvSpPr>
            <a:spLocks noChangeArrowheads="1"/>
          </p:cNvSpPr>
          <p:nvPr/>
        </p:nvSpPr>
        <p:spPr bwMode="auto">
          <a:xfrm>
            <a:off x="1692275" y="2781300"/>
            <a:ext cx="21590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B </a:t>
            </a:r>
            <a:endParaRPr lang="cs-CZ" altLang="cs-CZ" sz="1800" b="1"/>
          </a:p>
        </p:txBody>
      </p:sp>
      <p:sp>
        <p:nvSpPr>
          <p:cNvPr id="28718" name="AutoShape 79"/>
          <p:cNvSpPr>
            <a:spLocks noChangeArrowheads="1"/>
          </p:cNvSpPr>
          <p:nvPr/>
        </p:nvSpPr>
        <p:spPr bwMode="auto">
          <a:xfrm>
            <a:off x="323850" y="3141663"/>
            <a:ext cx="86360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8719" name="Rectangle 107"/>
          <p:cNvSpPr>
            <a:spLocks noChangeArrowheads="1"/>
          </p:cNvSpPr>
          <p:nvPr/>
        </p:nvSpPr>
        <p:spPr bwMode="auto">
          <a:xfrm>
            <a:off x="1692275" y="3141663"/>
            <a:ext cx="21590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B A </a:t>
            </a:r>
            <a:endParaRPr lang="cs-CZ" altLang="cs-CZ" sz="1800" b="1"/>
          </a:p>
        </p:txBody>
      </p:sp>
      <p:cxnSp>
        <p:nvCxnSpPr>
          <p:cNvPr id="28720" name="Přímá spojovací čára 194"/>
          <p:cNvCxnSpPr>
            <a:cxnSpLocks noChangeShapeType="1"/>
          </p:cNvCxnSpPr>
          <p:nvPr/>
        </p:nvCxnSpPr>
        <p:spPr bwMode="auto">
          <a:xfrm flipH="1" flipV="1">
            <a:off x="971550" y="1557338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21" name="Přímá spojovací čára 194"/>
          <p:cNvCxnSpPr>
            <a:cxnSpLocks noChangeShapeType="1"/>
          </p:cNvCxnSpPr>
          <p:nvPr/>
        </p:nvCxnSpPr>
        <p:spPr bwMode="auto">
          <a:xfrm flipH="1" flipV="1">
            <a:off x="1547813" y="908050"/>
            <a:ext cx="503237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22" name="Přímá spojovací čára 194"/>
          <p:cNvCxnSpPr>
            <a:cxnSpLocks noChangeShapeType="1"/>
          </p:cNvCxnSpPr>
          <p:nvPr/>
        </p:nvCxnSpPr>
        <p:spPr bwMode="auto">
          <a:xfrm>
            <a:off x="971550" y="15573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23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908050"/>
            <a:ext cx="504825" cy="649288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24" name="Přímá spojovací čára 194"/>
          <p:cNvCxnSpPr>
            <a:cxnSpLocks noChangeShapeType="1"/>
          </p:cNvCxnSpPr>
          <p:nvPr/>
        </p:nvCxnSpPr>
        <p:spPr bwMode="auto">
          <a:xfrm>
            <a:off x="2051050" y="15573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25" name="Přímá spojovací čára 194"/>
          <p:cNvCxnSpPr>
            <a:cxnSpLocks noChangeShapeType="1"/>
          </p:cNvCxnSpPr>
          <p:nvPr/>
        </p:nvCxnSpPr>
        <p:spPr bwMode="auto">
          <a:xfrm>
            <a:off x="2051050" y="2420938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26" name="Přímá spojovací čára 194"/>
          <p:cNvCxnSpPr>
            <a:cxnSpLocks noChangeShapeType="1"/>
          </p:cNvCxnSpPr>
          <p:nvPr/>
        </p:nvCxnSpPr>
        <p:spPr bwMode="auto">
          <a:xfrm>
            <a:off x="971550" y="24209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27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28" name="Přímá spojovací čára 194"/>
          <p:cNvCxnSpPr>
            <a:cxnSpLocks noChangeShapeType="1"/>
          </p:cNvCxnSpPr>
          <p:nvPr/>
        </p:nvCxnSpPr>
        <p:spPr bwMode="auto">
          <a:xfrm flipV="1">
            <a:off x="971550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29" name="Přímá spojovací čára 194"/>
          <p:cNvCxnSpPr>
            <a:cxnSpLocks noChangeShapeType="1"/>
          </p:cNvCxnSpPr>
          <p:nvPr/>
        </p:nvCxnSpPr>
        <p:spPr bwMode="auto">
          <a:xfrm flipV="1">
            <a:off x="3132138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30" name="Přímá spojovací čára 194"/>
          <p:cNvCxnSpPr>
            <a:cxnSpLocks noChangeShapeType="1"/>
          </p:cNvCxnSpPr>
          <p:nvPr/>
        </p:nvCxnSpPr>
        <p:spPr bwMode="auto">
          <a:xfrm flipH="1">
            <a:off x="1547813" y="908050"/>
            <a:ext cx="1008062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31" name="Elipsa 200"/>
          <p:cNvSpPr>
            <a:spLocks noChangeArrowheads="1"/>
          </p:cNvSpPr>
          <p:nvPr/>
        </p:nvSpPr>
        <p:spPr bwMode="auto">
          <a:xfrm>
            <a:off x="827088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8732" name="Elipsa 200"/>
          <p:cNvSpPr>
            <a:spLocks noChangeArrowheads="1"/>
          </p:cNvSpPr>
          <p:nvPr/>
        </p:nvSpPr>
        <p:spPr bwMode="auto">
          <a:xfrm>
            <a:off x="1906588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8733" name="Elipsa 200"/>
          <p:cNvSpPr>
            <a:spLocks noChangeArrowheads="1"/>
          </p:cNvSpPr>
          <p:nvPr/>
        </p:nvSpPr>
        <p:spPr bwMode="auto">
          <a:xfrm>
            <a:off x="2987675" y="14128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8734" name="Elipsa 200"/>
          <p:cNvSpPr>
            <a:spLocks noChangeArrowheads="1"/>
          </p:cNvSpPr>
          <p:nvPr/>
        </p:nvSpPr>
        <p:spPr bwMode="auto">
          <a:xfrm>
            <a:off x="828675" y="2276475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8735" name="Elipsa 200"/>
          <p:cNvSpPr>
            <a:spLocks noChangeArrowheads="1"/>
          </p:cNvSpPr>
          <p:nvPr/>
        </p:nvSpPr>
        <p:spPr bwMode="auto">
          <a:xfrm>
            <a:off x="1908175" y="2276475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8736" name="Elipsa 200"/>
          <p:cNvSpPr>
            <a:spLocks noChangeArrowheads="1"/>
          </p:cNvSpPr>
          <p:nvPr/>
        </p:nvSpPr>
        <p:spPr bwMode="auto">
          <a:xfrm>
            <a:off x="2987675" y="22764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8737" name="Elipsa 200"/>
          <p:cNvSpPr>
            <a:spLocks noChangeArrowheads="1"/>
          </p:cNvSpPr>
          <p:nvPr/>
        </p:nvSpPr>
        <p:spPr bwMode="auto">
          <a:xfrm>
            <a:off x="2411413" y="765175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8738" name="Elipsa 200"/>
          <p:cNvSpPr>
            <a:spLocks noChangeArrowheads="1"/>
          </p:cNvSpPr>
          <p:nvPr/>
        </p:nvSpPr>
        <p:spPr bwMode="auto">
          <a:xfrm>
            <a:off x="1403350" y="765175"/>
            <a:ext cx="288925" cy="28733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8739" name="AutoShape 79"/>
          <p:cNvSpPr>
            <a:spLocks noChangeArrowheads="1"/>
          </p:cNvSpPr>
          <p:nvPr/>
        </p:nvSpPr>
        <p:spPr bwMode="auto">
          <a:xfrm>
            <a:off x="5076825" y="2781300"/>
            <a:ext cx="1223963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8740" name="Rectangle 107"/>
          <p:cNvSpPr>
            <a:spLocks noChangeArrowheads="1"/>
          </p:cNvSpPr>
          <p:nvPr/>
        </p:nvSpPr>
        <p:spPr bwMode="auto">
          <a:xfrm>
            <a:off x="6443663" y="278130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</a:t>
            </a:r>
            <a:endParaRPr lang="cs-CZ" altLang="cs-CZ" sz="1800" b="1"/>
          </a:p>
        </p:txBody>
      </p:sp>
      <p:sp>
        <p:nvSpPr>
          <p:cNvPr id="28741" name="AutoShape 79"/>
          <p:cNvSpPr>
            <a:spLocks noChangeArrowheads="1"/>
          </p:cNvSpPr>
          <p:nvPr/>
        </p:nvSpPr>
        <p:spPr bwMode="auto">
          <a:xfrm>
            <a:off x="5076825" y="3141663"/>
            <a:ext cx="863600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8742" name="Rectangle 107"/>
          <p:cNvSpPr>
            <a:spLocks noChangeArrowheads="1"/>
          </p:cNvSpPr>
          <p:nvPr/>
        </p:nvSpPr>
        <p:spPr bwMode="auto">
          <a:xfrm>
            <a:off x="6443663" y="3141663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B A </a:t>
            </a:r>
            <a:endParaRPr lang="cs-CZ" altLang="cs-CZ" sz="1800" b="1"/>
          </a:p>
        </p:txBody>
      </p:sp>
      <p:cxnSp>
        <p:nvCxnSpPr>
          <p:cNvPr id="28743" name="Přímá spojovací čára 194"/>
          <p:cNvCxnSpPr>
            <a:cxnSpLocks noChangeShapeType="1"/>
          </p:cNvCxnSpPr>
          <p:nvPr/>
        </p:nvCxnSpPr>
        <p:spPr bwMode="auto">
          <a:xfrm flipH="1" flipV="1">
            <a:off x="5724525" y="1557338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4" name="Přímá spojovací čára 194"/>
          <p:cNvCxnSpPr>
            <a:cxnSpLocks noChangeShapeType="1"/>
          </p:cNvCxnSpPr>
          <p:nvPr/>
        </p:nvCxnSpPr>
        <p:spPr bwMode="auto">
          <a:xfrm flipH="1" flipV="1">
            <a:off x="6300788" y="908050"/>
            <a:ext cx="503237" cy="649288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5" name="Přímá spojovací čára 194"/>
          <p:cNvCxnSpPr>
            <a:cxnSpLocks noChangeShapeType="1"/>
          </p:cNvCxnSpPr>
          <p:nvPr/>
        </p:nvCxnSpPr>
        <p:spPr bwMode="auto">
          <a:xfrm>
            <a:off x="5724525" y="15573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6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908050"/>
            <a:ext cx="504825" cy="649288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7" name="Přímá spojovací čára 194"/>
          <p:cNvCxnSpPr>
            <a:cxnSpLocks noChangeShapeType="1"/>
          </p:cNvCxnSpPr>
          <p:nvPr/>
        </p:nvCxnSpPr>
        <p:spPr bwMode="auto">
          <a:xfrm>
            <a:off x="6804025" y="1557338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8" name="Přímá spojovací čára 194"/>
          <p:cNvCxnSpPr>
            <a:cxnSpLocks noChangeShapeType="1"/>
          </p:cNvCxnSpPr>
          <p:nvPr/>
        </p:nvCxnSpPr>
        <p:spPr bwMode="auto">
          <a:xfrm>
            <a:off x="6804025" y="2420938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49" name="Přímá spojovací čára 194"/>
          <p:cNvCxnSpPr>
            <a:cxnSpLocks noChangeShapeType="1"/>
          </p:cNvCxnSpPr>
          <p:nvPr/>
        </p:nvCxnSpPr>
        <p:spPr bwMode="auto">
          <a:xfrm>
            <a:off x="5724525" y="2420938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50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51" name="Přímá spojovací čára 194"/>
          <p:cNvCxnSpPr>
            <a:cxnSpLocks noChangeShapeType="1"/>
          </p:cNvCxnSpPr>
          <p:nvPr/>
        </p:nvCxnSpPr>
        <p:spPr bwMode="auto">
          <a:xfrm flipV="1">
            <a:off x="5724525" y="1557338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52" name="Přímá spojovací čára 194"/>
          <p:cNvCxnSpPr>
            <a:cxnSpLocks noChangeShapeType="1"/>
          </p:cNvCxnSpPr>
          <p:nvPr/>
        </p:nvCxnSpPr>
        <p:spPr bwMode="auto">
          <a:xfrm flipV="1">
            <a:off x="7885113" y="1557338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53" name="Přímá spojovací čára 194"/>
          <p:cNvCxnSpPr>
            <a:cxnSpLocks noChangeShapeType="1"/>
          </p:cNvCxnSpPr>
          <p:nvPr/>
        </p:nvCxnSpPr>
        <p:spPr bwMode="auto">
          <a:xfrm flipH="1">
            <a:off x="6300788" y="908050"/>
            <a:ext cx="1008062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54" name="Elipsa 200"/>
          <p:cNvSpPr>
            <a:spLocks noChangeArrowheads="1"/>
          </p:cNvSpPr>
          <p:nvPr/>
        </p:nvSpPr>
        <p:spPr bwMode="auto">
          <a:xfrm>
            <a:off x="5580063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8755" name="Elipsa 200"/>
          <p:cNvSpPr>
            <a:spLocks noChangeArrowheads="1"/>
          </p:cNvSpPr>
          <p:nvPr/>
        </p:nvSpPr>
        <p:spPr bwMode="auto">
          <a:xfrm>
            <a:off x="6659563" y="1412875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8756" name="Elipsa 200"/>
          <p:cNvSpPr>
            <a:spLocks noChangeArrowheads="1"/>
          </p:cNvSpPr>
          <p:nvPr/>
        </p:nvSpPr>
        <p:spPr bwMode="auto">
          <a:xfrm>
            <a:off x="7740650" y="1412875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8757" name="Elipsa 200"/>
          <p:cNvSpPr>
            <a:spLocks noChangeArrowheads="1"/>
          </p:cNvSpPr>
          <p:nvPr/>
        </p:nvSpPr>
        <p:spPr bwMode="auto">
          <a:xfrm>
            <a:off x="5580063" y="22764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8758" name="Elipsa 200"/>
          <p:cNvSpPr>
            <a:spLocks noChangeArrowheads="1"/>
          </p:cNvSpPr>
          <p:nvPr/>
        </p:nvSpPr>
        <p:spPr bwMode="auto">
          <a:xfrm>
            <a:off x="6659563" y="22764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8759" name="Elipsa 200"/>
          <p:cNvSpPr>
            <a:spLocks noChangeArrowheads="1"/>
          </p:cNvSpPr>
          <p:nvPr/>
        </p:nvSpPr>
        <p:spPr bwMode="auto">
          <a:xfrm>
            <a:off x="7740650" y="2276475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8760" name="Elipsa 200"/>
          <p:cNvSpPr>
            <a:spLocks noChangeArrowheads="1"/>
          </p:cNvSpPr>
          <p:nvPr/>
        </p:nvSpPr>
        <p:spPr bwMode="auto">
          <a:xfrm>
            <a:off x="7164388" y="765175"/>
            <a:ext cx="288925" cy="28733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8761" name="Elipsa 200"/>
          <p:cNvSpPr>
            <a:spLocks noChangeArrowheads="1"/>
          </p:cNvSpPr>
          <p:nvPr/>
        </p:nvSpPr>
        <p:spPr bwMode="auto">
          <a:xfrm>
            <a:off x="6156325" y="765175"/>
            <a:ext cx="288925" cy="287338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8762" name="AutoShape 79"/>
          <p:cNvSpPr>
            <a:spLocks noChangeArrowheads="1"/>
          </p:cNvSpPr>
          <p:nvPr/>
        </p:nvSpPr>
        <p:spPr bwMode="auto">
          <a:xfrm>
            <a:off x="323850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8763" name="Rectangle 107"/>
          <p:cNvSpPr>
            <a:spLocks noChangeArrowheads="1"/>
          </p:cNvSpPr>
          <p:nvPr/>
        </p:nvSpPr>
        <p:spPr bwMode="auto">
          <a:xfrm>
            <a:off x="1692275" y="5805488"/>
            <a:ext cx="21590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</a:p>
        </p:txBody>
      </p:sp>
      <p:sp>
        <p:nvSpPr>
          <p:cNvPr id="28764" name="AutoShape 79"/>
          <p:cNvSpPr>
            <a:spLocks noChangeArrowheads="1"/>
          </p:cNvSpPr>
          <p:nvPr/>
        </p:nvSpPr>
        <p:spPr bwMode="auto">
          <a:xfrm>
            <a:off x="323850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8765" name="Rectangle 107"/>
          <p:cNvSpPr>
            <a:spLocks noChangeArrowheads="1"/>
          </p:cNvSpPr>
          <p:nvPr/>
        </p:nvSpPr>
        <p:spPr bwMode="auto">
          <a:xfrm>
            <a:off x="1692275" y="6165850"/>
            <a:ext cx="2159000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B A </a:t>
            </a:r>
            <a:endParaRPr lang="cs-CZ" altLang="cs-CZ" sz="1800" b="1"/>
          </a:p>
        </p:txBody>
      </p:sp>
      <p:cxnSp>
        <p:nvCxnSpPr>
          <p:cNvPr id="28766" name="Přímá spojovací čára 194"/>
          <p:cNvCxnSpPr>
            <a:cxnSpLocks noChangeShapeType="1"/>
          </p:cNvCxnSpPr>
          <p:nvPr/>
        </p:nvCxnSpPr>
        <p:spPr bwMode="auto">
          <a:xfrm flipH="1" flipV="1">
            <a:off x="971550" y="4581525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67" name="Přímá spojovací čára 194"/>
          <p:cNvCxnSpPr>
            <a:cxnSpLocks noChangeShapeType="1"/>
          </p:cNvCxnSpPr>
          <p:nvPr/>
        </p:nvCxnSpPr>
        <p:spPr bwMode="auto">
          <a:xfrm flipH="1" flipV="1">
            <a:off x="1547813" y="3933825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68" name="Přímá spojovací čára 194"/>
          <p:cNvCxnSpPr>
            <a:cxnSpLocks noChangeShapeType="1"/>
          </p:cNvCxnSpPr>
          <p:nvPr/>
        </p:nvCxnSpPr>
        <p:spPr bwMode="auto">
          <a:xfrm>
            <a:off x="971550" y="45815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69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3933825"/>
            <a:ext cx="504825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70" name="Přímá spojovací čára 194"/>
          <p:cNvCxnSpPr>
            <a:cxnSpLocks noChangeShapeType="1"/>
          </p:cNvCxnSpPr>
          <p:nvPr/>
        </p:nvCxnSpPr>
        <p:spPr bwMode="auto">
          <a:xfrm>
            <a:off x="2051050" y="45815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71" name="Přímá spojovací čára 194"/>
          <p:cNvCxnSpPr>
            <a:cxnSpLocks noChangeShapeType="1"/>
          </p:cNvCxnSpPr>
          <p:nvPr/>
        </p:nvCxnSpPr>
        <p:spPr bwMode="auto">
          <a:xfrm>
            <a:off x="2051050" y="5445125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72" name="Přímá spojovací čára 194"/>
          <p:cNvCxnSpPr>
            <a:cxnSpLocks noChangeShapeType="1"/>
          </p:cNvCxnSpPr>
          <p:nvPr/>
        </p:nvCxnSpPr>
        <p:spPr bwMode="auto">
          <a:xfrm>
            <a:off x="971550" y="54451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73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74" name="Přímá spojovací čára 194"/>
          <p:cNvCxnSpPr>
            <a:cxnSpLocks noChangeShapeType="1"/>
          </p:cNvCxnSpPr>
          <p:nvPr/>
        </p:nvCxnSpPr>
        <p:spPr bwMode="auto">
          <a:xfrm flipV="1">
            <a:off x="971550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75" name="Přímá spojovací čára 194"/>
          <p:cNvCxnSpPr>
            <a:cxnSpLocks noChangeShapeType="1"/>
          </p:cNvCxnSpPr>
          <p:nvPr/>
        </p:nvCxnSpPr>
        <p:spPr bwMode="auto">
          <a:xfrm flipV="1">
            <a:off x="3132138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76" name="Přímá spojovací čára 194"/>
          <p:cNvCxnSpPr>
            <a:cxnSpLocks noChangeShapeType="1"/>
          </p:cNvCxnSpPr>
          <p:nvPr/>
        </p:nvCxnSpPr>
        <p:spPr bwMode="auto">
          <a:xfrm flipH="1">
            <a:off x="1547813" y="3933825"/>
            <a:ext cx="1008062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777" name="Elipsa 200"/>
          <p:cNvSpPr>
            <a:spLocks noChangeArrowheads="1"/>
          </p:cNvSpPr>
          <p:nvPr/>
        </p:nvSpPr>
        <p:spPr bwMode="auto">
          <a:xfrm>
            <a:off x="827088" y="443706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8778" name="Elipsa 200"/>
          <p:cNvSpPr>
            <a:spLocks noChangeArrowheads="1"/>
          </p:cNvSpPr>
          <p:nvPr/>
        </p:nvSpPr>
        <p:spPr bwMode="auto">
          <a:xfrm>
            <a:off x="1906588" y="44370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8779" name="Elipsa 200"/>
          <p:cNvSpPr>
            <a:spLocks noChangeArrowheads="1"/>
          </p:cNvSpPr>
          <p:nvPr/>
        </p:nvSpPr>
        <p:spPr bwMode="auto">
          <a:xfrm>
            <a:off x="2987675" y="44370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8780" name="Elipsa 200"/>
          <p:cNvSpPr>
            <a:spLocks noChangeArrowheads="1"/>
          </p:cNvSpPr>
          <p:nvPr/>
        </p:nvSpPr>
        <p:spPr bwMode="auto">
          <a:xfrm>
            <a:off x="828675" y="5300663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8781" name="Elipsa 200"/>
          <p:cNvSpPr>
            <a:spLocks noChangeArrowheads="1"/>
          </p:cNvSpPr>
          <p:nvPr/>
        </p:nvSpPr>
        <p:spPr bwMode="auto">
          <a:xfrm>
            <a:off x="1908175" y="5300663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8782" name="Elipsa 200"/>
          <p:cNvSpPr>
            <a:spLocks noChangeArrowheads="1"/>
          </p:cNvSpPr>
          <p:nvPr/>
        </p:nvSpPr>
        <p:spPr bwMode="auto">
          <a:xfrm>
            <a:off x="2987675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8783" name="Elipsa 200"/>
          <p:cNvSpPr>
            <a:spLocks noChangeArrowheads="1"/>
          </p:cNvSpPr>
          <p:nvPr/>
        </p:nvSpPr>
        <p:spPr bwMode="auto">
          <a:xfrm>
            <a:off x="2411413" y="3789363"/>
            <a:ext cx="288925" cy="287337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8784" name="Elipsa 200"/>
          <p:cNvSpPr>
            <a:spLocks noChangeArrowheads="1"/>
          </p:cNvSpPr>
          <p:nvPr/>
        </p:nvSpPr>
        <p:spPr bwMode="auto">
          <a:xfrm>
            <a:off x="1403350" y="3789363"/>
            <a:ext cx="288925" cy="287337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28785" name="AutoShape 79"/>
          <p:cNvSpPr>
            <a:spLocks noChangeArrowheads="1"/>
          </p:cNvSpPr>
          <p:nvPr/>
        </p:nvSpPr>
        <p:spPr bwMode="auto">
          <a:xfrm>
            <a:off x="5076825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8786" name="Rectangle 107"/>
          <p:cNvSpPr>
            <a:spLocks noChangeArrowheads="1"/>
          </p:cNvSpPr>
          <p:nvPr/>
        </p:nvSpPr>
        <p:spPr bwMode="auto">
          <a:xfrm>
            <a:off x="6443663" y="5805488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B  </a:t>
            </a:r>
            <a:endParaRPr lang="cs-CZ" altLang="cs-CZ" sz="1800" b="1"/>
          </a:p>
        </p:txBody>
      </p:sp>
      <p:sp>
        <p:nvSpPr>
          <p:cNvPr id="28787" name="AutoShape 79"/>
          <p:cNvSpPr>
            <a:spLocks noChangeArrowheads="1"/>
          </p:cNvSpPr>
          <p:nvPr/>
        </p:nvSpPr>
        <p:spPr bwMode="auto">
          <a:xfrm>
            <a:off x="5076825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8788" name="Rectangle 107"/>
          <p:cNvSpPr>
            <a:spLocks noChangeArrowheads="1"/>
          </p:cNvSpPr>
          <p:nvPr/>
        </p:nvSpPr>
        <p:spPr bwMode="auto">
          <a:xfrm>
            <a:off x="6443663" y="616585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B </a:t>
            </a:r>
            <a:endParaRPr lang="cs-CZ" altLang="cs-CZ" sz="1800" b="1"/>
          </a:p>
        </p:txBody>
      </p:sp>
      <p:sp>
        <p:nvSpPr>
          <p:cNvPr id="28789" name="AutoShape 79"/>
          <p:cNvSpPr>
            <a:spLocks noChangeArrowheads="1"/>
          </p:cNvSpPr>
          <p:nvPr/>
        </p:nvSpPr>
        <p:spPr bwMode="auto">
          <a:xfrm>
            <a:off x="5076825" y="5805488"/>
            <a:ext cx="1223963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/>
              <a:t>Z</a:t>
            </a:r>
            <a:r>
              <a:rPr lang="cs-CZ" altLang="cs-CZ" sz="1800" b="1"/>
              <a:t>ásobník</a:t>
            </a:r>
          </a:p>
        </p:txBody>
      </p:sp>
      <p:sp>
        <p:nvSpPr>
          <p:cNvPr id="28790" name="Rectangle 107"/>
          <p:cNvSpPr>
            <a:spLocks noChangeArrowheads="1"/>
          </p:cNvSpPr>
          <p:nvPr/>
        </p:nvSpPr>
        <p:spPr bwMode="auto">
          <a:xfrm>
            <a:off x="6443663" y="5805488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28791" name="AutoShape 79"/>
          <p:cNvSpPr>
            <a:spLocks noChangeArrowheads="1"/>
          </p:cNvSpPr>
          <p:nvPr/>
        </p:nvSpPr>
        <p:spPr bwMode="auto">
          <a:xfrm>
            <a:off x="5076825" y="6165850"/>
            <a:ext cx="863600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Výstup</a:t>
            </a:r>
          </a:p>
        </p:txBody>
      </p:sp>
      <p:sp>
        <p:nvSpPr>
          <p:cNvPr id="28792" name="Rectangle 107"/>
          <p:cNvSpPr>
            <a:spLocks noChangeArrowheads="1"/>
          </p:cNvSpPr>
          <p:nvPr/>
        </p:nvSpPr>
        <p:spPr bwMode="auto">
          <a:xfrm>
            <a:off x="6443663" y="616585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B A </a:t>
            </a:r>
            <a:endParaRPr lang="cs-CZ" altLang="cs-CZ" sz="1800" b="1"/>
          </a:p>
        </p:txBody>
      </p:sp>
      <p:cxnSp>
        <p:nvCxnSpPr>
          <p:cNvPr id="28793" name="Přímá spojovací čára 194"/>
          <p:cNvCxnSpPr>
            <a:cxnSpLocks noChangeShapeType="1"/>
          </p:cNvCxnSpPr>
          <p:nvPr/>
        </p:nvCxnSpPr>
        <p:spPr bwMode="auto">
          <a:xfrm flipH="1" flipV="1">
            <a:off x="5724525" y="4581525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94" name="Přímá spojovací čára 194"/>
          <p:cNvCxnSpPr>
            <a:cxnSpLocks noChangeShapeType="1"/>
          </p:cNvCxnSpPr>
          <p:nvPr/>
        </p:nvCxnSpPr>
        <p:spPr bwMode="auto">
          <a:xfrm flipH="1" flipV="1">
            <a:off x="6300788" y="3933825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95" name="Přímá spojovací čára 194"/>
          <p:cNvCxnSpPr>
            <a:cxnSpLocks noChangeShapeType="1"/>
          </p:cNvCxnSpPr>
          <p:nvPr/>
        </p:nvCxnSpPr>
        <p:spPr bwMode="auto">
          <a:xfrm>
            <a:off x="5724525" y="45815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96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3933825"/>
            <a:ext cx="504825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97" name="Přímá spojovací čára 194"/>
          <p:cNvCxnSpPr>
            <a:cxnSpLocks noChangeShapeType="1"/>
          </p:cNvCxnSpPr>
          <p:nvPr/>
        </p:nvCxnSpPr>
        <p:spPr bwMode="auto">
          <a:xfrm>
            <a:off x="6804025" y="4581525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98" name="Přímá spojovací čára 194"/>
          <p:cNvCxnSpPr>
            <a:cxnSpLocks noChangeShapeType="1"/>
          </p:cNvCxnSpPr>
          <p:nvPr/>
        </p:nvCxnSpPr>
        <p:spPr bwMode="auto">
          <a:xfrm>
            <a:off x="6804025" y="5445125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799" name="Přímá spojovací čára 194"/>
          <p:cNvCxnSpPr>
            <a:cxnSpLocks noChangeShapeType="1"/>
          </p:cNvCxnSpPr>
          <p:nvPr/>
        </p:nvCxnSpPr>
        <p:spPr bwMode="auto">
          <a:xfrm>
            <a:off x="5724525" y="544512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800" name="Přímá spojovací čára 194"/>
          <p:cNvCxnSpPr>
            <a:cxnSpLocks noChangeShapeType="1"/>
          </p:cNvCxnSpPr>
          <p:nvPr/>
        </p:nvCxnSpPr>
        <p:spPr bwMode="auto">
          <a:xfrm flipV="1">
            <a:off x="6804025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801" name="Přímá spojovací čára 194"/>
          <p:cNvCxnSpPr>
            <a:cxnSpLocks noChangeShapeType="1"/>
          </p:cNvCxnSpPr>
          <p:nvPr/>
        </p:nvCxnSpPr>
        <p:spPr bwMode="auto">
          <a:xfrm flipV="1">
            <a:off x="5724525" y="458152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802" name="Přímá spojovací čára 194"/>
          <p:cNvCxnSpPr>
            <a:cxnSpLocks noChangeShapeType="1"/>
          </p:cNvCxnSpPr>
          <p:nvPr/>
        </p:nvCxnSpPr>
        <p:spPr bwMode="auto">
          <a:xfrm flipV="1">
            <a:off x="7885113" y="458152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803" name="Přímá spojovací čára 194"/>
          <p:cNvCxnSpPr>
            <a:cxnSpLocks noChangeShapeType="1"/>
          </p:cNvCxnSpPr>
          <p:nvPr/>
        </p:nvCxnSpPr>
        <p:spPr bwMode="auto">
          <a:xfrm flipH="1">
            <a:off x="6300788" y="3933825"/>
            <a:ext cx="1008062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804" name="Elipsa 200"/>
          <p:cNvSpPr>
            <a:spLocks noChangeArrowheads="1"/>
          </p:cNvSpPr>
          <p:nvPr/>
        </p:nvSpPr>
        <p:spPr bwMode="auto">
          <a:xfrm>
            <a:off x="5580063" y="44370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28805" name="Elipsa 200"/>
          <p:cNvSpPr>
            <a:spLocks noChangeArrowheads="1"/>
          </p:cNvSpPr>
          <p:nvPr/>
        </p:nvSpPr>
        <p:spPr bwMode="auto">
          <a:xfrm>
            <a:off x="6659563" y="44370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28806" name="Elipsa 200"/>
          <p:cNvSpPr>
            <a:spLocks noChangeArrowheads="1"/>
          </p:cNvSpPr>
          <p:nvPr/>
        </p:nvSpPr>
        <p:spPr bwMode="auto">
          <a:xfrm>
            <a:off x="7740650" y="4437063"/>
            <a:ext cx="287338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28807" name="Elipsa 200"/>
          <p:cNvSpPr>
            <a:spLocks noChangeArrowheads="1"/>
          </p:cNvSpPr>
          <p:nvPr/>
        </p:nvSpPr>
        <p:spPr bwMode="auto">
          <a:xfrm>
            <a:off x="5580063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28808" name="Elipsa 200"/>
          <p:cNvSpPr>
            <a:spLocks noChangeArrowheads="1"/>
          </p:cNvSpPr>
          <p:nvPr/>
        </p:nvSpPr>
        <p:spPr bwMode="auto">
          <a:xfrm>
            <a:off x="6659563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28809" name="Elipsa 200"/>
          <p:cNvSpPr>
            <a:spLocks noChangeArrowheads="1"/>
          </p:cNvSpPr>
          <p:nvPr/>
        </p:nvSpPr>
        <p:spPr bwMode="auto">
          <a:xfrm>
            <a:off x="7740650" y="5300663"/>
            <a:ext cx="288925" cy="2889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28810" name="Elipsa 200"/>
          <p:cNvSpPr>
            <a:spLocks noChangeArrowheads="1"/>
          </p:cNvSpPr>
          <p:nvPr/>
        </p:nvSpPr>
        <p:spPr bwMode="auto">
          <a:xfrm>
            <a:off x="7164388" y="3789363"/>
            <a:ext cx="288925" cy="287337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28811" name="Elipsa 200"/>
          <p:cNvSpPr>
            <a:spLocks noChangeArrowheads="1"/>
          </p:cNvSpPr>
          <p:nvPr/>
        </p:nvSpPr>
        <p:spPr bwMode="auto">
          <a:xfrm>
            <a:off x="6156325" y="3789363"/>
            <a:ext cx="288925" cy="287337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375" name="Down Arrow 374"/>
          <p:cNvSpPr/>
          <p:nvPr/>
        </p:nvSpPr>
        <p:spPr>
          <a:xfrm rot="14038004">
            <a:off x="2124076" y="936625"/>
            <a:ext cx="215900" cy="288925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6" name="Down Arrow 375"/>
          <p:cNvSpPr/>
          <p:nvPr/>
        </p:nvSpPr>
        <p:spPr>
          <a:xfrm>
            <a:off x="6659563" y="1052513"/>
            <a:ext cx="215900" cy="288925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77" name="Down Arrow 376"/>
          <p:cNvSpPr/>
          <p:nvPr/>
        </p:nvSpPr>
        <p:spPr>
          <a:xfrm rot="2430491">
            <a:off x="1182688" y="4184650"/>
            <a:ext cx="215900" cy="287338"/>
          </a:xfrm>
          <a:prstGeom prst="downArrow">
            <a:avLst/>
          </a:prstGeom>
          <a:solidFill>
            <a:srgbClr val="99CC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79"/>
          <p:cNvSpPr>
            <a:spLocks noChangeArrowheads="1"/>
          </p:cNvSpPr>
          <p:nvPr/>
        </p:nvSpPr>
        <p:spPr bwMode="auto">
          <a:xfrm>
            <a:off x="971550" y="1557338"/>
            <a:ext cx="7921625" cy="4967287"/>
          </a:xfrm>
          <a:prstGeom prst="roundRect">
            <a:avLst>
              <a:gd name="adj" fmla="val 413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Čerstvé uzly jsou všechny dosud ani jednou nenavštívené uzly.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Před začátkem prohledávání jsou všechny uzly čerstvé.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Při první návštěvě uzlu se uzel stává otevřeným.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Množina čerstvých uzlů se během prohledávání nikdy nezvětšuje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   vzhledem k inkluzi.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Otevřené uzly jsou alespoň jednou navštívené uzly, které dosud nebyly uzavřeny.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Množina otevřených uzlů se může během prohledávání zvětšovat i zmenšovat.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Uzavřené uzly jsou uzly, které už během prohledávání nebudou navštíveny.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Pokud jsou všechny sousedy aktuálního uzlu otevřené nebo uzavřené, aktuální uzel se stává uzavřeným.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Množina uzavřených uzlů se během prohledávání nikdy nezmenšuje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  vzhledem k inkluzi.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Na konci prohledávání jsou všechny uzly uzavřené.</a:t>
            </a:r>
          </a:p>
        </p:txBody>
      </p:sp>
      <p:sp>
        <p:nvSpPr>
          <p:cNvPr id="29699" name="Zástupný symbol pro datum 110"/>
          <p:cNvSpPr>
            <a:spLocks noGrp="1"/>
          </p:cNvSpPr>
          <p:nvPr>
            <p:ph type="dt" sz="quarter" idx="10"/>
          </p:nvPr>
        </p:nvSpPr>
        <p:spPr>
          <a:xfrm>
            <a:off x="107950" y="6473825"/>
            <a:ext cx="2133600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29700" name="Zástupný symbol pro číslo snímku 121"/>
          <p:cNvSpPr>
            <a:spLocks noGrp="1"/>
          </p:cNvSpPr>
          <p:nvPr>
            <p:ph type="sldNum" sz="quarter" idx="12"/>
          </p:nvPr>
        </p:nvSpPr>
        <p:spPr>
          <a:xfrm>
            <a:off x="6831013" y="6473825"/>
            <a:ext cx="2133600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94CD072-1F03-49BC-9F28-EF2BACDEDDA3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400" smtClean="0"/>
          </a:p>
        </p:txBody>
      </p:sp>
      <p:sp>
        <p:nvSpPr>
          <p:cNvPr id="29701" name="Zástupný symbol pro zápatí 124"/>
          <p:cNvSpPr>
            <a:spLocks noGrp="1"/>
          </p:cNvSpPr>
          <p:nvPr>
            <p:ph type="ftr" sz="quarter" idx="11"/>
          </p:nvPr>
        </p:nvSpPr>
        <p:spPr>
          <a:xfrm>
            <a:off x="3124200" y="6473825"/>
            <a:ext cx="2895600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sp>
        <p:nvSpPr>
          <p:cNvPr id="29702" name="AutoShape 79"/>
          <p:cNvSpPr>
            <a:spLocks noChangeArrowheads="1"/>
          </p:cNvSpPr>
          <p:nvPr/>
        </p:nvSpPr>
        <p:spPr bwMode="auto">
          <a:xfrm>
            <a:off x="395288" y="1628775"/>
            <a:ext cx="12239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Fresh</a:t>
            </a:r>
          </a:p>
        </p:txBody>
      </p:sp>
      <p:sp>
        <p:nvSpPr>
          <p:cNvPr id="29703" name="AutoShape 79"/>
          <p:cNvSpPr>
            <a:spLocks noChangeArrowheads="1"/>
          </p:cNvSpPr>
          <p:nvPr/>
        </p:nvSpPr>
        <p:spPr bwMode="auto">
          <a:xfrm>
            <a:off x="395288" y="3284538"/>
            <a:ext cx="1223962" cy="287337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Open</a:t>
            </a:r>
          </a:p>
        </p:txBody>
      </p:sp>
      <p:sp>
        <p:nvSpPr>
          <p:cNvPr id="29704" name="AutoShape 79"/>
          <p:cNvSpPr>
            <a:spLocks noChangeArrowheads="1"/>
          </p:cNvSpPr>
          <p:nvPr/>
        </p:nvSpPr>
        <p:spPr bwMode="auto">
          <a:xfrm>
            <a:off x="395288" y="4508500"/>
            <a:ext cx="1223962" cy="28733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Closed</a:t>
            </a:r>
          </a:p>
        </p:txBody>
      </p:sp>
      <p:sp>
        <p:nvSpPr>
          <p:cNvPr id="29705" name="AutoShape 6"/>
          <p:cNvSpPr>
            <a:spLocks noChangeArrowheads="1"/>
          </p:cNvSpPr>
          <p:nvPr/>
        </p:nvSpPr>
        <p:spPr bwMode="auto">
          <a:xfrm>
            <a:off x="250825" y="765175"/>
            <a:ext cx="8642350" cy="792163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Životní cyklus uzlu při prohledávání grafu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Fresh - open - closed  ( čerstvý - otevřený - uzavřený ) </a:t>
            </a:r>
          </a:p>
        </p:txBody>
      </p:sp>
      <p:sp>
        <p:nvSpPr>
          <p:cNvPr id="29706" name="AutoShape 6"/>
          <p:cNvSpPr>
            <a:spLocks noChangeArrowheads="1"/>
          </p:cNvSpPr>
          <p:nvPr/>
        </p:nvSpPr>
        <p:spPr bwMode="auto">
          <a:xfrm>
            <a:off x="395288" y="188913"/>
            <a:ext cx="3744912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do hloubky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79"/>
          <p:cNvSpPr>
            <a:spLocks noChangeArrowheads="1"/>
          </p:cNvSpPr>
          <p:nvPr/>
        </p:nvSpPr>
        <p:spPr bwMode="auto">
          <a:xfrm>
            <a:off x="250825" y="1412875"/>
            <a:ext cx="8642350" cy="4968875"/>
          </a:xfrm>
          <a:prstGeom prst="roundRect">
            <a:avLst>
              <a:gd name="adj" fmla="val 413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Fresh: </a:t>
            </a:r>
            <a:r>
              <a:rPr lang="cs-CZ" altLang="cs-CZ" sz="1600" b="1"/>
              <a:t>Čerstvý uzel nemá přiřazen otevírací (ani zavírací) čas.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Open</a:t>
            </a:r>
            <a:r>
              <a:rPr lang="en-US" altLang="cs-CZ" sz="1600" b="1"/>
              <a:t>:</a:t>
            </a:r>
            <a:r>
              <a:rPr lang="cs-CZ" altLang="cs-CZ" sz="1600" b="1"/>
              <a:t> Otevřený uzel nemá přiřazen zavírací čas.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Closed</a:t>
            </a:r>
            <a:r>
              <a:rPr lang="en-US" altLang="cs-CZ" sz="1600" b="1"/>
              <a:t>:</a:t>
            </a:r>
            <a:r>
              <a:rPr lang="cs-CZ" altLang="cs-CZ" sz="1600" b="1"/>
              <a:t> Uzavřený uzel má přiřazen zavírací čas.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Otevírací a zavírací časy uzlů v některých případech prohledávání není nutno udržovat.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Při iterativním prohledávání s vlastním zásobníkem je ale nutno</a:t>
            </a:r>
            <a:r>
              <a:rPr lang="en-US" altLang="cs-CZ" sz="1600" b="1"/>
              <a:t> </a:t>
            </a:r>
            <a:r>
              <a:rPr lang="cs-CZ" altLang="cs-CZ" sz="1600" b="1"/>
              <a:t>průběžně udržovat informaci u každého uzlu, zda je čerstvý, otevřený nebo zavřený.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V rekurzivním zpracování není nutno dělat explicitně ani to. Každé volání rekurzivní funkce odpovídá zpracování jednoho uzlu a všem jeho návštěvám.  Při zavolání funkce se otevírá uzel, který je aktuálním parametrem volání, a na konci volání se tento uzel uzavírá. V těle funkce probíráme postupně sousedy aktuálního uzlu a voláme rekurzivně prohledávání pouze na ty z nich, které jsou ještě čerstvé (fresh). Stačí pak v každém uzlu udržovat jen informaci jednobitovou -- fresh nebo not fresh.</a:t>
            </a:r>
          </a:p>
        </p:txBody>
      </p:sp>
      <p:sp>
        <p:nvSpPr>
          <p:cNvPr id="30723" name="Zástupný symbol pro datum 110"/>
          <p:cNvSpPr>
            <a:spLocks noGrp="1"/>
          </p:cNvSpPr>
          <p:nvPr>
            <p:ph type="dt" sz="quarter" idx="10"/>
          </p:nvPr>
        </p:nvSpPr>
        <p:spPr>
          <a:xfrm>
            <a:off x="107950" y="6473825"/>
            <a:ext cx="2133600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30724" name="Zástupný symbol pro číslo snímku 121"/>
          <p:cNvSpPr>
            <a:spLocks noGrp="1"/>
          </p:cNvSpPr>
          <p:nvPr>
            <p:ph type="sldNum" sz="quarter" idx="12"/>
          </p:nvPr>
        </p:nvSpPr>
        <p:spPr>
          <a:xfrm>
            <a:off x="6831013" y="6473825"/>
            <a:ext cx="2133600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56B9708-7E30-40D7-B21B-C5BEF78EC047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400" smtClean="0"/>
          </a:p>
        </p:txBody>
      </p:sp>
      <p:sp>
        <p:nvSpPr>
          <p:cNvPr id="30725" name="Zástupný symbol pro zápatí 124"/>
          <p:cNvSpPr>
            <a:spLocks noGrp="1"/>
          </p:cNvSpPr>
          <p:nvPr>
            <p:ph type="ftr" sz="quarter" idx="11"/>
          </p:nvPr>
        </p:nvSpPr>
        <p:spPr>
          <a:xfrm>
            <a:off x="3124200" y="6473825"/>
            <a:ext cx="2895600" cy="2682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250825" y="765175"/>
            <a:ext cx="8642350" cy="360363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Implementační poznámka </a:t>
            </a:r>
          </a:p>
        </p:txBody>
      </p:sp>
      <p:sp>
        <p:nvSpPr>
          <p:cNvPr id="30727" name="AutoShape 6"/>
          <p:cNvSpPr>
            <a:spLocks noChangeArrowheads="1"/>
          </p:cNvSpPr>
          <p:nvPr/>
        </p:nvSpPr>
        <p:spPr bwMode="auto">
          <a:xfrm>
            <a:off x="395288" y="188913"/>
            <a:ext cx="3744912" cy="431800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do hloubky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6"/>
          <p:cNvSpPr>
            <a:spLocks noChangeArrowheads="1"/>
          </p:cNvSpPr>
          <p:nvPr/>
        </p:nvSpPr>
        <p:spPr bwMode="auto">
          <a:xfrm>
            <a:off x="395288" y="188913"/>
            <a:ext cx="3744912" cy="360362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do hloubky</a:t>
            </a:r>
          </a:p>
        </p:txBody>
      </p:sp>
      <p:sp>
        <p:nvSpPr>
          <p:cNvPr id="31747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31748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F768F47-B4A0-443F-8037-498A2CAB5E83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cs-CZ" altLang="cs-CZ" sz="1400" smtClean="0"/>
          </a:p>
        </p:txBody>
      </p:sp>
      <p:sp>
        <p:nvSpPr>
          <p:cNvPr id="31749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sp>
        <p:nvSpPr>
          <p:cNvPr id="31750" name="AutoShape 79"/>
          <p:cNvSpPr>
            <a:spLocks noChangeArrowheads="1"/>
          </p:cNvSpPr>
          <p:nvPr/>
        </p:nvSpPr>
        <p:spPr bwMode="auto">
          <a:xfrm>
            <a:off x="5795963" y="836613"/>
            <a:ext cx="2879725" cy="86360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Výpis (zpracování)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uzlu při otevírání uzlu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vede na posloupnost </a:t>
            </a:r>
            <a:endParaRPr lang="en-US" altLang="cs-CZ" sz="1800" b="1"/>
          </a:p>
        </p:txBody>
      </p:sp>
      <p:sp>
        <p:nvSpPr>
          <p:cNvPr id="31751" name="Rectangle 107"/>
          <p:cNvSpPr>
            <a:spLocks noChangeArrowheads="1"/>
          </p:cNvSpPr>
          <p:nvPr/>
        </p:nvSpPr>
        <p:spPr bwMode="auto">
          <a:xfrm>
            <a:off x="395288" y="1557338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</a:p>
        </p:txBody>
      </p:sp>
      <p:sp>
        <p:nvSpPr>
          <p:cNvPr id="31752" name="Rectangle 107"/>
          <p:cNvSpPr>
            <a:spLocks noChangeArrowheads="1"/>
          </p:cNvSpPr>
          <p:nvPr/>
        </p:nvSpPr>
        <p:spPr bwMode="auto">
          <a:xfrm>
            <a:off x="5940425" y="1916113"/>
            <a:ext cx="2160588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</a:t>
            </a:r>
            <a:r>
              <a:rPr lang="en-US" altLang="cs-CZ" sz="1800" b="1"/>
              <a:t> D G H E F B A </a:t>
            </a:r>
            <a:endParaRPr lang="cs-CZ" altLang="cs-CZ" sz="1800" b="1"/>
          </a:p>
        </p:txBody>
      </p:sp>
      <p:sp>
        <p:nvSpPr>
          <p:cNvPr id="31753" name="Rectangle 107"/>
          <p:cNvSpPr>
            <a:spLocks noChangeArrowheads="1"/>
          </p:cNvSpPr>
          <p:nvPr/>
        </p:nvSpPr>
        <p:spPr bwMode="auto">
          <a:xfrm>
            <a:off x="6011863" y="3573463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E H F G A B D C</a:t>
            </a:r>
          </a:p>
        </p:txBody>
      </p:sp>
      <p:cxnSp>
        <p:nvCxnSpPr>
          <p:cNvPr id="31754" name="Přímá spojovací čára 194"/>
          <p:cNvCxnSpPr>
            <a:cxnSpLocks noChangeShapeType="1"/>
          </p:cNvCxnSpPr>
          <p:nvPr/>
        </p:nvCxnSpPr>
        <p:spPr bwMode="auto">
          <a:xfrm flipH="1" flipV="1">
            <a:off x="3059113" y="2060575"/>
            <a:ext cx="1081087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5" name="Přímá spojovací čára 194"/>
          <p:cNvCxnSpPr>
            <a:cxnSpLocks noChangeShapeType="1"/>
          </p:cNvCxnSpPr>
          <p:nvPr/>
        </p:nvCxnSpPr>
        <p:spPr bwMode="auto">
          <a:xfrm flipH="1" flipV="1">
            <a:off x="3635375" y="1412875"/>
            <a:ext cx="504825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6" name="Přímá spojovací čára 194"/>
          <p:cNvCxnSpPr>
            <a:cxnSpLocks noChangeShapeType="1"/>
          </p:cNvCxnSpPr>
          <p:nvPr/>
        </p:nvCxnSpPr>
        <p:spPr bwMode="auto">
          <a:xfrm>
            <a:off x="3059113" y="2060575"/>
            <a:ext cx="1081087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7" name="Přímá spojovací čára 194"/>
          <p:cNvCxnSpPr>
            <a:cxnSpLocks noChangeShapeType="1"/>
          </p:cNvCxnSpPr>
          <p:nvPr/>
        </p:nvCxnSpPr>
        <p:spPr bwMode="auto">
          <a:xfrm flipV="1">
            <a:off x="4140200" y="1412875"/>
            <a:ext cx="503238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8" name="Přímá spojovací čára 194"/>
          <p:cNvCxnSpPr>
            <a:cxnSpLocks noChangeShapeType="1"/>
          </p:cNvCxnSpPr>
          <p:nvPr/>
        </p:nvCxnSpPr>
        <p:spPr bwMode="auto">
          <a:xfrm>
            <a:off x="4140200" y="2060575"/>
            <a:ext cx="10795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9" name="Přímá spojovací čára 194"/>
          <p:cNvCxnSpPr>
            <a:cxnSpLocks noChangeShapeType="1"/>
          </p:cNvCxnSpPr>
          <p:nvPr/>
        </p:nvCxnSpPr>
        <p:spPr bwMode="auto">
          <a:xfrm>
            <a:off x="4140200" y="2924175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0" name="Přímá spojovací čára 194"/>
          <p:cNvCxnSpPr>
            <a:cxnSpLocks noChangeShapeType="1"/>
          </p:cNvCxnSpPr>
          <p:nvPr/>
        </p:nvCxnSpPr>
        <p:spPr bwMode="auto">
          <a:xfrm>
            <a:off x="3059113" y="2924175"/>
            <a:ext cx="1081087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1" name="Přímá spojovací čára 194"/>
          <p:cNvCxnSpPr>
            <a:cxnSpLocks noChangeShapeType="1"/>
          </p:cNvCxnSpPr>
          <p:nvPr/>
        </p:nvCxnSpPr>
        <p:spPr bwMode="auto">
          <a:xfrm flipV="1">
            <a:off x="4140200" y="206057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2" name="Přímá spojovací čára 194"/>
          <p:cNvCxnSpPr>
            <a:cxnSpLocks noChangeShapeType="1"/>
          </p:cNvCxnSpPr>
          <p:nvPr/>
        </p:nvCxnSpPr>
        <p:spPr bwMode="auto">
          <a:xfrm flipV="1">
            <a:off x="3059113" y="2060575"/>
            <a:ext cx="0" cy="8636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3" name="Přímá spojovací čára 194"/>
          <p:cNvCxnSpPr>
            <a:cxnSpLocks noChangeShapeType="1"/>
          </p:cNvCxnSpPr>
          <p:nvPr/>
        </p:nvCxnSpPr>
        <p:spPr bwMode="auto">
          <a:xfrm flipV="1">
            <a:off x="5219700" y="2060575"/>
            <a:ext cx="0" cy="8636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4" name="Přímá spojovací čára 194"/>
          <p:cNvCxnSpPr>
            <a:cxnSpLocks noChangeShapeType="1"/>
          </p:cNvCxnSpPr>
          <p:nvPr/>
        </p:nvCxnSpPr>
        <p:spPr bwMode="auto">
          <a:xfrm flipH="1">
            <a:off x="3635375" y="1412875"/>
            <a:ext cx="1008063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5" name="Elipsa 200"/>
          <p:cNvSpPr>
            <a:spLocks noChangeArrowheads="1"/>
          </p:cNvSpPr>
          <p:nvPr/>
        </p:nvSpPr>
        <p:spPr bwMode="auto">
          <a:xfrm>
            <a:off x="2916238" y="1916113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31766" name="Elipsa 200"/>
          <p:cNvSpPr>
            <a:spLocks noChangeArrowheads="1"/>
          </p:cNvSpPr>
          <p:nvPr/>
        </p:nvSpPr>
        <p:spPr bwMode="auto">
          <a:xfrm>
            <a:off x="3995738" y="1916113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31767" name="Elipsa 200"/>
          <p:cNvSpPr>
            <a:spLocks noChangeArrowheads="1"/>
          </p:cNvSpPr>
          <p:nvPr/>
        </p:nvSpPr>
        <p:spPr bwMode="auto">
          <a:xfrm>
            <a:off x="5076825" y="1916113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31768" name="Elipsa 200"/>
          <p:cNvSpPr>
            <a:spLocks noChangeArrowheads="1"/>
          </p:cNvSpPr>
          <p:nvPr/>
        </p:nvSpPr>
        <p:spPr bwMode="auto">
          <a:xfrm>
            <a:off x="2916238" y="278130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31769" name="Elipsa 200"/>
          <p:cNvSpPr>
            <a:spLocks noChangeArrowheads="1"/>
          </p:cNvSpPr>
          <p:nvPr/>
        </p:nvSpPr>
        <p:spPr bwMode="auto">
          <a:xfrm>
            <a:off x="3995738" y="2781300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31770" name="Elipsa 200"/>
          <p:cNvSpPr>
            <a:spLocks noChangeArrowheads="1"/>
          </p:cNvSpPr>
          <p:nvPr/>
        </p:nvSpPr>
        <p:spPr bwMode="auto">
          <a:xfrm>
            <a:off x="5076825" y="2781300"/>
            <a:ext cx="287338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31771" name="Elipsa 200"/>
          <p:cNvSpPr>
            <a:spLocks noChangeArrowheads="1"/>
          </p:cNvSpPr>
          <p:nvPr/>
        </p:nvSpPr>
        <p:spPr bwMode="auto">
          <a:xfrm>
            <a:off x="4500563" y="1268413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31772" name="Elipsa 200"/>
          <p:cNvSpPr>
            <a:spLocks noChangeArrowheads="1"/>
          </p:cNvSpPr>
          <p:nvPr/>
        </p:nvSpPr>
        <p:spPr bwMode="auto">
          <a:xfrm>
            <a:off x="3492500" y="1268413"/>
            <a:ext cx="287338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31773" name="Rectangle 107"/>
          <p:cNvSpPr>
            <a:spLocks noChangeArrowheads="1"/>
          </p:cNvSpPr>
          <p:nvPr/>
        </p:nvSpPr>
        <p:spPr bwMode="auto">
          <a:xfrm>
            <a:off x="395288" y="1844675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</a:t>
            </a:r>
          </a:p>
        </p:txBody>
      </p:sp>
      <p:sp>
        <p:nvSpPr>
          <p:cNvPr id="31774" name="Rectangle 107"/>
          <p:cNvSpPr>
            <a:spLocks noChangeArrowheads="1"/>
          </p:cNvSpPr>
          <p:nvPr/>
        </p:nvSpPr>
        <p:spPr bwMode="auto">
          <a:xfrm>
            <a:off x="395288" y="213360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G</a:t>
            </a:r>
          </a:p>
        </p:txBody>
      </p:sp>
      <p:sp>
        <p:nvSpPr>
          <p:cNvPr id="31775" name="Rectangle 107"/>
          <p:cNvSpPr>
            <a:spLocks noChangeArrowheads="1"/>
          </p:cNvSpPr>
          <p:nvPr/>
        </p:nvSpPr>
        <p:spPr bwMode="auto">
          <a:xfrm>
            <a:off x="395288" y="2420938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G H</a:t>
            </a:r>
          </a:p>
        </p:txBody>
      </p:sp>
      <p:sp>
        <p:nvSpPr>
          <p:cNvPr id="31776" name="Rectangle 107"/>
          <p:cNvSpPr>
            <a:spLocks noChangeArrowheads="1"/>
          </p:cNvSpPr>
          <p:nvPr/>
        </p:nvSpPr>
        <p:spPr bwMode="auto">
          <a:xfrm>
            <a:off x="395288" y="2708275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G H E</a:t>
            </a:r>
          </a:p>
        </p:txBody>
      </p:sp>
      <p:sp>
        <p:nvSpPr>
          <p:cNvPr id="31777" name="Rectangle 107"/>
          <p:cNvSpPr>
            <a:spLocks noChangeArrowheads="1"/>
          </p:cNvSpPr>
          <p:nvPr/>
        </p:nvSpPr>
        <p:spPr bwMode="auto">
          <a:xfrm>
            <a:off x="395288" y="299720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G H </a:t>
            </a:r>
          </a:p>
        </p:txBody>
      </p:sp>
      <p:sp>
        <p:nvSpPr>
          <p:cNvPr id="31778" name="Rectangle 107"/>
          <p:cNvSpPr>
            <a:spLocks noChangeArrowheads="1"/>
          </p:cNvSpPr>
          <p:nvPr/>
        </p:nvSpPr>
        <p:spPr bwMode="auto">
          <a:xfrm>
            <a:off x="395288" y="3284538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G  </a:t>
            </a:r>
          </a:p>
        </p:txBody>
      </p:sp>
      <p:sp>
        <p:nvSpPr>
          <p:cNvPr id="31779" name="Rectangle 107"/>
          <p:cNvSpPr>
            <a:spLocks noChangeArrowheads="1"/>
          </p:cNvSpPr>
          <p:nvPr/>
        </p:nvSpPr>
        <p:spPr bwMode="auto">
          <a:xfrm>
            <a:off x="395288" y="3573463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G F  </a:t>
            </a:r>
          </a:p>
        </p:txBody>
      </p:sp>
      <p:sp>
        <p:nvSpPr>
          <p:cNvPr id="31780" name="Rectangle 107"/>
          <p:cNvSpPr>
            <a:spLocks noChangeArrowheads="1"/>
          </p:cNvSpPr>
          <p:nvPr/>
        </p:nvSpPr>
        <p:spPr bwMode="auto">
          <a:xfrm>
            <a:off x="395288" y="386080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G  </a:t>
            </a:r>
          </a:p>
        </p:txBody>
      </p:sp>
      <p:sp>
        <p:nvSpPr>
          <p:cNvPr id="31781" name="Rectangle 107"/>
          <p:cNvSpPr>
            <a:spLocks noChangeArrowheads="1"/>
          </p:cNvSpPr>
          <p:nvPr/>
        </p:nvSpPr>
        <p:spPr bwMode="auto">
          <a:xfrm>
            <a:off x="395288" y="4149725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 </a:t>
            </a:r>
          </a:p>
        </p:txBody>
      </p:sp>
      <p:sp>
        <p:nvSpPr>
          <p:cNvPr id="31782" name="Rectangle 107"/>
          <p:cNvSpPr>
            <a:spLocks noChangeArrowheads="1"/>
          </p:cNvSpPr>
          <p:nvPr/>
        </p:nvSpPr>
        <p:spPr bwMode="auto">
          <a:xfrm>
            <a:off x="395288" y="4437063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B  </a:t>
            </a:r>
          </a:p>
        </p:txBody>
      </p:sp>
      <p:sp>
        <p:nvSpPr>
          <p:cNvPr id="31783" name="Rectangle 107"/>
          <p:cNvSpPr>
            <a:spLocks noChangeArrowheads="1"/>
          </p:cNvSpPr>
          <p:nvPr/>
        </p:nvSpPr>
        <p:spPr bwMode="auto">
          <a:xfrm>
            <a:off x="395288" y="4724400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B A  </a:t>
            </a:r>
          </a:p>
        </p:txBody>
      </p:sp>
      <p:sp>
        <p:nvSpPr>
          <p:cNvPr id="31784" name="Rectangle 107"/>
          <p:cNvSpPr>
            <a:spLocks noChangeArrowheads="1"/>
          </p:cNvSpPr>
          <p:nvPr/>
        </p:nvSpPr>
        <p:spPr bwMode="auto">
          <a:xfrm>
            <a:off x="395288" y="5013325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B  </a:t>
            </a:r>
          </a:p>
        </p:txBody>
      </p:sp>
      <p:sp>
        <p:nvSpPr>
          <p:cNvPr id="31785" name="Rectangle 107"/>
          <p:cNvSpPr>
            <a:spLocks noChangeArrowheads="1"/>
          </p:cNvSpPr>
          <p:nvPr/>
        </p:nvSpPr>
        <p:spPr bwMode="auto">
          <a:xfrm>
            <a:off x="395288" y="5300663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D  </a:t>
            </a:r>
          </a:p>
        </p:txBody>
      </p:sp>
      <p:sp>
        <p:nvSpPr>
          <p:cNvPr id="31786" name="Rectangle 107"/>
          <p:cNvSpPr>
            <a:spLocks noChangeArrowheads="1"/>
          </p:cNvSpPr>
          <p:nvPr/>
        </p:nvSpPr>
        <p:spPr bwMode="auto">
          <a:xfrm>
            <a:off x="395288" y="5589588"/>
            <a:ext cx="2160587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  </a:t>
            </a:r>
          </a:p>
        </p:txBody>
      </p:sp>
      <p:sp>
        <p:nvSpPr>
          <p:cNvPr id="31787" name="Rectangle 107"/>
          <p:cNvSpPr>
            <a:spLocks noChangeArrowheads="1"/>
          </p:cNvSpPr>
          <p:nvPr/>
        </p:nvSpPr>
        <p:spPr bwMode="auto">
          <a:xfrm>
            <a:off x="395288" y="5876925"/>
            <a:ext cx="2160587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--  </a:t>
            </a:r>
          </a:p>
        </p:txBody>
      </p:sp>
      <p:sp>
        <p:nvSpPr>
          <p:cNvPr id="31788" name="AutoShape 79"/>
          <p:cNvSpPr>
            <a:spLocks noChangeArrowheads="1"/>
          </p:cNvSpPr>
          <p:nvPr/>
        </p:nvSpPr>
        <p:spPr bwMode="auto">
          <a:xfrm>
            <a:off x="5867400" y="2565400"/>
            <a:ext cx="2881313" cy="86360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Výpis (zpracování)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uzlu při zavírání uzlu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vede na posloupnost </a:t>
            </a:r>
            <a:endParaRPr lang="en-US" altLang="cs-CZ" sz="1800" b="1"/>
          </a:p>
        </p:txBody>
      </p:sp>
      <p:sp>
        <p:nvSpPr>
          <p:cNvPr id="31789" name="AutoShape 79"/>
          <p:cNvSpPr>
            <a:spLocks noChangeArrowheads="1"/>
          </p:cNvSpPr>
          <p:nvPr/>
        </p:nvSpPr>
        <p:spPr bwMode="auto">
          <a:xfrm>
            <a:off x="2916238" y="4292600"/>
            <a:ext cx="5989637" cy="1635125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Zpracování uzlu při jeho závírání  se uplatní např.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při hledání mostů nebo artikulací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 neorientovaném grafu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a při detekci silně souvislých komponent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 orientovaném grafu.</a:t>
            </a:r>
          </a:p>
        </p:txBody>
      </p:sp>
      <p:sp>
        <p:nvSpPr>
          <p:cNvPr id="31790" name="AutoShape 79"/>
          <p:cNvSpPr>
            <a:spLocks noChangeArrowheads="1"/>
          </p:cNvSpPr>
          <p:nvPr/>
        </p:nvSpPr>
        <p:spPr bwMode="auto">
          <a:xfrm>
            <a:off x="395288" y="765175"/>
            <a:ext cx="2160587" cy="64770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Postupný obsah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zásobníku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6"/>
          <p:cNvSpPr>
            <a:spLocks noChangeArrowheads="1"/>
          </p:cNvSpPr>
          <p:nvPr/>
        </p:nvSpPr>
        <p:spPr bwMode="auto">
          <a:xfrm>
            <a:off x="395288" y="188913"/>
            <a:ext cx="3744912" cy="360362"/>
          </a:xfrm>
          <a:prstGeom prst="roundRect">
            <a:avLst>
              <a:gd name="adj" fmla="val 21069"/>
            </a:avLst>
          </a:prstGeom>
          <a:solidFill>
            <a:srgbClr val="CCCCFF"/>
          </a:solidFill>
          <a:ln w="38100" algn="ctr">
            <a:solidFill>
              <a:srgbClr val="ABABFF"/>
            </a:solidFill>
            <a:round/>
            <a:headEnd/>
            <a:tailEnd type="none" w="med" len="lg"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 Průchod grafem do hloubky</a:t>
            </a:r>
          </a:p>
        </p:txBody>
      </p:sp>
      <p:sp>
        <p:nvSpPr>
          <p:cNvPr id="32771" name="Zástupný symbol pro datum 11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2011</a:t>
            </a:r>
          </a:p>
        </p:txBody>
      </p:sp>
      <p:sp>
        <p:nvSpPr>
          <p:cNvPr id="32772" name="Zástupný symbol pro číslo snímku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2C0A06-1E4E-4B32-B3B2-B39F076731D8}" type="slidenum">
              <a:rPr lang="cs-CZ" altLang="cs-CZ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cs-CZ" altLang="cs-CZ" sz="1400" smtClean="0"/>
          </a:p>
        </p:txBody>
      </p:sp>
      <p:sp>
        <p:nvSpPr>
          <p:cNvPr id="32773" name="Zástupný symbol pro zápatí 12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smtClean="0"/>
              <a:t>A4B33ALG-04</a:t>
            </a:r>
          </a:p>
        </p:txBody>
      </p:sp>
      <p:cxnSp>
        <p:nvCxnSpPr>
          <p:cNvPr id="32774" name="Přímá spojovací čára 194"/>
          <p:cNvCxnSpPr>
            <a:cxnSpLocks noChangeShapeType="1"/>
          </p:cNvCxnSpPr>
          <p:nvPr/>
        </p:nvCxnSpPr>
        <p:spPr bwMode="auto">
          <a:xfrm flipH="1" flipV="1">
            <a:off x="971550" y="2563813"/>
            <a:ext cx="1079500" cy="86518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5" name="Přímá spojovací čára 194"/>
          <p:cNvCxnSpPr>
            <a:cxnSpLocks noChangeShapeType="1"/>
          </p:cNvCxnSpPr>
          <p:nvPr/>
        </p:nvCxnSpPr>
        <p:spPr bwMode="auto">
          <a:xfrm flipH="1" flipV="1">
            <a:off x="1547813" y="1916113"/>
            <a:ext cx="503237" cy="6477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6" name="Přímá spojovací čára 194"/>
          <p:cNvCxnSpPr>
            <a:cxnSpLocks noChangeShapeType="1"/>
          </p:cNvCxnSpPr>
          <p:nvPr/>
        </p:nvCxnSpPr>
        <p:spPr bwMode="auto">
          <a:xfrm>
            <a:off x="971550" y="2563813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7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1916113"/>
            <a:ext cx="504825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8" name="Přímá spojovací čára 194"/>
          <p:cNvCxnSpPr>
            <a:cxnSpLocks noChangeShapeType="1"/>
          </p:cNvCxnSpPr>
          <p:nvPr/>
        </p:nvCxnSpPr>
        <p:spPr bwMode="auto">
          <a:xfrm>
            <a:off x="2051050" y="2563813"/>
            <a:ext cx="1081088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9" name="Přímá spojovací čára 194"/>
          <p:cNvCxnSpPr>
            <a:cxnSpLocks noChangeShapeType="1"/>
          </p:cNvCxnSpPr>
          <p:nvPr/>
        </p:nvCxnSpPr>
        <p:spPr bwMode="auto">
          <a:xfrm>
            <a:off x="2051050" y="3429000"/>
            <a:ext cx="1081088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0" name="Přímá spojovací čára 194"/>
          <p:cNvCxnSpPr>
            <a:cxnSpLocks noChangeShapeType="1"/>
          </p:cNvCxnSpPr>
          <p:nvPr/>
        </p:nvCxnSpPr>
        <p:spPr bwMode="auto">
          <a:xfrm>
            <a:off x="971550" y="3429000"/>
            <a:ext cx="1079500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1" name="Přímá spojovací čára 194"/>
          <p:cNvCxnSpPr>
            <a:cxnSpLocks noChangeShapeType="1"/>
          </p:cNvCxnSpPr>
          <p:nvPr/>
        </p:nvCxnSpPr>
        <p:spPr bwMode="auto">
          <a:xfrm flipV="1">
            <a:off x="2051050" y="2563813"/>
            <a:ext cx="0" cy="865187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2" name="Přímá spojovací čára 194"/>
          <p:cNvCxnSpPr>
            <a:cxnSpLocks noChangeShapeType="1"/>
          </p:cNvCxnSpPr>
          <p:nvPr/>
        </p:nvCxnSpPr>
        <p:spPr bwMode="auto">
          <a:xfrm flipV="1">
            <a:off x="971550" y="2563813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3" name="Přímá spojovací čára 194"/>
          <p:cNvCxnSpPr>
            <a:cxnSpLocks noChangeShapeType="1"/>
          </p:cNvCxnSpPr>
          <p:nvPr/>
        </p:nvCxnSpPr>
        <p:spPr bwMode="auto">
          <a:xfrm flipV="1">
            <a:off x="3132138" y="2563813"/>
            <a:ext cx="0" cy="865187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4" name="Přímá spojovací čára 194"/>
          <p:cNvCxnSpPr>
            <a:cxnSpLocks noChangeShapeType="1"/>
          </p:cNvCxnSpPr>
          <p:nvPr/>
        </p:nvCxnSpPr>
        <p:spPr bwMode="auto">
          <a:xfrm flipH="1">
            <a:off x="1547813" y="1916113"/>
            <a:ext cx="1008062" cy="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85" name="Elipsa 200"/>
          <p:cNvSpPr>
            <a:spLocks noChangeArrowheads="1"/>
          </p:cNvSpPr>
          <p:nvPr/>
        </p:nvSpPr>
        <p:spPr bwMode="auto">
          <a:xfrm>
            <a:off x="827088" y="2420938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32786" name="Elipsa 200"/>
          <p:cNvSpPr>
            <a:spLocks noChangeArrowheads="1"/>
          </p:cNvSpPr>
          <p:nvPr/>
        </p:nvSpPr>
        <p:spPr bwMode="auto">
          <a:xfrm>
            <a:off x="1906588" y="2420938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32787" name="Elipsa 200"/>
          <p:cNvSpPr>
            <a:spLocks noChangeArrowheads="1"/>
          </p:cNvSpPr>
          <p:nvPr/>
        </p:nvSpPr>
        <p:spPr bwMode="auto">
          <a:xfrm>
            <a:off x="2987675" y="2420938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E</a:t>
            </a:r>
            <a:endParaRPr lang="cs-CZ" altLang="cs-CZ" sz="1600" b="1"/>
          </a:p>
        </p:txBody>
      </p:sp>
      <p:sp>
        <p:nvSpPr>
          <p:cNvPr id="32788" name="Elipsa 200"/>
          <p:cNvSpPr>
            <a:spLocks noChangeArrowheads="1"/>
          </p:cNvSpPr>
          <p:nvPr/>
        </p:nvSpPr>
        <p:spPr bwMode="auto">
          <a:xfrm>
            <a:off x="828675" y="3284538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32789" name="Elipsa 200"/>
          <p:cNvSpPr>
            <a:spLocks noChangeArrowheads="1"/>
          </p:cNvSpPr>
          <p:nvPr/>
        </p:nvSpPr>
        <p:spPr bwMode="auto">
          <a:xfrm>
            <a:off x="1908175" y="3284538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32790" name="Elipsa 200"/>
          <p:cNvSpPr>
            <a:spLocks noChangeArrowheads="1"/>
          </p:cNvSpPr>
          <p:nvPr/>
        </p:nvSpPr>
        <p:spPr bwMode="auto">
          <a:xfrm>
            <a:off x="2987675" y="3284538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H</a:t>
            </a:r>
            <a:endParaRPr lang="cs-CZ" altLang="cs-CZ" sz="1600" b="1"/>
          </a:p>
        </p:txBody>
      </p:sp>
      <p:sp>
        <p:nvSpPr>
          <p:cNvPr id="32791" name="Elipsa 200"/>
          <p:cNvSpPr>
            <a:spLocks noChangeArrowheads="1"/>
          </p:cNvSpPr>
          <p:nvPr/>
        </p:nvSpPr>
        <p:spPr bwMode="auto">
          <a:xfrm>
            <a:off x="2411413" y="1771650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32792" name="Elipsa 200"/>
          <p:cNvSpPr>
            <a:spLocks noChangeArrowheads="1"/>
          </p:cNvSpPr>
          <p:nvPr/>
        </p:nvSpPr>
        <p:spPr bwMode="auto">
          <a:xfrm>
            <a:off x="1403350" y="1771650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32793" name="Rectangle 366"/>
          <p:cNvSpPr>
            <a:spLocks noChangeArrowheads="1"/>
          </p:cNvSpPr>
          <p:nvPr/>
        </p:nvSpPr>
        <p:spPr bwMode="auto">
          <a:xfrm>
            <a:off x="684213" y="2132013"/>
            <a:ext cx="5032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794" name="Rectangle 367"/>
          <p:cNvSpPr>
            <a:spLocks noChangeArrowheads="1"/>
          </p:cNvSpPr>
          <p:nvPr/>
        </p:nvSpPr>
        <p:spPr bwMode="auto">
          <a:xfrm>
            <a:off x="2051050" y="2563813"/>
            <a:ext cx="64928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15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795" name="Rectangle 368"/>
          <p:cNvSpPr>
            <a:spLocks noChangeArrowheads="1"/>
          </p:cNvSpPr>
          <p:nvPr/>
        </p:nvSpPr>
        <p:spPr bwMode="auto">
          <a:xfrm>
            <a:off x="2051050" y="3140075"/>
            <a:ext cx="720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10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796" name="Rectangle 369"/>
          <p:cNvSpPr>
            <a:spLocks noChangeArrowheads="1"/>
          </p:cNvSpPr>
          <p:nvPr/>
        </p:nvSpPr>
        <p:spPr bwMode="auto">
          <a:xfrm>
            <a:off x="3132138" y="3140075"/>
            <a:ext cx="5032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797" name="Rectangle 370"/>
          <p:cNvSpPr>
            <a:spLocks noChangeArrowheads="1"/>
          </p:cNvSpPr>
          <p:nvPr/>
        </p:nvSpPr>
        <p:spPr bwMode="auto">
          <a:xfrm>
            <a:off x="3132138" y="2276475"/>
            <a:ext cx="5032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798" name="Rectangle 371"/>
          <p:cNvSpPr>
            <a:spLocks noChangeArrowheads="1"/>
          </p:cNvSpPr>
          <p:nvPr/>
        </p:nvSpPr>
        <p:spPr bwMode="auto">
          <a:xfrm>
            <a:off x="468313" y="3068638"/>
            <a:ext cx="5032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799" name="Rectangle 372"/>
          <p:cNvSpPr>
            <a:spLocks noChangeArrowheads="1"/>
          </p:cNvSpPr>
          <p:nvPr/>
        </p:nvSpPr>
        <p:spPr bwMode="auto">
          <a:xfrm>
            <a:off x="2627313" y="1771650"/>
            <a:ext cx="720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11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14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800" name="Rectangle 373"/>
          <p:cNvSpPr>
            <a:spLocks noChangeArrowheads="1"/>
          </p:cNvSpPr>
          <p:nvPr/>
        </p:nvSpPr>
        <p:spPr bwMode="auto">
          <a:xfrm>
            <a:off x="755650" y="1700213"/>
            <a:ext cx="6477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13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801" name="Rectangle 162"/>
          <p:cNvSpPr>
            <a:spLocks noChangeArrowheads="1"/>
          </p:cNvSpPr>
          <p:nvPr/>
        </p:nvSpPr>
        <p:spPr bwMode="auto">
          <a:xfrm>
            <a:off x="7524750" y="1555750"/>
            <a:ext cx="503238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800" b="1">
                <a:solidFill>
                  <a:srgbClr val="00B050"/>
                </a:solidFill>
              </a:rPr>
              <a:t>1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802" name="Rectangle 163"/>
          <p:cNvSpPr>
            <a:spLocks noChangeArrowheads="1"/>
          </p:cNvSpPr>
          <p:nvPr/>
        </p:nvSpPr>
        <p:spPr bwMode="auto">
          <a:xfrm>
            <a:off x="6011863" y="1989138"/>
            <a:ext cx="647700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15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803" name="Rectangle 164"/>
          <p:cNvSpPr>
            <a:spLocks noChangeArrowheads="1"/>
          </p:cNvSpPr>
          <p:nvPr/>
        </p:nvSpPr>
        <p:spPr bwMode="auto">
          <a:xfrm>
            <a:off x="5148263" y="2420938"/>
            <a:ext cx="7191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3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10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804" name="Rectangle 173"/>
          <p:cNvSpPr>
            <a:spLocks noChangeArrowheads="1"/>
          </p:cNvSpPr>
          <p:nvPr/>
        </p:nvSpPr>
        <p:spPr bwMode="auto">
          <a:xfrm>
            <a:off x="4716463" y="3068638"/>
            <a:ext cx="503237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4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7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805" name="Rectangle 174"/>
          <p:cNvSpPr>
            <a:spLocks noChangeArrowheads="1"/>
          </p:cNvSpPr>
          <p:nvPr/>
        </p:nvSpPr>
        <p:spPr bwMode="auto">
          <a:xfrm>
            <a:off x="4427538" y="3716338"/>
            <a:ext cx="5048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5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6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806" name="Rectangle 175"/>
          <p:cNvSpPr>
            <a:spLocks noChangeArrowheads="1"/>
          </p:cNvSpPr>
          <p:nvPr/>
        </p:nvSpPr>
        <p:spPr bwMode="auto">
          <a:xfrm>
            <a:off x="6156325" y="3068638"/>
            <a:ext cx="50323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8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9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807" name="Rectangle 176"/>
          <p:cNvSpPr>
            <a:spLocks noChangeArrowheads="1"/>
          </p:cNvSpPr>
          <p:nvPr/>
        </p:nvSpPr>
        <p:spPr bwMode="auto">
          <a:xfrm>
            <a:off x="7667625" y="2420938"/>
            <a:ext cx="72072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11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14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sp>
        <p:nvSpPr>
          <p:cNvPr id="32808" name="Rectangle 177"/>
          <p:cNvSpPr>
            <a:spLocks noChangeArrowheads="1"/>
          </p:cNvSpPr>
          <p:nvPr/>
        </p:nvSpPr>
        <p:spPr bwMode="auto">
          <a:xfrm>
            <a:off x="7308850" y="3140075"/>
            <a:ext cx="6477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00B050"/>
                </a:solidFill>
              </a:rPr>
              <a:t> </a:t>
            </a:r>
            <a:r>
              <a:rPr lang="en-US" altLang="cs-CZ" sz="1800" b="1">
                <a:solidFill>
                  <a:srgbClr val="00B050"/>
                </a:solidFill>
              </a:rPr>
              <a:t>12</a:t>
            </a:r>
            <a:r>
              <a:rPr lang="en-US" altLang="cs-CZ" sz="1800" b="1"/>
              <a:t>/</a:t>
            </a:r>
            <a:r>
              <a:rPr lang="en-US" altLang="cs-CZ" sz="1800" b="1">
                <a:solidFill>
                  <a:srgbClr val="FF0000"/>
                </a:solidFill>
              </a:rPr>
              <a:t>13</a:t>
            </a:r>
            <a:endParaRPr lang="cs-CZ" altLang="cs-CZ" sz="1800" b="1">
              <a:solidFill>
                <a:srgbClr val="FF0000"/>
              </a:solidFill>
            </a:endParaRPr>
          </a:p>
        </p:txBody>
      </p:sp>
      <p:cxnSp>
        <p:nvCxnSpPr>
          <p:cNvPr id="32809" name="Přímá spojovací čára 194"/>
          <p:cNvCxnSpPr>
            <a:cxnSpLocks noChangeShapeType="1"/>
          </p:cNvCxnSpPr>
          <p:nvPr/>
        </p:nvCxnSpPr>
        <p:spPr bwMode="auto">
          <a:xfrm flipV="1">
            <a:off x="6732588" y="1771650"/>
            <a:ext cx="1439862" cy="504825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0" name="Přímá spojovací čára 194"/>
          <p:cNvCxnSpPr>
            <a:cxnSpLocks noChangeShapeType="1"/>
          </p:cNvCxnSpPr>
          <p:nvPr/>
        </p:nvCxnSpPr>
        <p:spPr bwMode="auto">
          <a:xfrm flipV="1">
            <a:off x="5867400" y="2276475"/>
            <a:ext cx="865188" cy="504825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1" name="Přímá spojovací čára 194"/>
          <p:cNvCxnSpPr>
            <a:cxnSpLocks noChangeShapeType="1"/>
          </p:cNvCxnSpPr>
          <p:nvPr/>
        </p:nvCxnSpPr>
        <p:spPr bwMode="auto">
          <a:xfrm flipV="1">
            <a:off x="5219700" y="2781300"/>
            <a:ext cx="647700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2" name="Přímá spojovací čára 194"/>
          <p:cNvCxnSpPr>
            <a:cxnSpLocks noChangeShapeType="1"/>
          </p:cNvCxnSpPr>
          <p:nvPr/>
        </p:nvCxnSpPr>
        <p:spPr bwMode="auto">
          <a:xfrm flipV="1">
            <a:off x="4859338" y="3429000"/>
            <a:ext cx="360362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3" name="Přímá spojovací čára 194"/>
          <p:cNvCxnSpPr>
            <a:cxnSpLocks noChangeShapeType="1"/>
          </p:cNvCxnSpPr>
          <p:nvPr/>
        </p:nvCxnSpPr>
        <p:spPr bwMode="auto">
          <a:xfrm flipV="1">
            <a:off x="7164388" y="2781300"/>
            <a:ext cx="503237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4" name="Přímá spojovací čára 194"/>
          <p:cNvCxnSpPr>
            <a:cxnSpLocks noChangeShapeType="1"/>
          </p:cNvCxnSpPr>
          <p:nvPr/>
        </p:nvCxnSpPr>
        <p:spPr bwMode="auto">
          <a:xfrm>
            <a:off x="6732588" y="2276475"/>
            <a:ext cx="935037" cy="504825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15" name="Přímá spojovací čára 194"/>
          <p:cNvCxnSpPr>
            <a:cxnSpLocks noChangeShapeType="1"/>
          </p:cNvCxnSpPr>
          <p:nvPr/>
        </p:nvCxnSpPr>
        <p:spPr bwMode="auto">
          <a:xfrm>
            <a:off x="5867400" y="2781300"/>
            <a:ext cx="360363" cy="647700"/>
          </a:xfrm>
          <a:prstGeom prst="line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16" name="Elipsa 200"/>
          <p:cNvSpPr>
            <a:spLocks noChangeArrowheads="1"/>
          </p:cNvSpPr>
          <p:nvPr/>
        </p:nvSpPr>
        <p:spPr bwMode="auto">
          <a:xfrm>
            <a:off x="8027988" y="1628775"/>
            <a:ext cx="288925" cy="28733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C</a:t>
            </a:r>
            <a:endParaRPr lang="cs-CZ" altLang="cs-CZ" sz="1600" b="1"/>
          </a:p>
        </p:txBody>
      </p:sp>
      <p:sp>
        <p:nvSpPr>
          <p:cNvPr id="32817" name="Elipsa 200"/>
          <p:cNvSpPr>
            <a:spLocks noChangeArrowheads="1"/>
          </p:cNvSpPr>
          <p:nvPr/>
        </p:nvSpPr>
        <p:spPr bwMode="auto">
          <a:xfrm>
            <a:off x="6588125" y="2132013"/>
            <a:ext cx="288925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D</a:t>
            </a:r>
            <a:endParaRPr lang="cs-CZ" altLang="cs-CZ" sz="1600" b="1"/>
          </a:p>
        </p:txBody>
      </p:sp>
      <p:sp>
        <p:nvSpPr>
          <p:cNvPr id="32818" name="Elipsa 200"/>
          <p:cNvSpPr>
            <a:spLocks noChangeArrowheads="1"/>
          </p:cNvSpPr>
          <p:nvPr/>
        </p:nvSpPr>
        <p:spPr bwMode="auto">
          <a:xfrm>
            <a:off x="5724525" y="2636838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G</a:t>
            </a:r>
            <a:endParaRPr lang="cs-CZ" altLang="cs-CZ" sz="1600" b="1"/>
          </a:p>
        </p:txBody>
      </p:sp>
      <p:sp>
        <p:nvSpPr>
          <p:cNvPr id="32819" name="Elipsa 200"/>
          <p:cNvSpPr>
            <a:spLocks noChangeArrowheads="1"/>
          </p:cNvSpPr>
          <p:nvPr/>
        </p:nvSpPr>
        <p:spPr bwMode="auto">
          <a:xfrm>
            <a:off x="5076825" y="3284538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H</a:t>
            </a:r>
          </a:p>
        </p:txBody>
      </p:sp>
      <p:sp>
        <p:nvSpPr>
          <p:cNvPr id="32820" name="Elipsa 200"/>
          <p:cNvSpPr>
            <a:spLocks noChangeArrowheads="1"/>
          </p:cNvSpPr>
          <p:nvPr/>
        </p:nvSpPr>
        <p:spPr bwMode="auto">
          <a:xfrm>
            <a:off x="4716463" y="3932238"/>
            <a:ext cx="287337" cy="28892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E</a:t>
            </a:r>
          </a:p>
        </p:txBody>
      </p:sp>
      <p:sp>
        <p:nvSpPr>
          <p:cNvPr id="32821" name="Elipsa 200"/>
          <p:cNvSpPr>
            <a:spLocks noChangeArrowheads="1"/>
          </p:cNvSpPr>
          <p:nvPr/>
        </p:nvSpPr>
        <p:spPr bwMode="auto">
          <a:xfrm>
            <a:off x="6084888" y="3284538"/>
            <a:ext cx="287337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F</a:t>
            </a:r>
            <a:endParaRPr lang="cs-CZ" altLang="cs-CZ" sz="1600" b="1"/>
          </a:p>
        </p:txBody>
      </p:sp>
      <p:sp>
        <p:nvSpPr>
          <p:cNvPr id="32822" name="Elipsa 200"/>
          <p:cNvSpPr>
            <a:spLocks noChangeArrowheads="1"/>
          </p:cNvSpPr>
          <p:nvPr/>
        </p:nvSpPr>
        <p:spPr bwMode="auto">
          <a:xfrm>
            <a:off x="7524750" y="2636838"/>
            <a:ext cx="287338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B</a:t>
            </a:r>
            <a:endParaRPr lang="cs-CZ" altLang="cs-CZ" sz="1600" b="1"/>
          </a:p>
        </p:txBody>
      </p:sp>
      <p:sp>
        <p:nvSpPr>
          <p:cNvPr id="32823" name="Elipsa 200"/>
          <p:cNvSpPr>
            <a:spLocks noChangeArrowheads="1"/>
          </p:cNvSpPr>
          <p:nvPr/>
        </p:nvSpPr>
        <p:spPr bwMode="auto">
          <a:xfrm>
            <a:off x="7019925" y="3284538"/>
            <a:ext cx="288925" cy="28733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A</a:t>
            </a:r>
            <a:endParaRPr lang="cs-CZ" altLang="cs-CZ" sz="1600" b="1"/>
          </a:p>
        </p:txBody>
      </p:sp>
      <p:sp>
        <p:nvSpPr>
          <p:cNvPr id="32824" name="AutoShape 79"/>
          <p:cNvSpPr>
            <a:spLocks noChangeArrowheads="1"/>
          </p:cNvSpPr>
          <p:nvPr/>
        </p:nvSpPr>
        <p:spPr bwMode="auto">
          <a:xfrm>
            <a:off x="684213" y="4508500"/>
            <a:ext cx="8064500" cy="1944688"/>
          </a:xfrm>
          <a:prstGeom prst="roundRect">
            <a:avLst>
              <a:gd name="adj" fmla="val 413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Všimněme si, že v podstromu s kořenem X  pro každý uzel Y různý od X platí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    Open_time(X)  </a:t>
            </a:r>
            <a:r>
              <a:rPr lang="cs-CZ" altLang="cs-CZ" sz="1600" b="1">
                <a:sym typeface="Symbol" pitchFamily="18" charset="2"/>
              </a:rPr>
              <a:t> </a:t>
            </a:r>
            <a:r>
              <a:rPr lang="cs-CZ" altLang="cs-CZ" sz="1600" b="1"/>
              <a:t> Open_time(Y)  </a:t>
            </a:r>
            <a:r>
              <a:rPr lang="cs-CZ" altLang="cs-CZ" sz="1600" b="1">
                <a:sym typeface="Symbol" pitchFamily="18" charset="2"/>
              </a:rPr>
              <a:t></a:t>
            </a:r>
            <a:r>
              <a:rPr lang="cs-CZ" altLang="cs-CZ" sz="1600" b="1"/>
              <a:t>  Close_time(Y) </a:t>
            </a:r>
            <a:r>
              <a:rPr lang="cs-CZ" altLang="cs-CZ" sz="1600" b="1">
                <a:sym typeface="Symbol" pitchFamily="18" charset="2"/>
              </a:rPr>
              <a:t></a:t>
            </a:r>
            <a:r>
              <a:rPr lang="cs-CZ" altLang="cs-CZ" sz="1600" b="1"/>
              <a:t> Close_time(X).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Naopak, pokud Y neleží v podstromu s kořenem X, pak platí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    Close_time(X)  </a:t>
            </a:r>
            <a:r>
              <a:rPr lang="cs-CZ" altLang="cs-CZ" sz="1600" b="1">
                <a:sym typeface="Symbol" pitchFamily="18" charset="2"/>
              </a:rPr>
              <a:t> </a:t>
            </a:r>
            <a:r>
              <a:rPr lang="cs-CZ" altLang="cs-CZ" sz="1600" b="1"/>
              <a:t> Open_time(Y)  </a:t>
            </a:r>
            <a:r>
              <a:rPr lang="cs-CZ" altLang="cs-CZ" sz="1600" b="1">
                <a:sym typeface="Symbol" pitchFamily="18" charset="2"/>
              </a:rPr>
              <a:t>nebo</a:t>
            </a:r>
            <a:r>
              <a:rPr lang="cs-CZ" altLang="cs-CZ" sz="1600" b="1"/>
              <a:t>  Close_time(Y) </a:t>
            </a:r>
            <a:r>
              <a:rPr lang="cs-CZ" altLang="cs-CZ" sz="1600" b="1">
                <a:sym typeface="Symbol" pitchFamily="18" charset="2"/>
              </a:rPr>
              <a:t></a:t>
            </a:r>
            <a:r>
              <a:rPr lang="cs-CZ" altLang="cs-CZ" sz="1600" b="1"/>
              <a:t> Open_time(X)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Počet uzlů v podstromu s kořenem X je pak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    ( Close_time(</a:t>
            </a:r>
            <a:r>
              <a:rPr lang="en-US" altLang="cs-CZ" sz="1600" b="1"/>
              <a:t>X</a:t>
            </a:r>
            <a:r>
              <a:rPr lang="cs-CZ" altLang="cs-CZ" sz="1600" b="1"/>
              <a:t>) + 1 </a:t>
            </a:r>
            <a:r>
              <a:rPr lang="cs-CZ" altLang="cs-CZ" sz="1600" b="1">
                <a:latin typeface="Calibri" pitchFamily="34" charset="0"/>
                <a:sym typeface="Symbol" pitchFamily="18" charset="2"/>
              </a:rPr>
              <a:t>─</a:t>
            </a:r>
            <a:r>
              <a:rPr lang="cs-CZ" altLang="cs-CZ" sz="1600" b="1"/>
              <a:t> Open_time(X) ) / 2.</a:t>
            </a:r>
          </a:p>
        </p:txBody>
      </p:sp>
      <p:sp>
        <p:nvSpPr>
          <p:cNvPr id="32825" name="AutoShape 79"/>
          <p:cNvSpPr>
            <a:spLocks noChangeArrowheads="1"/>
          </p:cNvSpPr>
          <p:nvPr/>
        </p:nvSpPr>
        <p:spPr bwMode="auto">
          <a:xfrm>
            <a:off x="5292725" y="476250"/>
            <a:ext cx="3168650" cy="936625"/>
          </a:xfrm>
          <a:prstGeom prst="roundRect">
            <a:avLst>
              <a:gd name="adj" fmla="val 19014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Strom průchodu do hloubky</a:t>
            </a:r>
            <a:endParaRPr lang="en-US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1600" b="1"/>
              <a:t>s otev</a:t>
            </a:r>
            <a:r>
              <a:rPr lang="cs-CZ" altLang="cs-CZ" sz="1600" b="1"/>
              <a:t>íracími a zavíracími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časy jednotlivých uzlů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5881</TotalTime>
  <Words>1950</Words>
  <Application>Microsoft Office PowerPoint</Application>
  <PresentationFormat>On-screen Show (4:3)</PresentationFormat>
  <Paragraphs>674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Courier New</vt:lpstr>
      <vt:lpstr>Monotype Corsiva</vt:lpstr>
      <vt:lpstr>Symbol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CMP Praha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Marko Genyk-Berezovskyj</dc:creator>
  <cp:lastModifiedBy>berezovs</cp:lastModifiedBy>
  <cp:revision>313</cp:revision>
  <cp:lastPrinted>2017-03-20T11:33:49Z</cp:lastPrinted>
  <dcterms:created xsi:type="dcterms:W3CDTF">2010-03-17T10:28:23Z</dcterms:created>
  <dcterms:modified xsi:type="dcterms:W3CDTF">2019-09-11T15:58:27Z</dcterms:modified>
</cp:coreProperties>
</file>