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67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77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8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17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026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55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65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26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9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33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1457A-0901-4CCD-B03C-AAE4FDCEC21B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37109-1495-4562-AE0E-6786FE5F2F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2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Rounded Rectangle 218"/>
          <p:cNvSpPr/>
          <p:nvPr/>
        </p:nvSpPr>
        <p:spPr>
          <a:xfrm>
            <a:off x="107504" y="3645024"/>
            <a:ext cx="5616624" cy="1224136"/>
          </a:xfrm>
          <a:prstGeom prst="roundRect">
            <a:avLst>
              <a:gd name="adj" fmla="val 8505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ounded Rectangle 8"/>
          <p:cNvSpPr/>
          <p:nvPr/>
        </p:nvSpPr>
        <p:spPr>
          <a:xfrm>
            <a:off x="179512" y="116632"/>
            <a:ext cx="5616624" cy="3384376"/>
          </a:xfrm>
          <a:prstGeom prst="roundRect">
            <a:avLst>
              <a:gd name="adj" fmla="val 8505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ectangle 42"/>
          <p:cNvSpPr/>
          <p:nvPr/>
        </p:nvSpPr>
        <p:spPr>
          <a:xfrm rot="16200000">
            <a:off x="971600" y="1772816"/>
            <a:ext cx="43204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ectangle 39"/>
          <p:cNvSpPr/>
          <p:nvPr/>
        </p:nvSpPr>
        <p:spPr>
          <a:xfrm rot="16200000">
            <a:off x="1331640" y="184482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ectangle 40"/>
          <p:cNvSpPr/>
          <p:nvPr/>
        </p:nvSpPr>
        <p:spPr>
          <a:xfrm rot="16200000">
            <a:off x="1331640" y="198884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187624" y="184482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115616" y="1700808"/>
            <a:ext cx="216024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187624" y="198884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115616" y="213285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8" name="Rectangle 47"/>
          <p:cNvSpPr/>
          <p:nvPr/>
        </p:nvSpPr>
        <p:spPr>
          <a:xfrm rot="16200000">
            <a:off x="971599" y="2708921"/>
            <a:ext cx="43204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Rectangle 48"/>
          <p:cNvSpPr/>
          <p:nvPr/>
        </p:nvSpPr>
        <p:spPr>
          <a:xfrm rot="16200000">
            <a:off x="1331639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ectangle 49"/>
          <p:cNvSpPr/>
          <p:nvPr/>
        </p:nvSpPr>
        <p:spPr>
          <a:xfrm rot="16200000">
            <a:off x="1331639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Rectangle 50"/>
          <p:cNvSpPr/>
          <p:nvPr/>
        </p:nvSpPr>
        <p:spPr>
          <a:xfrm rot="16200000">
            <a:off x="1331639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1187623" y="2780929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1115615" y="2636913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187623" y="2924945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115615" y="3068961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7" name="Rectangle 66"/>
          <p:cNvSpPr/>
          <p:nvPr/>
        </p:nvSpPr>
        <p:spPr>
          <a:xfrm rot="16200000">
            <a:off x="971600" y="692696"/>
            <a:ext cx="432048" cy="28803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Rectangle 74"/>
          <p:cNvSpPr/>
          <p:nvPr/>
        </p:nvSpPr>
        <p:spPr>
          <a:xfrm rot="16200000">
            <a:off x="1331640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6" name="Straight Connector 75"/>
          <p:cNvCxnSpPr/>
          <p:nvPr/>
        </p:nvCxnSpPr>
        <p:spPr>
          <a:xfrm flipH="1">
            <a:off x="1187624" y="764704"/>
            <a:ext cx="144016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115616" y="620688"/>
            <a:ext cx="216024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1187624" y="90872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1115616" y="105273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6" name="Rectangle 165"/>
          <p:cNvSpPr/>
          <p:nvPr/>
        </p:nvSpPr>
        <p:spPr>
          <a:xfrm rot="16200000">
            <a:off x="2231740" y="1808821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7" name="Rectangle 166"/>
          <p:cNvSpPr/>
          <p:nvPr/>
        </p:nvSpPr>
        <p:spPr>
          <a:xfrm rot="16200000">
            <a:off x="2555776" y="170080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8" name="Rectangle 167"/>
          <p:cNvSpPr/>
          <p:nvPr/>
        </p:nvSpPr>
        <p:spPr>
          <a:xfrm rot="16200000">
            <a:off x="2555776" y="184482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9" name="Rectangle 168"/>
          <p:cNvSpPr/>
          <p:nvPr/>
        </p:nvSpPr>
        <p:spPr>
          <a:xfrm rot="16200000">
            <a:off x="2555776" y="1988841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3" name="Rectangle 172"/>
          <p:cNvSpPr/>
          <p:nvPr/>
        </p:nvSpPr>
        <p:spPr>
          <a:xfrm rot="16200000">
            <a:off x="2699792" y="184482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4" name="Rectangle 173"/>
          <p:cNvSpPr/>
          <p:nvPr/>
        </p:nvSpPr>
        <p:spPr>
          <a:xfrm rot="16200000">
            <a:off x="2699792" y="1988841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5" name="Straight Connector 174"/>
          <p:cNvCxnSpPr/>
          <p:nvPr/>
        </p:nvCxnSpPr>
        <p:spPr>
          <a:xfrm flipH="1">
            <a:off x="2483768" y="1844825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6" name="Straight Connector 175"/>
          <p:cNvCxnSpPr/>
          <p:nvPr/>
        </p:nvCxnSpPr>
        <p:spPr>
          <a:xfrm flipH="1">
            <a:off x="2411760" y="1700809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7" name="Straight Connector 176"/>
          <p:cNvCxnSpPr/>
          <p:nvPr/>
        </p:nvCxnSpPr>
        <p:spPr>
          <a:xfrm flipH="1">
            <a:off x="2483768" y="1988841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8" name="Straight Connector 177"/>
          <p:cNvCxnSpPr/>
          <p:nvPr/>
        </p:nvCxnSpPr>
        <p:spPr>
          <a:xfrm flipH="1">
            <a:off x="2411760" y="2132857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9" name="Rectangle 178"/>
          <p:cNvSpPr/>
          <p:nvPr/>
        </p:nvSpPr>
        <p:spPr>
          <a:xfrm rot="16200000">
            <a:off x="2231740" y="2744925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0" name="Rectangle 179"/>
          <p:cNvSpPr/>
          <p:nvPr/>
        </p:nvSpPr>
        <p:spPr>
          <a:xfrm rot="16200000">
            <a:off x="2699792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1" name="Rectangle 180"/>
          <p:cNvSpPr/>
          <p:nvPr/>
        </p:nvSpPr>
        <p:spPr>
          <a:xfrm rot="16200000">
            <a:off x="2699792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2" name="Rectangle 181"/>
          <p:cNvSpPr/>
          <p:nvPr/>
        </p:nvSpPr>
        <p:spPr>
          <a:xfrm rot="16200000">
            <a:off x="2699792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6" name="Straight Connector 185"/>
          <p:cNvCxnSpPr/>
          <p:nvPr/>
        </p:nvCxnSpPr>
        <p:spPr>
          <a:xfrm flipH="1">
            <a:off x="2483768" y="2780929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7" name="Straight Connector 186"/>
          <p:cNvCxnSpPr/>
          <p:nvPr/>
        </p:nvCxnSpPr>
        <p:spPr>
          <a:xfrm flipH="1">
            <a:off x="2411760" y="2636913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8" name="Straight Connector 187"/>
          <p:cNvCxnSpPr/>
          <p:nvPr/>
        </p:nvCxnSpPr>
        <p:spPr>
          <a:xfrm flipH="1">
            <a:off x="2483768" y="2924945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9" name="Straight Connector 188"/>
          <p:cNvCxnSpPr/>
          <p:nvPr/>
        </p:nvCxnSpPr>
        <p:spPr>
          <a:xfrm flipH="1">
            <a:off x="2411760" y="3068961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0" name="Rectangle 189"/>
          <p:cNvSpPr/>
          <p:nvPr/>
        </p:nvSpPr>
        <p:spPr>
          <a:xfrm rot="16200000">
            <a:off x="2231740" y="728700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1" name="Rectangle 190"/>
          <p:cNvSpPr/>
          <p:nvPr/>
        </p:nvSpPr>
        <p:spPr>
          <a:xfrm rot="16200000">
            <a:off x="2555776" y="62068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2" name="Rectangle 191"/>
          <p:cNvSpPr/>
          <p:nvPr/>
        </p:nvSpPr>
        <p:spPr>
          <a:xfrm rot="16200000">
            <a:off x="2555776" y="76470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3" name="Rectangle 192"/>
          <p:cNvSpPr/>
          <p:nvPr/>
        </p:nvSpPr>
        <p:spPr>
          <a:xfrm rot="16200000">
            <a:off x="2555776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7" name="Rectangle 196"/>
          <p:cNvSpPr/>
          <p:nvPr/>
        </p:nvSpPr>
        <p:spPr>
          <a:xfrm rot="16200000">
            <a:off x="2699792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8" name="Straight Connector 197"/>
          <p:cNvCxnSpPr/>
          <p:nvPr/>
        </p:nvCxnSpPr>
        <p:spPr>
          <a:xfrm flipH="1">
            <a:off x="2411760" y="76470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9" name="Straight Connector 198"/>
          <p:cNvCxnSpPr/>
          <p:nvPr/>
        </p:nvCxnSpPr>
        <p:spPr>
          <a:xfrm flipH="1">
            <a:off x="2411760" y="620688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0" name="Straight Connector 199"/>
          <p:cNvCxnSpPr/>
          <p:nvPr/>
        </p:nvCxnSpPr>
        <p:spPr>
          <a:xfrm flipH="1">
            <a:off x="2483768" y="90872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01" name="Straight Connector 200"/>
          <p:cNvCxnSpPr/>
          <p:nvPr/>
        </p:nvCxnSpPr>
        <p:spPr>
          <a:xfrm flipH="1">
            <a:off x="2411760" y="105273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2" name="Rectangle 201"/>
          <p:cNvSpPr/>
          <p:nvPr/>
        </p:nvSpPr>
        <p:spPr>
          <a:xfrm rot="16200000">
            <a:off x="3959932" y="1808820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3" name="Rectangle 202"/>
          <p:cNvSpPr/>
          <p:nvPr/>
        </p:nvSpPr>
        <p:spPr>
          <a:xfrm rot="16200000">
            <a:off x="4427984" y="170080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" name="Rectangle 203"/>
          <p:cNvSpPr/>
          <p:nvPr/>
        </p:nvSpPr>
        <p:spPr>
          <a:xfrm rot="16200000">
            <a:off x="4427984" y="184482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" name="Rectangle 204"/>
          <p:cNvSpPr/>
          <p:nvPr/>
        </p:nvSpPr>
        <p:spPr>
          <a:xfrm rot="16200000">
            <a:off x="4427984" y="198884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9" name="Rectangle 208"/>
          <p:cNvSpPr/>
          <p:nvPr/>
        </p:nvSpPr>
        <p:spPr>
          <a:xfrm rot="16200000">
            <a:off x="4572000" y="184482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0" name="Rectangle 209"/>
          <p:cNvSpPr/>
          <p:nvPr/>
        </p:nvSpPr>
        <p:spPr>
          <a:xfrm rot="16200000">
            <a:off x="4572000" y="198884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1" name="Straight Connector 210"/>
          <p:cNvCxnSpPr/>
          <p:nvPr/>
        </p:nvCxnSpPr>
        <p:spPr>
          <a:xfrm flipH="1">
            <a:off x="4211960" y="184482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2" name="Straight Connector 211"/>
          <p:cNvCxnSpPr/>
          <p:nvPr/>
        </p:nvCxnSpPr>
        <p:spPr>
          <a:xfrm flipH="1">
            <a:off x="4139952" y="1700808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3" name="Straight Connector 212"/>
          <p:cNvCxnSpPr/>
          <p:nvPr/>
        </p:nvCxnSpPr>
        <p:spPr>
          <a:xfrm flipH="1">
            <a:off x="4211960" y="198884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14" name="Straight Connector 213"/>
          <p:cNvCxnSpPr/>
          <p:nvPr/>
        </p:nvCxnSpPr>
        <p:spPr>
          <a:xfrm flipH="1">
            <a:off x="4139952" y="213285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5" name="Rectangle 214"/>
          <p:cNvSpPr/>
          <p:nvPr/>
        </p:nvSpPr>
        <p:spPr>
          <a:xfrm rot="16200000">
            <a:off x="3959932" y="2744925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2" name="Straight Connector 221"/>
          <p:cNvCxnSpPr/>
          <p:nvPr/>
        </p:nvCxnSpPr>
        <p:spPr>
          <a:xfrm flipH="1">
            <a:off x="4211960" y="2780929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3" name="Straight Connector 222"/>
          <p:cNvCxnSpPr/>
          <p:nvPr/>
        </p:nvCxnSpPr>
        <p:spPr>
          <a:xfrm flipH="1">
            <a:off x="4139952" y="2636913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4" name="Straight Connector 223"/>
          <p:cNvCxnSpPr/>
          <p:nvPr/>
        </p:nvCxnSpPr>
        <p:spPr>
          <a:xfrm flipH="1">
            <a:off x="4211960" y="2924945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25" name="Straight Connector 224"/>
          <p:cNvCxnSpPr/>
          <p:nvPr/>
        </p:nvCxnSpPr>
        <p:spPr>
          <a:xfrm flipH="1">
            <a:off x="4139952" y="3068961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26" name="Rectangle 225"/>
          <p:cNvSpPr/>
          <p:nvPr/>
        </p:nvSpPr>
        <p:spPr>
          <a:xfrm rot="16200000">
            <a:off x="3959932" y="728700"/>
            <a:ext cx="432048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7" name="Rectangle 226"/>
          <p:cNvSpPr/>
          <p:nvPr/>
        </p:nvSpPr>
        <p:spPr>
          <a:xfrm rot="16200000">
            <a:off x="4427984" y="62068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8" name="Rectangle 227"/>
          <p:cNvSpPr/>
          <p:nvPr/>
        </p:nvSpPr>
        <p:spPr>
          <a:xfrm rot="16200000">
            <a:off x="4427984" y="76470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9" name="Rectangle 228"/>
          <p:cNvSpPr/>
          <p:nvPr/>
        </p:nvSpPr>
        <p:spPr>
          <a:xfrm rot="16200000">
            <a:off x="4427984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3" name="Rectangle 232"/>
          <p:cNvSpPr/>
          <p:nvPr/>
        </p:nvSpPr>
        <p:spPr>
          <a:xfrm rot="16200000">
            <a:off x="4572000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4" name="Straight Connector 233"/>
          <p:cNvCxnSpPr/>
          <p:nvPr/>
        </p:nvCxnSpPr>
        <p:spPr>
          <a:xfrm flipH="1">
            <a:off x="4211960" y="764704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5" name="Straight Connector 234"/>
          <p:cNvCxnSpPr/>
          <p:nvPr/>
        </p:nvCxnSpPr>
        <p:spPr>
          <a:xfrm flipH="1">
            <a:off x="4139952" y="620688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6" name="Straight Connector 235"/>
          <p:cNvCxnSpPr/>
          <p:nvPr/>
        </p:nvCxnSpPr>
        <p:spPr>
          <a:xfrm flipH="1">
            <a:off x="4211960" y="908720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7" name="Straight Connector 236"/>
          <p:cNvCxnSpPr/>
          <p:nvPr/>
        </p:nvCxnSpPr>
        <p:spPr>
          <a:xfrm flipH="1">
            <a:off x="4139952" y="1052736"/>
            <a:ext cx="288032" cy="0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1" name="Rectangle 240"/>
          <p:cNvSpPr/>
          <p:nvPr/>
        </p:nvSpPr>
        <p:spPr>
          <a:xfrm rot="16200000">
            <a:off x="2555776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6" name="Rectangle 245"/>
          <p:cNvSpPr/>
          <p:nvPr/>
        </p:nvSpPr>
        <p:spPr>
          <a:xfrm rot="16200000">
            <a:off x="2555776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7" name="Rectangle 246"/>
          <p:cNvSpPr/>
          <p:nvPr/>
        </p:nvSpPr>
        <p:spPr>
          <a:xfrm rot="16200000">
            <a:off x="2555776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0" name="Rectangle 259"/>
          <p:cNvSpPr/>
          <p:nvPr/>
        </p:nvSpPr>
        <p:spPr>
          <a:xfrm rot="16200000">
            <a:off x="4283968" y="170080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1" name="Rectangle 260"/>
          <p:cNvSpPr/>
          <p:nvPr/>
        </p:nvSpPr>
        <p:spPr>
          <a:xfrm rot="16200000">
            <a:off x="4283968" y="184482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2" name="Rectangle 261"/>
          <p:cNvSpPr/>
          <p:nvPr/>
        </p:nvSpPr>
        <p:spPr>
          <a:xfrm rot="16200000">
            <a:off x="4283968" y="198884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3" name="Rectangle 262"/>
          <p:cNvSpPr/>
          <p:nvPr/>
        </p:nvSpPr>
        <p:spPr>
          <a:xfrm rot="16200000">
            <a:off x="4283968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4" name="Rectangle 263"/>
          <p:cNvSpPr/>
          <p:nvPr/>
        </p:nvSpPr>
        <p:spPr>
          <a:xfrm rot="16200000">
            <a:off x="4283968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5" name="Rectangle 264"/>
          <p:cNvSpPr/>
          <p:nvPr/>
        </p:nvSpPr>
        <p:spPr>
          <a:xfrm rot="16200000">
            <a:off x="4283968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8" name="Rectangle 277"/>
          <p:cNvSpPr/>
          <p:nvPr/>
        </p:nvSpPr>
        <p:spPr>
          <a:xfrm rot="16200000">
            <a:off x="4283968" y="620688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9" name="Rectangle 278"/>
          <p:cNvSpPr/>
          <p:nvPr/>
        </p:nvSpPr>
        <p:spPr>
          <a:xfrm rot="16200000">
            <a:off x="4283968" y="764704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0" name="Rectangle 279"/>
          <p:cNvSpPr/>
          <p:nvPr/>
        </p:nvSpPr>
        <p:spPr>
          <a:xfrm rot="16200000">
            <a:off x="4283968" y="908720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Freeform 20"/>
          <p:cNvSpPr/>
          <p:nvPr/>
        </p:nvSpPr>
        <p:spPr>
          <a:xfrm rot="16200000" flipH="1" flipV="1">
            <a:off x="4031940" y="1592796"/>
            <a:ext cx="1944216" cy="288032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85" name="Straight Connector 284"/>
          <p:cNvCxnSpPr/>
          <p:nvPr/>
        </p:nvCxnSpPr>
        <p:spPr>
          <a:xfrm flipV="1">
            <a:off x="3059832" y="1988840"/>
            <a:ext cx="864096" cy="720080"/>
          </a:xfrm>
          <a:prstGeom prst="line">
            <a:avLst/>
          </a:pr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/>
          <p:nvPr/>
        </p:nvCxnSpPr>
        <p:spPr>
          <a:xfrm flipV="1">
            <a:off x="3059832" y="2132856"/>
            <a:ext cx="936104" cy="792088"/>
          </a:xfrm>
          <a:prstGeom prst="line">
            <a:avLst/>
          </a:pr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 flipV="1">
            <a:off x="3059832" y="980728"/>
            <a:ext cx="864096" cy="936104"/>
          </a:xfrm>
          <a:prstGeom prst="line">
            <a:avLst/>
          </a:pr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Rectangle 288"/>
          <p:cNvSpPr/>
          <p:nvPr/>
        </p:nvSpPr>
        <p:spPr>
          <a:xfrm rot="16200000">
            <a:off x="4572000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0" name="Rectangle 289"/>
          <p:cNvSpPr/>
          <p:nvPr/>
        </p:nvSpPr>
        <p:spPr>
          <a:xfrm rot="16200000">
            <a:off x="4572000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1" name="Rectangle 290"/>
          <p:cNvSpPr/>
          <p:nvPr/>
        </p:nvSpPr>
        <p:spPr>
          <a:xfrm rot="16200000">
            <a:off x="4572000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2" name="Rectangle 291"/>
          <p:cNvSpPr/>
          <p:nvPr/>
        </p:nvSpPr>
        <p:spPr>
          <a:xfrm rot="16200000">
            <a:off x="4427984" y="2636913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3" name="Rectangle 292"/>
          <p:cNvSpPr/>
          <p:nvPr/>
        </p:nvSpPr>
        <p:spPr>
          <a:xfrm rot="16200000">
            <a:off x="4427984" y="2780929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4" name="Rectangle 293"/>
          <p:cNvSpPr/>
          <p:nvPr/>
        </p:nvSpPr>
        <p:spPr>
          <a:xfrm rot="16200000">
            <a:off x="4427984" y="2924945"/>
            <a:ext cx="144016" cy="144016"/>
          </a:xfrm>
          <a:prstGeom prst="rect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9" name="Freeform 368"/>
          <p:cNvSpPr/>
          <p:nvPr/>
        </p:nvSpPr>
        <p:spPr>
          <a:xfrm flipV="1">
            <a:off x="1691680" y="2924943"/>
            <a:ext cx="2232248" cy="432048"/>
          </a:xfrm>
          <a:custGeom>
            <a:avLst/>
            <a:gdLst>
              <a:gd name="connsiteX0" fmla="*/ 0 w 3162300"/>
              <a:gd name="connsiteY0" fmla="*/ 333421 h 333421"/>
              <a:gd name="connsiteX1" fmla="*/ 1400175 w 3162300"/>
              <a:gd name="connsiteY1" fmla="*/ 46 h 333421"/>
              <a:gd name="connsiteX2" fmla="*/ 3162300 w 3162300"/>
              <a:gd name="connsiteY2" fmla="*/ 314371 h 333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2300" h="333421">
                <a:moveTo>
                  <a:pt x="0" y="333421"/>
                </a:moveTo>
                <a:cubicBezTo>
                  <a:pt x="436562" y="168321"/>
                  <a:pt x="873125" y="3221"/>
                  <a:pt x="1400175" y="46"/>
                </a:cubicBezTo>
                <a:cubicBezTo>
                  <a:pt x="1927225" y="-3129"/>
                  <a:pt x="2544762" y="155621"/>
                  <a:pt x="3162300" y="314371"/>
                </a:cubicBezTo>
              </a:path>
            </a:pathLst>
          </a:cu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6" name="TextBox 155"/>
          <p:cNvSpPr txBox="1"/>
          <p:nvPr/>
        </p:nvSpPr>
        <p:spPr>
          <a:xfrm>
            <a:off x="971600" y="116632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</a:t>
            </a:r>
            <a:r>
              <a:rPr lang="en-US" b="1" smtClean="0"/>
              <a:t>-2                </a:t>
            </a:r>
            <a:r>
              <a:rPr lang="cs-CZ" b="1" smtClean="0"/>
              <a:t>d</a:t>
            </a:r>
            <a:r>
              <a:rPr lang="en-US" b="1" smtClean="0"/>
              <a:t>-1                            </a:t>
            </a:r>
            <a:r>
              <a:rPr lang="cs-CZ" b="1" smtClean="0"/>
              <a:t>d</a:t>
            </a:r>
            <a:endParaRPr lang="cs-CZ" b="1"/>
          </a:p>
        </p:txBody>
      </p:sp>
      <p:sp>
        <p:nvSpPr>
          <p:cNvPr id="365" name="TextBox 364"/>
          <p:cNvSpPr txBox="1"/>
          <p:nvPr/>
        </p:nvSpPr>
        <p:spPr>
          <a:xfrm>
            <a:off x="467544" y="548680"/>
            <a:ext cx="3600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A</a:t>
            </a:r>
          </a:p>
          <a:p>
            <a:endParaRPr lang="cs-CZ" b="1" smtClean="0"/>
          </a:p>
          <a:p>
            <a:endParaRPr lang="en-US" b="1" smtClean="0"/>
          </a:p>
          <a:p>
            <a:endParaRPr lang="en-US" b="1" smtClean="0"/>
          </a:p>
          <a:p>
            <a:r>
              <a:rPr lang="en-US" b="1" smtClean="0"/>
              <a:t>B</a:t>
            </a:r>
          </a:p>
          <a:p>
            <a:endParaRPr lang="en-US" b="1" smtClean="0"/>
          </a:p>
          <a:p>
            <a:endParaRPr lang="en-US" b="1" smtClean="0"/>
          </a:p>
          <a:p>
            <a:r>
              <a:rPr lang="en-US" b="1" smtClean="0"/>
              <a:t>C</a:t>
            </a:r>
            <a:endParaRPr lang="cs-CZ" b="1"/>
          </a:p>
        </p:txBody>
      </p:sp>
      <p:sp>
        <p:nvSpPr>
          <p:cNvPr id="366" name="TextBox 365"/>
          <p:cNvSpPr txBox="1"/>
          <p:nvPr/>
        </p:nvSpPr>
        <p:spPr>
          <a:xfrm>
            <a:off x="2699792" y="3717032"/>
            <a:ext cx="28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ts val="600"/>
              </a:spcBef>
              <a:defRPr b="1"/>
            </a:lvl1pPr>
          </a:lstStyle>
          <a:p>
            <a:r>
              <a:rPr lang="en-US" smtClean="0"/>
              <a:t>A(</a:t>
            </a:r>
            <a:r>
              <a:rPr lang="cs-CZ" smtClean="0"/>
              <a:t>d</a:t>
            </a:r>
            <a:r>
              <a:rPr lang="en-US" smtClean="0"/>
              <a:t>) </a:t>
            </a:r>
            <a:r>
              <a:rPr lang="en-US"/>
              <a:t>= </a:t>
            </a:r>
            <a:r>
              <a:rPr lang="en-US" smtClean="0"/>
              <a:t>B(</a:t>
            </a:r>
            <a:r>
              <a:rPr lang="cs-CZ" smtClean="0"/>
              <a:t>d</a:t>
            </a:r>
            <a:r>
              <a:rPr lang="en-US" smtClean="0"/>
              <a:t>-1)</a:t>
            </a:r>
            <a:endParaRPr lang="en-US"/>
          </a:p>
          <a:p>
            <a:r>
              <a:rPr lang="en-US" smtClean="0"/>
              <a:t>B(</a:t>
            </a:r>
            <a:r>
              <a:rPr lang="cs-CZ" smtClean="0"/>
              <a:t>d</a:t>
            </a:r>
            <a:r>
              <a:rPr lang="en-US" smtClean="0"/>
              <a:t>) </a:t>
            </a:r>
            <a:r>
              <a:rPr lang="en-US"/>
              <a:t>= </a:t>
            </a:r>
            <a:r>
              <a:rPr lang="en-US" smtClean="0"/>
              <a:t>A(</a:t>
            </a:r>
            <a:r>
              <a:rPr lang="cs-CZ" smtClean="0"/>
              <a:t>d</a:t>
            </a:r>
            <a:r>
              <a:rPr lang="en-US" smtClean="0"/>
              <a:t>-1)+2*C(</a:t>
            </a:r>
            <a:r>
              <a:rPr lang="cs-CZ" smtClean="0"/>
              <a:t>d</a:t>
            </a:r>
            <a:r>
              <a:rPr lang="en-US" smtClean="0"/>
              <a:t>-1)</a:t>
            </a:r>
            <a:endParaRPr lang="en-US"/>
          </a:p>
          <a:p>
            <a:r>
              <a:rPr lang="en-US" smtClean="0"/>
              <a:t>C(</a:t>
            </a:r>
            <a:r>
              <a:rPr lang="cs-CZ" smtClean="0"/>
              <a:t>d</a:t>
            </a:r>
            <a:r>
              <a:rPr lang="en-US" smtClean="0"/>
              <a:t>) </a:t>
            </a:r>
            <a:r>
              <a:rPr lang="en-US"/>
              <a:t>= </a:t>
            </a:r>
            <a:r>
              <a:rPr lang="en-US" smtClean="0"/>
              <a:t>A(</a:t>
            </a:r>
            <a:r>
              <a:rPr lang="cs-CZ" smtClean="0"/>
              <a:t>d</a:t>
            </a:r>
            <a:r>
              <a:rPr lang="en-US" smtClean="0"/>
              <a:t>)+C(</a:t>
            </a:r>
            <a:r>
              <a:rPr lang="cs-CZ" smtClean="0"/>
              <a:t>d</a:t>
            </a:r>
            <a:r>
              <a:rPr lang="en-US" smtClean="0"/>
              <a:t>-2)</a:t>
            </a:r>
            <a:endParaRPr lang="en-US"/>
          </a:p>
        </p:txBody>
      </p:sp>
      <p:sp>
        <p:nvSpPr>
          <p:cNvPr id="367" name="TextBox 366"/>
          <p:cNvSpPr txBox="1"/>
          <p:nvPr/>
        </p:nvSpPr>
        <p:spPr>
          <a:xfrm>
            <a:off x="539552" y="3717032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smtClean="0"/>
              <a:t>A(1) = 0, A(2) = 2</a:t>
            </a:r>
          </a:p>
          <a:p>
            <a:pPr>
              <a:spcBef>
                <a:spcPts val="600"/>
              </a:spcBef>
            </a:pPr>
            <a:r>
              <a:rPr lang="en-US" b="1" smtClean="0"/>
              <a:t>B(1) = 2, B(2) = 0</a:t>
            </a:r>
            <a:endParaRPr lang="en-US" b="1"/>
          </a:p>
          <a:p>
            <a:pPr>
              <a:spcBef>
                <a:spcPts val="600"/>
              </a:spcBef>
            </a:pPr>
            <a:r>
              <a:rPr lang="en-US" b="1" smtClean="0"/>
              <a:t>C(1) = 0, C(2) = 3</a:t>
            </a:r>
          </a:p>
        </p:txBody>
      </p:sp>
      <p:graphicFrame>
        <p:nvGraphicFramePr>
          <p:cNvPr id="158" name="Table 1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491397"/>
              </p:ext>
            </p:extLst>
          </p:nvPr>
        </p:nvGraphicFramePr>
        <p:xfrm>
          <a:off x="179512" y="5013176"/>
          <a:ext cx="8640957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4689"/>
                <a:gridCol w="664689"/>
                <a:gridCol w="664689"/>
                <a:gridCol w="664689"/>
                <a:gridCol w="664689"/>
                <a:gridCol w="664689"/>
                <a:gridCol w="664689"/>
                <a:gridCol w="664689"/>
                <a:gridCol w="664689"/>
                <a:gridCol w="664689"/>
                <a:gridCol w="664689"/>
                <a:gridCol w="664689"/>
                <a:gridCol w="664689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5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6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7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A</a:t>
                      </a:r>
                      <a:endParaRPr lang="cs-CZ" b="1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122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418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1560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B</a:t>
                      </a:r>
                      <a:endParaRPr lang="cs-CZ" b="1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122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418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1560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C</a:t>
                      </a:r>
                      <a:endParaRPr lang="cs-CZ" b="1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11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41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153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571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0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2131</a:t>
                      </a:r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0" name="TextBox 219"/>
          <p:cNvSpPr txBox="1"/>
          <p:nvPr/>
        </p:nvSpPr>
        <p:spPr>
          <a:xfrm>
            <a:off x="6012160" y="3717032"/>
            <a:ext cx="288032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ts val="600"/>
              </a:spcBef>
              <a:defRPr b="1"/>
            </a:lvl1pPr>
          </a:lstStyle>
          <a:p>
            <a:r>
              <a:rPr lang="cs-CZ" smtClean="0"/>
              <a:t>d</a:t>
            </a:r>
            <a:r>
              <a:rPr lang="en-US" smtClean="0"/>
              <a:t> - index posledn</a:t>
            </a:r>
            <a:r>
              <a:rPr lang="cs-CZ" smtClean="0"/>
              <a:t>ího</a:t>
            </a:r>
          </a:p>
          <a:p>
            <a:r>
              <a:rPr lang="cs-CZ" smtClean="0"/>
              <a:t>obsazeného sloupce</a:t>
            </a:r>
            <a:endParaRPr lang="en-US"/>
          </a:p>
        </p:txBody>
      </p:sp>
      <p:cxnSp>
        <p:nvCxnSpPr>
          <p:cNvPr id="221" name="Straight Connector 220"/>
          <p:cNvCxnSpPr/>
          <p:nvPr/>
        </p:nvCxnSpPr>
        <p:spPr>
          <a:xfrm>
            <a:off x="1331640" y="1700808"/>
            <a:ext cx="0" cy="288032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1331640" y="620688"/>
            <a:ext cx="0" cy="288032"/>
          </a:xfrm>
          <a:prstGeom prst="line">
            <a:avLst/>
          </a:prstGeom>
          <a:solidFill>
            <a:srgbClr val="FFFF9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2915816" y="908720"/>
            <a:ext cx="1080120" cy="936104"/>
          </a:xfrm>
          <a:prstGeom prst="line">
            <a:avLst/>
          </a:prstGeom>
          <a:ln w="57150">
            <a:solidFill>
              <a:srgbClr val="0033C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85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76672"/>
            <a:ext cx="8280920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 =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[1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b[2] = 0;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a[2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b[1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] = 2; c[2] =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// init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for(int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i = 3; i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upperLimit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// process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a[i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b[i-1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b[i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] = a[i-1] + 2*c[i-1];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c[i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] = c[i-2] + a[i];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("a b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c  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d  %d  %d\n", a[i], b[i], </a:t>
            </a:r>
            <a:r>
              <a:rPr lang="cs-CZ" b="1">
                <a:latin typeface="Courier New" panose="02070309020205020404" pitchFamily="49" charset="0"/>
                <a:cs typeface="Courier New" panose="02070309020205020404" pitchFamily="49" charset="0"/>
              </a:rPr>
              <a:t>c[i</a:t>
            </a:r>
            <a:r>
              <a:rPr lang="cs-CZ" b="1" smtClean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cs-CZ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536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152</Words>
  <Application>Microsoft Office PowerPoint</Application>
  <PresentationFormat>On-screen Show (4:3)</PresentationFormat>
  <Paragraphs>77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5</cp:revision>
  <dcterms:created xsi:type="dcterms:W3CDTF">2014-10-23T13:28:42Z</dcterms:created>
  <dcterms:modified xsi:type="dcterms:W3CDTF">2014-11-06T14:45:43Z</dcterms:modified>
</cp:coreProperties>
</file>