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4" r:id="rId9"/>
    <p:sldId id="260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89B08F-FF01-4295-8E34-61ECCDB0A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623DF9-82D7-4E7C-B8A5-AF7C099C31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038BA7-B037-4A97-B466-826B1972B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5F1-9AE1-4F8F-B853-E984FB1569FA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D855F1-2FAE-441A-A41B-281BBD0F1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0806E9-03DB-4D67-B83D-8840FAC7A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C9E3-6658-4F8F-B7FD-C8EDEF26D7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60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95A57-A912-4A78-97B5-54FF8F2C1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DBB322C-5878-49A3-A470-718421852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BA29DD-DE5F-482C-9867-F33DA6E7D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5F1-9AE1-4F8F-B853-E984FB1569FA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850040-E1F2-419E-AEF7-4B6106164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D0513B-DFBC-4ED7-83B5-193239E46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C9E3-6658-4F8F-B7FD-C8EDEF26D7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43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DE712DA-D947-4015-BF6F-C169E8D460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789810-C910-4339-93FC-5A5B191CA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517280-2649-4712-A902-4EAFE9D4A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5F1-9AE1-4F8F-B853-E984FB1569FA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1DC54F-A2AB-4919-8738-7424874E3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76DCE1-7469-42B2-B255-181D9320D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C9E3-6658-4F8F-B7FD-C8EDEF26D7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25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7AC48-1107-4D46-9033-6C1F1E1E9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242205-C8A8-4D71-88FE-B53CDE4D3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151228-0B3B-425D-8DBD-AB97A97D7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5F1-9AE1-4F8F-B853-E984FB1569FA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644C18-9649-4A49-AE03-361446380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681371-BFC4-4C25-8A09-C4DE61CF1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C9E3-6658-4F8F-B7FD-C8EDEF26D7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31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4879D-020B-4C51-A3B4-750D9ADE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BC42E7-596C-4927-8E58-7BCB6DCD4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165B3F-4D4E-41D5-8362-00E2DED4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5F1-9AE1-4F8F-B853-E984FB1569FA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1612C9-A7B2-4526-95BB-4755BF353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50F23C-39A9-4A09-9F27-27ACD6C9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C9E3-6658-4F8F-B7FD-C8EDEF26D7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33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FD9A4-5200-474A-8481-37DF42553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424EB9-3F58-4509-923D-0BC959F34E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C015C8F-E8DC-49B9-9782-296923DE2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EB7AD1-52A9-4716-AE44-5E45F7891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5F1-9AE1-4F8F-B853-E984FB1569FA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AC5DD7-0FF3-48F2-9FD4-DA2A819E2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557B7B-2051-4ED0-83F7-78147D096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C9E3-6658-4F8F-B7FD-C8EDEF26D7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21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95013-F303-407E-8078-A07DA1DCE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1EA9C2-613C-46FE-A0B4-9422BD7E8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628ED7-848A-4227-A599-F7DBC8885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C9D7A76-9876-4812-97D7-57758C2E33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9288A8A-C679-4A9C-BEC8-34C5A97443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BE112C3-67FF-4586-8104-48A75B4FD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5F1-9AE1-4F8F-B853-E984FB1569FA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B493BAA-F704-45B1-A62C-976EE74D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7B98DFF-EDB0-476C-9B37-130A331E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C9E3-6658-4F8F-B7FD-C8EDEF26D7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56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298DA-6F9D-42C1-8FC4-A946E065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6A439B1-0D2D-461C-8F95-F6EE172F3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5F1-9AE1-4F8F-B853-E984FB1569FA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0DE359E-9BD4-4E87-B1BC-011E23147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86D76B-7852-471F-A96D-76C5A9F4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C9E3-6658-4F8F-B7FD-C8EDEF26D7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53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926459A-0802-4BE4-B231-F256E035E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5F1-9AE1-4F8F-B853-E984FB1569FA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3916EBC-E3AB-4C77-8151-01ECA567C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AA64AB-BB6F-43F3-ABD7-C248D3452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C9E3-6658-4F8F-B7FD-C8EDEF26D7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10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957A43-0B07-49E5-A9D9-E5056144B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C7A57B-7D8D-4E45-9324-96ACAB8C7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31A151-1E15-4F5A-BE3A-6A21C6B14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21063D-82FD-445F-9E43-E61C670EF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5F1-9AE1-4F8F-B853-E984FB1569FA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78CB41-FBFC-45BA-9F67-8D4E93EE8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00AFE8-A580-4B6E-A7BD-700B1D91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C9E3-6658-4F8F-B7FD-C8EDEF26D7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89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0BDDF-69F1-4FD1-AF27-66FB6402E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48270B-CC40-4F21-B362-060DF83B2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A97C4DE-F20D-47E3-8795-FF2F7172D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F11CF1-3604-4B13-99AD-28E0125F6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5F1-9AE1-4F8F-B853-E984FB1569FA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E34767-4775-4245-85D3-91A85577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AD17A8-4F05-4381-B1E9-D780DE8D6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7C9E3-6658-4F8F-B7FD-C8EDEF26D7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81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3D3F60D-97BD-4288-B107-68D6DA9F7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B6C84C-0128-47DF-88FA-A1C513932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4FE7B7-CF4D-4823-97CA-D9AF847DBD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5E5F1-9AE1-4F8F-B853-E984FB1569FA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E51DF7-AF18-464E-950F-605E65603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DDE8FC-17AA-4746-A463-9445C2D59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7C9E3-6658-4F8F-B7FD-C8EDEF26D7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15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73BB84-78F8-4672-BB2B-5388B77D31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B4M36SAN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3D63102-43E9-4A98-8CCA-8433CAFCF7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2. lab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39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85BB73-2137-49B9-AF64-5004F6D9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week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6505CE-BCCB-4BB2-BE05-DC4E775DA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Visualization basics</a:t>
            </a:r>
          </a:p>
          <a:p>
            <a:r>
              <a:rPr lang="en-US" dirty="0"/>
              <a:t>Statistics basics</a:t>
            </a:r>
          </a:p>
          <a:p>
            <a:endParaRPr lang="en-US" dirty="0"/>
          </a:p>
          <a:p>
            <a:r>
              <a:rPr lang="cs-CZ" dirty="0" err="1"/>
              <a:t>Explore</a:t>
            </a:r>
            <a:r>
              <a:rPr lang="cs-CZ" dirty="0"/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penguins</a:t>
            </a:r>
            <a:r>
              <a:rPr lang="cs-CZ" dirty="0"/>
              <a:t> </a:t>
            </a:r>
            <a:r>
              <a:rPr lang="cs-CZ" dirty="0" err="1"/>
              <a:t>dataset</a:t>
            </a:r>
            <a:endParaRPr lang="en-US" dirty="0"/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AE38E4C-9EF8-4DDD-A362-894B377E1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6109" y="744281"/>
            <a:ext cx="5745891" cy="516731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2385E9D-D506-4095-A28A-C92DAF8EF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2305" y="4338381"/>
            <a:ext cx="7849695" cy="18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5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7395B-1467-4D82-A1BE-5A2D9A0B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</a:t>
            </a:r>
            <a:r>
              <a:rPr lang="cs-CZ" dirty="0"/>
              <a:t> –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scatter</a:t>
            </a:r>
            <a:r>
              <a:rPr lang="cs-CZ" dirty="0"/>
              <a:t> </a:t>
            </a:r>
            <a:r>
              <a:rPr lang="cs-CZ" dirty="0" err="1"/>
              <a:t>plots</a:t>
            </a:r>
            <a:endParaRPr lang="cs-CZ" dirty="0"/>
          </a:p>
        </p:txBody>
      </p:sp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416D2B85-F503-426C-9CC3-9D8D9730AE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982674"/>
            <a:ext cx="4105848" cy="3181794"/>
          </a:xfrm>
        </p:spPr>
      </p:pic>
      <p:pic>
        <p:nvPicPr>
          <p:cNvPr id="7" name="Obrázek 6" descr="Obsah obrázku text, mapa&#10;&#10;Popis byl vytvořen automaticky">
            <a:extLst>
              <a:ext uri="{FF2B5EF4-FFF2-40B4-BE49-F238E27FC236}">
                <a16:creationId xmlns:a16="http://schemas.microsoft.com/office/drawing/2014/main" id="{6DD3426B-C694-4B5E-A805-6988EF459D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704" y="2982674"/>
            <a:ext cx="4096322" cy="3181794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02A3ECD-DBC6-4E25-B8D7-FA485296D207}"/>
              </a:ext>
            </a:extLst>
          </p:cNvPr>
          <p:cNvSpPr txBox="1"/>
          <p:nvPr/>
        </p:nvSpPr>
        <p:spPr>
          <a:xfrm>
            <a:off x="838201" y="1851949"/>
            <a:ext cx="9030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Replicate following graphs. How each penguin species look like according to them?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3872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E1122-4B90-443E-BE96-E14516D82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Task</a:t>
            </a:r>
            <a:r>
              <a:rPr lang="cs-CZ" dirty="0"/>
              <a:t> – </a:t>
            </a:r>
            <a:r>
              <a:rPr lang="cs-CZ" dirty="0" err="1"/>
              <a:t>explore</a:t>
            </a:r>
            <a:r>
              <a:rPr lang="cs-CZ" dirty="0"/>
              <a:t> more </a:t>
            </a:r>
            <a:r>
              <a:rPr lang="cs-CZ" dirty="0" err="1"/>
              <a:t>palletes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A8D8E-8E4A-425F-9D6E-05E25AB73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24409"/>
            <a:ext cx="10515600" cy="1010172"/>
          </a:xfrm>
        </p:spPr>
        <p:txBody>
          <a:bodyPr/>
          <a:lstStyle/>
          <a:p>
            <a:r>
              <a:rPr lang="cs-CZ" dirty="0" err="1"/>
              <a:t>too</a:t>
            </a:r>
            <a:r>
              <a:rPr lang="cs-CZ" dirty="0"/>
              <a:t> </a:t>
            </a:r>
            <a:r>
              <a:rPr lang="cs-CZ" dirty="0" err="1"/>
              <a:t>subjective</a:t>
            </a:r>
            <a:r>
              <a:rPr lang="cs-CZ" dirty="0"/>
              <a:t> – no </a:t>
            </a:r>
            <a:r>
              <a:rPr lang="cs-CZ" dirty="0" err="1"/>
              <a:t>points</a:t>
            </a:r>
            <a:endParaRPr lang="cs-CZ" dirty="0"/>
          </a:p>
        </p:txBody>
      </p:sp>
      <p:pic>
        <p:nvPicPr>
          <p:cNvPr id="5" name="Obrázek 4" descr="Obsah obrázku text, mapa&#10;&#10;Popis byl vytvořen automaticky">
            <a:extLst>
              <a:ext uri="{FF2B5EF4-FFF2-40B4-BE49-F238E27FC236}">
                <a16:creationId xmlns:a16="http://schemas.microsoft.com/office/drawing/2014/main" id="{8F5757A9-98A5-4D47-AD1F-CE7EE93CE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085" y="1526253"/>
            <a:ext cx="4389866" cy="332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778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1CF57-A2AB-4BF6-9F27-8ED102182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Merging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plots</a:t>
            </a:r>
            <a:endParaRPr lang="cs-CZ" dirty="0"/>
          </a:p>
        </p:txBody>
      </p:sp>
      <p:pic>
        <p:nvPicPr>
          <p:cNvPr id="4" name="Zástupný obsah 3" descr="Obsah obrázku text, mapa&#10;&#10;Popis byl vytvořen automaticky">
            <a:extLst>
              <a:ext uri="{FF2B5EF4-FFF2-40B4-BE49-F238E27FC236}">
                <a16:creationId xmlns:a16="http://schemas.microsoft.com/office/drawing/2014/main" id="{05FEC158-A30E-403B-8994-04F3F6FE63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21569"/>
            <a:ext cx="4096322" cy="3181794"/>
          </a:xfrm>
          <a:prstGeom prst="rect">
            <a:avLst/>
          </a:prstGeom>
        </p:spPr>
      </p:pic>
      <p:pic>
        <p:nvPicPr>
          <p:cNvPr id="5" name="Obrázek 4" descr="Obsah obrázku text, mapa&#10;&#10;Popis byl vytvořen automaticky">
            <a:extLst>
              <a:ext uri="{FF2B5EF4-FFF2-40B4-BE49-F238E27FC236}">
                <a16:creationId xmlns:a16="http://schemas.microsoft.com/office/drawing/2014/main" id="{014C68D9-B9E0-42FF-A4E8-F9695D4614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069" y="1275562"/>
            <a:ext cx="4389866" cy="332780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B63E309-EF4A-4324-BE04-9A96E92FC0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237" y="3666680"/>
            <a:ext cx="4134427" cy="319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70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F26DC-09A6-4F2F-A91D-5EA0A10A6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14650"/>
            <a:ext cx="10515600" cy="1325563"/>
          </a:xfrm>
        </p:spPr>
        <p:txBody>
          <a:bodyPr/>
          <a:lstStyle/>
          <a:p>
            <a:r>
              <a:rPr lang="cs-CZ" dirty="0" err="1"/>
              <a:t>Statistical</a:t>
            </a:r>
            <a:r>
              <a:rPr lang="cs-CZ" dirty="0"/>
              <a:t> part</a:t>
            </a:r>
          </a:p>
        </p:txBody>
      </p:sp>
    </p:spTree>
    <p:extLst>
      <p:ext uri="{BB962C8B-B14F-4D97-AF65-F5344CB8AC3E}">
        <p14:creationId xmlns:p14="http://schemas.microsoft.com/office/powerpoint/2010/main" val="4152656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46DD13-BFE8-4E73-A5A6-4738D6A2B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Statistical</a:t>
            </a:r>
            <a:r>
              <a:rPr lang="cs-CZ" dirty="0"/>
              <a:t> part – h</a:t>
            </a:r>
            <a:r>
              <a:rPr lang="en-US" dirty="0" err="1"/>
              <a:t>ypothesis</a:t>
            </a:r>
            <a:r>
              <a:rPr lang="en-US" dirty="0"/>
              <a:t> testing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5B1289-158A-4A73-ADB2-C23D31551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Hypothesis we are assuming is true (aka </a:t>
            </a:r>
            <a:r>
              <a:rPr lang="en-US" i="1" dirty="0"/>
              <a:t>null hypothesis</a:t>
            </a:r>
            <a:r>
              <a:rPr lang="en-US" dirty="0"/>
              <a:t>)</a:t>
            </a:r>
          </a:p>
          <a:p>
            <a:r>
              <a:rPr lang="en-US" dirty="0"/>
              <a:t>H</a:t>
            </a:r>
            <a:r>
              <a:rPr lang="en-US" baseline="-25000" dirty="0"/>
              <a:t>A</a:t>
            </a:r>
            <a:r>
              <a:rPr lang="en-US" dirty="0"/>
              <a:t>: Alternative hypothesis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If the observation is too unlikely </a:t>
            </a:r>
            <a:r>
              <a:rPr lang="en-US" u="sng" dirty="0"/>
              <a:t>under H</a:t>
            </a:r>
            <a:r>
              <a:rPr lang="en-US" u="sng" baseline="-25000" dirty="0"/>
              <a:t>0</a:t>
            </a:r>
            <a:r>
              <a:rPr lang="en-US" dirty="0"/>
              <a:t>, we say we </a:t>
            </a:r>
          </a:p>
          <a:p>
            <a:pPr marL="457200" lvl="1" indent="0">
              <a:buNone/>
            </a:pPr>
            <a:r>
              <a:rPr lang="en-US" dirty="0"/>
              <a:t>“reject the null hypothesis in favor of the alternative hypothesis”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What is </a:t>
            </a:r>
            <a:r>
              <a:rPr lang="en-US" i="1" dirty="0"/>
              <a:t>likely/unlikely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p-value </a:t>
            </a:r>
          </a:p>
          <a:p>
            <a:pPr lvl="2"/>
            <a:r>
              <a:rPr lang="en-US" dirty="0"/>
              <a:t>probability of the observation (or more extreme one) under H</a:t>
            </a:r>
            <a:r>
              <a:rPr lang="en-US" baseline="-25000" dirty="0"/>
              <a:t>0</a:t>
            </a:r>
          </a:p>
          <a:p>
            <a:pPr lvl="1"/>
            <a:r>
              <a:rPr lang="en-US" dirty="0"/>
              <a:t>α-level (significance level)</a:t>
            </a:r>
          </a:p>
          <a:p>
            <a:pPr lvl="2"/>
            <a:r>
              <a:rPr lang="en-US" dirty="0"/>
              <a:t>Intuitively </a:t>
            </a:r>
            <a:r>
              <a:rPr lang="en-US" dirty="0" err="1"/>
              <a:t>thre</a:t>
            </a:r>
            <a:r>
              <a:rPr lang="cs-CZ" dirty="0"/>
              <a:t>s</a:t>
            </a:r>
            <a:r>
              <a:rPr lang="en-US" dirty="0"/>
              <a:t>hold for p-value</a:t>
            </a:r>
          </a:p>
          <a:p>
            <a:pPr lvl="2"/>
            <a:r>
              <a:rPr lang="en-US" dirty="0"/>
              <a:t>It’s up to us!</a:t>
            </a:r>
          </a:p>
          <a:p>
            <a:pPr lvl="1"/>
            <a:r>
              <a:rPr lang="cs-CZ" dirty="0"/>
              <a:t>Point </a:t>
            </a:r>
            <a:r>
              <a:rPr lang="cs-CZ" dirty="0" err="1"/>
              <a:t>unlikely</a:t>
            </a:r>
            <a:r>
              <a:rPr lang="cs-CZ" dirty="0"/>
              <a:t> </a:t>
            </a:r>
            <a:r>
              <a:rPr lang="en-US" dirty="0"/>
              <a:t>when </a:t>
            </a:r>
            <a:r>
              <a:rPr lang="cs-CZ" dirty="0"/>
              <a:t>p </a:t>
            </a:r>
            <a:r>
              <a:rPr lang="en-US" dirty="0"/>
              <a:t>&lt; α (or 1- α &lt; p)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19ECA9A-49FF-42B4-B909-60CB98A711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3" t="8904" r="6396"/>
          <a:stretch/>
        </p:blipFill>
        <p:spPr bwMode="auto">
          <a:xfrm>
            <a:off x="8367823" y="4291865"/>
            <a:ext cx="3814866" cy="223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38C77FC-CF29-469E-AE39-FEF6BA601C04}"/>
              </a:ext>
            </a:extLst>
          </p:cNvPr>
          <p:cNvSpPr txBox="1"/>
          <p:nvPr/>
        </p:nvSpPr>
        <p:spPr>
          <a:xfrm>
            <a:off x="4295554" y="1506022"/>
            <a:ext cx="3039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err="1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accent1">
                    <a:lumMod val="50000"/>
                  </a:schemeClr>
                </a:solidFill>
              </a:rPr>
              <a:t>bird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accent1">
                    <a:lumMod val="50000"/>
                  </a:schemeClr>
                </a:solidFill>
              </a:rPr>
              <a:t>is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 a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penguin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keep it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D2459AC-F7F0-4B99-B373-AF1B2E64B90B}"/>
              </a:ext>
            </a:extLst>
          </p:cNvPr>
          <p:cNvSpPr txBox="1"/>
          <p:nvPr/>
        </p:nvSpPr>
        <p:spPr>
          <a:xfrm>
            <a:off x="5082363" y="2239852"/>
            <a:ext cx="4846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err="1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 b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ird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accent1">
                    <a:lumMod val="50000"/>
                  </a:schemeClr>
                </a:solidFill>
              </a:rPr>
              <a:t>we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 just </a:t>
            </a:r>
            <a:r>
              <a:rPr lang="cs-CZ" i="1" dirty="0" err="1">
                <a:solidFill>
                  <a:schemeClr val="accent1">
                    <a:lumMod val="50000"/>
                  </a:schemeClr>
                </a:solidFill>
              </a:rPr>
              <a:t>caught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is NOT a penguin - release</a:t>
            </a:r>
            <a:endParaRPr lang="cs-CZ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BFA6055-D4C8-43E7-B48E-95207E60097D}"/>
              </a:ext>
            </a:extLst>
          </p:cNvPr>
          <p:cNvSpPr txBox="1"/>
          <p:nvPr/>
        </p:nvSpPr>
        <p:spPr>
          <a:xfrm>
            <a:off x="5173190" y="3530754"/>
            <a:ext cx="6127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err="1">
                <a:solidFill>
                  <a:schemeClr val="accent1">
                    <a:lumMod val="50000"/>
                  </a:schemeClr>
                </a:solidFill>
              </a:rPr>
              <a:t>How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accent1">
                    <a:lumMod val="50000"/>
                  </a:schemeClr>
                </a:solidFill>
              </a:rPr>
              <a:t>likely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cs-CZ" i="1" dirty="0" err="1">
                <a:solidFill>
                  <a:schemeClr val="accent1">
                    <a:lumMod val="50000"/>
                  </a:schemeClr>
                </a:solidFill>
              </a:rPr>
              <a:t>unli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kely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 is that a </a:t>
            </a:r>
            <a:r>
              <a:rPr lang="en-US" i="1" u="sng" dirty="0">
                <a:solidFill>
                  <a:schemeClr val="accent1">
                    <a:lumMod val="50000"/>
                  </a:schemeClr>
                </a:solidFill>
              </a:rPr>
              <a:t>penguin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 would have such a weight?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EEF6690-82AC-4AB6-801D-9A653AC75089}"/>
              </a:ext>
            </a:extLst>
          </p:cNvPr>
          <p:cNvSpPr/>
          <p:nvPr/>
        </p:nvSpPr>
        <p:spPr>
          <a:xfrm>
            <a:off x="7538708" y="6591190"/>
            <a:ext cx="418671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dirty="0"/>
              <a:t>http://med.stanford.edu/content/dam/sm-news/images/2016/03/p-value-index.jpg</a:t>
            </a:r>
          </a:p>
        </p:txBody>
      </p:sp>
    </p:spTree>
    <p:extLst>
      <p:ext uri="{BB962C8B-B14F-4D97-AF65-F5344CB8AC3E}">
        <p14:creationId xmlns:p14="http://schemas.microsoft.com/office/powerpoint/2010/main" val="2643795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E570FC-435B-4F7A-8E2B-0A4C0B590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Excercies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C0AA6-8D43-42A8-B9CE-ADCAB6AC2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null hypothesis and alternative hypothesis. How would proceed to reject/not reject the </a:t>
            </a:r>
            <a:r>
              <a:rPr lang="en-US"/>
              <a:t>null hypothesis. 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Bartender with following beers is unfair</a:t>
            </a:r>
          </a:p>
          <a:p>
            <a:pPr lvl="2"/>
            <a:r>
              <a:rPr lang="en-US" dirty="0"/>
              <a:t>490ml, 452ml, 466ml, 492ml, 460ml, 523ml, 488ml, 492ml, 480ml </a:t>
            </a:r>
          </a:p>
          <a:p>
            <a:pPr lvl="1"/>
            <a:r>
              <a:rPr lang="en-US" dirty="0"/>
              <a:t>Older people (60+) vote more for ANO, than younger people</a:t>
            </a:r>
          </a:p>
          <a:p>
            <a:pPr lvl="1"/>
            <a:r>
              <a:rPr lang="en-US" dirty="0" err="1"/>
              <a:t>Remdesivir</a:t>
            </a:r>
            <a:r>
              <a:rPr lang="en-US" dirty="0"/>
              <a:t> makes patients with </a:t>
            </a:r>
            <a:r>
              <a:rPr lang="en-US" dirty="0" err="1"/>
              <a:t>Covid</a:t>
            </a:r>
            <a:r>
              <a:rPr lang="en-US" dirty="0"/>
              <a:t> better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802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577F2-BC0E-416D-A9ED-14F381396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Summary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B5CA62-283B-4946-A32B-4A76972FD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create basic plots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ggplot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How it resembles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dplyr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What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cs typeface="Courier New" panose="02070309020205020404" pitchFamily="49" charset="0"/>
              </a:rPr>
              <a:t>does</a:t>
            </a:r>
          </a:p>
          <a:p>
            <a:r>
              <a:rPr lang="en-US" dirty="0">
                <a:cs typeface="Courier New" panose="02070309020205020404" pitchFamily="49" charset="0"/>
              </a:rPr>
              <a:t>Understand the role of standard deviation (variance) in normal distribution</a:t>
            </a:r>
          </a:p>
          <a:p>
            <a:r>
              <a:rPr lang="en-US" dirty="0">
                <a:cs typeface="Courier New" panose="02070309020205020404" pitchFamily="49" charset="0"/>
              </a:rPr>
              <a:t>What terms like </a:t>
            </a:r>
            <a:r>
              <a:rPr lang="en-US" i="1" dirty="0">
                <a:cs typeface="Courier New" panose="02070309020205020404" pitchFamily="49" charset="0"/>
              </a:rPr>
              <a:t>p-value, alpha level, null hypothesis </a:t>
            </a:r>
            <a:r>
              <a:rPr lang="en-US" dirty="0">
                <a:cs typeface="Courier New" panose="02070309020205020404" pitchFamily="49" charset="0"/>
              </a:rPr>
              <a:t>mean</a:t>
            </a:r>
            <a:endParaRPr lang="cs-CZ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9033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8652</TotalTime>
  <Words>300</Words>
  <Application>Microsoft Office PowerPoint</Application>
  <PresentationFormat>Širokoúhlá obrazovka</PresentationFormat>
  <Paragraphs>43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Motiv Office</vt:lpstr>
      <vt:lpstr>B4M36SAN</vt:lpstr>
      <vt:lpstr>This week</vt:lpstr>
      <vt:lpstr>Task – try scatter plots</vt:lpstr>
      <vt:lpstr>Task – explore more palletes</vt:lpstr>
      <vt:lpstr>Merging two plots</vt:lpstr>
      <vt:lpstr>Statistical part</vt:lpstr>
      <vt:lpstr>Statistical part – hypothesis testing</vt:lpstr>
      <vt:lpstr>Excercies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Stastisics</dc:title>
  <dc:creator>Anh vu</dc:creator>
  <cp:lastModifiedBy>Anh vu</cp:lastModifiedBy>
  <cp:revision>31</cp:revision>
  <dcterms:created xsi:type="dcterms:W3CDTF">2020-09-17T07:45:49Z</dcterms:created>
  <dcterms:modified xsi:type="dcterms:W3CDTF">2020-10-05T12:12:58Z</dcterms:modified>
</cp:coreProperties>
</file>