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37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4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21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66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71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94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52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15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30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7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E7504CE-00F4-4690-A599-9C1714CDF07C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A4603B-1C64-4C1A-8546-9BB2FCC61E1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08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db.fel.cvut.cz/udb.phtml?uid=hogentom&amp;sn=&amp;givenname=&amp;feloriguid=&amp;_cmd=Hledat&amp;_reqn=4&amp;_type=user" TargetMode="External"/><Relationship Id="rId2" Type="http://schemas.openxmlformats.org/officeDocument/2006/relationships/hyperlink" Target="https://usermap.cvut.cz/profile/f2510fe4-c3be-4087-a727-0df5f0e36c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ilto:lukas.bartonek@1pf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fel.cvut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rgouml.tigris.org/" TargetMode="External"/><Relationship Id="rId2" Type="http://schemas.openxmlformats.org/officeDocument/2006/relationships/hyperlink" Target="https://moodle.fel.cvut.cz/mod/quiz/view.php?id=3415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8D76D-F025-47F9-9F4B-A01E6EE576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NSS</a:t>
            </a:r>
            <a:endParaRPr lang="cs-CZ" sz="8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C417BD-6DF5-4FDC-A7B1-31E46BA1EA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1. Exercise</a:t>
            </a:r>
          </a:p>
          <a:p>
            <a:r>
              <a:rPr lang="en-US" dirty="0"/>
              <a:t>Tomas Hogenauer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943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88772-08E8-4EF7-B433-BA8CE6B4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D57202-C9B2-474F-B587-86C876EA5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Restaurant system Android application - client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Roles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Use cases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 show include/extend relationship)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Class diagram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9460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B2D71-9C6B-49EA-BA3A-E964D83D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aim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3885F3-07CC-40E9-9163-605F763B1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077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Přednášející: </a:t>
            </a:r>
            <a:r>
              <a:rPr lang="cs-CZ" sz="1800" dirty="0">
                <a:hlinkClick r:id="rId2" tooltip="https://usermap.cvut.cz/profile/f2510fe4-c3be-4087-a727-0df5f0e36c42"/>
              </a:rPr>
              <a:t>Martin Tomášek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Cvičící: </a:t>
            </a:r>
            <a:r>
              <a:rPr lang="cs-CZ" sz="1800" dirty="0">
                <a:hlinkClick r:id="rId3" tooltip="https://udb.fel.cvut.cz/udb.phtml?uid=hogentom&amp;sn=&amp;givenname=&amp;feloriguid=&amp;_cmd=Hledat&amp;_reqn=4&amp;_type=user"/>
              </a:rPr>
              <a:t>Tomas Hogenauer</a:t>
            </a:r>
            <a:r>
              <a:rPr lang="cs-CZ" sz="1800" dirty="0"/>
              <a:t> (</a:t>
            </a:r>
            <a:r>
              <a:rPr lang="cs-CZ" sz="1800" dirty="0" err="1"/>
              <a:t>streda</a:t>
            </a:r>
            <a:r>
              <a:rPr lang="cs-CZ" sz="1800" dirty="0"/>
              <a:t>) a </a:t>
            </a:r>
            <a:r>
              <a:rPr lang="cs-CZ" sz="1800" dirty="0">
                <a:hlinkClick r:id="rId4" tooltip="mailto:lukas.bartonek@1pf.cz"/>
              </a:rPr>
              <a:t>Lukáš Bartoněk</a:t>
            </a:r>
            <a:r>
              <a:rPr lang="cs-CZ" sz="1800" dirty="0"/>
              <a:t> (patek)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/>
              <a:t>  </a:t>
            </a:r>
            <a:r>
              <a:rPr lang="cs-CZ" sz="1800" b="1" dirty="0"/>
              <a:t>Požadavky pro absolvování:</a:t>
            </a:r>
            <a:endParaRPr lang="cs-CZ" sz="18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Předmět je ukončen zápočtem a zkouškou.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Zápočet:</a:t>
            </a:r>
            <a:endParaRPr lang="cs-CZ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Pro získání zápočtu je nutné: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Odevzdat semestrální úlohu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Milestone</a:t>
            </a:r>
            <a:r>
              <a:rPr lang="cs-CZ" dirty="0"/>
              <a:t> 1 (~ 7.týdnu ):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Progress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→ </a:t>
            </a:r>
            <a:r>
              <a:rPr lang="cs-CZ" dirty="0" err="1"/>
              <a:t>max</a:t>
            </a:r>
            <a:r>
              <a:rPr lang="cs-CZ" dirty="0"/>
              <a:t> 5b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Oponent </a:t>
            </a:r>
            <a:r>
              <a:rPr lang="cs-CZ" dirty="0" err="1"/>
              <a:t>review</a:t>
            </a:r>
            <a:r>
              <a:rPr lang="cs-CZ" dirty="0"/>
              <a:t> → </a:t>
            </a:r>
            <a:r>
              <a:rPr lang="cs-CZ" dirty="0" err="1"/>
              <a:t>max</a:t>
            </a:r>
            <a:r>
              <a:rPr lang="cs-CZ" dirty="0"/>
              <a:t> 5b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Milestone</a:t>
            </a:r>
            <a:r>
              <a:rPr lang="cs-CZ" dirty="0"/>
              <a:t> 2 (~ 14.týdnu ):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→ </a:t>
            </a:r>
            <a:r>
              <a:rPr lang="cs-CZ" dirty="0" err="1"/>
              <a:t>max</a:t>
            </a:r>
            <a:r>
              <a:rPr lang="cs-CZ" dirty="0"/>
              <a:t> 5b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Oponent </a:t>
            </a:r>
            <a:r>
              <a:rPr lang="cs-CZ" dirty="0" err="1"/>
              <a:t>review</a:t>
            </a:r>
            <a:r>
              <a:rPr lang="cs-CZ" dirty="0"/>
              <a:t> → </a:t>
            </a:r>
            <a:r>
              <a:rPr lang="cs-CZ" dirty="0" err="1"/>
              <a:t>max</a:t>
            </a:r>
            <a:r>
              <a:rPr lang="cs-CZ" dirty="0"/>
              <a:t> 5b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Semester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→ </a:t>
            </a:r>
            <a:r>
              <a:rPr lang="cs-CZ" dirty="0" err="1"/>
              <a:t>max</a:t>
            </a:r>
            <a:r>
              <a:rPr lang="cs-CZ" dirty="0"/>
              <a:t> 15b (</a:t>
            </a:r>
            <a:r>
              <a:rPr lang="cs-CZ" dirty="0" err="1"/>
              <a:t>minimalne</a:t>
            </a:r>
            <a:r>
              <a:rPr lang="cs-CZ" dirty="0"/>
              <a:t> </a:t>
            </a:r>
            <a:r>
              <a:rPr lang="cs-CZ" dirty="0" err="1"/>
              <a:t>musite</a:t>
            </a:r>
            <a:r>
              <a:rPr lang="cs-CZ" dirty="0"/>
              <a:t> </a:t>
            </a:r>
            <a:r>
              <a:rPr lang="cs-CZ" dirty="0" err="1"/>
              <a:t>ziskat</a:t>
            </a:r>
            <a:r>
              <a:rPr lang="cs-CZ" dirty="0"/>
              <a:t> 10b)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err="1"/>
              <a:t>Zůčastnit</a:t>
            </a:r>
            <a:r>
              <a:rPr lang="cs-CZ" sz="1600" dirty="0"/>
              <a:t> se 1 testu: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midterm</a:t>
            </a:r>
            <a:r>
              <a:rPr lang="cs-CZ" dirty="0"/>
              <a:t> testu v 6. týdnu → </a:t>
            </a:r>
            <a:r>
              <a:rPr lang="cs-CZ" dirty="0" err="1"/>
              <a:t>max</a:t>
            </a:r>
            <a:r>
              <a:rPr lang="cs-CZ" dirty="0"/>
              <a:t> 5b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Účast na cvičeních je povinná. Tolerovány budou nejvýše 3 neomluvené absence.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Zkouška:</a:t>
            </a:r>
            <a:endParaRPr lang="cs-CZ" sz="180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Zkouška se bude skládat jak z teoretické části tak z praktické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max</a:t>
            </a:r>
            <a:r>
              <a:rPr lang="cs-CZ" sz="1600" dirty="0"/>
              <a:t> 60b (</a:t>
            </a:r>
            <a:r>
              <a:rPr lang="cs-CZ" sz="1600" dirty="0" err="1"/>
              <a:t>minimalne</a:t>
            </a:r>
            <a:r>
              <a:rPr lang="cs-CZ" sz="1600" dirty="0"/>
              <a:t> </a:t>
            </a:r>
            <a:r>
              <a:rPr lang="cs-CZ" sz="1600" dirty="0" err="1"/>
              <a:t>musite</a:t>
            </a:r>
            <a:r>
              <a:rPr lang="cs-CZ" sz="1600" dirty="0"/>
              <a:t> </a:t>
            </a:r>
            <a:r>
              <a:rPr lang="cs-CZ" sz="1600" dirty="0" err="1"/>
              <a:t>ziskat</a:t>
            </a:r>
            <a:r>
              <a:rPr lang="cs-CZ" sz="1600" dirty="0"/>
              <a:t> 30b)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K účasti na zkoušce je nutné mít zápočet</a:t>
            </a:r>
          </a:p>
        </p:txBody>
      </p:sp>
    </p:spTree>
    <p:extLst>
      <p:ext uri="{BB962C8B-B14F-4D97-AF65-F5344CB8AC3E}">
        <p14:creationId xmlns:p14="http://schemas.microsoft.com/office/powerpoint/2010/main" val="338617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B7527-1BE6-47D1-82B5-B3A05E1F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topic: Solve the problem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67908E-9AA7-45DD-A513-5A02E0F77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-not “the biggest first world problems”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6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38393-C361-4DA7-B947-3C3ACB1E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process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D5E677-E4E2-4007-8479-A0CAC126D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Project Requirement</a:t>
            </a:r>
          </a:p>
          <a:p>
            <a:pPr lvl="1"/>
            <a:r>
              <a:rPr lang="en-US" dirty="0"/>
              <a:t>Motivation of the project</a:t>
            </a:r>
          </a:p>
          <a:p>
            <a:pPr lvl="1"/>
            <a:r>
              <a:rPr lang="en-US" dirty="0"/>
              <a:t>Requirements (FN &amp; NF) – only what will do really do</a:t>
            </a:r>
          </a:p>
          <a:p>
            <a:pPr lvl="1"/>
            <a:r>
              <a:rPr lang="en-US" dirty="0"/>
              <a:t>Related UML Diagrams (class diagram + Use case Diagram)</a:t>
            </a:r>
          </a:p>
          <a:p>
            <a:pPr lvl="1"/>
            <a:r>
              <a:rPr lang="en-US" dirty="0"/>
              <a:t>RACI matrix</a:t>
            </a:r>
          </a:p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analyze requirement and previous architectures</a:t>
            </a:r>
          </a:p>
          <a:p>
            <a:r>
              <a:rPr lang="en-US" dirty="0"/>
              <a:t>Design</a:t>
            </a:r>
          </a:p>
          <a:p>
            <a:pPr lvl="1"/>
            <a:r>
              <a:rPr lang="en-US" dirty="0"/>
              <a:t>Design documentations + Preliminary design + detail Design</a:t>
            </a:r>
          </a:p>
          <a:p>
            <a:r>
              <a:rPr lang="en-US" dirty="0"/>
              <a:t>Architecture</a:t>
            </a:r>
          </a:p>
          <a:p>
            <a:pPr lvl="1"/>
            <a:r>
              <a:rPr lang="en-US" dirty="0"/>
              <a:t>Architect the system and try architectural styles</a:t>
            </a:r>
          </a:p>
          <a:p>
            <a:r>
              <a:rPr lang="en-US" dirty="0"/>
              <a:t>Evaluation</a:t>
            </a:r>
          </a:p>
          <a:p>
            <a:pPr lvl="1"/>
            <a:r>
              <a:rPr lang="en-US" dirty="0"/>
              <a:t>Analyze the project architecture base on the Quality attributes and standard evaluation process.</a:t>
            </a:r>
          </a:p>
          <a:p>
            <a:pPr lvl="1"/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98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72BA5-B802-443A-ACC9-BAAC5F19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E6F0C8-193B-4584-841F-E7D09ECFB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Team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Student je hodnocen individuálně a musí prokázat znalosti, z každé výše uvedené fáze. Ke </a:t>
            </a:r>
            <a:r>
              <a:rPr lang="cs-CZ" dirty="0" err="1"/>
              <a:t>kazde</a:t>
            </a:r>
            <a:r>
              <a:rPr lang="cs-CZ" dirty="0"/>
              <a:t> </a:t>
            </a:r>
            <a:r>
              <a:rPr lang="cs-CZ" dirty="0" err="1"/>
              <a:t>fazi</a:t>
            </a:r>
            <a:r>
              <a:rPr lang="cs-CZ" dirty="0"/>
              <a:t> je </a:t>
            </a:r>
            <a:r>
              <a:rPr lang="cs-CZ" dirty="0" err="1"/>
              <a:t>urcena</a:t>
            </a:r>
            <a:r>
              <a:rPr lang="cs-CZ" dirty="0"/>
              <a:t> </a:t>
            </a:r>
            <a:r>
              <a:rPr lang="cs-CZ" dirty="0" err="1"/>
              <a:t>zodpovedna</a:t>
            </a:r>
            <a:r>
              <a:rPr lang="cs-CZ" dirty="0"/>
              <a:t> osoba, ale fázi dodává celá skupina, tudíž se pro každou část hodnotí skupina jako celek.</a:t>
            </a:r>
            <a:endParaRPr lang="en-US" dirty="0"/>
          </a:p>
          <a:p>
            <a:r>
              <a:rPr lang="en-US" b="1" dirty="0"/>
              <a:t>Requirements: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SW je zanalyzován a na základě této analýzy vyvinut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SW je v průběhu semestru </a:t>
            </a:r>
            <a:r>
              <a:rPr lang="cs-CZ" dirty="0" err="1"/>
              <a:t>verzovaný</a:t>
            </a:r>
            <a:r>
              <a:rPr lang="cs-CZ" dirty="0"/>
              <a:t>: </a:t>
            </a:r>
            <a:r>
              <a:rPr lang="cs-CZ" dirty="0">
                <a:hlinkClick r:id="rId2" tooltip="https://gitlab.fel.cvut.cz/"/>
              </a:rPr>
              <a:t>https://gitlab.fel.cvut.cz/</a:t>
            </a:r>
            <a:r>
              <a:rPr lang="cs-CZ" dirty="0"/>
              <a:t> - je tedy možné dohledat, kdo co dělal. Verzování probíhá pravidelně.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Výsledný SW je nasazen v produkčním prostředí.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Výsledný SW splňuje požadavky z analýzy.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Výsledný SW používá vhodné návrhové vzory a vhodnou technologii.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00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FB00A-B0D6-41C2-867C-43B48C85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686CBF-E2B5-4AC7-86A7-FB134922F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Presentation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English (also the speech)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Mandatory attendance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Slides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Presentation skills!!!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Documentation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English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PDF file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Possibility: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Bachelor thesis topic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dirty="0" err="1"/>
              <a:t>Available</a:t>
            </a:r>
            <a:r>
              <a:rPr lang="cs-CZ" dirty="0"/>
              <a:t> SW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UML software:</a:t>
            </a:r>
          </a:p>
          <a:p>
            <a:pPr lvl="2"/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architect</a:t>
            </a:r>
            <a:r>
              <a:rPr lang="cs-CZ" dirty="0"/>
              <a:t>: </a:t>
            </a:r>
            <a:r>
              <a:rPr lang="cs-CZ" dirty="0">
                <a:hlinkClick r:id="rId2" tooltip="https://moodle.fel.cvut.cz/mod/quiz/view.php?id=34153"/>
              </a:rPr>
              <a:t>https://moodle.fel.cvut.cz/mod/quiz/view.php?id=34153</a:t>
            </a:r>
            <a:endParaRPr lang="cs-CZ" dirty="0"/>
          </a:p>
          <a:p>
            <a:pPr lvl="2"/>
            <a:r>
              <a:rPr lang="cs-CZ" dirty="0" err="1"/>
              <a:t>opensource</a:t>
            </a:r>
            <a:r>
              <a:rPr lang="cs-CZ" dirty="0"/>
              <a:t>: </a:t>
            </a:r>
            <a:r>
              <a:rPr lang="cs-CZ" dirty="0">
                <a:hlinkClick r:id="rId3" tooltip="http://argouml.tigris.org/"/>
              </a:rPr>
              <a:t>http://argouml.tigris.org/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2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4E7D6-623D-4050-9F3A-8AFB602F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7FB5984-B3CB-40FD-999E-3708E6684B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83243"/>
              </p:ext>
            </p:extLst>
          </p:nvPr>
        </p:nvGraphicFramePr>
        <p:xfrm>
          <a:off x="1097280" y="1956916"/>
          <a:ext cx="10058400" cy="3108960"/>
        </p:xfrm>
        <a:graphic>
          <a:graphicData uri="http://schemas.openxmlformats.org/drawingml/2006/table">
            <a:tbl>
              <a:tblPr/>
              <a:tblGrid>
                <a:gridCol w="5029200">
                  <a:extLst>
                    <a:ext uri="{9D8B030D-6E8A-4147-A177-3AD203B41FA5}">
                      <a16:colId xmlns:a16="http://schemas.microsoft.com/office/drawing/2014/main" val="3846974169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705436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err="1">
                          <a:solidFill>
                            <a:srgbClr val="363636"/>
                          </a:solidFill>
                          <a:effectLst/>
                        </a:rPr>
                        <a:t>Deadline</a:t>
                      </a:r>
                      <a:endParaRPr lang="cs-CZ" dirty="0">
                        <a:solidFill>
                          <a:srgbClr val="363636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err="1">
                          <a:solidFill>
                            <a:srgbClr val="363636"/>
                          </a:solidFill>
                          <a:effectLst/>
                        </a:rPr>
                        <a:t>Tasks</a:t>
                      </a:r>
                      <a:endParaRPr lang="cs-CZ" dirty="0">
                        <a:solidFill>
                          <a:srgbClr val="363636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356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8th week exercise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Documentation (PDF) uploaded to GIT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668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3 days before 9th week exercise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Uploaded review to another team documentation (notes in their PDF) on your GIT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576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9th week exercise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Progress presentation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142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1</a:t>
                      </a:r>
                      <a:r>
                        <a:rPr lang="en-US" dirty="0">
                          <a:effectLst/>
                        </a:rPr>
                        <a:t>2</a:t>
                      </a:r>
                      <a:r>
                        <a:rPr lang="cs-CZ" dirty="0" err="1">
                          <a:effectLst/>
                        </a:rPr>
                        <a:t>th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week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exercise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Documentation (PDF) + solution uploaded to GIT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314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3 days before 12th week exercise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Uploaded review to another team documentation (notes in their PDF) on your GIT</a:t>
                      </a: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456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1</a:t>
                      </a:r>
                      <a:r>
                        <a:rPr lang="en-US" dirty="0">
                          <a:effectLst/>
                        </a:rPr>
                        <a:t>3</a:t>
                      </a:r>
                      <a:r>
                        <a:rPr lang="cs-CZ" dirty="0" err="1">
                          <a:effectLst/>
                        </a:rPr>
                        <a:t>th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week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exercise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err="1">
                          <a:effectLst/>
                        </a:rPr>
                        <a:t>Final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presentation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658467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659130B3-6EE7-45E0-8F1A-5AFEED335666}"/>
              </a:ext>
            </a:extLst>
          </p:cNvPr>
          <p:cNvSpPr txBox="1"/>
          <p:nvPr/>
        </p:nvSpPr>
        <p:spPr>
          <a:xfrm>
            <a:off x="1097280" y="5285432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highlight>
                  <a:srgbClr val="00FF00"/>
                </a:highlight>
              </a:rPr>
              <a:t>NOTE</a:t>
            </a:r>
            <a:r>
              <a:rPr lang="cs-CZ" dirty="0">
                <a:highlight>
                  <a:srgbClr val="00FF00"/>
                </a:highlight>
              </a:rPr>
              <a:t> Váš </a:t>
            </a:r>
            <a:r>
              <a:rPr lang="cs-CZ" dirty="0" err="1">
                <a:highlight>
                  <a:srgbClr val="00FF00"/>
                </a:highlight>
              </a:rPr>
              <a:t>cvicící</a:t>
            </a:r>
            <a:r>
              <a:rPr lang="cs-CZ" dirty="0">
                <a:highlight>
                  <a:srgbClr val="00FF00"/>
                </a:highlight>
              </a:rPr>
              <a:t> musí být v době prvního odevzdání již </a:t>
            </a:r>
            <a:r>
              <a:rPr lang="cs-CZ" dirty="0" err="1">
                <a:highlight>
                  <a:srgbClr val="00FF00"/>
                </a:highlight>
              </a:rPr>
              <a:t>přidát</a:t>
            </a:r>
            <a:r>
              <a:rPr lang="cs-CZ" dirty="0">
                <a:highlight>
                  <a:srgbClr val="00FF00"/>
                </a:highlight>
              </a:rPr>
              <a:t> do týmu na vašem </a:t>
            </a:r>
            <a:r>
              <a:rPr lang="cs-CZ" dirty="0" err="1">
                <a:highlight>
                  <a:srgbClr val="00FF00"/>
                </a:highlight>
              </a:rPr>
              <a:t>GITu</a:t>
            </a:r>
            <a:endParaRPr lang="en-US" dirty="0">
              <a:highlight>
                <a:srgbClr val="00FF00"/>
              </a:highlight>
            </a:endParaRPr>
          </a:p>
          <a:p>
            <a:r>
              <a:rPr lang="en-US" b="1" dirty="0">
                <a:highlight>
                  <a:srgbClr val="FF0000"/>
                </a:highlight>
              </a:rPr>
              <a:t>NOTE</a:t>
            </a:r>
            <a:r>
              <a:rPr lang="en-US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Stredecni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cviceni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ma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veskere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deathline</a:t>
            </a:r>
            <a:r>
              <a:rPr lang="cs-CZ" dirty="0">
                <a:highlight>
                  <a:srgbClr val="FF0000"/>
                </a:highlight>
              </a:rPr>
              <a:t> pro </a:t>
            </a:r>
            <a:r>
              <a:rPr lang="cs-CZ" dirty="0" err="1">
                <a:highlight>
                  <a:srgbClr val="FF0000"/>
                </a:highlight>
              </a:rPr>
              <a:t>Milestone</a:t>
            </a:r>
            <a:r>
              <a:rPr lang="cs-CZ" dirty="0">
                <a:highlight>
                  <a:srgbClr val="FF0000"/>
                </a:highlight>
              </a:rPr>
              <a:t> 2 posunuty o jeden </a:t>
            </a:r>
            <a:r>
              <a:rPr lang="cs-CZ" dirty="0" err="1">
                <a:highlight>
                  <a:srgbClr val="FF0000"/>
                </a:highlight>
              </a:rPr>
              <a:t>tyden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dopredu</a:t>
            </a:r>
            <a:r>
              <a:rPr lang="cs-CZ" dirty="0">
                <a:highlight>
                  <a:srgbClr val="FF0000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46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31A47-8556-4A80-B8F8-AA58F120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07E365-7981-4435-8927-4C35C65E3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01892"/>
            <a:ext cx="9090279" cy="3867202"/>
          </a:xfrm>
        </p:spPr>
        <p:txBody>
          <a:bodyPr/>
          <a:lstStyle/>
          <a:p>
            <a:r>
              <a:rPr lang="en-US" dirty="0"/>
              <a:t>+ RACI matrix</a:t>
            </a:r>
          </a:p>
          <a:p>
            <a:endParaRPr lang="cs-CZ" dirty="0"/>
          </a:p>
        </p:txBody>
      </p:sp>
      <p:pic>
        <p:nvPicPr>
          <p:cNvPr id="3074" name="Picture 2" descr="https://www.dennis-yu.com/wp-content/uploads/2011/11/RACI.jpg">
            <a:extLst>
              <a:ext uri="{FF2B5EF4-FFF2-40B4-BE49-F238E27FC236}">
                <a16:creationId xmlns:a16="http://schemas.microsoft.com/office/drawing/2014/main" id="{82073966-CC01-4690-BC27-A4DB6F9C6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183" y="2518206"/>
            <a:ext cx="5534025" cy="302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221F2C79-FD44-4332-94BF-244DD806A9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15" t="28029" r="6987" b="15914"/>
          <a:stretch/>
        </p:blipFill>
        <p:spPr>
          <a:xfrm>
            <a:off x="458877" y="2754343"/>
            <a:ext cx="5183542" cy="255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112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23FA7-BA72-4069-9CE9-A3BB0A3D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Again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D3BDA4-FBEA-47CC-BE14-DD92D2426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Milestone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Motivation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Requirements (FN &amp; NF</a:t>
            </a:r>
            <a:r>
              <a:rPr lang="en-US"/>
              <a:t>) -only what will do really do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Class Diagram (without properties)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RACI matrix</a:t>
            </a:r>
          </a:p>
          <a:p>
            <a:r>
              <a:rPr lang="en-US" dirty="0"/>
              <a:t>Milestone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cases – </a:t>
            </a:r>
            <a:r>
              <a:rPr lang="en-US" dirty="0" err="1"/>
              <a:t>seq</a:t>
            </a:r>
            <a:r>
              <a:rPr lang="en-US" dirty="0"/>
              <a:t> diagram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Architecture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Class diagram (with properties)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Deployment Diagram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</a:t>
            </a:r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0390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298</TotalTime>
  <Words>345</Words>
  <Application>Microsoft Office PowerPoint</Application>
  <PresentationFormat>Širokoúhlá obrazovka</PresentationFormat>
  <Paragraphs>106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Retrospektiva</vt:lpstr>
      <vt:lpstr>NSS</vt:lpstr>
      <vt:lpstr>Student aim</vt:lpstr>
      <vt:lpstr>Project topic: Solve the problem</vt:lpstr>
      <vt:lpstr>Project process</vt:lpstr>
      <vt:lpstr>Prezentace aplikace PowerPoint</vt:lpstr>
      <vt:lpstr>Prezentace aplikace PowerPoint</vt:lpstr>
      <vt:lpstr>Schedule</vt:lpstr>
      <vt:lpstr>Example</vt:lpstr>
      <vt:lpstr>Again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NSS</dc:title>
  <dc:creator>Tomas Hoge</dc:creator>
  <cp:lastModifiedBy>Tomas Hoge</cp:lastModifiedBy>
  <cp:revision>24</cp:revision>
  <dcterms:created xsi:type="dcterms:W3CDTF">2018-02-20T20:29:45Z</dcterms:created>
  <dcterms:modified xsi:type="dcterms:W3CDTF">2018-03-04T13:03:44Z</dcterms:modified>
</cp:coreProperties>
</file>