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88" r:id="rId1"/>
  </p:sldMasterIdLst>
  <p:notesMasterIdLst>
    <p:notesMasterId r:id="rId6"/>
  </p:notesMasterIdLst>
  <p:handoutMasterIdLst>
    <p:handoutMasterId r:id="rId7"/>
  </p:handoutMasterIdLst>
  <p:sldIdLst>
    <p:sldId id="357" r:id="rId2"/>
    <p:sldId id="267" r:id="rId3"/>
    <p:sldId id="351" r:id="rId4"/>
    <p:sldId id="354" r:id="rId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6B1"/>
    <a:srgbClr val="FF0000"/>
    <a:srgbClr val="5F5F5F"/>
    <a:srgbClr val="4D4D4D"/>
    <a:srgbClr val="333333"/>
    <a:srgbClr val="ADF1B0"/>
    <a:srgbClr val="FFCCCC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 horzBarState="maximized">
    <p:restoredLeft sz="22472" autoAdjust="0"/>
    <p:restoredTop sz="94640" autoAdjust="0"/>
  </p:normalViewPr>
  <p:slideViewPr>
    <p:cSldViewPr>
      <p:cViewPr varScale="1">
        <p:scale>
          <a:sx n="59" d="100"/>
          <a:sy n="59" d="100"/>
        </p:scale>
        <p:origin x="-44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884DBBB-7B01-4912-8001-0C80465D7377}" type="datetime1">
              <a:rPr lang="cs-CZ"/>
              <a:pPr>
                <a:defRPr/>
              </a:pPr>
              <a:t>25.3.2010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8E39B1B-0C74-44C2-B2E5-54915E49D7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E923731-30A0-41DB-9D79-7B4AAFC9A782}" type="datetime1">
              <a:rPr lang="cs-CZ"/>
              <a:pPr>
                <a:defRPr/>
              </a:pPr>
              <a:t>25.3.2010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CA798A28-9D4D-4734-B463-9787FFD425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A018AE-3CDD-49B7-8890-CC406AD0ED43}" type="slidenum">
              <a:rPr lang="en-US" smtClean="0"/>
              <a:pPr>
                <a:defRPr/>
              </a:pPr>
              <a:t>2</a:t>
            </a:fld>
            <a:endParaRPr lang="en-US" dirty="0" smtClean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D2452ED4-CF30-4204-97B6-0FF99F1FBA76}" type="datetime1">
              <a:rPr lang="cs-CZ"/>
              <a:pPr>
                <a:defRPr/>
              </a:pPr>
              <a:t>25.3.2010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458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1F806EC-4444-4971-BCF9-5AE446EBD250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E96198-F7A3-4FA7-8B39-BDC5823B7CF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F0E2BFC5-5910-4DBB-A9CD-1AA38EB3B1A3}" type="datetime1">
              <a:rPr lang="cs-CZ"/>
              <a:pPr>
                <a:defRPr/>
              </a:pPr>
              <a:t>25.3.2010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gi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 l="14407" t="12500" r="16103" b="73958"/>
          <a:stretch>
            <a:fillRect/>
          </a:stretch>
        </p:blipFill>
        <p:spPr bwMode="auto">
          <a:xfrm>
            <a:off x="0" y="0"/>
            <a:ext cx="9144000" cy="96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00"/>
            <a:ext cx="9144000" cy="1524000"/>
          </a:xfrm>
        </p:spPr>
        <p:txBody>
          <a:bodyPr>
            <a:normAutofit/>
          </a:bodyPr>
          <a:lstStyle>
            <a:lvl1pPr marL="0" indent="233363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rgbClr val="667798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5181600"/>
            <a:ext cx="6400800" cy="53340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D5F16-67B3-4013-BF4F-A436B2674154}" type="datetime1">
              <a:rPr lang="cs-CZ"/>
              <a:pPr>
                <a:defRPr/>
              </a:pPr>
              <a:t>25.3.2010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92F86-C6E6-4E76-BE1E-86450F5B65B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1FD36-3050-41AB-966F-D6A0E366892D}" type="datetime1">
              <a:rPr lang="cs-CZ"/>
              <a:pPr>
                <a:defRPr/>
              </a:pPr>
              <a:t>25.3.2010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E178E-AC1E-4BBD-AB02-9900A0386D6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01288-0F23-4073-9F1A-88497A733F75}" type="datetime1">
              <a:rPr lang="cs-CZ"/>
              <a:pPr>
                <a:defRPr/>
              </a:pPr>
              <a:t>25.3.2010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D96DE-D466-4993-9A96-8D7DD0BFA83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609600"/>
          </a:xfrm>
        </p:spPr>
        <p:txBody>
          <a:bodyPr/>
          <a:lstStyle>
            <a:lvl1pPr algn="l">
              <a:def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6B1"/>
                </a:solidFill>
                <a:effectLst/>
                <a:uLnTx/>
                <a:uFillTx/>
                <a:latin typeface="Corbel" pitchFamily="34" charset="0"/>
                <a:ea typeface="+mj-ea"/>
                <a:cs typeface="+mj-cs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lang="en-US" sz="1800" b="0" dirty="0" smtClean="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1pPr>
            <a:lvl2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lang="en-US" sz="1800" b="0" dirty="0" smtClean="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2pPr>
            <a:lvl3pPr marL="800100" indent="-228600" algn="l" rtl="0" fontAlgn="base">
              <a:spcBef>
                <a:spcPct val="20000"/>
              </a:spcBef>
              <a:spcAft>
                <a:spcPct val="0"/>
              </a:spcAft>
              <a:buFont typeface="Symbol" pitchFamily="18" charset="2"/>
              <a:buChar char="-"/>
              <a:defRPr lang="en-US" sz="1800" b="0" dirty="0" smtClean="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3pPr>
            <a:lvl4pPr marL="571500" indent="-3429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lang="en-US" sz="1800" b="0" dirty="0" smtClean="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4pPr>
            <a:lvl5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lang="en-US" sz="1800" b="0" dirty="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3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michal\Documents\!atg\ATGLogoGrid1k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346440" y="20782"/>
            <a:ext cx="762000" cy="762000"/>
          </a:xfrm>
          <a:prstGeom prst="rect">
            <a:avLst/>
          </a:prstGeom>
          <a:noFill/>
        </p:spPr>
      </p:pic>
      <p:pic>
        <p:nvPicPr>
          <p:cNvPr id="5" name="Picture 5" descr="C:\Users\michal\Documents\!atg\ATGLogoGrid1k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347364" y="24245"/>
            <a:ext cx="762000" cy="762000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0" y="838200"/>
            <a:ext cx="9144000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7"/>
          <p:cNvPicPr>
            <a:picLocks noChangeAspect="1" noChangeArrowheads="1"/>
          </p:cNvPicPr>
          <p:nvPr userDrawn="1"/>
        </p:nvPicPr>
        <p:blipFill>
          <a:blip r:embed="rId3" cstate="print"/>
          <a:srcRect l="14407" t="12500" r="16103" b="73958"/>
          <a:stretch>
            <a:fillRect/>
          </a:stretch>
        </p:blipFill>
        <p:spPr bwMode="auto">
          <a:xfrm>
            <a:off x="0" y="0"/>
            <a:ext cx="9144000" cy="96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486400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buFontTx/>
              <a:buBlip>
                <a:blip r:embed="rId4"/>
              </a:buBlip>
              <a:defRPr lang="en-US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buClr>
                <a:schemeClr val="tx1"/>
              </a:buClr>
              <a:buFont typeface="Arial" pitchFamily="34" charset="0"/>
              <a:buChar char="»"/>
              <a:defRPr lang="en-US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buFont typeface="Symbol" pitchFamily="18" charset="2"/>
              <a:buChar char="-"/>
              <a:defRPr lang="en-US" sz="2000" kern="1200" baseline="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>
              <a:defRPr lang="en-US" sz="2000" kern="1200" baseline="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>
              <a:defRPr lang="en-US" sz="2000" kern="1200" baseline="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846B0-D230-46F3-8F7D-22482BA004DE}" type="datetime1">
              <a:rPr lang="cs-CZ"/>
              <a:pPr>
                <a:defRPr/>
              </a:pPr>
              <a:t>25.3.2010</a:t>
            </a:fld>
            <a:endParaRPr lang="cs-CZ"/>
          </a:p>
        </p:txBody>
      </p:sp>
      <p:sp>
        <p:nvSpPr>
          <p:cNvPr id="9" name="Zástupný symbol pro číslo snímku 14"/>
          <p:cNvSpPr>
            <a:spLocks noGrp="1"/>
          </p:cNvSpPr>
          <p:nvPr>
            <p:ph type="sldNum" sz="quarter" idx="11"/>
          </p:nvPr>
        </p:nvSpPr>
        <p:spPr>
          <a:xfrm>
            <a:off x="6705600" y="62484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701BF6-427D-49A5-8BB1-EB49E7733F4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0" name="Zástupný symbol pro zápatí 1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F6283-90B0-4DCD-9D3F-6EA1373D3575}" type="datetime1">
              <a:rPr lang="cs-CZ"/>
              <a:pPr>
                <a:defRPr/>
              </a:pPr>
              <a:t>25.3.2010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AC962-84BC-4B98-983E-584D8811C56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E5D99-A821-4FDB-BC44-CBF1358E084C}" type="datetime1">
              <a:rPr lang="cs-CZ"/>
              <a:pPr>
                <a:defRPr/>
              </a:pPr>
              <a:t>25.3.2010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72051-7312-44D1-A741-34039A3FCE9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35639-C802-442B-9AD8-B8E80175845B}" type="datetime1">
              <a:rPr lang="cs-CZ"/>
              <a:pPr>
                <a:defRPr/>
              </a:pPr>
              <a:t>25.3.2010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D59D7-C314-492B-9B3F-6E08CE54A5C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78E49-4B32-4CFE-A6F2-8B1C6126A2F9}" type="datetime1">
              <a:rPr lang="cs-CZ"/>
              <a:pPr>
                <a:defRPr/>
              </a:pPr>
              <a:t>25.3.2010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B8371-56D7-4B99-85F4-5409F57DC00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926E8-6800-484E-A025-5C5BB598F081}" type="datetime1">
              <a:rPr lang="cs-CZ"/>
              <a:pPr>
                <a:defRPr/>
              </a:pPr>
              <a:t>25.3.2010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FB375-5624-4B9C-A32A-A0FBE31317C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1434B-C0AA-4E22-968A-B7A2D06192CA}" type="datetime1">
              <a:rPr lang="cs-CZ"/>
              <a:pPr>
                <a:defRPr/>
              </a:pPr>
              <a:t>25.3.2010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65D93-FFEC-4D85-99EC-0AD9CF33BB5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2744F-631D-44C6-8E5C-EF1AD7F5C904}" type="datetime1">
              <a:rPr lang="cs-CZ"/>
              <a:pPr>
                <a:defRPr/>
              </a:pPr>
              <a:t>25.3.2010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357D6-54FC-48DB-B895-F52EDB697F9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F8FC39E-E39E-4DA8-9FFA-3A6028DA8AC1}" type="datetime1">
              <a:rPr lang="cs-CZ"/>
              <a:pPr>
                <a:defRPr/>
              </a:pPr>
              <a:t>25.3.2010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4F1D6A-E2ED-400C-88DC-8F3FF711BD6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1" name="Picture 8" descr="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7" descr="a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8D549-406E-4122-97D4-5DE04CE0C0C3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2" r:id="rId1"/>
    <p:sldLayoutId id="2147484153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  <p:sldLayoutId id="214748415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oi@fel.cvut.cz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/>
          <p:cNvSpPr>
            <a:spLocks/>
          </p:cNvSpPr>
          <p:nvPr/>
        </p:nvSpPr>
        <p:spPr bwMode="auto">
          <a:xfrm>
            <a:off x="228600" y="1219200"/>
            <a:ext cx="87630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algn="ctr">
              <a:spcBef>
                <a:spcPct val="20000"/>
              </a:spcBef>
              <a:buClr>
                <a:schemeClr val="tx1"/>
              </a:buClr>
              <a:buFont typeface="Arial" charset="0"/>
              <a:buNone/>
            </a:pPr>
            <a:r>
              <a:rPr lang="cs-CZ" sz="2800" b="1" dirty="0">
                <a:solidFill>
                  <a:srgbClr val="0076B1"/>
                </a:solidFill>
              </a:rPr>
              <a:t>ČVUT Fakulta elektrotechnická</a:t>
            </a:r>
          </a:p>
          <a:p>
            <a:pPr marL="342900" lvl="1" indent="-342900" algn="ctr">
              <a:spcBef>
                <a:spcPct val="20000"/>
              </a:spcBef>
              <a:buClr>
                <a:schemeClr val="tx1"/>
              </a:buClr>
              <a:buFont typeface="Arial" charset="0"/>
              <a:buNone/>
            </a:pPr>
            <a:r>
              <a:rPr lang="cs-CZ" sz="2800" b="1" dirty="0" err="1" smtClean="0">
                <a:solidFill>
                  <a:srgbClr val="0076B1"/>
                </a:solidFill>
              </a:rPr>
              <a:t>m</a:t>
            </a:r>
            <a:r>
              <a:rPr lang="en-US" sz="2800" b="1" dirty="0" err="1" smtClean="0">
                <a:solidFill>
                  <a:srgbClr val="0076B1"/>
                </a:solidFill>
              </a:rPr>
              <a:t>agistersk</a:t>
            </a:r>
            <a:r>
              <a:rPr lang="cs-CZ" sz="2800" b="1" dirty="0" smtClean="0">
                <a:solidFill>
                  <a:srgbClr val="0076B1"/>
                </a:solidFill>
              </a:rPr>
              <a:t>ý studijní </a:t>
            </a:r>
            <a:r>
              <a:rPr lang="cs-CZ" sz="2800" b="1" dirty="0">
                <a:solidFill>
                  <a:srgbClr val="0076B1"/>
                </a:solidFill>
              </a:rPr>
              <a:t>program Otevřená </a:t>
            </a:r>
            <a:r>
              <a:rPr lang="cs-CZ" sz="2800" b="1" dirty="0" smtClean="0">
                <a:solidFill>
                  <a:srgbClr val="0076B1"/>
                </a:solidFill>
              </a:rPr>
              <a:t>informatika</a:t>
            </a:r>
            <a:endParaRPr lang="cs-CZ" sz="2400" b="1" dirty="0"/>
          </a:p>
          <a:p>
            <a:pPr marL="342900" lvl="1" indent="-342900">
              <a:spcBef>
                <a:spcPct val="20000"/>
              </a:spcBef>
              <a:buClr>
                <a:schemeClr val="tx1"/>
              </a:buClr>
              <a:buFont typeface="Arial" charset="0"/>
              <a:buBlip>
                <a:blip r:embed="rId2"/>
              </a:buBlip>
            </a:pPr>
            <a:r>
              <a:rPr lang="cs-CZ" sz="2400" b="1" i="1" dirty="0" smtClean="0"/>
              <a:t>Softwarové inženýrství</a:t>
            </a:r>
            <a:endParaRPr lang="cs-CZ" sz="2400" b="1" i="1" dirty="0"/>
          </a:p>
          <a:p>
            <a:pPr marL="342900" lvl="1" indent="-342900">
              <a:spcBef>
                <a:spcPct val="20000"/>
              </a:spcBef>
              <a:buClr>
                <a:schemeClr val="tx1"/>
              </a:buClr>
              <a:buFont typeface="Arial" charset="0"/>
              <a:buBlip>
                <a:blip r:embed="rId2"/>
              </a:buBlip>
            </a:pPr>
            <a:r>
              <a:rPr lang="cs-CZ" sz="2400" b="1" i="1" dirty="0" smtClean="0"/>
              <a:t>Umělá inteligence</a:t>
            </a:r>
          </a:p>
          <a:p>
            <a:pPr marL="342900" lvl="1" indent="-342900">
              <a:spcBef>
                <a:spcPct val="20000"/>
              </a:spcBef>
              <a:buClr>
                <a:schemeClr val="tx1"/>
              </a:buClr>
              <a:buFont typeface="Arial" charset="0"/>
              <a:buBlip>
                <a:blip r:embed="rId2"/>
              </a:buBlip>
            </a:pPr>
            <a:r>
              <a:rPr lang="cs-CZ" sz="2400" b="1" i="1" dirty="0" smtClean="0"/>
              <a:t>Počítačová grafika a interakce</a:t>
            </a:r>
          </a:p>
          <a:p>
            <a:pPr marL="342900" lvl="1" indent="-342900">
              <a:spcBef>
                <a:spcPct val="20000"/>
              </a:spcBef>
              <a:buClr>
                <a:schemeClr val="tx1"/>
              </a:buClr>
              <a:buFont typeface="Arial" charset="0"/>
              <a:buBlip>
                <a:blip r:embed="rId2"/>
              </a:buBlip>
            </a:pPr>
            <a:r>
              <a:rPr lang="cs-CZ" sz="2400" b="1" i="1" dirty="0" smtClean="0"/>
              <a:t>Počítačové vidění a digitální obraz</a:t>
            </a:r>
          </a:p>
          <a:p>
            <a:pPr marL="342900" lvl="1" indent="-342900">
              <a:spcBef>
                <a:spcPct val="20000"/>
              </a:spcBef>
              <a:buClr>
                <a:schemeClr val="tx1"/>
              </a:buClr>
              <a:buFont typeface="Arial" charset="0"/>
              <a:buBlip>
                <a:blip r:embed="rId2"/>
              </a:buBlip>
            </a:pPr>
            <a:r>
              <a:rPr lang="cs-CZ" sz="2400" b="1" i="1" dirty="0" smtClean="0"/>
              <a:t>Počítačové inženýrství</a:t>
            </a:r>
            <a:endParaRPr lang="en-US" sz="2400" b="1" i="1" dirty="0" smtClean="0"/>
          </a:p>
          <a:p>
            <a:pPr marL="342900" lvl="1" indent="-342900">
              <a:spcBef>
                <a:spcPct val="20000"/>
              </a:spcBef>
              <a:buClr>
                <a:schemeClr val="tx1"/>
              </a:buClr>
            </a:pPr>
            <a:endParaRPr lang="cs-CZ" sz="2800" b="1" dirty="0" smtClean="0">
              <a:solidFill>
                <a:srgbClr val="0076B1"/>
              </a:solidFill>
            </a:endParaRPr>
          </a:p>
          <a:p>
            <a:pPr marL="342900" lvl="1" indent="-342900">
              <a:spcBef>
                <a:spcPct val="20000"/>
              </a:spcBef>
              <a:buClr>
                <a:schemeClr val="tx1"/>
              </a:buClr>
            </a:pPr>
            <a:r>
              <a:rPr lang="cs-CZ" sz="2800" b="1" dirty="0" smtClean="0">
                <a:solidFill>
                  <a:srgbClr val="0076B1"/>
                </a:solidFill>
              </a:rPr>
              <a:t>Více info:</a:t>
            </a:r>
            <a:endParaRPr lang="en-US" sz="2800" b="1" dirty="0" smtClean="0">
              <a:solidFill>
                <a:srgbClr val="0076B1"/>
              </a:solidFill>
              <a:hlinkClick r:id="rId3"/>
            </a:endParaRPr>
          </a:p>
          <a:p>
            <a:pPr marL="342900" lvl="1" indent="-342900">
              <a:spcBef>
                <a:spcPct val="20000"/>
              </a:spcBef>
              <a:buClr>
                <a:schemeClr val="tx1"/>
              </a:buClr>
              <a:buFont typeface="Arial" charset="0"/>
              <a:buBlip>
                <a:blip r:embed="rId2"/>
              </a:buBlip>
            </a:pPr>
            <a:r>
              <a:rPr lang="cs-CZ" sz="2400" dirty="0" smtClean="0">
                <a:hlinkClick r:id="rId3"/>
              </a:rPr>
              <a:t>oi</a:t>
            </a:r>
            <a:r>
              <a:rPr lang="en-US" sz="2400" dirty="0" smtClean="0">
                <a:hlinkClick r:id="rId3"/>
              </a:rPr>
              <a:t>@</a:t>
            </a:r>
            <a:r>
              <a:rPr lang="en-US" sz="2400" dirty="0" err="1" smtClean="0">
                <a:hlinkClick r:id="rId3"/>
              </a:rPr>
              <a:t>fel.cvut.cz</a:t>
            </a:r>
            <a:r>
              <a:rPr lang="en-US" sz="2400" dirty="0" smtClean="0"/>
              <a:t> </a:t>
            </a:r>
          </a:p>
          <a:p>
            <a:pPr marL="342900" lvl="1" indent="-342900">
              <a:spcBef>
                <a:spcPct val="20000"/>
              </a:spcBef>
              <a:buClr>
                <a:schemeClr val="tx1"/>
              </a:buClr>
              <a:buFont typeface="Arial" charset="0"/>
              <a:buBlip>
                <a:blip r:embed="rId2"/>
              </a:buBlip>
            </a:pPr>
            <a:r>
              <a:rPr lang="en-US" sz="2400" dirty="0" smtClean="0"/>
              <a:t>http://oi.fel.cvut.cz</a:t>
            </a:r>
            <a:endParaRPr lang="cs-CZ" sz="2400" dirty="0" smtClean="0"/>
          </a:p>
          <a:p>
            <a:pPr marL="342900" lvl="1" indent="-342900">
              <a:spcBef>
                <a:spcPct val="20000"/>
              </a:spcBef>
              <a:buClr>
                <a:schemeClr val="tx1"/>
              </a:buClr>
            </a:pPr>
            <a:r>
              <a:rPr lang="cs-CZ" dirty="0">
                <a:solidFill>
                  <a:srgbClr val="333333"/>
                </a:solidFill>
              </a:rPr>
              <a:t/>
            </a:r>
            <a:br>
              <a:rPr lang="cs-CZ" dirty="0">
                <a:solidFill>
                  <a:srgbClr val="333333"/>
                </a:solidFill>
              </a:rPr>
            </a:br>
            <a:r>
              <a:rPr lang="cs-CZ" sz="2000" dirty="0"/>
              <a:t/>
            </a:r>
            <a:br>
              <a:rPr lang="cs-CZ" sz="2000" dirty="0"/>
            </a:br>
            <a:endParaRPr lang="en-US" sz="20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3BEB8895-8124-479C-8FA6-B17FB5E2734A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/>
          </p:cNvSpPr>
          <p:nvPr/>
        </p:nvSpPr>
        <p:spPr bwMode="auto">
          <a:xfrm>
            <a:off x="228600" y="1143000"/>
            <a:ext cx="87630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>
              <a:spcBef>
                <a:spcPct val="20000"/>
              </a:spcBef>
              <a:buClr>
                <a:schemeClr val="tx1"/>
              </a:buClr>
              <a:buFont typeface="Arial" charset="0"/>
              <a:buNone/>
            </a:pPr>
            <a:r>
              <a:rPr lang="cs-CZ" sz="2800" b="1" dirty="0">
                <a:solidFill>
                  <a:srgbClr val="0076B1"/>
                </a:solidFill>
              </a:rPr>
              <a:t>      </a:t>
            </a:r>
            <a:r>
              <a:rPr lang="cs-CZ" sz="2800" b="1" dirty="0" smtClean="0">
                <a:solidFill>
                  <a:srgbClr val="0076B1"/>
                </a:solidFill>
              </a:rPr>
              <a:t>Velká </a:t>
            </a:r>
            <a:r>
              <a:rPr lang="cs-CZ" sz="2800" b="1" dirty="0" smtClean="0">
                <a:solidFill>
                  <a:srgbClr val="0076B1"/>
                </a:solidFill>
              </a:rPr>
              <a:t>volitelnost v magistru OI</a:t>
            </a:r>
            <a:endParaRPr lang="cs-CZ" sz="2400" dirty="0">
              <a:solidFill>
                <a:srgbClr val="0076B1"/>
              </a:solidFill>
            </a:endParaRPr>
          </a:p>
          <a:p>
            <a:pPr marL="342900" lvl="1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Blip>
                <a:blip r:embed="rId3"/>
              </a:buBlip>
            </a:pPr>
            <a:r>
              <a:rPr lang="cs-CZ" sz="2400" dirty="0" smtClean="0">
                <a:solidFill>
                  <a:srgbClr val="333333"/>
                </a:solidFill>
              </a:rPr>
              <a:t>V </a:t>
            </a:r>
            <a:r>
              <a:rPr lang="en-US" sz="2400" dirty="0" smtClean="0">
                <a:solidFill>
                  <a:srgbClr val="333333"/>
                </a:solidFill>
              </a:rPr>
              <a:t>1. </a:t>
            </a:r>
            <a:r>
              <a:rPr lang="cs-CZ" sz="2400" dirty="0" smtClean="0">
                <a:solidFill>
                  <a:srgbClr val="333333"/>
                </a:solidFill>
              </a:rPr>
              <a:t>semestru lze volitelnými předměty </a:t>
            </a:r>
            <a:r>
              <a:rPr lang="cs-CZ" sz="2400" b="1" i="1" dirty="0" smtClean="0">
                <a:solidFill>
                  <a:srgbClr val="0076B1"/>
                </a:solidFill>
              </a:rPr>
              <a:t>doplnit chybějící základy </a:t>
            </a:r>
            <a:r>
              <a:rPr lang="cs-CZ" sz="2400" dirty="0" smtClean="0">
                <a:solidFill>
                  <a:srgbClr val="333333"/>
                </a:solidFill>
              </a:rPr>
              <a:t>– otevřenost vůči studentům různých bakalářských oborů.</a:t>
            </a:r>
            <a:endParaRPr lang="cs-CZ" sz="2400" dirty="0">
              <a:solidFill>
                <a:srgbClr val="333333"/>
              </a:solidFill>
            </a:endParaRPr>
          </a:p>
          <a:p>
            <a:pPr marL="342900" lvl="1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Blip>
                <a:blip r:embed="rId3"/>
              </a:buBlip>
            </a:pPr>
            <a:r>
              <a:rPr lang="cs-CZ" sz="2400" dirty="0" smtClean="0">
                <a:solidFill>
                  <a:srgbClr val="333333"/>
                </a:solidFill>
              </a:rPr>
              <a:t>Volitelné předměty dovolí </a:t>
            </a:r>
            <a:r>
              <a:rPr lang="cs-CZ" sz="2400" b="1" i="1" dirty="0" smtClean="0">
                <a:solidFill>
                  <a:srgbClr val="0076B1"/>
                </a:solidFill>
              </a:rPr>
              <a:t>individuální specializaci</a:t>
            </a:r>
            <a:r>
              <a:rPr lang="cs-CZ" sz="2400" dirty="0" smtClean="0">
                <a:solidFill>
                  <a:srgbClr val="333333"/>
                </a:solidFill>
              </a:rPr>
              <a:t> podle zájmu.</a:t>
            </a:r>
          </a:p>
          <a:p>
            <a:pPr marL="342900" lvl="1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Blip>
                <a:blip r:embed="rId3"/>
              </a:buBlip>
            </a:pPr>
            <a:r>
              <a:rPr lang="cs-CZ" sz="2400" dirty="0" smtClean="0"/>
              <a:t>Zájem o druhý obor, i mimo OI, lze formalizovat pomoci </a:t>
            </a:r>
            <a:r>
              <a:rPr lang="en-US" sz="2400" b="1" i="1" dirty="0" smtClean="0">
                <a:solidFill>
                  <a:srgbClr val="0076B1"/>
                </a:solidFill>
              </a:rPr>
              <a:t>minor</a:t>
            </a:r>
            <a:r>
              <a:rPr lang="en-US" sz="2400" dirty="0" smtClean="0">
                <a:solidFill>
                  <a:srgbClr val="333333"/>
                </a:solidFill>
              </a:rPr>
              <a:t> </a:t>
            </a:r>
            <a:r>
              <a:rPr lang="cs-CZ" sz="2400" dirty="0" smtClean="0">
                <a:solidFill>
                  <a:srgbClr val="333333"/>
                </a:solidFill>
              </a:rPr>
              <a:t>oboru</a:t>
            </a:r>
            <a:r>
              <a:rPr lang="cs-CZ" sz="2400" dirty="0" smtClean="0">
                <a:solidFill>
                  <a:srgbClr val="333333"/>
                </a:solidFill>
              </a:rPr>
              <a:t>, možnost výběru z několika programů FEL.</a:t>
            </a:r>
            <a:endParaRPr lang="cs-CZ" sz="2400" dirty="0" smtClean="0">
              <a:solidFill>
                <a:srgbClr val="333333"/>
              </a:solidFill>
            </a:endParaRPr>
          </a:p>
          <a:p>
            <a:pPr marL="342900" lvl="1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cs-CZ" sz="2800" b="1" dirty="0" smtClean="0">
                <a:solidFill>
                  <a:srgbClr val="0076B1"/>
                </a:solidFill>
              </a:rPr>
              <a:t>    </a:t>
            </a:r>
            <a:endParaRPr lang="cs-CZ" sz="2800" b="1" dirty="0" smtClean="0">
              <a:solidFill>
                <a:srgbClr val="0076B1"/>
              </a:solidFill>
            </a:endParaRPr>
          </a:p>
          <a:p>
            <a:pPr marL="342900" lvl="1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cs-CZ" sz="2800" b="1" dirty="0" smtClean="0">
                <a:solidFill>
                  <a:srgbClr val="0076B1"/>
                </a:solidFill>
              </a:rPr>
              <a:t> Minory </a:t>
            </a:r>
            <a:endParaRPr lang="en-US" sz="2400" b="1" i="1" dirty="0" smtClean="0">
              <a:solidFill>
                <a:srgbClr val="0076B1"/>
              </a:solidFill>
            </a:endParaRPr>
          </a:p>
          <a:p>
            <a:pPr marL="342900" lvl="1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Blip>
                <a:blip r:embed="rId3"/>
              </a:buBlip>
            </a:pPr>
            <a:r>
              <a:rPr lang="cs-CZ" sz="2400" b="1" i="1" dirty="0" smtClean="0">
                <a:solidFill>
                  <a:srgbClr val="0076B1"/>
                </a:solidFill>
              </a:rPr>
              <a:t>K</a:t>
            </a:r>
            <a:r>
              <a:rPr lang="en-US" sz="2400" b="1" i="1" dirty="0" smtClean="0">
                <a:solidFill>
                  <a:srgbClr val="0076B1"/>
                </a:solidFill>
              </a:rPr>
              <a:t>a</a:t>
            </a:r>
            <a:r>
              <a:rPr lang="cs-CZ" sz="2400" b="1" i="1" dirty="0" smtClean="0">
                <a:solidFill>
                  <a:srgbClr val="0076B1"/>
                </a:solidFill>
              </a:rPr>
              <a:t>ždý obor OI</a:t>
            </a:r>
            <a:r>
              <a:rPr lang="cs-CZ" sz="2400" dirty="0" smtClean="0">
                <a:solidFill>
                  <a:srgbClr val="333333"/>
                </a:solidFill>
              </a:rPr>
              <a:t> , který není jeho hlavním, může student vystudovat jako minor.</a:t>
            </a:r>
            <a:endParaRPr lang="cs-CZ" sz="2400" dirty="0" smtClean="0"/>
          </a:p>
          <a:p>
            <a:pPr marL="342900" lvl="1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Blip>
                <a:blip r:embed="rId3"/>
              </a:buBlip>
            </a:pPr>
            <a:r>
              <a:rPr lang="cs-CZ" sz="2400" b="1" i="1" dirty="0" smtClean="0">
                <a:solidFill>
                  <a:srgbClr val="0076B1"/>
                </a:solidFill>
              </a:rPr>
              <a:t>Robotika </a:t>
            </a:r>
            <a:r>
              <a:rPr lang="en-US" sz="2400" b="1" i="1" dirty="0" smtClean="0">
                <a:solidFill>
                  <a:srgbClr val="0076B1"/>
                </a:solidFill>
              </a:rPr>
              <a:t>(</a:t>
            </a:r>
            <a:r>
              <a:rPr lang="en-US" sz="2400" b="1" i="1" dirty="0" err="1" smtClean="0">
                <a:solidFill>
                  <a:srgbClr val="0076B1"/>
                </a:solidFill>
              </a:rPr>
              <a:t>KyR</a:t>
            </a:r>
            <a:r>
              <a:rPr lang="en-US" sz="2400" b="1" i="1" dirty="0" smtClean="0">
                <a:solidFill>
                  <a:srgbClr val="0076B1"/>
                </a:solidFill>
              </a:rPr>
              <a:t>)</a:t>
            </a:r>
            <a:r>
              <a:rPr lang="cs-CZ" sz="2400" b="1" i="1" dirty="0" smtClean="0">
                <a:solidFill>
                  <a:srgbClr val="0076B1"/>
                </a:solidFill>
              </a:rPr>
              <a:t>. </a:t>
            </a:r>
            <a:r>
              <a:rPr lang="cs-CZ" sz="2400" dirty="0" smtClean="0"/>
              <a:t>Inteligentní autonomní roboty, řízení, navigace </a:t>
            </a:r>
            <a:endParaRPr lang="en-US" sz="2400" dirty="0" smtClean="0"/>
          </a:p>
          <a:p>
            <a:pPr marL="342900" lvl="1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Blip>
                <a:blip r:embed="rId3"/>
              </a:buBlip>
            </a:pPr>
            <a:r>
              <a:rPr lang="cs-CZ" sz="2400" b="1" i="1" dirty="0" smtClean="0">
                <a:solidFill>
                  <a:srgbClr val="0076B1"/>
                </a:solidFill>
              </a:rPr>
              <a:t>Management</a:t>
            </a:r>
            <a:r>
              <a:rPr lang="en-US" sz="2400" b="1" i="1" dirty="0" smtClean="0">
                <a:solidFill>
                  <a:srgbClr val="0076B1"/>
                </a:solidFill>
              </a:rPr>
              <a:t> (EEM)</a:t>
            </a:r>
            <a:r>
              <a:rPr lang="cs-CZ" sz="2400" b="1" i="1" dirty="0" smtClean="0">
                <a:solidFill>
                  <a:srgbClr val="0076B1"/>
                </a:solidFill>
              </a:rPr>
              <a:t>. </a:t>
            </a:r>
            <a:r>
              <a:rPr lang="cs-CZ" sz="2400" dirty="0" smtClean="0"/>
              <a:t>Marketing, řízení financování ...</a:t>
            </a:r>
            <a:endParaRPr lang="cs-CZ" sz="2400" b="1" i="1" dirty="0" smtClean="0">
              <a:solidFill>
                <a:srgbClr val="0076B1"/>
              </a:solidFill>
            </a:endParaRPr>
          </a:p>
          <a:p>
            <a:pPr marL="342900" lvl="1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Blip>
                <a:blip r:embed="rId3"/>
              </a:buBlip>
            </a:pPr>
            <a:r>
              <a:rPr lang="cs-CZ" sz="2400" b="1" i="1" dirty="0" smtClean="0">
                <a:solidFill>
                  <a:srgbClr val="0076B1"/>
                </a:solidFill>
              </a:rPr>
              <a:t>Telekomunikace</a:t>
            </a:r>
            <a:r>
              <a:rPr lang="en-US" sz="2400" b="1" i="1" dirty="0" smtClean="0">
                <a:solidFill>
                  <a:srgbClr val="0076B1"/>
                </a:solidFill>
              </a:rPr>
              <a:t> (KME).</a:t>
            </a:r>
            <a:r>
              <a:rPr lang="cs-CZ" sz="2400" b="1" i="1" dirty="0" smtClean="0">
                <a:solidFill>
                  <a:srgbClr val="0076B1"/>
                </a:solidFill>
              </a:rPr>
              <a:t> </a:t>
            </a:r>
            <a:r>
              <a:rPr lang="cs-CZ" sz="2400" dirty="0" smtClean="0"/>
              <a:t> </a:t>
            </a:r>
            <a:r>
              <a:rPr lang="cs-CZ" sz="2400" dirty="0" smtClean="0"/>
              <a:t>S důrazem na mobilní komunikace.</a:t>
            </a:r>
          </a:p>
          <a:p>
            <a:pPr marL="342900" lvl="1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cs-CZ" sz="2400" dirty="0" smtClean="0">
              <a:solidFill>
                <a:srgbClr val="333333"/>
              </a:solidFill>
            </a:endParaRPr>
          </a:p>
          <a:p>
            <a:pPr marL="342900" lvl="1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cs-CZ" sz="2400" dirty="0" smtClean="0">
              <a:solidFill>
                <a:srgbClr val="333333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60C82163-8392-4B98-BC38-F6F79DFE7528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pic>
        <p:nvPicPr>
          <p:cNvPr id="5" name="Picture 4" descr="oi-maste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638800" y="0"/>
            <a:ext cx="2133600" cy="15848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3D558601-DF5E-4634-ACA8-96DBC5DA4EAC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pic>
        <p:nvPicPr>
          <p:cNvPr id="4" name="Picture 3" descr="oi-mast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985"/>
            <a:ext cx="9144000" cy="6792030"/>
          </a:xfrm>
          <a:prstGeom prst="rect">
            <a:avLst/>
          </a:prstGeom>
        </p:spPr>
      </p:pic>
      <p:pic>
        <p:nvPicPr>
          <p:cNvPr id="5" name="Picture 4" descr="oi-mast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7920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/>
          </p:cNvSpPr>
          <p:nvPr/>
        </p:nvSpPr>
        <p:spPr bwMode="auto">
          <a:xfrm>
            <a:off x="228600" y="1143000"/>
            <a:ext cx="87630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algn="ctr">
              <a:spcBef>
                <a:spcPct val="20000"/>
              </a:spcBef>
              <a:buClr>
                <a:schemeClr val="tx1"/>
              </a:buClr>
              <a:buFont typeface="Arial" charset="0"/>
              <a:buNone/>
            </a:pPr>
            <a:r>
              <a:rPr lang="cs-CZ" sz="2800" b="1" dirty="0" smtClean="0">
                <a:solidFill>
                  <a:srgbClr val="0076B1"/>
                </a:solidFill>
              </a:rPr>
              <a:t>Důvody pro magistra</a:t>
            </a:r>
            <a:r>
              <a:rPr lang="en-US" sz="2800" b="1" dirty="0" smtClean="0">
                <a:solidFill>
                  <a:srgbClr val="0076B1"/>
                </a:solidFill>
              </a:rPr>
              <a:t> </a:t>
            </a:r>
            <a:r>
              <a:rPr lang="cs-CZ" sz="2800" b="1" dirty="0" smtClean="0">
                <a:solidFill>
                  <a:srgbClr val="0076B1"/>
                </a:solidFill>
              </a:rPr>
              <a:t>OI na FEL</a:t>
            </a:r>
            <a:r>
              <a:rPr lang="en-US" sz="2800" b="1" dirty="0">
                <a:solidFill>
                  <a:srgbClr val="0076B1"/>
                </a:solidFill>
              </a:rPr>
              <a:t/>
            </a:r>
            <a:br>
              <a:rPr lang="en-US" sz="2800" b="1" dirty="0">
                <a:solidFill>
                  <a:srgbClr val="0076B1"/>
                </a:solidFill>
              </a:rPr>
            </a:br>
            <a:endParaRPr lang="cs-CZ" sz="2800" b="1" dirty="0">
              <a:solidFill>
                <a:srgbClr val="0076B1"/>
              </a:solidFill>
            </a:endParaRPr>
          </a:p>
          <a:p>
            <a:pPr marL="342900" lvl="1" indent="-342900">
              <a:spcBef>
                <a:spcPct val="20000"/>
              </a:spcBef>
              <a:buClr>
                <a:schemeClr val="tx1"/>
              </a:buClr>
              <a:buFont typeface="Arial" charset="0"/>
              <a:buBlip>
                <a:blip r:embed="rId3"/>
              </a:buBlip>
            </a:pPr>
            <a:r>
              <a:rPr lang="cs-CZ" sz="2400" b="1" i="1" dirty="0" smtClean="0">
                <a:solidFill>
                  <a:srgbClr val="0076B1"/>
                </a:solidFill>
              </a:rPr>
              <a:t>Kvalita </a:t>
            </a:r>
            <a:r>
              <a:rPr lang="cs-CZ" sz="2400" b="1" i="1" dirty="0" smtClean="0">
                <a:solidFill>
                  <a:srgbClr val="0076B1"/>
                </a:solidFill>
              </a:rPr>
              <a:t>týmu</a:t>
            </a:r>
            <a:r>
              <a:rPr lang="cs-CZ" sz="2400" dirty="0" smtClean="0">
                <a:solidFill>
                  <a:srgbClr val="333333"/>
                </a:solidFill>
              </a:rPr>
              <a:t> OI. Lidé úspěšní ve výzkumu i průmyslových spolupracích a s mezinárodními zkušenostmi.</a:t>
            </a:r>
          </a:p>
          <a:p>
            <a:pPr marL="342900" lvl="1" indent="-342900">
              <a:spcBef>
                <a:spcPct val="20000"/>
              </a:spcBef>
              <a:buClr>
                <a:schemeClr val="tx1"/>
              </a:buClr>
              <a:buFont typeface="Arial" charset="0"/>
              <a:buBlip>
                <a:blip r:embed="rId3"/>
              </a:buBlip>
            </a:pPr>
            <a:r>
              <a:rPr lang="cs-CZ" sz="2400" b="1" i="1" dirty="0" smtClean="0">
                <a:solidFill>
                  <a:srgbClr val="0076B1"/>
                </a:solidFill>
              </a:rPr>
              <a:t>Velká volitelnost</a:t>
            </a:r>
            <a:r>
              <a:rPr lang="cs-CZ" sz="2400" dirty="0" smtClean="0">
                <a:solidFill>
                  <a:srgbClr val="333333"/>
                </a:solidFill>
              </a:rPr>
              <a:t> </a:t>
            </a:r>
            <a:r>
              <a:rPr lang="cs-CZ" sz="2400" dirty="0" smtClean="0">
                <a:solidFill>
                  <a:srgbClr val="333333"/>
                </a:solidFill>
              </a:rPr>
              <a:t>programu respektuje </a:t>
            </a:r>
            <a:r>
              <a:rPr lang="cs-CZ" sz="2400" dirty="0" smtClean="0">
                <a:solidFill>
                  <a:srgbClr val="333333"/>
                </a:solidFill>
              </a:rPr>
              <a:t>inividuální zájmy špičkových studentů.</a:t>
            </a:r>
          </a:p>
          <a:p>
            <a:pPr marL="342900" lvl="1" indent="-342900">
              <a:spcBef>
                <a:spcPct val="20000"/>
              </a:spcBef>
              <a:buClr>
                <a:schemeClr val="tx1"/>
              </a:buClr>
              <a:buFont typeface="Arial" charset="0"/>
              <a:buBlip>
                <a:blip r:embed="rId3"/>
              </a:buBlip>
            </a:pPr>
            <a:r>
              <a:rPr lang="en-US" sz="2400" b="1" i="1" dirty="0" smtClean="0">
                <a:solidFill>
                  <a:srgbClr val="0076B1"/>
                </a:solidFill>
              </a:rPr>
              <a:t>M</a:t>
            </a:r>
            <a:r>
              <a:rPr lang="cs-CZ" sz="2400" b="1" i="1" dirty="0" smtClean="0">
                <a:solidFill>
                  <a:srgbClr val="0076B1"/>
                </a:solidFill>
              </a:rPr>
              <a:t>ajor</a:t>
            </a:r>
            <a:r>
              <a:rPr lang="en-US" sz="2400" b="1" i="1" dirty="0" smtClean="0">
                <a:solidFill>
                  <a:srgbClr val="0076B1"/>
                </a:solidFill>
              </a:rPr>
              <a:t>/minor</a:t>
            </a:r>
            <a:r>
              <a:rPr lang="en-US" sz="2400" dirty="0" smtClean="0">
                <a:solidFill>
                  <a:srgbClr val="333333"/>
                </a:solidFill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</a:rPr>
              <a:t>obory</a:t>
            </a:r>
            <a:r>
              <a:rPr lang="cs-CZ" sz="2400" dirty="0" smtClean="0">
                <a:solidFill>
                  <a:srgbClr val="333333"/>
                </a:solidFill>
              </a:rPr>
              <a:t>.</a:t>
            </a:r>
            <a:endParaRPr lang="en-US" sz="2400" dirty="0" smtClean="0">
              <a:solidFill>
                <a:srgbClr val="333333"/>
              </a:solidFill>
            </a:endParaRPr>
          </a:p>
          <a:p>
            <a:pPr marL="342900" lvl="1" indent="-342900">
              <a:spcBef>
                <a:spcPct val="20000"/>
              </a:spcBef>
              <a:buClr>
                <a:schemeClr val="tx1"/>
              </a:buClr>
              <a:buFont typeface="Arial" charset="0"/>
              <a:buBlip>
                <a:blip r:embed="rId3"/>
              </a:buBlip>
            </a:pPr>
            <a:r>
              <a:rPr lang="cs-CZ" sz="2400" b="1" i="1" dirty="0" smtClean="0">
                <a:solidFill>
                  <a:srgbClr val="0076B1"/>
                </a:solidFill>
              </a:rPr>
              <a:t>Výběrový</a:t>
            </a:r>
            <a:r>
              <a:rPr lang="cs-CZ" sz="2400" dirty="0" smtClean="0">
                <a:solidFill>
                  <a:srgbClr val="333333"/>
                </a:solidFill>
              </a:rPr>
              <a:t> náročný program.</a:t>
            </a:r>
            <a:endParaRPr lang="cs-CZ" sz="2400" b="1" dirty="0" smtClean="0">
              <a:solidFill>
                <a:srgbClr val="0076B1"/>
              </a:solidFill>
            </a:endParaRPr>
          </a:p>
          <a:p>
            <a:pPr marL="342900" lvl="1" indent="-342900">
              <a:spcBef>
                <a:spcPct val="20000"/>
              </a:spcBef>
              <a:buClr>
                <a:schemeClr val="tx1"/>
              </a:buClr>
              <a:buFont typeface="Arial" charset="0"/>
              <a:buBlip>
                <a:blip r:embed="rId3"/>
              </a:buBlip>
            </a:pPr>
            <a:r>
              <a:rPr lang="cs-CZ" sz="2400" dirty="0" smtClean="0">
                <a:solidFill>
                  <a:srgbClr val="333333"/>
                </a:solidFill>
              </a:rPr>
              <a:t>Studenti </a:t>
            </a:r>
            <a:r>
              <a:rPr lang="cs-CZ" sz="2400" dirty="0" smtClean="0">
                <a:solidFill>
                  <a:srgbClr val="333333"/>
                </a:solidFill>
              </a:rPr>
              <a:t>jako </a:t>
            </a:r>
            <a:r>
              <a:rPr lang="cs-CZ" sz="2400" b="1" i="1" dirty="0" smtClean="0">
                <a:solidFill>
                  <a:srgbClr val="0076B1"/>
                </a:solidFill>
              </a:rPr>
              <a:t>součást týmu</a:t>
            </a:r>
            <a:r>
              <a:rPr lang="cs-CZ" sz="2400" dirty="0" smtClean="0">
                <a:solidFill>
                  <a:srgbClr val="333333"/>
                </a:solidFill>
              </a:rPr>
              <a:t>. Program po studentech hodně požaduje, ale také hodně nabízí – </a:t>
            </a:r>
            <a:r>
              <a:rPr lang="cs-CZ" sz="2400" dirty="0" smtClean="0">
                <a:solidFill>
                  <a:srgbClr val="333333"/>
                </a:solidFill>
              </a:rPr>
              <a:t> Google-diplomové práce ...</a:t>
            </a:r>
          </a:p>
          <a:p>
            <a:pPr marL="342900" lvl="1" indent="-342900">
              <a:spcBef>
                <a:spcPct val="20000"/>
              </a:spcBef>
              <a:buClr>
                <a:schemeClr val="tx1"/>
              </a:buClr>
              <a:buFont typeface="Arial" charset="0"/>
              <a:buBlip>
                <a:blip r:embed="rId3"/>
              </a:buBlip>
            </a:pPr>
            <a:r>
              <a:rPr lang="cs-CZ" sz="2400" dirty="0" smtClean="0">
                <a:solidFill>
                  <a:srgbClr val="333333"/>
                </a:solidFill>
              </a:rPr>
              <a:t>Spolupráce </a:t>
            </a:r>
            <a:r>
              <a:rPr lang="cs-CZ" sz="2400" dirty="0" smtClean="0">
                <a:solidFill>
                  <a:srgbClr val="333333"/>
                </a:solidFill>
              </a:rPr>
              <a:t>na průmyslových a výzkumných projektech</a:t>
            </a:r>
            <a:r>
              <a:rPr lang="cs-CZ" sz="2400" dirty="0" smtClean="0">
                <a:solidFill>
                  <a:srgbClr val="333333"/>
                </a:solidFill>
              </a:rPr>
              <a:t>.</a:t>
            </a:r>
            <a:r>
              <a:rPr lang="en-US" sz="2400" dirty="0" smtClean="0">
                <a:solidFill>
                  <a:srgbClr val="333333"/>
                </a:solidFill>
              </a:rPr>
              <a:t> </a:t>
            </a:r>
            <a:endParaRPr lang="cs-CZ" sz="2400" dirty="0" smtClean="0">
              <a:solidFill>
                <a:srgbClr val="333333"/>
              </a:solidFill>
            </a:endParaRPr>
          </a:p>
          <a:p>
            <a:pPr marL="342900" lvl="1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None/>
            </a:pPr>
            <a:endParaRPr lang="cs-CZ" sz="900" dirty="0">
              <a:solidFill>
                <a:srgbClr val="333333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61CFA655-11C7-47AC-96F6-F47CF0653C42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4660</TotalTime>
  <Words>154</Words>
  <Application>Microsoft Office PowerPoint</Application>
  <PresentationFormat>On-screen Show (4:3)</PresentationFormat>
  <Paragraphs>38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Theme1</vt:lpstr>
      <vt:lpstr>Slide 1</vt:lpstr>
      <vt:lpstr>Slide 2</vt:lpstr>
      <vt:lpstr>Slide 3</vt:lpstr>
      <vt:lpstr>Slide 4</vt:lpstr>
    </vt:vector>
  </TitlesOfParts>
  <Company>FEL CVUT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Návrh koncepce výuky informatiky na FEL</dc:title>
  <dc:creator>Dušan Pavlíček</dc:creator>
  <cp:lastModifiedBy>virtualbox</cp:lastModifiedBy>
  <cp:revision>219</cp:revision>
  <dcterms:created xsi:type="dcterms:W3CDTF">2008-04-03T18:09:52Z</dcterms:created>
  <dcterms:modified xsi:type="dcterms:W3CDTF">2010-03-25T12:09:05Z</dcterms:modified>
</cp:coreProperties>
</file>