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5" r:id="rId2"/>
    <p:sldId id="336" r:id="rId3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CC"/>
    <a:srgbClr val="ADF1B0"/>
    <a:srgbClr val="FFFFFF"/>
    <a:srgbClr val="0076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6853" autoAdjust="0"/>
    <p:restoredTop sz="94640" autoAdjust="0"/>
  </p:normalViewPr>
  <p:slideViewPr>
    <p:cSldViewPr>
      <p:cViewPr varScale="1">
        <p:scale>
          <a:sx n="78" d="100"/>
          <a:sy n="7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B17E2A-6FF0-4C73-8C8C-11C215724E65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CD7C37-A4C1-4B32-B9F0-C9B4257E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7402F-1DC1-44A7-AD28-3E8D469242D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B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843F-6736-43C0-93F1-571D85C2D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5536-A457-4DEC-862E-8A3D9979F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7541-EEB9-4CA1-AF03-3AB4E7031F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</p:spPr>
        <p:txBody>
          <a:bodyPr/>
          <a:lstStyle>
            <a:lvl1pPr algn="l">
              <a:def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B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1pPr>
            <a:lvl2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800100" indent="-228600" algn="l" rtl="0" fontAlgn="base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5715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2E2F-6A04-40B1-9AC2-CC37654FA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5D16-E13C-450C-BD39-FAB020B68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9CC2-90D3-4557-B85A-6526F33F35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9671-79A8-445B-B115-5091E2C8EF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E81E3-D965-4D49-B032-B3E95712B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43B5-7C67-4234-B7B3-9232074FE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4FD03-31DC-46E1-83CB-4845A9D600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a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D03A74F-6465-4EE0-8DBB-50CF41CD2B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felk.cvut.cz/teaching/dpex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2057400" cy="609600"/>
          </a:xfrm>
        </p:spPr>
        <p:txBody>
          <a:bodyPr/>
          <a:lstStyle/>
          <a:p>
            <a:r>
              <a:t>Vision Master</a:t>
            </a:r>
            <a:endParaRPr lang="cs-CZ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04800" y="2590800"/>
            <a:ext cx="8610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Uplatn</a:t>
            </a:r>
            <a:r>
              <a:rPr lang="cs-CZ" b="1"/>
              <a:t>ění </a:t>
            </a:r>
            <a:r>
              <a:rPr lang="cs-CZ" i="1"/>
              <a:t>:</a:t>
            </a:r>
          </a:p>
          <a:p>
            <a:pPr marL="0" lvl="2">
              <a:buFont typeface="Arial" charset="0"/>
              <a:buChar char="•"/>
            </a:pPr>
            <a:r>
              <a:rPr lang="cs-CZ"/>
              <a:t>  Indexace a vyhledávání ve videu a v obrazech </a:t>
            </a:r>
            <a:br>
              <a:rPr lang="cs-CZ"/>
            </a:br>
            <a:r>
              <a:rPr lang="cs-CZ"/>
              <a:t>                           (např. monitoring reklamy, spolupráce  Microsoft, </a:t>
            </a:r>
            <a:r>
              <a:rPr lang="en-US"/>
              <a:t> </a:t>
            </a:r>
            <a:r>
              <a:rPr lang="cs-CZ"/>
              <a:t>Google)</a:t>
            </a:r>
          </a:p>
          <a:p>
            <a:pPr marL="0" lvl="2">
              <a:buFont typeface="Arial" charset="0"/>
              <a:buChar char="•"/>
            </a:pPr>
            <a:r>
              <a:rPr lang="cs-CZ"/>
              <a:t>„Chytré“ mobilní roboty, inteligentní automobily  </a:t>
            </a:r>
            <a:br>
              <a:rPr lang="cs-CZ"/>
            </a:br>
            <a:r>
              <a:rPr lang="cs-CZ"/>
              <a:t>                          (projekty s VW, Toyotou, Daimler)</a:t>
            </a:r>
          </a:p>
          <a:p>
            <a:pPr marL="0" lvl="2">
              <a:buFont typeface="Arial" charset="0"/>
              <a:buChar char="•"/>
            </a:pPr>
            <a:r>
              <a:rPr lang="cs-CZ"/>
              <a:t>  Digitální post-produkce; virtuální pozadí, vkládání objektů </a:t>
            </a:r>
          </a:p>
          <a:p>
            <a:pPr>
              <a:buFont typeface="Arial" charset="0"/>
              <a:buChar char="•"/>
            </a:pPr>
            <a:r>
              <a:rPr lang="cs-CZ"/>
              <a:t>  3D rekonstrukce pro geo-informační systémy, měření, hry a virtuální realitu</a:t>
            </a:r>
          </a:p>
          <a:p>
            <a:pPr>
              <a:buFont typeface="Arial" charset="0"/>
              <a:buChar char="•"/>
            </a:pPr>
            <a:r>
              <a:rPr lang="cs-CZ"/>
              <a:t>  „Biomedical“ –  od DNA arrays po obrazy/videa z tomografů a ultrazvuku</a:t>
            </a:r>
          </a:p>
          <a:p>
            <a:pPr marL="0" lvl="2">
              <a:buFont typeface="Arial" charset="0"/>
              <a:buChar char="•"/>
            </a:pPr>
            <a:r>
              <a:rPr lang="cs-CZ"/>
              <a:t>  Aplikace na mobilních telefonech (kameru má skoro každý … )</a:t>
            </a:r>
          </a:p>
          <a:p>
            <a:pPr>
              <a:buFont typeface="Arial" charset="0"/>
              <a:buChar char="•"/>
            </a:pPr>
            <a:r>
              <a:rPr lang="cs-CZ"/>
              <a:t>  Dopravní aplikace – od monitorování po řízení provozu</a:t>
            </a:r>
          </a:p>
          <a:p>
            <a:pPr>
              <a:buFont typeface="Arial" charset="0"/>
              <a:buChar char="•"/>
            </a:pPr>
            <a:r>
              <a:rPr lang="cs-CZ"/>
              <a:t>  Biometrie a bezpečnostní aplikace (spolupráce s Hitachi, Samsung)</a:t>
            </a:r>
          </a:p>
          <a:p>
            <a:pPr>
              <a:buFont typeface="Arial" charset="0"/>
              <a:buChar char="•"/>
            </a:pPr>
            <a:r>
              <a:rPr lang="cs-CZ"/>
              <a:t>  Systémy pro strojové vidění v průmyslu, visuální měření</a:t>
            </a:r>
          </a:p>
          <a:p>
            <a:pPr>
              <a:buFont typeface="Arial" charset="0"/>
              <a:buChar char="•"/>
            </a:pPr>
            <a:r>
              <a:rPr lang="cs-CZ"/>
              <a:t>  </a:t>
            </a:r>
            <a:r>
              <a:rPr lang="cs-CZ" b="1"/>
              <a:t>PhD </a:t>
            </a:r>
            <a:r>
              <a:rPr lang="cs-CZ"/>
              <a:t>v ČR nebo cizině , věda je  dnes zajímavý, vzrušující, ale i velký a lukrativní business</a:t>
            </a:r>
            <a:br>
              <a:rPr lang="cs-CZ"/>
            </a:br>
            <a:r>
              <a:rPr lang="cs-CZ"/>
              <a:t>                         (nedávní diplomanti mají Dr. z Oxfordu, Surrey, studují v Karlsruhe, …)</a:t>
            </a:r>
          </a:p>
          <a:p>
            <a:pPr marL="0" lvl="2"/>
            <a:endParaRPr lang="cs-CZ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105400" y="15240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 Strojové učení a analýza dat</a:t>
            </a:r>
          </a:p>
          <a:p>
            <a:pPr>
              <a:buFont typeface="Arial" charset="0"/>
              <a:buChar char="•"/>
            </a:pPr>
            <a:r>
              <a:rPr lang="cs-CZ"/>
              <a:t>  3D počítačové vidění</a:t>
            </a:r>
          </a:p>
          <a:p>
            <a:pPr>
              <a:buFont typeface="Arial" charset="0"/>
              <a:buChar char="•"/>
            </a:pPr>
            <a:r>
              <a:rPr lang="cs-CZ"/>
              <a:t>  Výpočetní geometrie</a:t>
            </a:r>
            <a:endParaRPr lang="en-US"/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04800" y="1524000"/>
            <a:ext cx="480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 Zpracování digitálního obrazu</a:t>
            </a:r>
          </a:p>
          <a:p>
            <a:pPr>
              <a:buFont typeface="Arial" charset="0"/>
              <a:buChar char="•"/>
            </a:pPr>
            <a:r>
              <a:rPr lang="cs-CZ"/>
              <a:t>  Metody počítačového vidění </a:t>
            </a:r>
          </a:p>
          <a:p>
            <a:pPr>
              <a:buFont typeface="Arial" charset="0"/>
              <a:buChar char="•"/>
            </a:pPr>
            <a:r>
              <a:rPr lang="cs-CZ"/>
              <a:t>  Teoretické základy vidění, grafiky a interakce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Ondřej Sychrovský, </a:t>
            </a:r>
            <a:r>
              <a:rPr lang="cs-CZ" sz="2000" smtClean="0">
                <a:solidFill>
                  <a:srgbClr val="FF0000"/>
                </a:solidFill>
                <a:latin typeface="Corbel" pitchFamily="34" charset="0"/>
              </a:rPr>
              <a:t>Porsche Engineering Award 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</a:rPr>
              <a:t>2009</a:t>
            </a: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Lukáš Zich, </a:t>
            </a:r>
            <a:r>
              <a:rPr lang="cs-CZ" sz="2000" smtClean="0">
                <a:solidFill>
                  <a:srgbClr val="FF0000"/>
                </a:solidFill>
                <a:latin typeface="Corbel" pitchFamily="34" charset="0"/>
              </a:rPr>
              <a:t>IT DP roku 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</a:rPr>
              <a:t>2009</a:t>
            </a:r>
            <a:r>
              <a:rPr lang="en-US" sz="2000" smtClean="0">
                <a:latin typeface="Corbel" pitchFamily="34" charset="0"/>
              </a:rPr>
              <a:t>;</a:t>
            </a:r>
            <a:r>
              <a:rPr lang="cs-CZ" sz="2000" smtClean="0">
                <a:latin typeface="Corbel" pitchFamily="34" charset="0"/>
              </a:rPr>
              <a:t> cena </a:t>
            </a:r>
            <a:r>
              <a:rPr lang="cs-CZ" sz="2000" smtClean="0">
                <a:solidFill>
                  <a:srgbClr val="FF0000"/>
                </a:solidFill>
                <a:latin typeface="Corbel" pitchFamily="34" charset="0"/>
              </a:rPr>
              <a:t>Profinit</a:t>
            </a: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Jan Knopp, </a:t>
            </a:r>
            <a:r>
              <a:rPr lang="cs-CZ" sz="2000" smtClean="0">
                <a:solidFill>
                  <a:srgbClr val="FF0000"/>
                </a:solidFill>
                <a:latin typeface="Corbel" pitchFamily="34" charset="0"/>
              </a:rPr>
              <a:t>IT DP roku 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</a:rPr>
              <a:t>2009</a:t>
            </a:r>
            <a:endParaRPr lang="cs-CZ" sz="2000" smtClean="0">
              <a:solidFill>
                <a:srgbClr val="FF0000"/>
              </a:solidFill>
              <a:latin typeface="Corbe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Lukáš Neumann, </a:t>
            </a:r>
            <a:r>
              <a:rPr lang="cs-CZ" sz="2000" smtClean="0">
                <a:solidFill>
                  <a:srgbClr val="FF0000"/>
                </a:solidFill>
                <a:latin typeface="Corbel" pitchFamily="34" charset="0"/>
              </a:rPr>
              <a:t>IT DP roku 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</a:rPr>
              <a:t>2010</a:t>
            </a:r>
          </a:p>
          <a:p>
            <a:pPr>
              <a:lnSpc>
                <a:spcPct val="80000"/>
              </a:lnSpc>
            </a:pPr>
            <a:endParaRPr lang="cs-CZ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Zadání DP na </a:t>
            </a:r>
            <a:r>
              <a:rPr lang="cs-CZ" sz="2000" smtClean="0">
                <a:latin typeface="Corbel" pitchFamily="34" charset="0"/>
                <a:hlinkClick r:id="rId3"/>
              </a:rPr>
              <a:t>http</a:t>
            </a:r>
            <a:r>
              <a:rPr lang="en-US" sz="2000" smtClean="0">
                <a:latin typeface="Corbel" pitchFamily="34" charset="0"/>
                <a:hlinkClick r:id="rId3"/>
              </a:rPr>
              <a:t>://cyber.felk.cvut.cz/teaching/dpext/</a:t>
            </a:r>
            <a:r>
              <a:rPr lang="cs-CZ" sz="2000" smtClean="0">
                <a:latin typeface="Corbel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>
                <a:latin typeface="Corbel" pitchFamily="34" charset="0"/>
              </a:rPr>
              <a:t>	</a:t>
            </a:r>
            <a:r>
              <a:rPr lang="cs-CZ" sz="1800" smtClean="0">
                <a:latin typeface="Corbel" pitchFamily="34" charset="0"/>
              </a:rPr>
              <a:t>(některé DP se stipendiem</a:t>
            </a:r>
            <a:r>
              <a:rPr lang="cs-CZ" sz="1800" smtClean="0">
                <a:latin typeface="Corbel" pitchFamily="34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Letní brigáda na mezinárodním projektu</a:t>
            </a:r>
          </a:p>
          <a:p>
            <a:pPr>
              <a:lnSpc>
                <a:spcPct val="80000"/>
              </a:lnSpc>
            </a:pPr>
            <a:endParaRPr lang="cs-CZ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smtClean="0">
                <a:latin typeface="Corbel" pitchFamily="34" charset="0"/>
              </a:rPr>
              <a:t>Praxe (U of Surrey, U of Bristol, NII Tokyo)</a:t>
            </a:r>
            <a:endParaRPr lang="en-US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smtClean="0">
                <a:latin typeface="Corbel" pitchFamily="34" charset="0"/>
              </a:rPr>
              <a:t>Doktorsk</a:t>
            </a:r>
            <a:r>
              <a:rPr lang="cs-CZ" sz="2000" smtClean="0">
                <a:latin typeface="Corbel" pitchFamily="34" charset="0"/>
              </a:rPr>
              <a:t>á studia (s doporučením)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>
                <a:latin typeface="Corbel" pitchFamily="34" charset="0"/>
              </a:rPr>
              <a:t>	(</a:t>
            </a:r>
            <a:r>
              <a:rPr lang="en-US" sz="2000" smtClean="0">
                <a:latin typeface="Corbel" pitchFamily="34" charset="0"/>
              </a:rPr>
              <a:t>nyn</a:t>
            </a:r>
            <a:r>
              <a:rPr lang="cs-CZ" sz="2000" smtClean="0">
                <a:latin typeface="Corbel" pitchFamily="34" charset="0"/>
              </a:rPr>
              <a:t>í nabídky</a:t>
            </a:r>
            <a:r>
              <a:rPr lang="en-US" sz="2000" smtClean="0">
                <a:latin typeface="Corbel" pitchFamily="34" charset="0"/>
              </a:rPr>
              <a:t>: </a:t>
            </a:r>
            <a:r>
              <a:rPr lang="cs-CZ" sz="2000" smtClean="0">
                <a:latin typeface="Corbel" pitchFamily="34" charset="0"/>
              </a:rPr>
              <a:t>U of Bonn, George Mason U., U. Bundeswehr, ...)</a:t>
            </a:r>
            <a:endParaRPr lang="en-US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rbel" pitchFamily="34" charset="0"/>
              </a:rPr>
              <a:t>Absolventi v: Microsoft, Google, U Oxford, ETH Zurich, INRIA,…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>
              <a:latin typeface="Corbe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smtClean="0">
              <a:latin typeface="Corbel" pitchFamily="34" charset="0"/>
            </a:endParaRPr>
          </a:p>
        </p:txBody>
      </p:sp>
      <p:sp>
        <p:nvSpPr>
          <p:cNvPr id="16386" name="Title 1"/>
          <p:cNvSpPr>
            <a:spLocks/>
          </p:cNvSpPr>
          <p:nvPr/>
        </p:nvSpPr>
        <p:spPr bwMode="auto">
          <a:xfrm>
            <a:off x="2590800" y="10668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200" b="1">
                <a:solidFill>
                  <a:srgbClr val="0076B1"/>
                </a:solidFill>
              </a:rPr>
              <a:t>Diplomov</a:t>
            </a:r>
            <a:r>
              <a:rPr lang="cs-CZ" sz="2200" b="1">
                <a:solidFill>
                  <a:srgbClr val="0076B1"/>
                </a:solidFill>
                <a:latin typeface="Arial" charset="0"/>
              </a:rPr>
              <a:t>é práce, praxe atd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213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Corbel</vt:lpstr>
      <vt:lpstr>Arial</vt:lpstr>
      <vt:lpstr>Calibri</vt:lpstr>
      <vt:lpstr>Výchozí návrh</vt:lpstr>
      <vt:lpstr>Výchozí návrh</vt:lpstr>
      <vt:lpstr>Vision Master</vt:lpstr>
      <vt:lpstr>Slide 2</vt:lpstr>
    </vt:vector>
  </TitlesOfParts>
  <Company>FEL CVUT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koncepce výuky informatiky na FEL</dc:title>
  <dc:creator>Dušan Pavlíček</dc:creator>
  <cp:lastModifiedBy>Radim Sara</cp:lastModifiedBy>
  <cp:revision>93</cp:revision>
  <dcterms:created xsi:type="dcterms:W3CDTF">2008-04-03T18:09:52Z</dcterms:created>
  <dcterms:modified xsi:type="dcterms:W3CDTF">2010-12-08T14:41:55Z</dcterms:modified>
</cp:coreProperties>
</file>