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94.xml" ContentType="application/vnd.openxmlformats-officedocument.presentationml.slide+xml"/>
  <Override PartName="/ppt/activeX/activeX15.xml" ContentType="application/vnd.ms-office.activeX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12.xml" ContentType="application/vnd.openxmlformats-officedocument.presentationml.notesSlide+xml"/>
  <Override PartName="/ppt/embeddings/oleObject4.bin" ContentType="application/vnd.openxmlformats-officedocument.oleObject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viewProps.xml" ContentType="application/vnd.openxmlformats-officedocument.presentationml.viewProps+xml"/>
  <Override PartName="/ppt/activeX/activeX7.xml" ContentType="application/vnd.ms-office.activeX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ms-office.activeX"/>
  <Override PartName="/ppt/activeX/activeX16.xml" ContentType="application/vnd.ms-office.activeX+xml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activeX/activeX3.xml" ContentType="application/vnd.ms-office.activeX+xml"/>
  <Override PartName="/ppt/notesSlides/notesSlide39.xml" ContentType="application/vnd.openxmlformats-officedocument.presentationml.notesSlide+xml"/>
  <Override PartName="/ppt/notesSlides/notesSlide57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Layouts/slideLayout3.xml" ContentType="application/vnd.openxmlformats-officedocument.presentationml.slideLayout+xml"/>
  <Override PartName="/ppt/activeX/activeX12.xml" ContentType="application/vnd.ms-office.activeX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Default Extension="emf" ContentType="image/x-emf"/>
  <Override PartName="/ppt/notesSlides/notesSlide46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tags/tag1.xml" ContentType="application/vnd.openxmlformats-officedocument.presentationml.tags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53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embeddings/oleObject5.bin" ContentType="application/vnd.openxmlformats-officedocument.oleObject"/>
  <Override PartName="/ppt/notesSlides/notesSlide42.xml" ContentType="application/vnd.openxmlformats-officedocument.presentationml.notes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slides/slide89.xml" ContentType="application/vnd.openxmlformats-officedocument.presentationml.slide+xml"/>
  <Override PartName="/ppt/activeX/activeX8.xml" ContentType="application/vnd.ms-office.activeX+xml"/>
  <Override PartName="/ppt/embeddings/oleObject1.bin" ContentType="application/vnd.openxmlformats-officedocument.oleObject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ppt/slides/slide96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activeX/activeX4.xml" ContentType="application/vnd.ms-office.activeX+xml"/>
  <Override PartName="/ppt/activeX/activeX17.xml" ContentType="application/vnd.ms-office.activeX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activeX/activeX13.xml" ContentType="application/vnd.ms-office.activeX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Default Extension="wmf" ContentType="image/x-wmf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slides/slide79.xml" ContentType="application/vnd.openxmlformats-officedocument.presentationml.slide+xml"/>
  <Override PartName="/ppt/activeX/activeX9.xml" ContentType="application/vnd.ms-office.activeX+xml"/>
  <Override PartName="/ppt/embeddings/oleObject2.bin" ContentType="application/vnd.openxmlformats-officedocument.oleObject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activeX/activeX18.xml" ContentType="application/vnd.ms-office.activeX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activeX/activeX5.xml" ContentType="application/vnd.ms-office.activeX+xml"/>
  <Override PartName="/ppt/notesSlides/notesSlide1.xml" ContentType="application/vnd.openxmlformats-officedocument.presentationml.notesSlide+xml"/>
  <Override PartName="/ppt/notesSlides/notesSlide59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Layouts/slideLayout5.xml" ContentType="application/vnd.openxmlformats-officedocument.presentationml.slideLayout+xml"/>
  <Override PartName="/ppt/activeX/activeX14.xml" ContentType="application/vnd.ms-office.activeX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Override PartName="/ppt/activeX/activeX1.xml" ContentType="application/vnd.ms-office.activeX+xml"/>
  <Default Extension="jpeg" ContentType="image/jpeg"/>
  <Override PartName="/ppt/notesSlides/notesSlide37.xml" ContentType="application/vnd.openxmlformats-officedocument.presentationml.notesSlide+xml"/>
  <Override PartName="/ppt/notesSlides/notesSlide55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activeX/activeX10.xml" ContentType="application/vnd.ms-office.activeX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4.xml" ContentType="application/vnd.openxmlformats-officedocument.presentationml.notes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11.xml" ContentType="application/vnd.openxmlformats-officedocument.presentationml.notesSlide+xml"/>
  <Override PartName="/ppt/embeddings/oleObject3.bin" ContentType="application/vnd.openxmlformats-officedocument.oleObject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activeX/activeX6.xml" ContentType="application/vnd.ms-office.activeX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activeX/activeX2.xml" ContentType="application/vnd.ms-office.activeX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activeX/activeX11.xml" ContentType="application/vnd.ms-office.activeX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Override PartName="/ppt/slides/slide32.xml" ContentType="application/vnd.openxmlformats-officedocument.presentationml.slide+xml"/>
  <Override PartName="/ppt/notesSlides/notesSlide34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98"/>
  </p:notesMasterIdLst>
  <p:handoutMasterIdLst>
    <p:handoutMasterId r:id="rId99"/>
  </p:handoutMasterIdLst>
  <p:sldIdLst>
    <p:sldId id="269" r:id="rId2"/>
    <p:sldId id="393" r:id="rId3"/>
    <p:sldId id="394" r:id="rId4"/>
    <p:sldId id="325" r:id="rId5"/>
    <p:sldId id="330" r:id="rId6"/>
    <p:sldId id="267" r:id="rId7"/>
    <p:sldId id="339" r:id="rId8"/>
    <p:sldId id="340" r:id="rId9"/>
    <p:sldId id="341" r:id="rId10"/>
    <p:sldId id="318" r:id="rId11"/>
    <p:sldId id="321" r:id="rId12"/>
    <p:sldId id="320" r:id="rId13"/>
    <p:sldId id="331" r:id="rId14"/>
    <p:sldId id="342" r:id="rId15"/>
    <p:sldId id="343" r:id="rId16"/>
    <p:sldId id="333" r:id="rId17"/>
    <p:sldId id="323" r:id="rId18"/>
    <p:sldId id="373" r:id="rId19"/>
    <p:sldId id="326" r:id="rId20"/>
    <p:sldId id="328" r:id="rId21"/>
    <p:sldId id="329" r:id="rId22"/>
    <p:sldId id="324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9" r:id="rId38"/>
    <p:sldId id="290" r:id="rId39"/>
    <p:sldId id="291" r:id="rId40"/>
    <p:sldId id="292" r:id="rId41"/>
    <p:sldId id="293" r:id="rId42"/>
    <p:sldId id="294" r:id="rId43"/>
    <p:sldId id="297" r:id="rId44"/>
    <p:sldId id="298" r:id="rId45"/>
    <p:sldId id="376" r:id="rId46"/>
    <p:sldId id="301" r:id="rId47"/>
    <p:sldId id="396" r:id="rId48"/>
    <p:sldId id="395" r:id="rId49"/>
    <p:sldId id="299" r:id="rId50"/>
    <p:sldId id="400" r:id="rId51"/>
    <p:sldId id="401" r:id="rId52"/>
    <p:sldId id="302" r:id="rId53"/>
    <p:sldId id="300" r:id="rId54"/>
    <p:sldId id="303" r:id="rId55"/>
    <p:sldId id="304" r:id="rId56"/>
    <p:sldId id="305" r:id="rId57"/>
    <p:sldId id="306" r:id="rId58"/>
    <p:sldId id="307" r:id="rId59"/>
    <p:sldId id="308" r:id="rId60"/>
    <p:sldId id="309" r:id="rId61"/>
    <p:sldId id="310" r:id="rId62"/>
    <p:sldId id="311" r:id="rId63"/>
    <p:sldId id="386" r:id="rId64"/>
    <p:sldId id="377" r:id="rId65"/>
    <p:sldId id="378" r:id="rId66"/>
    <p:sldId id="379" r:id="rId67"/>
    <p:sldId id="317" r:id="rId68"/>
    <p:sldId id="392" r:id="rId69"/>
    <p:sldId id="391" r:id="rId70"/>
    <p:sldId id="389" r:id="rId71"/>
    <p:sldId id="390" r:id="rId72"/>
    <p:sldId id="387" r:id="rId73"/>
    <p:sldId id="388" r:id="rId74"/>
    <p:sldId id="262" r:id="rId75"/>
    <p:sldId id="263" r:id="rId76"/>
    <p:sldId id="264" r:id="rId77"/>
    <p:sldId id="265" r:id="rId78"/>
    <p:sldId id="266" r:id="rId79"/>
    <p:sldId id="365" r:id="rId80"/>
    <p:sldId id="351" r:id="rId81"/>
    <p:sldId id="356" r:id="rId82"/>
    <p:sldId id="352" r:id="rId83"/>
    <p:sldId id="357" r:id="rId84"/>
    <p:sldId id="354" r:id="rId85"/>
    <p:sldId id="358" r:id="rId86"/>
    <p:sldId id="353" r:id="rId87"/>
    <p:sldId id="397" r:id="rId88"/>
    <p:sldId id="398" r:id="rId89"/>
    <p:sldId id="399" r:id="rId90"/>
    <p:sldId id="344" r:id="rId91"/>
    <p:sldId id="345" r:id="rId92"/>
    <p:sldId id="346" r:id="rId93"/>
    <p:sldId id="347" r:id="rId94"/>
    <p:sldId id="348" r:id="rId95"/>
    <p:sldId id="349" r:id="rId96"/>
    <p:sldId id="350" r:id="rId97"/>
  </p:sldIdLst>
  <p:sldSz cx="9144000" cy="6858000" type="screen4x3"/>
  <p:notesSz cx="6858000" cy="9144000"/>
  <p:custDataLst>
    <p:tags r:id="rId100"/>
  </p:custDataLst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75" autoAdjust="0"/>
    <p:restoredTop sz="94660"/>
  </p:normalViewPr>
  <p:slideViewPr>
    <p:cSldViewPr showGuides="1">
      <p:cViewPr varScale="1">
        <p:scale>
          <a:sx n="110" d="100"/>
          <a:sy n="110" d="100"/>
        </p:scale>
        <p:origin x="-480" y="-3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973"/>
    </p:cViewPr>
  </p:sorterViewPr>
  <p:notesViewPr>
    <p:cSldViewPr showGuides="1">
      <p:cViewPr varScale="1">
        <p:scale>
          <a:sx n="26" d="100"/>
          <a:sy n="26" d="100"/>
        </p:scale>
        <p:origin x="-917" y="-91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tags" Target="tags/tag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handoutMaster" Target="handoutMasters/handoutMaster1.xml"/><Relationship Id="rId10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tableStyles" Target="tableStyles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10.xml.rels><?xml version="1.0" encoding="UTF-8" standalone="yes"?>
<Relationships xmlns="http://schemas.openxmlformats.org/package/2006/relationships"><Relationship Id="rId1" Type="http://schemas.microsoft.com/office/2006/relationships/activeXControlBinary" Target="activeX10.bin"/></Relationships>
</file>

<file path=ppt/activeX/_rels/activeX11.xml.rels><?xml version="1.0" encoding="UTF-8" standalone="yes"?>
<Relationships xmlns="http://schemas.openxmlformats.org/package/2006/relationships"><Relationship Id="rId1" Type="http://schemas.microsoft.com/office/2006/relationships/activeXControlBinary" Target="activeX11.bin"/></Relationships>
</file>

<file path=ppt/activeX/_rels/activeX12.xml.rels><?xml version="1.0" encoding="UTF-8" standalone="yes"?>
<Relationships xmlns="http://schemas.openxmlformats.org/package/2006/relationships"><Relationship Id="rId1" Type="http://schemas.microsoft.com/office/2006/relationships/activeXControlBinary" Target="activeX12.bin"/></Relationships>
</file>

<file path=ppt/activeX/_rels/activeX13.xml.rels><?xml version="1.0" encoding="UTF-8" standalone="yes"?>
<Relationships xmlns="http://schemas.openxmlformats.org/package/2006/relationships"><Relationship Id="rId1" Type="http://schemas.microsoft.com/office/2006/relationships/activeXControlBinary" Target="activeX13.bin"/></Relationships>
</file>

<file path=ppt/activeX/_rels/activeX14.xml.rels><?xml version="1.0" encoding="UTF-8" standalone="yes"?>
<Relationships xmlns="http://schemas.openxmlformats.org/package/2006/relationships"><Relationship Id="rId1" Type="http://schemas.microsoft.com/office/2006/relationships/activeXControlBinary" Target="activeX14.bin"/></Relationships>
</file>

<file path=ppt/activeX/_rels/activeX15.xml.rels><?xml version="1.0" encoding="UTF-8" standalone="yes"?>
<Relationships xmlns="http://schemas.openxmlformats.org/package/2006/relationships"><Relationship Id="rId1" Type="http://schemas.microsoft.com/office/2006/relationships/activeXControlBinary" Target="activeX15.bin"/></Relationships>
</file>

<file path=ppt/activeX/_rels/activeX16.xml.rels><?xml version="1.0" encoding="UTF-8" standalone="yes"?>
<Relationships xmlns="http://schemas.openxmlformats.org/package/2006/relationships"><Relationship Id="rId1" Type="http://schemas.microsoft.com/office/2006/relationships/activeXControlBinary" Target="activeX16.bin"/></Relationships>
</file>

<file path=ppt/activeX/_rels/activeX17.xml.rels><?xml version="1.0" encoding="UTF-8" standalone="yes"?>
<Relationships xmlns="http://schemas.openxmlformats.org/package/2006/relationships"><Relationship Id="rId1" Type="http://schemas.microsoft.com/office/2006/relationships/activeXControlBinary" Target="activeX17.bin"/></Relationships>
</file>

<file path=ppt/activeX/_rels/activeX18.xml.rels><?xml version="1.0" encoding="UTF-8" standalone="yes"?>
<Relationships xmlns="http://schemas.openxmlformats.org/package/2006/relationships"><Relationship Id="rId1" Type="http://schemas.microsoft.com/office/2006/relationships/activeXControlBinary" Target="activeX18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_rels/activeX5.xml.rels><?xml version="1.0" encoding="UTF-8" standalone="yes"?>
<Relationships xmlns="http://schemas.openxmlformats.org/package/2006/relationships"><Relationship Id="rId1" Type="http://schemas.microsoft.com/office/2006/relationships/activeXControlBinary" Target="activeX5.bin"/></Relationships>
</file>

<file path=ppt/activeX/_rels/activeX6.xml.rels><?xml version="1.0" encoding="UTF-8" standalone="yes"?>
<Relationships xmlns="http://schemas.openxmlformats.org/package/2006/relationships"><Relationship Id="rId1" Type="http://schemas.microsoft.com/office/2006/relationships/activeXControlBinary" Target="activeX6.bin"/></Relationships>
</file>

<file path=ppt/activeX/_rels/activeX7.xml.rels><?xml version="1.0" encoding="UTF-8" standalone="yes"?>
<Relationships xmlns="http://schemas.openxmlformats.org/package/2006/relationships"><Relationship Id="rId1" Type="http://schemas.microsoft.com/office/2006/relationships/activeXControlBinary" Target="activeX7.bin"/></Relationships>
</file>

<file path=ppt/activeX/_rels/activeX8.xml.rels><?xml version="1.0" encoding="UTF-8" standalone="yes"?>
<Relationships xmlns="http://schemas.openxmlformats.org/package/2006/relationships"><Relationship Id="rId1" Type="http://schemas.microsoft.com/office/2006/relationships/activeXControlBinary" Target="activeX8.bin"/></Relationships>
</file>

<file path=ppt/activeX/_rels/activeX9.xml.rels><?xml version="1.0" encoding="UTF-8" standalone="yes"?>
<Relationships xmlns="http://schemas.openxmlformats.org/package/2006/relationships"><Relationship Id="rId1" Type="http://schemas.microsoft.com/office/2006/relationships/activeXControlBinary" Target="activeX9.bin"/></Relationships>
</file>

<file path=ppt/activeX/activeX1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10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11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12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13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14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15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16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17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18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5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6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7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8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9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png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png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png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png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png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png"/></Relationships>
</file>

<file path=ppt/drawings/_rels/vmlDrawing2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0.wmf"/><Relationship Id="rId1" Type="http://schemas.openxmlformats.org/officeDocument/2006/relationships/image" Target="../media/image29.w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CE0B9C-ED1F-4C09-89DA-CE3728422DFB}" type="datetimeFigureOut">
              <a:rPr lang="cs-CZ" smtClean="0"/>
              <a:pPr/>
              <a:t>19.9.2012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9DF958-2734-4272-9B55-9C0D552E332C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BEB60A-82A0-45D9-8BE2-1A585D5E2485}" type="datetimeFigureOut">
              <a:rPr lang="cs-CZ" smtClean="0"/>
              <a:pPr/>
              <a:t>19.9.2012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72D8DA-E681-4090-910E-6126FBE99A70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985F78CD-921C-4333-B39A-93C3315D0952}" type="slidenum">
              <a:rPr lang="en-GB" smtClean="0"/>
              <a:pPr/>
              <a:t>23</a:t>
            </a:fld>
            <a:endParaRPr lang="en-GB" smtClean="0"/>
          </a:p>
        </p:txBody>
      </p:sp>
      <p:sp>
        <p:nvSpPr>
          <p:cNvPr id="62467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62468" name="Rectangle 2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6025" cy="4111625"/>
          </a:xfrm>
          <a:noFill/>
        </p:spPr>
        <p:txBody>
          <a:bodyPr wrap="none" anchor="ctr"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A5E83E0B-4925-48C9-9C7D-0E7ADB02E23E}" type="slidenum">
              <a:rPr lang="en-GB" smtClean="0"/>
              <a:pPr/>
              <a:t>32</a:t>
            </a:fld>
            <a:endParaRPr lang="en-GB" smtClean="0"/>
          </a:p>
        </p:txBody>
      </p:sp>
      <p:sp>
        <p:nvSpPr>
          <p:cNvPr id="71683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71684" name="Rectangle 2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6025" cy="4111625"/>
          </a:xfrm>
          <a:noFill/>
        </p:spPr>
        <p:txBody>
          <a:bodyPr wrap="none" anchor="ctr"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623C7DC3-EE37-4942-85CB-7C220421AC0C}" type="slidenum">
              <a:rPr lang="en-GB" smtClean="0"/>
              <a:pPr/>
              <a:t>33</a:t>
            </a:fld>
            <a:endParaRPr lang="en-GB" smtClean="0"/>
          </a:p>
        </p:txBody>
      </p:sp>
      <p:sp>
        <p:nvSpPr>
          <p:cNvPr id="72707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72708" name="Rectangle 2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6025" cy="4111625"/>
          </a:xfrm>
          <a:noFill/>
        </p:spPr>
        <p:txBody>
          <a:bodyPr wrap="none" anchor="ctr"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71A96BC0-BAA7-4DF9-9486-1D4A3AB7A01F}" type="slidenum">
              <a:rPr lang="en-GB" smtClean="0"/>
              <a:pPr/>
              <a:t>34</a:t>
            </a:fld>
            <a:endParaRPr lang="en-GB" smtClean="0"/>
          </a:p>
        </p:txBody>
      </p:sp>
      <p:sp>
        <p:nvSpPr>
          <p:cNvPr id="73731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73732" name="Rectangle 2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6025" cy="4111625"/>
          </a:xfrm>
          <a:noFill/>
        </p:spPr>
        <p:txBody>
          <a:bodyPr wrap="none" anchor="ctr"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12EDD7A7-F238-416A-BB82-A5E8782EEF5E}" type="slidenum">
              <a:rPr lang="en-GB" smtClean="0"/>
              <a:pPr/>
              <a:t>35</a:t>
            </a:fld>
            <a:endParaRPr lang="en-GB" smtClean="0"/>
          </a:p>
        </p:txBody>
      </p:sp>
      <p:sp>
        <p:nvSpPr>
          <p:cNvPr id="74755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0413" cy="342741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74756" name="Rectangle 2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6025" cy="4111625"/>
          </a:xfrm>
          <a:noFill/>
        </p:spPr>
        <p:txBody>
          <a:bodyPr wrap="none" anchor="ctr"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EAD2B70E-EFAC-4C21-8EB4-9B688A86834F}" type="slidenum">
              <a:rPr lang="en-GB" smtClean="0"/>
              <a:pPr/>
              <a:t>36</a:t>
            </a:fld>
            <a:endParaRPr lang="en-GB" smtClean="0"/>
          </a:p>
        </p:txBody>
      </p:sp>
      <p:sp>
        <p:nvSpPr>
          <p:cNvPr id="75779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75780" name="Rectangle 2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6025" cy="4111625"/>
          </a:xfrm>
          <a:noFill/>
        </p:spPr>
        <p:txBody>
          <a:bodyPr wrap="none" anchor="ctr"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2755152A-C34E-4DD5-840A-F0271960F660}" type="slidenum">
              <a:rPr lang="en-GB" smtClean="0"/>
              <a:pPr/>
              <a:t>37</a:t>
            </a:fld>
            <a:endParaRPr lang="en-GB" smtClean="0"/>
          </a:p>
        </p:txBody>
      </p:sp>
      <p:sp>
        <p:nvSpPr>
          <p:cNvPr id="77827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77828" name="Rectangle 2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6025" cy="4111625"/>
          </a:xfrm>
          <a:noFill/>
        </p:spPr>
        <p:txBody>
          <a:bodyPr wrap="none" anchor="ctr"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6190B3F3-A9ED-4D46-B752-6FBFD796BCF4}" type="slidenum">
              <a:rPr lang="en-GB" smtClean="0"/>
              <a:pPr/>
              <a:t>38</a:t>
            </a:fld>
            <a:endParaRPr lang="en-GB" smtClean="0"/>
          </a:p>
        </p:txBody>
      </p:sp>
      <p:sp>
        <p:nvSpPr>
          <p:cNvPr id="78851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78852" name="Rectangle 2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6025" cy="4111625"/>
          </a:xfrm>
          <a:noFill/>
        </p:spPr>
        <p:txBody>
          <a:bodyPr wrap="none" anchor="ctr"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5565B844-A2D7-4FEC-A4F8-9909768A0FE8}" type="slidenum">
              <a:rPr lang="en-GB" smtClean="0"/>
              <a:pPr/>
              <a:t>39</a:t>
            </a:fld>
            <a:endParaRPr lang="en-GB" smtClean="0"/>
          </a:p>
        </p:txBody>
      </p:sp>
      <p:sp>
        <p:nvSpPr>
          <p:cNvPr id="79875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79876" name="Rectangle 2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6025" cy="4111625"/>
          </a:xfrm>
          <a:noFill/>
        </p:spPr>
        <p:txBody>
          <a:bodyPr wrap="none" anchor="ctr"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E1A51784-89B3-4BFF-B027-CACCCB07A699}" type="slidenum">
              <a:rPr lang="en-GB" smtClean="0"/>
              <a:pPr/>
              <a:t>40</a:t>
            </a:fld>
            <a:endParaRPr lang="en-GB" smtClean="0"/>
          </a:p>
        </p:txBody>
      </p:sp>
      <p:sp>
        <p:nvSpPr>
          <p:cNvPr id="80899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80900" name="Rectangle 2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6025" cy="4111625"/>
          </a:xfrm>
          <a:noFill/>
        </p:spPr>
        <p:txBody>
          <a:bodyPr wrap="none" anchor="ctr"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52F2E4E5-2913-4E39-8F9A-D1FD8C6D1FD3}" type="slidenum">
              <a:rPr lang="en-GB" smtClean="0"/>
              <a:pPr/>
              <a:t>41</a:t>
            </a:fld>
            <a:endParaRPr lang="en-GB" smtClean="0"/>
          </a:p>
        </p:txBody>
      </p:sp>
      <p:sp>
        <p:nvSpPr>
          <p:cNvPr id="81923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81924" name="Rectangle 2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6025" cy="4111625"/>
          </a:xfrm>
          <a:noFill/>
        </p:spPr>
        <p:txBody>
          <a:bodyPr wrap="none" anchor="ctr"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55EC03AC-B73E-4FDE-A0C0-23AF15FF57EF}" type="slidenum">
              <a:rPr lang="en-GB" smtClean="0"/>
              <a:pPr/>
              <a:t>24</a:t>
            </a:fld>
            <a:endParaRPr lang="en-GB" smtClean="0"/>
          </a:p>
        </p:txBody>
      </p:sp>
      <p:sp>
        <p:nvSpPr>
          <p:cNvPr id="63491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63492" name="Rectangle 2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6025" cy="4111625"/>
          </a:xfrm>
          <a:noFill/>
        </p:spPr>
        <p:txBody>
          <a:bodyPr wrap="none" anchor="ctr"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3BC6D35E-01CC-453D-83F4-6CA93E5E6603}" type="slidenum">
              <a:rPr lang="en-GB" smtClean="0"/>
              <a:pPr/>
              <a:t>42</a:t>
            </a:fld>
            <a:endParaRPr lang="en-GB" smtClean="0"/>
          </a:p>
        </p:txBody>
      </p:sp>
      <p:sp>
        <p:nvSpPr>
          <p:cNvPr id="82947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82948" name="Rectangle 2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6025" cy="4111625"/>
          </a:xfrm>
          <a:noFill/>
        </p:spPr>
        <p:txBody>
          <a:bodyPr wrap="none" anchor="ctr"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47B5A2D1-3AB5-448E-BE6C-4F825F6720B7}" type="slidenum">
              <a:rPr lang="en-GB" smtClean="0"/>
              <a:pPr/>
              <a:t>43</a:t>
            </a:fld>
            <a:endParaRPr lang="en-GB" smtClean="0"/>
          </a:p>
        </p:txBody>
      </p:sp>
      <p:sp>
        <p:nvSpPr>
          <p:cNvPr id="83971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83972" name="Rectangle 2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6025" cy="4111625"/>
          </a:xfrm>
          <a:noFill/>
        </p:spPr>
        <p:txBody>
          <a:bodyPr wrap="none" anchor="ctr"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3F81284A-1174-4D07-A759-53E8008EA478}" type="slidenum">
              <a:rPr lang="en-GB" smtClean="0"/>
              <a:pPr/>
              <a:t>44</a:t>
            </a:fld>
            <a:endParaRPr lang="en-GB" smtClean="0"/>
          </a:p>
        </p:txBody>
      </p:sp>
      <p:sp>
        <p:nvSpPr>
          <p:cNvPr id="84995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84996" name="Rectangle 2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6025" cy="4111625"/>
          </a:xfrm>
          <a:noFill/>
        </p:spPr>
        <p:txBody>
          <a:bodyPr wrap="none" anchor="ctr"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44433D09-4DEF-441E-AC1B-0C6BB87E2B7F}" type="slidenum">
              <a:rPr lang="en-GB" smtClean="0"/>
              <a:pPr/>
              <a:t>46</a:t>
            </a:fld>
            <a:endParaRPr lang="en-GB" smtClean="0"/>
          </a:p>
        </p:txBody>
      </p:sp>
      <p:sp>
        <p:nvSpPr>
          <p:cNvPr id="88067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88068" name="Rectangle 2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6025" cy="4111625"/>
          </a:xfrm>
          <a:noFill/>
        </p:spPr>
        <p:txBody>
          <a:bodyPr wrap="none" anchor="ctr"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44433D09-4DEF-441E-AC1B-0C6BB87E2B7F}" type="slidenum">
              <a:rPr lang="en-GB" smtClean="0"/>
              <a:pPr/>
              <a:t>47</a:t>
            </a:fld>
            <a:endParaRPr lang="en-GB" smtClean="0"/>
          </a:p>
        </p:txBody>
      </p:sp>
      <p:sp>
        <p:nvSpPr>
          <p:cNvPr id="88067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88068" name="Rectangle 2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6025" cy="4111625"/>
          </a:xfrm>
          <a:noFill/>
        </p:spPr>
        <p:txBody>
          <a:bodyPr wrap="none" anchor="ctr"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B0009A6B-5A2E-4F2B-9E53-BCB15E0F2FAD}" type="slidenum">
              <a:rPr lang="en-GB" smtClean="0"/>
              <a:pPr/>
              <a:t>48</a:t>
            </a:fld>
            <a:endParaRPr lang="en-GB" smtClean="0"/>
          </a:p>
        </p:txBody>
      </p:sp>
      <p:sp>
        <p:nvSpPr>
          <p:cNvPr id="86019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86020" name="Rectangle 2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6025" cy="4111625"/>
          </a:xfrm>
          <a:noFill/>
        </p:spPr>
        <p:txBody>
          <a:bodyPr wrap="none" anchor="ctr"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B0009A6B-5A2E-4F2B-9E53-BCB15E0F2FAD}" type="slidenum">
              <a:rPr lang="en-GB" smtClean="0"/>
              <a:pPr/>
              <a:t>49</a:t>
            </a:fld>
            <a:endParaRPr lang="en-GB" smtClean="0"/>
          </a:p>
        </p:txBody>
      </p:sp>
      <p:sp>
        <p:nvSpPr>
          <p:cNvPr id="86019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86020" name="Rectangle 2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6025" cy="4111625"/>
          </a:xfrm>
          <a:noFill/>
        </p:spPr>
        <p:txBody>
          <a:bodyPr wrap="none" anchor="ctr"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9D11D10C-3CD8-487A-A5A6-4802AC9D5524}" type="slidenum">
              <a:rPr lang="en-GB" smtClean="0"/>
              <a:pPr/>
              <a:t>50</a:t>
            </a:fld>
            <a:endParaRPr lang="en-GB" smtClean="0"/>
          </a:p>
        </p:txBody>
      </p:sp>
      <p:sp>
        <p:nvSpPr>
          <p:cNvPr id="102403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02404" name="Rectangle 2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6025" cy="4111625"/>
          </a:xfrm>
          <a:noFill/>
        </p:spPr>
        <p:txBody>
          <a:bodyPr wrap="none" anchor="ctr"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943990CE-80C2-4C96-9AAA-AFF01B9A86AE}" type="slidenum">
              <a:rPr lang="en-GB" smtClean="0"/>
              <a:pPr/>
              <a:t>51</a:t>
            </a:fld>
            <a:endParaRPr lang="en-GB" smtClean="0"/>
          </a:p>
        </p:txBody>
      </p:sp>
      <p:sp>
        <p:nvSpPr>
          <p:cNvPr id="103427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03428" name="Rectangle 2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6025" cy="4111625"/>
          </a:xfrm>
          <a:noFill/>
        </p:spPr>
        <p:txBody>
          <a:bodyPr wrap="none" anchor="ctr"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F90ADD20-3FF0-4357-9C97-D8ECA8A48290}" type="slidenum">
              <a:rPr lang="en-GB" smtClean="0"/>
              <a:pPr/>
              <a:t>52</a:t>
            </a:fld>
            <a:endParaRPr lang="en-GB" smtClean="0"/>
          </a:p>
        </p:txBody>
      </p:sp>
      <p:sp>
        <p:nvSpPr>
          <p:cNvPr id="89091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89092" name="Rectangle 2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6025" cy="4111625"/>
          </a:xfrm>
          <a:noFill/>
        </p:spPr>
        <p:txBody>
          <a:bodyPr wrap="none" anchor="ctr"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08B9BA6F-F130-4E86-AD9B-F79E39088526}" type="slidenum">
              <a:rPr lang="en-GB" smtClean="0"/>
              <a:pPr/>
              <a:t>25</a:t>
            </a:fld>
            <a:endParaRPr lang="en-GB" smtClean="0"/>
          </a:p>
        </p:txBody>
      </p:sp>
      <p:sp>
        <p:nvSpPr>
          <p:cNvPr id="64515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64516" name="Rectangle 2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6025" cy="4111625"/>
          </a:xfrm>
          <a:noFill/>
        </p:spPr>
        <p:txBody>
          <a:bodyPr wrap="none" anchor="ctr"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A88C25BA-6DAA-4649-862C-FDF63B043275}" type="slidenum">
              <a:rPr lang="en-GB" smtClean="0"/>
              <a:pPr/>
              <a:t>53</a:t>
            </a:fld>
            <a:endParaRPr lang="en-GB" smtClean="0"/>
          </a:p>
        </p:txBody>
      </p:sp>
      <p:sp>
        <p:nvSpPr>
          <p:cNvPr id="87043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87044" name="Rectangle 2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6025" cy="4111625"/>
          </a:xfrm>
          <a:noFill/>
        </p:spPr>
        <p:txBody>
          <a:bodyPr wrap="none" anchor="ctr"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1DFA9760-4449-4844-9C0B-20B963657D13}" type="slidenum">
              <a:rPr lang="en-GB" smtClean="0"/>
              <a:pPr/>
              <a:t>54</a:t>
            </a:fld>
            <a:endParaRPr lang="en-GB" smtClean="0"/>
          </a:p>
        </p:txBody>
      </p:sp>
      <p:sp>
        <p:nvSpPr>
          <p:cNvPr id="90115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90116" name="Rectangle 2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6025" cy="4111625"/>
          </a:xfrm>
          <a:noFill/>
        </p:spPr>
        <p:txBody>
          <a:bodyPr wrap="none" anchor="ctr"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985C1B73-9DCD-4466-B530-ECEC1D837054}" type="slidenum">
              <a:rPr lang="en-GB" smtClean="0"/>
              <a:pPr/>
              <a:t>55</a:t>
            </a:fld>
            <a:endParaRPr lang="en-GB" smtClean="0"/>
          </a:p>
        </p:txBody>
      </p:sp>
      <p:sp>
        <p:nvSpPr>
          <p:cNvPr id="91139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91140" name="Rectangle 2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6025" cy="4111625"/>
          </a:xfrm>
          <a:noFill/>
        </p:spPr>
        <p:txBody>
          <a:bodyPr wrap="none" anchor="ctr"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F7461161-D02D-41D0-8A32-05F2EBB7C06C}" type="slidenum">
              <a:rPr lang="en-GB" smtClean="0"/>
              <a:pPr/>
              <a:t>56</a:t>
            </a:fld>
            <a:endParaRPr lang="en-GB" smtClean="0"/>
          </a:p>
        </p:txBody>
      </p:sp>
      <p:sp>
        <p:nvSpPr>
          <p:cNvPr id="92163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92164" name="Rectangle 2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6025" cy="4111625"/>
          </a:xfrm>
          <a:noFill/>
        </p:spPr>
        <p:txBody>
          <a:bodyPr wrap="none" anchor="ctr"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8787CFE4-66EB-47C8-87B7-BBADE0BA0243}" type="slidenum">
              <a:rPr lang="en-GB" smtClean="0"/>
              <a:pPr/>
              <a:t>57</a:t>
            </a:fld>
            <a:endParaRPr lang="en-GB" smtClean="0"/>
          </a:p>
        </p:txBody>
      </p:sp>
      <p:sp>
        <p:nvSpPr>
          <p:cNvPr id="93187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93188" name="Rectangle 2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6025" cy="4111625"/>
          </a:xfrm>
          <a:noFill/>
        </p:spPr>
        <p:txBody>
          <a:bodyPr wrap="none" anchor="ctr"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580AB729-ACEC-41BF-A851-F39A711952AC}" type="slidenum">
              <a:rPr lang="en-GB" smtClean="0"/>
              <a:pPr/>
              <a:t>58</a:t>
            </a:fld>
            <a:endParaRPr lang="en-GB" smtClean="0"/>
          </a:p>
        </p:txBody>
      </p:sp>
      <p:sp>
        <p:nvSpPr>
          <p:cNvPr id="94211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94212" name="Rectangle 2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6025" cy="4111625"/>
          </a:xfrm>
          <a:noFill/>
        </p:spPr>
        <p:txBody>
          <a:bodyPr wrap="none" anchor="ctr"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69759201-C099-4ABE-B465-F4CBFF6B9E8A}" type="slidenum">
              <a:rPr lang="en-GB" smtClean="0"/>
              <a:pPr/>
              <a:t>59</a:t>
            </a:fld>
            <a:endParaRPr lang="en-GB" smtClean="0"/>
          </a:p>
        </p:txBody>
      </p:sp>
      <p:sp>
        <p:nvSpPr>
          <p:cNvPr id="95235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95236" name="Rectangle 2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6025" cy="4111625"/>
          </a:xfrm>
          <a:noFill/>
        </p:spPr>
        <p:txBody>
          <a:bodyPr wrap="none" anchor="ctr"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EF56FAFA-0A00-4E15-840D-7CE14DC01EB3}" type="slidenum">
              <a:rPr lang="en-GB" smtClean="0"/>
              <a:pPr/>
              <a:t>60</a:t>
            </a:fld>
            <a:endParaRPr lang="en-GB" smtClean="0"/>
          </a:p>
        </p:txBody>
      </p:sp>
      <p:sp>
        <p:nvSpPr>
          <p:cNvPr id="96259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96260" name="Rectangle 2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6025" cy="4111625"/>
          </a:xfrm>
          <a:noFill/>
        </p:spPr>
        <p:txBody>
          <a:bodyPr wrap="none" anchor="ctr"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60084E02-ACBA-4585-935C-2B1AF80D987B}" type="slidenum">
              <a:rPr lang="en-GB" smtClean="0"/>
              <a:pPr/>
              <a:t>61</a:t>
            </a:fld>
            <a:endParaRPr lang="en-GB" smtClean="0"/>
          </a:p>
        </p:txBody>
      </p:sp>
      <p:sp>
        <p:nvSpPr>
          <p:cNvPr id="97283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97284" name="Rectangle 2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6025" cy="4111625"/>
          </a:xfrm>
          <a:noFill/>
        </p:spPr>
        <p:txBody>
          <a:bodyPr wrap="none" anchor="ctr"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F76B94FB-3298-43A7-B458-1905828192DD}" type="slidenum">
              <a:rPr lang="en-GB" smtClean="0"/>
              <a:pPr/>
              <a:t>62</a:t>
            </a:fld>
            <a:endParaRPr lang="en-GB" smtClean="0"/>
          </a:p>
        </p:txBody>
      </p:sp>
      <p:sp>
        <p:nvSpPr>
          <p:cNvPr id="98307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98308" name="Rectangle 2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6025" cy="4111625"/>
          </a:xfrm>
          <a:noFill/>
        </p:spPr>
        <p:txBody>
          <a:bodyPr wrap="none" anchor="ctr"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7D219053-34C5-4A3D-94C8-2A2386548310}" type="slidenum">
              <a:rPr lang="en-GB" smtClean="0"/>
              <a:pPr/>
              <a:t>26</a:t>
            </a:fld>
            <a:endParaRPr lang="en-GB" smtClean="0"/>
          </a:p>
        </p:txBody>
      </p:sp>
      <p:sp>
        <p:nvSpPr>
          <p:cNvPr id="65539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65540" name="Rectangle 2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6025" cy="4111625"/>
          </a:xfrm>
          <a:noFill/>
        </p:spPr>
        <p:txBody>
          <a:bodyPr wrap="none" anchor="ctr"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7155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>
              <a:latin typeface="Arial" pitchFamily="34" charset="0"/>
            </a:endParaRPr>
          </a:p>
        </p:txBody>
      </p:sp>
      <p:sp>
        <p:nvSpPr>
          <p:cNvPr id="177156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98ACBFD-B74E-4330-81DB-C0C44873B59F}" type="slidenum">
              <a:rPr lang="cs-CZ" smtClean="0">
                <a:latin typeface="Arial" pitchFamily="34" charset="0"/>
              </a:rPr>
              <a:pPr/>
              <a:t>63</a:t>
            </a:fld>
            <a:endParaRPr lang="cs-CZ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3C9C230B-B491-4BAC-84E0-9533B8E92BFB}" type="slidenum">
              <a:rPr lang="en-GB" smtClean="0"/>
              <a:pPr/>
              <a:t>67</a:t>
            </a:fld>
            <a:endParaRPr lang="en-GB" smtClean="0"/>
          </a:p>
        </p:txBody>
      </p:sp>
      <p:sp>
        <p:nvSpPr>
          <p:cNvPr id="104451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104452" name="Rectangle 2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6025" cy="4111625"/>
          </a:xfrm>
          <a:noFill/>
        </p:spPr>
        <p:txBody>
          <a:bodyPr wrap="none" anchor="ctr"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1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Wingdings" pitchFamily="2" charset="2"/>
              <a:buNone/>
            </a:pPr>
            <a:fld id="{7131E9D7-F5A6-4D02-B1AC-15BBEACCA820}" type="slidenum">
              <a:rPr lang="en-GB" smtClean="0">
                <a:latin typeface="Times New Roman" pitchFamily="18" charset="0"/>
                <a:cs typeface="Lucida Sans Unicode" pitchFamily="34" charset="0"/>
              </a:rPr>
              <a:pPr>
                <a:buFont typeface="Wingdings" pitchFamily="2" charset="2"/>
                <a:buNone/>
              </a:pPr>
              <a:t>68</a:t>
            </a:fld>
            <a:endParaRPr lang="en-GB" smtClean="0">
              <a:latin typeface="Times New Roman" pitchFamily="18" charset="0"/>
              <a:cs typeface="Lucida Sans Unicode" pitchFamily="34" charset="0"/>
            </a:endParaRPr>
          </a:p>
        </p:txBody>
      </p:sp>
      <p:sp>
        <p:nvSpPr>
          <p:cNvPr id="70659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70660" name="Rectangle 2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14913" cy="4114800"/>
          </a:xfrm>
          <a:noFill/>
          <a:ln/>
        </p:spPr>
        <p:txBody>
          <a:bodyPr wrap="none" anchor="ctr"/>
          <a:lstStyle/>
          <a:p>
            <a:endParaRPr lang="cs-CZ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1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Wingdings" pitchFamily="2" charset="2"/>
              <a:buNone/>
            </a:pPr>
            <a:fld id="{A631E2ED-DE1A-4E28-A4ED-331F6243C40B}" type="slidenum">
              <a:rPr lang="en-GB" smtClean="0">
                <a:latin typeface="Times New Roman" pitchFamily="18" charset="0"/>
                <a:cs typeface="Lucida Sans Unicode" pitchFamily="34" charset="0"/>
              </a:rPr>
              <a:pPr>
                <a:buFont typeface="Wingdings" pitchFamily="2" charset="2"/>
                <a:buNone/>
              </a:pPr>
              <a:t>69</a:t>
            </a:fld>
            <a:endParaRPr lang="en-GB" smtClean="0">
              <a:latin typeface="Times New Roman" pitchFamily="18" charset="0"/>
              <a:cs typeface="Lucida Sans Unicode" pitchFamily="34" charset="0"/>
            </a:endParaRPr>
          </a:p>
        </p:txBody>
      </p:sp>
      <p:sp>
        <p:nvSpPr>
          <p:cNvPr id="61443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67238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61444" name="Rectangle 2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14913" cy="4114800"/>
          </a:xfrm>
          <a:noFill/>
          <a:ln/>
        </p:spPr>
        <p:txBody>
          <a:bodyPr wrap="none" anchor="ctr"/>
          <a:lstStyle/>
          <a:p>
            <a:endParaRPr lang="cs-CZ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16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Wingdings" pitchFamily="2" charset="2"/>
              <a:buNone/>
            </a:pPr>
            <a:fld id="{44E6B69A-4A89-4A58-8D97-7D8E6F267D60}" type="slidenum">
              <a:rPr lang="en-GB" smtClean="0">
                <a:latin typeface="Times New Roman" pitchFamily="18" charset="0"/>
                <a:cs typeface="Lucida Sans Unicode" pitchFamily="34" charset="0"/>
              </a:rPr>
              <a:pPr>
                <a:buFont typeface="Wingdings" pitchFamily="2" charset="2"/>
                <a:buNone/>
              </a:pPr>
              <a:t>71</a:t>
            </a:fld>
            <a:endParaRPr lang="en-GB" smtClean="0">
              <a:latin typeface="Times New Roman" pitchFamily="18" charset="0"/>
              <a:cs typeface="Lucida Sans Unicode" pitchFamily="34" charset="0"/>
            </a:endParaRPr>
          </a:p>
        </p:txBody>
      </p:sp>
      <p:sp>
        <p:nvSpPr>
          <p:cNvPr id="67587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67588" name="Rectangle 2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14913" cy="4114800"/>
          </a:xfrm>
          <a:noFill/>
          <a:ln/>
        </p:spPr>
        <p:txBody>
          <a:bodyPr wrap="none" anchor="ctr"/>
          <a:lstStyle/>
          <a:p>
            <a:endParaRPr lang="cs-CZ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89A5F0A4-D70B-4467-83B9-E9A34868B48A}" type="slidenum">
              <a:rPr lang="en-US" sz="1200"/>
              <a:pPr algn="r"/>
              <a:t>74</a:t>
            </a:fld>
            <a:endParaRPr lang="en-US" sz="1200"/>
          </a:p>
        </p:txBody>
      </p:sp>
      <p:sp>
        <p:nvSpPr>
          <p:cNvPr id="109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B7F6A2D7-6229-4DC9-AE17-F2C4F7462534}" type="slidenum">
              <a:rPr lang="en-US" sz="1200"/>
              <a:pPr algn="r"/>
              <a:t>75</a:t>
            </a:fld>
            <a:endParaRPr lang="en-US" sz="1200"/>
          </a:p>
        </p:txBody>
      </p:sp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448F1280-AF42-41DA-922F-886475CA65C9}" type="slidenum">
              <a:rPr lang="en-US" sz="1200"/>
              <a:pPr algn="r"/>
              <a:t>76</a:t>
            </a:fld>
            <a:endParaRPr lang="en-US" sz="1200"/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042699F7-350C-4CDE-AE4C-07E8CCD30FE4}" type="slidenum">
              <a:rPr lang="en-US" sz="1200"/>
              <a:pPr algn="r"/>
              <a:t>77</a:t>
            </a:fld>
            <a:endParaRPr lang="en-US" sz="120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40E2D606-80E1-410F-9B2A-7CC6C78E721A}" type="slidenum">
              <a:rPr lang="en-US" sz="1200"/>
              <a:pPr algn="r"/>
              <a:t>78</a:t>
            </a:fld>
            <a:endParaRPr lang="en-US" sz="1200"/>
          </a:p>
        </p:txBody>
      </p:sp>
      <p:sp>
        <p:nvSpPr>
          <p:cNvPr id="113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A48D02D8-CFFB-4FD5-9964-A857DEDC58D6}" type="slidenum">
              <a:rPr lang="en-GB" smtClean="0"/>
              <a:pPr/>
              <a:t>27</a:t>
            </a:fld>
            <a:endParaRPr lang="en-GB" smtClean="0"/>
          </a:p>
        </p:txBody>
      </p:sp>
      <p:sp>
        <p:nvSpPr>
          <p:cNvPr id="66563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66564" name="Rectangle 2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6025" cy="4111625"/>
          </a:xfrm>
          <a:noFill/>
        </p:spPr>
        <p:txBody>
          <a:bodyPr wrap="none" anchor="ctr"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4796B6AA-FB24-4E2D-892F-3137AC9183C7}" type="slidenum">
              <a:rPr lang="en-US" sz="1200"/>
              <a:pPr algn="r"/>
              <a:t>90</a:t>
            </a:fld>
            <a:endParaRPr lang="en-US" sz="1200"/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DD991C0-3A07-47A8-81E9-574408F4B4F8}" type="slidenum">
              <a:rPr lang="en-US" sz="1200"/>
              <a:pPr algn="r"/>
              <a:t>91</a:t>
            </a:fld>
            <a:endParaRPr lang="en-US" sz="1200"/>
          </a:p>
        </p:txBody>
      </p:sp>
      <p:sp>
        <p:nvSpPr>
          <p:cNvPr id="1157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7BA75671-4F92-4346-855C-A959D206B6C9}" type="slidenum">
              <a:rPr lang="en-US" sz="1200"/>
              <a:pPr algn="r"/>
              <a:t>92</a:t>
            </a:fld>
            <a:endParaRPr lang="en-US" sz="1200"/>
          </a:p>
        </p:txBody>
      </p:sp>
      <p:sp>
        <p:nvSpPr>
          <p:cNvPr id="1167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DF3BAEB2-6B8C-4D76-B403-07452C76086F}" type="slidenum">
              <a:rPr lang="en-US" sz="1200"/>
              <a:pPr algn="r"/>
              <a:t>94</a:t>
            </a:fld>
            <a:endParaRPr lang="en-US" sz="1200"/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86A78D46-C601-48DE-A16C-8CB8B9C968FC}" type="slidenum">
              <a:rPr lang="en-US" sz="1200"/>
              <a:pPr algn="r"/>
              <a:t>95</a:t>
            </a:fld>
            <a:endParaRPr lang="en-US" sz="1200"/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50AE4C9A-774D-4397-AD22-F22485A6AA56}" type="slidenum">
              <a:rPr lang="en-US" sz="1200"/>
              <a:pPr algn="r"/>
              <a:t>96</a:t>
            </a:fld>
            <a:endParaRPr lang="en-US" sz="1200"/>
          </a:p>
        </p:txBody>
      </p:sp>
      <p:sp>
        <p:nvSpPr>
          <p:cNvPr id="1208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1557CE89-6583-42E1-AB91-26F5E2BA86D0}" type="slidenum">
              <a:rPr lang="en-GB" smtClean="0"/>
              <a:pPr/>
              <a:t>28</a:t>
            </a:fld>
            <a:endParaRPr lang="en-GB" smtClean="0"/>
          </a:p>
        </p:txBody>
      </p:sp>
      <p:sp>
        <p:nvSpPr>
          <p:cNvPr id="67587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67588" name="Rectangle 2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6025" cy="4111625"/>
          </a:xfrm>
          <a:noFill/>
        </p:spPr>
        <p:txBody>
          <a:bodyPr wrap="none" anchor="ctr"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C45C1DFC-D23B-4FCD-B496-7B83B92DAB80}" type="slidenum">
              <a:rPr lang="en-GB" smtClean="0"/>
              <a:pPr/>
              <a:t>29</a:t>
            </a:fld>
            <a:endParaRPr lang="en-GB" smtClean="0"/>
          </a:p>
        </p:txBody>
      </p:sp>
      <p:sp>
        <p:nvSpPr>
          <p:cNvPr id="68611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68612" name="Rectangle 2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6025" cy="4111625"/>
          </a:xfrm>
          <a:noFill/>
        </p:spPr>
        <p:txBody>
          <a:bodyPr wrap="none" anchor="ctr"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CB1C68BD-AAA6-4A78-BFD5-1401D2A1380E}" type="slidenum">
              <a:rPr lang="en-GB" smtClean="0"/>
              <a:pPr/>
              <a:t>30</a:t>
            </a:fld>
            <a:endParaRPr lang="en-GB" smtClean="0"/>
          </a:p>
        </p:txBody>
      </p:sp>
      <p:sp>
        <p:nvSpPr>
          <p:cNvPr id="69635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69636" name="Rectangle 2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6025" cy="4111625"/>
          </a:xfrm>
          <a:noFill/>
        </p:spPr>
        <p:txBody>
          <a:bodyPr wrap="none" anchor="ctr"/>
          <a:lstStyle/>
          <a:p>
            <a:endParaRPr lang="cs-CZ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1DDCA5D0-8E35-43B9-8F4C-C0C3AB9C0478}" type="slidenum">
              <a:rPr lang="en-GB" smtClean="0"/>
              <a:pPr/>
              <a:t>31</a:t>
            </a:fld>
            <a:endParaRPr lang="en-GB" smtClean="0"/>
          </a:p>
        </p:txBody>
      </p:sp>
      <p:sp>
        <p:nvSpPr>
          <p:cNvPr id="70659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70660" name="Rectangle 2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6025" cy="4111625"/>
          </a:xfrm>
          <a:noFill/>
        </p:spPr>
        <p:txBody>
          <a:bodyPr wrap="none" anchor="ctr"/>
          <a:lstStyle/>
          <a:p>
            <a:endParaRPr lang="cs-CZ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bg>
      <p:bgPr>
        <a:gradFill rotWithShape="0">
          <a:gsLst>
            <a:gs pos="0">
              <a:srgbClr val="EBF9FF"/>
            </a:gs>
            <a:gs pos="100000">
              <a:srgbClr val="37B3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548680"/>
            <a:ext cx="7772400" cy="1944687"/>
          </a:xfrm>
        </p:spPr>
        <p:txBody>
          <a:bodyPr/>
          <a:lstStyle>
            <a:lvl1pPr algn="ctr">
              <a:defRPr sz="4000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042987" y="3429000"/>
            <a:ext cx="7058025" cy="1752600"/>
          </a:xfrm>
        </p:spPr>
        <p:txBody>
          <a:bodyPr/>
          <a:lstStyle>
            <a:lvl1pPr marL="0" indent="0" algn="ctr">
              <a:buFontTx/>
              <a:buNone/>
              <a:defRPr sz="2400" i="1"/>
            </a:lvl1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133600"/>
            <a:ext cx="8229600" cy="4391744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620713"/>
            <a:ext cx="2057400" cy="561657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620713"/>
            <a:ext cx="6019800" cy="561657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165" y="366714"/>
            <a:ext cx="8775764" cy="503237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03165" y="1125538"/>
            <a:ext cx="4285506" cy="5399806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1044" y="1125538"/>
            <a:ext cx="4287093" cy="5327798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Vlastní rozlož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1981200"/>
            <a:ext cx="7756525" cy="1597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idx="10"/>
          </p:nvPr>
        </p:nvSpPr>
        <p:spPr>
          <a:xfrm>
            <a:off x="304800" y="6245225"/>
            <a:ext cx="2270125" cy="4699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idx="11"/>
          </p:nvPr>
        </p:nvSpPr>
        <p:spPr>
          <a:xfrm>
            <a:off x="3124200" y="6245225"/>
            <a:ext cx="2879725" cy="4699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idx="12"/>
          </p:nvPr>
        </p:nvSpPr>
        <p:spPr>
          <a:xfrm>
            <a:off x="6553200" y="6245225"/>
            <a:ext cx="2270125" cy="4699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9C04B0-A9A1-44A3-B934-881E83E58C6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692695"/>
            <a:ext cx="8219256" cy="1008113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62068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dirty="0" smtClean="0"/>
              <a:t>Klepnutím lze upravit styl předlohy nadpisů.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4038600" cy="446375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dirty="0" smtClean="0"/>
              <a:t>Klepnutím lze upravit styly předlohy textu.</a:t>
            </a:r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  <a:p>
            <a:pPr lvl="3"/>
            <a:r>
              <a:rPr lang="cs-CZ" dirty="0" smtClean="0"/>
              <a:t>Čtvrtá úroveň</a:t>
            </a:r>
          </a:p>
          <a:p>
            <a:pPr lvl="4"/>
            <a:r>
              <a:rPr lang="cs-CZ" dirty="0" smtClean="0"/>
              <a:t>Pátá úroveň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2133600"/>
            <a:ext cx="4038600" cy="446375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8" name="Nadpis 1"/>
          <p:cNvSpPr>
            <a:spLocks noGrp="1"/>
          </p:cNvSpPr>
          <p:nvPr>
            <p:ph type="title"/>
          </p:nvPr>
        </p:nvSpPr>
        <p:spPr>
          <a:xfrm>
            <a:off x="467544" y="692695"/>
            <a:ext cx="8219256" cy="1008113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790278"/>
            <a:ext cx="4040188" cy="77462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564904"/>
            <a:ext cx="4040188" cy="417646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790278"/>
            <a:ext cx="4041775" cy="77462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564904"/>
            <a:ext cx="4041775" cy="417646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 dirty="0"/>
          </a:p>
        </p:txBody>
      </p:sp>
      <p:sp>
        <p:nvSpPr>
          <p:cNvPr id="10" name="Nadpis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19256" cy="1008113"/>
          </a:xfrm>
        </p:spPr>
        <p:txBody>
          <a:bodyPr/>
          <a:lstStyle/>
          <a:p>
            <a:r>
              <a:rPr lang="cs-CZ" dirty="0" smtClean="0"/>
              <a:t>Klepnutím lze upravit styl předlohy nadpisů.</a:t>
            </a:r>
            <a:endParaRPr lang="cs-CZ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828800" y="5085184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dirty="0" smtClean="0"/>
              <a:t>Klepnutím lze upravit styl předlohy nadpisů.</a:t>
            </a:r>
            <a:endParaRPr lang="cs-CZ" dirty="0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cs-CZ" noProof="0" smtClean="0"/>
              <a:t>Klepnutím na ikonu přidáte obrázek.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828800" y="5805264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EBF9FF"/>
            </a:gs>
            <a:gs pos="100000">
              <a:srgbClr val="9FDA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59632" y="404664"/>
            <a:ext cx="7283450" cy="1223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cs-CZ" dirty="0" smtClean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2133600"/>
            <a:ext cx="8229600" cy="4391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</a:p>
        </p:txBody>
      </p:sp>
      <p:sp>
        <p:nvSpPr>
          <p:cNvPr id="1034" name="Rectangle 10"/>
          <p:cNvSpPr>
            <a:spLocks noChangeArrowheads="1"/>
          </p:cNvSpPr>
          <p:nvPr/>
        </p:nvSpPr>
        <p:spPr bwMode="auto">
          <a:xfrm>
            <a:off x="0" y="0"/>
            <a:ext cx="1692275" cy="6858000"/>
          </a:xfrm>
          <a:prstGeom prst="rect">
            <a:avLst/>
          </a:prstGeom>
          <a:gradFill rotWithShape="1">
            <a:gsLst>
              <a:gs pos="0">
                <a:srgbClr val="37B3FF">
                  <a:alpha val="37000"/>
                </a:srgbClr>
              </a:gs>
              <a:gs pos="100000">
                <a:schemeClr val="bg1">
                  <a:alpha val="0"/>
                </a:schemeClr>
              </a:gs>
            </a:gsLst>
            <a:path path="rect">
              <a:fillToRect r="100000" b="10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cs-CZ"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Georgia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Georgia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Georgia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Georgia" pitchFamily="18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Georgia" pitchFamily="18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Georgia" pitchFamily="18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Georgia" pitchFamily="18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Georgia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Arial" charset="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control" Target="../activeX/activeX8.xml"/><Relationship Id="rId1" Type="http://schemas.openxmlformats.org/officeDocument/2006/relationships/vmlDrawing" Target="../drawings/vmlDrawing8.v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control" Target="../activeX/activeX9.xml"/><Relationship Id="rId1" Type="http://schemas.openxmlformats.org/officeDocument/2006/relationships/vmlDrawing" Target="../drawings/vmlDrawing9.v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control" Target="../activeX/activeX10.xml"/><Relationship Id="rId1" Type="http://schemas.openxmlformats.org/officeDocument/2006/relationships/vmlDrawing" Target="../drawings/vmlDrawing10.v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control" Target="../activeX/activeX11.xml"/><Relationship Id="rId1" Type="http://schemas.openxmlformats.org/officeDocument/2006/relationships/vmlDrawing" Target="../drawings/vmlDrawing11.v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control" Target="../activeX/activeX12.xml"/><Relationship Id="rId1" Type="http://schemas.openxmlformats.org/officeDocument/2006/relationships/vmlDrawing" Target="../drawings/vmlDrawing12.v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control" Target="../activeX/activeX13.xml"/><Relationship Id="rId1" Type="http://schemas.openxmlformats.org/officeDocument/2006/relationships/vmlDrawing" Target="../drawings/vmlDrawing13.v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control" Target="../activeX/activeX14.xml"/><Relationship Id="rId1" Type="http://schemas.openxmlformats.org/officeDocument/2006/relationships/vmlDrawing" Target="../drawings/vmlDrawing14.v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control" Target="../activeX/activeX15.xml"/><Relationship Id="rId1" Type="http://schemas.openxmlformats.org/officeDocument/2006/relationships/vmlDrawing" Target="../drawings/vmlDrawing15.v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control" Target="../activeX/activeX16.xml"/><Relationship Id="rId1" Type="http://schemas.openxmlformats.org/officeDocument/2006/relationships/vmlDrawing" Target="../drawings/vmlDrawing16.v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control" Target="../activeX/activeX17.xml"/><Relationship Id="rId1" Type="http://schemas.openxmlformats.org/officeDocument/2006/relationships/vmlDrawing" Target="../drawings/vmlDrawing17.v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control" Target="../activeX/activeX18.xml"/><Relationship Id="rId1" Type="http://schemas.openxmlformats.org/officeDocument/2006/relationships/vmlDrawing" Target="../drawings/vmlDrawing18.v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9.vml"/><Relationship Id="rId4" Type="http://schemas.openxmlformats.org/officeDocument/2006/relationships/oleObject" Target="../embeddings/oleObject1.bin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0.vml"/><Relationship Id="rId4" Type="http://schemas.openxmlformats.org/officeDocument/2006/relationships/oleObject" Target="../embeddings/oleObject2.bin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w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1.vml"/><Relationship Id="rId6" Type="http://schemas.openxmlformats.org/officeDocument/2006/relationships/oleObject" Target="../embeddings/oleObject4.bin"/><Relationship Id="rId5" Type="http://schemas.openxmlformats.org/officeDocument/2006/relationships/oleObject" Target="../embeddings/oleObject3.bin"/><Relationship Id="rId4" Type="http://schemas.openxmlformats.org/officeDocument/2006/relationships/image" Target="../media/image31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control" Target="../activeX/activeX2.xml"/><Relationship Id="rId1" Type="http://schemas.openxmlformats.org/officeDocument/2006/relationships/vmlDrawing" Target="../drawings/vmlDrawing2.v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control" Target="../activeX/activeX3.xml"/><Relationship Id="rId1" Type="http://schemas.openxmlformats.org/officeDocument/2006/relationships/vmlDrawing" Target="../drawings/vmlDrawing3.v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control" Target="../activeX/activeX4.xml"/><Relationship Id="rId1" Type="http://schemas.openxmlformats.org/officeDocument/2006/relationships/vmlDrawing" Target="../drawings/vmlDrawing4.v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2.vml"/><Relationship Id="rId4" Type="http://schemas.openxmlformats.org/officeDocument/2006/relationships/oleObject" Target="../embeddings/oleObject5.bin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control" Target="../activeX/activeX5.xml"/><Relationship Id="rId1" Type="http://schemas.openxmlformats.org/officeDocument/2006/relationships/vmlDrawing" Target="../drawings/vmlDrawing5.v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4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3.vml"/><Relationship Id="rId4" Type="http://schemas.openxmlformats.org/officeDocument/2006/relationships/image" Target="../media/image37.emf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control" Target="../activeX/activeX6.xml"/><Relationship Id="rId1" Type="http://schemas.openxmlformats.org/officeDocument/2006/relationships/vmlDrawing" Target="../drawings/vmlDrawing6.v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wmf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wmf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8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wmf"/><Relationship Id="rId13" Type="http://schemas.openxmlformats.org/officeDocument/2006/relationships/image" Target="../media/image55.png"/><Relationship Id="rId3" Type="http://schemas.openxmlformats.org/officeDocument/2006/relationships/image" Target="../media/image46.png"/><Relationship Id="rId7" Type="http://schemas.openxmlformats.org/officeDocument/2006/relationships/image" Target="../media/image50.wmf"/><Relationship Id="rId12" Type="http://schemas.openxmlformats.org/officeDocument/2006/relationships/hyperlink" Target="http://www.modelica.org/" TargetMode="External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wmf"/><Relationship Id="rId11" Type="http://schemas.openxmlformats.org/officeDocument/2006/relationships/image" Target="../media/image54.wmf"/><Relationship Id="rId5" Type="http://schemas.openxmlformats.org/officeDocument/2006/relationships/image" Target="../media/image48.wmf"/><Relationship Id="rId10" Type="http://schemas.openxmlformats.org/officeDocument/2006/relationships/image" Target="../media/image53.wmf"/><Relationship Id="rId4" Type="http://schemas.openxmlformats.org/officeDocument/2006/relationships/image" Target="../media/image47.wmf"/><Relationship Id="rId9" Type="http://schemas.openxmlformats.org/officeDocument/2006/relationships/image" Target="../media/image52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control" Target="../activeX/activeX7.xml"/><Relationship Id="rId1" Type="http://schemas.openxmlformats.org/officeDocument/2006/relationships/vmlDrawing" Target="../drawings/vmlDrawing7.v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odelica.org/" TargetMode="External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odelica.org/" TargetMode="External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odelica.org/" TargetMode="External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ontrols>
      <p:control spid="2050" name="ShockwaveFlash1" r:id="rId2" imgW="9142857" imgH="6857143"/>
    </p:controls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ontrols>
      <p:control spid="95234" name="ShockwaveFlash1" r:id="rId2" imgW="9142857" imgH="6857143"/>
    </p:controls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ontrols>
      <p:control spid="99329" name="ShockwaveFlash1" r:id="rId2" imgW="9142857" imgH="6857143"/>
    </p:controls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ontrols>
      <p:control spid="97282" name="ShockwaveFlash1" r:id="rId2" imgW="9142857" imgH="6857143"/>
    </p:controls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ontrols>
      <p:control spid="307202" name="ShockwaveFlash1" r:id="rId2" imgW="9142857" imgH="6857143"/>
    </p:controls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28192" y="-27384"/>
            <a:ext cx="109728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14400" y="-27384"/>
            <a:ext cx="109728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ontrols>
      <p:control spid="309250" name="ShockwaveFlash1" r:id="rId2" imgW="9142857" imgH="6857143"/>
    </p:controls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ontrols>
      <p:control spid="171009" name="ShockwaveFlash1" r:id="rId2" imgW="9142857" imgH="6857143"/>
    </p:controls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ontrols>
      <p:control spid="317442" name="ShockwaveFlash2" r:id="rId2" imgW="9142857" imgH="6885714"/>
    </p:controls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ontrols>
      <p:control spid="169985" name="ShockwaveFlash1" r:id="rId2" imgW="9142857" imgH="6857143"/>
    </p:controls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2372" y="0"/>
            <a:ext cx="8219256" cy="1008113"/>
          </a:xfrm>
        </p:spPr>
        <p:txBody>
          <a:bodyPr/>
          <a:lstStyle/>
          <a:p>
            <a:r>
              <a:rPr lang="cs-CZ" dirty="0" smtClean="0"/>
              <a:t>Cíl </a:t>
            </a:r>
            <a:r>
              <a:rPr lang="cs-CZ" sz="4000" dirty="0" smtClean="0"/>
              <a:t>předmětu</a:t>
            </a:r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383486" y="1225689"/>
            <a:ext cx="8377028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cs-CZ" b="1" dirty="0" smtClean="0"/>
              <a:t>  </a:t>
            </a:r>
            <a:r>
              <a:rPr lang="cs-CZ" b="1" dirty="0" smtClean="0"/>
              <a:t>Praktické seznámení </a:t>
            </a:r>
            <a:r>
              <a:rPr lang="cs-CZ" b="1" dirty="0" smtClean="0"/>
              <a:t>s možnostmi modelování a </a:t>
            </a:r>
            <a:r>
              <a:rPr lang="cs-CZ" b="1" dirty="0" smtClean="0"/>
              <a:t>simulace </a:t>
            </a:r>
            <a:r>
              <a:rPr lang="cs-CZ" dirty="0" smtClean="0"/>
              <a:t> - důraz </a:t>
            </a:r>
            <a:r>
              <a:rPr lang="cs-CZ" dirty="0" smtClean="0"/>
              <a:t>na praktická </a:t>
            </a:r>
            <a:r>
              <a:rPr lang="cs-CZ" dirty="0" smtClean="0"/>
              <a:t>cvičení, samostatné </a:t>
            </a:r>
            <a:r>
              <a:rPr lang="cs-CZ" dirty="0" smtClean="0"/>
              <a:t>domácí </a:t>
            </a:r>
            <a:r>
              <a:rPr lang="cs-CZ" dirty="0" smtClean="0"/>
              <a:t>úlohy a semestrální práci</a:t>
            </a:r>
            <a:endParaRPr lang="cs-CZ" dirty="0" smtClean="0"/>
          </a:p>
          <a:p>
            <a:endParaRPr lang="cs-CZ" dirty="0" smtClean="0"/>
          </a:p>
          <a:p>
            <a:pPr>
              <a:buFont typeface="Arial" pitchFamily="34" charset="0"/>
              <a:buChar char="•"/>
            </a:pPr>
            <a:r>
              <a:rPr lang="cs-CZ" dirty="0" smtClean="0"/>
              <a:t>  </a:t>
            </a:r>
            <a:r>
              <a:rPr lang="cs-CZ" b="1" dirty="0" smtClean="0"/>
              <a:t>Naučit se analyzovat problémy</a:t>
            </a:r>
            <a:r>
              <a:rPr lang="cs-CZ" dirty="0" smtClean="0"/>
              <a:t>– pokud máme modelovat systém, musíme ho nejprve pochopit a rozhodnout o úrovni detailů či zjednodušení, mít nad systémem jakýsi obecný nadhled</a:t>
            </a:r>
          </a:p>
          <a:p>
            <a:endParaRPr lang="cs-CZ" dirty="0" smtClean="0"/>
          </a:p>
          <a:p>
            <a:r>
              <a:rPr lang="cs-CZ" dirty="0" smtClean="0"/>
              <a:t>• </a:t>
            </a:r>
            <a:r>
              <a:rPr lang="cs-CZ" b="1" dirty="0" smtClean="0"/>
              <a:t> Modelování jako nástroj porozumění fyziologických souvislostí</a:t>
            </a:r>
            <a:r>
              <a:rPr lang="cs-CZ" dirty="0" smtClean="0"/>
              <a:t>  </a:t>
            </a:r>
          </a:p>
          <a:p>
            <a:r>
              <a:rPr lang="cs-CZ" dirty="0" smtClean="0"/>
              <a:t>– úlohy </a:t>
            </a:r>
            <a:r>
              <a:rPr lang="cs-CZ" dirty="0" smtClean="0"/>
              <a:t>založené na lidské fyziologii</a:t>
            </a:r>
          </a:p>
          <a:p>
            <a:endParaRPr lang="cs-CZ" dirty="0" smtClean="0"/>
          </a:p>
          <a:p>
            <a:r>
              <a:rPr lang="cs-CZ" dirty="0" smtClean="0"/>
              <a:t>• </a:t>
            </a:r>
            <a:r>
              <a:rPr lang="cs-CZ" b="1" dirty="0" smtClean="0"/>
              <a:t>Technické zprávy </a:t>
            </a:r>
            <a:r>
              <a:rPr lang="cs-CZ" dirty="0" smtClean="0"/>
              <a:t>– ke každé úloze chceme vypracovávat zprávu, </a:t>
            </a:r>
            <a:r>
              <a:rPr lang="cs-CZ" dirty="0" smtClean="0"/>
              <a:t>stručně shrnující podstatu úlohy a interpretaci výsledků. Důraz na technickou </a:t>
            </a:r>
            <a:r>
              <a:rPr lang="cs-CZ" dirty="0" smtClean="0"/>
              <a:t>úroveň reportu.</a:t>
            </a:r>
          </a:p>
          <a:p>
            <a:endParaRPr lang="cs-CZ" dirty="0" smtClean="0"/>
          </a:p>
          <a:p>
            <a:r>
              <a:rPr lang="cs-CZ" dirty="0" smtClean="0"/>
              <a:t>• </a:t>
            </a:r>
            <a:r>
              <a:rPr lang="cs-CZ" b="1" dirty="0" smtClean="0"/>
              <a:t>Prezentační dovednosti </a:t>
            </a:r>
            <a:r>
              <a:rPr lang="cs-CZ" dirty="0" smtClean="0"/>
              <a:t>– závěrem předmětu (a nejvíce hodnocenou částí) </a:t>
            </a:r>
          </a:p>
          <a:p>
            <a:r>
              <a:rPr lang="cs-CZ" dirty="0" smtClean="0"/>
              <a:t>je semestrální práce, prezentovaná před kolegy a vyučujícími. </a:t>
            </a:r>
          </a:p>
          <a:p>
            <a:endParaRPr lang="cs-CZ" dirty="0" smtClean="0"/>
          </a:p>
          <a:p>
            <a:r>
              <a:rPr lang="cs-CZ" dirty="0" smtClean="0"/>
              <a:t>• </a:t>
            </a:r>
            <a:r>
              <a:rPr lang="cs-CZ" b="1" dirty="0" smtClean="0"/>
              <a:t>Práce v týmu </a:t>
            </a:r>
            <a:r>
              <a:rPr lang="cs-CZ" dirty="0" smtClean="0"/>
              <a:t>– semestrální práce budou většinou pro skupinky o dvou až třech studentech.</a:t>
            </a:r>
          </a:p>
          <a:p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ontrols>
      <p:control spid="238594" name="ShockwaveFlash1" r:id="rId2" imgW="9142857" imgH="6857143"/>
    </p:controls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ontrols>
      <p:control spid="239618" name="ShockwaveFlash1" r:id="rId2" imgW="9142857" imgH="6857143"/>
    </p:controls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ontrols>
      <p:control spid="168961" name="ShockwaveFlash1" r:id="rId2" imgW="9142857" imgH="6857143"/>
    </p:controls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ChangeArrowheads="1"/>
          </p:cNvSpPr>
          <p:nvPr>
            <p:ph type="title"/>
          </p:nvPr>
        </p:nvSpPr>
        <p:spPr>
          <a:xfrm>
            <a:off x="2819400" y="228600"/>
            <a:ext cx="5943600" cy="1219200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lnSpc>
                <a:spcPct val="10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dirty="0" err="1" smtClean="0"/>
              <a:t>Základní</a:t>
            </a:r>
            <a:r>
              <a:rPr lang="en-GB" dirty="0" smtClean="0"/>
              <a:t> </a:t>
            </a:r>
            <a:r>
              <a:rPr lang="en-GB" dirty="0" err="1" smtClean="0"/>
              <a:t>pojmy</a:t>
            </a:r>
            <a:endParaRPr lang="en-GB" dirty="0" smtClean="0"/>
          </a:p>
        </p:txBody>
      </p:sp>
      <p:sp>
        <p:nvSpPr>
          <p:cNvPr id="1536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04800" y="1981200"/>
            <a:ext cx="8458200" cy="1524000"/>
          </a:xfrm>
        </p:spPr>
        <p:txBody>
          <a:bodyPr/>
          <a:lstStyle/>
          <a:p>
            <a:pPr eaLnBrk="1" hangingPunct="1">
              <a:lnSpc>
                <a:spcPct val="100000"/>
              </a:lnSpc>
              <a:spcBef>
                <a:spcPts val="700"/>
              </a:spcBef>
              <a:buClr>
                <a:srgbClr val="FFFF00"/>
              </a:buClr>
              <a:buFont typeface="Arial" charset="0"/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2800" b="1" i="1" dirty="0" err="1" smtClean="0">
                <a:solidFill>
                  <a:srgbClr val="FF0000"/>
                </a:solidFill>
                <a:latin typeface="Arial" charset="0"/>
              </a:rPr>
              <a:t>Modelování</a:t>
            </a:r>
            <a:r>
              <a:rPr lang="en-GB" sz="2800" dirty="0" smtClean="0">
                <a:latin typeface="Arial" charset="0"/>
              </a:rPr>
              <a:t> a </a:t>
            </a:r>
            <a:r>
              <a:rPr lang="en-GB" sz="2800" b="1" i="1" dirty="0" err="1" smtClean="0">
                <a:solidFill>
                  <a:srgbClr val="FF0000"/>
                </a:solidFill>
                <a:latin typeface="Arial" charset="0"/>
              </a:rPr>
              <a:t>simulace</a:t>
            </a:r>
            <a:r>
              <a:rPr lang="en-GB" sz="2800" dirty="0" smtClean="0">
                <a:latin typeface="Arial" charset="0"/>
              </a:rPr>
              <a:t> </a:t>
            </a:r>
            <a:r>
              <a:rPr lang="en-GB" sz="2800" dirty="0" err="1" smtClean="0">
                <a:latin typeface="Arial" charset="0"/>
              </a:rPr>
              <a:t>označují</a:t>
            </a:r>
            <a:r>
              <a:rPr lang="en-GB" sz="2800" dirty="0" smtClean="0">
                <a:latin typeface="Arial" charset="0"/>
              </a:rPr>
              <a:t> </a:t>
            </a:r>
            <a:r>
              <a:rPr lang="en-GB" sz="2800" dirty="0" err="1" smtClean="0">
                <a:latin typeface="Arial" charset="0"/>
              </a:rPr>
              <a:t>aktivity</a:t>
            </a:r>
            <a:r>
              <a:rPr lang="en-GB" sz="2800" dirty="0" smtClean="0">
                <a:latin typeface="Arial" charset="0"/>
              </a:rPr>
              <a:t> </a:t>
            </a:r>
            <a:r>
              <a:rPr lang="en-GB" sz="2800" dirty="0" err="1" smtClean="0">
                <a:latin typeface="Arial" charset="0"/>
              </a:rPr>
              <a:t>spojené</a:t>
            </a:r>
            <a:r>
              <a:rPr lang="en-GB" sz="2800" dirty="0" smtClean="0">
                <a:latin typeface="Arial" charset="0"/>
              </a:rPr>
              <a:t> s </a:t>
            </a:r>
            <a:r>
              <a:rPr lang="en-GB" sz="2800" dirty="0" err="1" smtClean="0">
                <a:latin typeface="Arial" charset="0"/>
              </a:rPr>
              <a:t>vytvářením</a:t>
            </a:r>
            <a:r>
              <a:rPr lang="en-GB" sz="2800" dirty="0" smtClean="0">
                <a:latin typeface="Arial" charset="0"/>
              </a:rPr>
              <a:t> </a:t>
            </a:r>
            <a:r>
              <a:rPr lang="en-GB" sz="2800" dirty="0" err="1" smtClean="0">
                <a:latin typeface="Arial" charset="0"/>
              </a:rPr>
              <a:t>modelů</a:t>
            </a:r>
            <a:r>
              <a:rPr lang="en-GB" sz="2800" dirty="0" smtClean="0">
                <a:latin typeface="Arial" charset="0"/>
              </a:rPr>
              <a:t> </a:t>
            </a:r>
            <a:r>
              <a:rPr lang="en-GB" sz="2800" dirty="0" err="1" smtClean="0">
                <a:latin typeface="Arial" charset="0"/>
              </a:rPr>
              <a:t>objektů</a:t>
            </a:r>
            <a:r>
              <a:rPr lang="en-GB" sz="2800" dirty="0" smtClean="0">
                <a:latin typeface="Arial" charset="0"/>
              </a:rPr>
              <a:t> </a:t>
            </a:r>
            <a:r>
              <a:rPr lang="en-GB" sz="2800" dirty="0" err="1" smtClean="0">
                <a:latin typeface="Arial" charset="0"/>
              </a:rPr>
              <a:t>reálného</a:t>
            </a:r>
            <a:r>
              <a:rPr lang="en-GB" sz="2800" dirty="0" smtClean="0">
                <a:latin typeface="Arial" charset="0"/>
              </a:rPr>
              <a:t> </a:t>
            </a:r>
            <a:r>
              <a:rPr lang="en-GB" sz="2800" dirty="0" err="1" smtClean="0">
                <a:latin typeface="Arial" charset="0"/>
              </a:rPr>
              <a:t>světa</a:t>
            </a:r>
            <a:r>
              <a:rPr lang="en-GB" sz="2800" dirty="0" smtClean="0">
                <a:latin typeface="Arial" charset="0"/>
              </a:rPr>
              <a:t> a </a:t>
            </a:r>
            <a:r>
              <a:rPr lang="en-GB" sz="2800" dirty="0" err="1" smtClean="0">
                <a:latin typeface="Arial" charset="0"/>
              </a:rPr>
              <a:t>experimentováním</a:t>
            </a:r>
            <a:r>
              <a:rPr lang="en-GB" sz="2800" dirty="0" smtClean="0">
                <a:latin typeface="Arial" charset="0"/>
              </a:rPr>
              <a:t> s </a:t>
            </a:r>
            <a:r>
              <a:rPr lang="en-GB" sz="2800" dirty="0" err="1" smtClean="0">
                <a:latin typeface="Arial" charset="0"/>
              </a:rPr>
              <a:t>těmito</a:t>
            </a:r>
            <a:r>
              <a:rPr lang="en-GB" sz="2800" dirty="0" smtClean="0">
                <a:latin typeface="Arial" charset="0"/>
              </a:rPr>
              <a:t> </a:t>
            </a:r>
            <a:r>
              <a:rPr lang="en-GB" sz="2800" dirty="0" err="1" smtClean="0">
                <a:latin typeface="Arial" charset="0"/>
              </a:rPr>
              <a:t>modely</a:t>
            </a:r>
            <a:endParaRPr lang="en-GB" sz="2800" dirty="0" smtClean="0">
              <a:latin typeface="Arial" charset="0"/>
            </a:endParaRPr>
          </a:p>
        </p:txBody>
      </p:sp>
      <p:graphicFrame>
        <p:nvGraphicFramePr>
          <p:cNvPr id="15366" name="Object 3"/>
          <p:cNvGraphicFramePr>
            <a:graphicFrameLocks noChangeAspect="1"/>
          </p:cNvGraphicFramePr>
          <p:nvPr/>
        </p:nvGraphicFramePr>
        <p:xfrm>
          <a:off x="1219200" y="3581400"/>
          <a:ext cx="6705600" cy="2519363"/>
        </p:xfrm>
        <a:graphic>
          <a:graphicData uri="http://schemas.openxmlformats.org/presentationml/2006/ole">
            <p:oleObj spid="_x0000_s17410" r:id="rId4" imgW="6867219" imgH="2572127" progId="PBrush">
              <p:embed/>
            </p:oleObj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Grp="1" noChangeArrowheads="1"/>
          </p:cNvSpPr>
          <p:nvPr>
            <p:ph type="body"/>
          </p:nvPr>
        </p:nvSpPr>
        <p:spPr>
          <a:xfrm>
            <a:off x="304800" y="1981200"/>
            <a:ext cx="8458200" cy="4114800"/>
          </a:xfrm>
          <a:noFill/>
          <a:ln>
            <a:round/>
            <a:headEnd/>
            <a:tailEnd/>
          </a:ln>
          <a:extLst/>
        </p:spPr>
        <p:txBody>
          <a:bodyPr anchor="t"/>
          <a:lstStyle/>
          <a:p>
            <a:pPr marL="338138" indent="-338138" algn="l" eaLnBrk="1" hangingPunct="1">
              <a:lnSpc>
                <a:spcPct val="100000"/>
              </a:lnSpc>
              <a:spcBef>
                <a:spcPts val="800"/>
              </a:spcBef>
              <a:buFont typeface="Arial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3200" b="1" i="1" dirty="0" err="1" smtClean="0">
                <a:effectLst/>
                <a:latin typeface="Arial" charset="0"/>
                <a:cs typeface="Arial" charset="0"/>
              </a:rPr>
              <a:t>Modelování</a:t>
            </a:r>
            <a:r>
              <a:rPr lang="en-GB" sz="3200" dirty="0" smtClean="0">
                <a:solidFill>
                  <a:srgbClr val="FFFFFF"/>
                </a:solidFill>
                <a:effectLst/>
                <a:latin typeface="Arial" charset="0"/>
                <a:cs typeface="Arial" charset="0"/>
              </a:rPr>
              <a:t> </a:t>
            </a:r>
            <a:r>
              <a:rPr lang="en-GB" sz="3200" dirty="0" smtClean="0"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je </a:t>
            </a:r>
            <a:r>
              <a:rPr lang="en-GB" sz="3200" dirty="0" err="1" smtClean="0"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soubor</a:t>
            </a:r>
            <a:r>
              <a:rPr lang="en-GB" sz="3200" dirty="0" smtClean="0"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 </a:t>
            </a:r>
            <a:r>
              <a:rPr lang="en-GB" sz="3200" dirty="0" err="1" smtClean="0"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aktivit</a:t>
            </a:r>
            <a:r>
              <a:rPr lang="en-GB" sz="3200" dirty="0" smtClean="0"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 </a:t>
            </a:r>
            <a:r>
              <a:rPr lang="en-GB" sz="3200" dirty="0" err="1" smtClean="0"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vedoucích</a:t>
            </a:r>
            <a:r>
              <a:rPr lang="en-GB" sz="3200" dirty="0" smtClean="0"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 k </a:t>
            </a:r>
            <a:r>
              <a:rPr lang="en-GB" sz="3200" dirty="0" err="1" smtClean="0"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vývoji</a:t>
            </a:r>
            <a:r>
              <a:rPr lang="en-GB" sz="3200" dirty="0" smtClean="0"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 </a:t>
            </a:r>
            <a:r>
              <a:rPr lang="en-GB" sz="3200" dirty="0" err="1" smtClean="0"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matematického</a:t>
            </a:r>
            <a:r>
              <a:rPr lang="en-GB" sz="3200" dirty="0" smtClean="0"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 </a:t>
            </a:r>
            <a:r>
              <a:rPr lang="en-GB" sz="3200" dirty="0" err="1" smtClean="0"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modelu</a:t>
            </a:r>
            <a:r>
              <a:rPr lang="en-GB" sz="3200" dirty="0" smtClean="0"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, </a:t>
            </a:r>
            <a:r>
              <a:rPr lang="en-GB" sz="3200" dirty="0" err="1" smtClean="0"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který</a:t>
            </a:r>
            <a:r>
              <a:rPr lang="en-GB" sz="3200" dirty="0" smtClean="0"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 </a:t>
            </a:r>
            <a:r>
              <a:rPr lang="en-GB" sz="3200" dirty="0" err="1" smtClean="0"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současně</a:t>
            </a:r>
            <a:r>
              <a:rPr lang="en-GB" sz="3200" dirty="0" smtClean="0"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 </a:t>
            </a:r>
            <a:r>
              <a:rPr lang="en-GB" sz="3200" dirty="0" err="1" smtClean="0"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reprezentuje</a:t>
            </a:r>
            <a:r>
              <a:rPr lang="en-GB" sz="3200" dirty="0" smtClean="0"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 </a:t>
            </a:r>
            <a:r>
              <a:rPr lang="en-GB" sz="3200" dirty="0" err="1" smtClean="0"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strukturu</a:t>
            </a:r>
            <a:r>
              <a:rPr lang="en-GB" sz="3200" dirty="0" smtClean="0"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 a </a:t>
            </a:r>
            <a:r>
              <a:rPr lang="en-GB" sz="3200" dirty="0" err="1" smtClean="0"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chování</a:t>
            </a:r>
            <a:r>
              <a:rPr lang="en-GB" sz="3200" dirty="0" smtClean="0"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 </a:t>
            </a:r>
            <a:r>
              <a:rPr lang="en-GB" sz="3200" dirty="0" err="1" smtClean="0"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reálného</a:t>
            </a:r>
            <a:r>
              <a:rPr lang="en-GB" sz="3200" dirty="0" smtClean="0"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 </a:t>
            </a:r>
            <a:r>
              <a:rPr lang="en-GB" sz="3200" dirty="0" err="1" smtClean="0"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systému</a:t>
            </a:r>
            <a:r>
              <a:rPr lang="en-GB" sz="3200" dirty="0" smtClean="0"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.</a:t>
            </a:r>
          </a:p>
          <a:p>
            <a:pPr marL="338138" indent="-338138" algn="l" eaLnBrk="1" hangingPunct="1">
              <a:lnSpc>
                <a:spcPct val="100000"/>
              </a:lnSpc>
              <a:spcBef>
                <a:spcPts val="800"/>
              </a:spcBef>
              <a:buFont typeface="Arial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3200" b="1" i="1" dirty="0" err="1" smtClean="0">
                <a:effectLst/>
                <a:latin typeface="Arial" charset="0"/>
                <a:cs typeface="Arial" charset="0"/>
              </a:rPr>
              <a:t>Simulace</a:t>
            </a:r>
            <a:r>
              <a:rPr lang="en-GB" sz="3200" dirty="0" smtClean="0">
                <a:solidFill>
                  <a:srgbClr val="FFFFFF"/>
                </a:solidFill>
                <a:effectLst/>
                <a:latin typeface="Arial" charset="0"/>
                <a:cs typeface="Arial" charset="0"/>
              </a:rPr>
              <a:t> </a:t>
            </a:r>
            <a:r>
              <a:rPr lang="en-GB" sz="3200" dirty="0" smtClean="0"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je </a:t>
            </a:r>
            <a:r>
              <a:rPr lang="en-GB" sz="3200" dirty="0" err="1" smtClean="0"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soubor</a:t>
            </a:r>
            <a:r>
              <a:rPr lang="en-GB" sz="3200" dirty="0" smtClean="0"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 </a:t>
            </a:r>
            <a:r>
              <a:rPr lang="en-GB" sz="3200" dirty="0" err="1" smtClean="0"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aktivit</a:t>
            </a:r>
            <a:r>
              <a:rPr lang="en-GB" sz="3200" dirty="0" smtClean="0"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 </a:t>
            </a:r>
            <a:r>
              <a:rPr lang="en-GB" sz="3200" dirty="0" err="1" smtClean="0"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sloužících</a:t>
            </a:r>
            <a:r>
              <a:rPr lang="en-GB" sz="3200" dirty="0" smtClean="0"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 k </a:t>
            </a:r>
            <a:r>
              <a:rPr lang="en-GB" sz="3200" dirty="0" err="1" smtClean="0"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ověření</a:t>
            </a:r>
            <a:r>
              <a:rPr lang="en-GB" sz="3200" dirty="0" smtClean="0"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 </a:t>
            </a:r>
            <a:r>
              <a:rPr lang="en-GB" sz="3200" dirty="0" err="1" smtClean="0"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správnosti</a:t>
            </a:r>
            <a:r>
              <a:rPr lang="en-GB" sz="3200" dirty="0" smtClean="0"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 </a:t>
            </a:r>
            <a:r>
              <a:rPr lang="en-GB" sz="3200" dirty="0" err="1" smtClean="0"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modelu</a:t>
            </a:r>
            <a:r>
              <a:rPr lang="en-GB" sz="3200" dirty="0" smtClean="0"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 a </a:t>
            </a:r>
            <a:r>
              <a:rPr lang="en-GB" sz="3200" dirty="0" err="1" smtClean="0"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získání</a:t>
            </a:r>
            <a:r>
              <a:rPr lang="en-GB" sz="3200" dirty="0" smtClean="0"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 </a:t>
            </a:r>
            <a:r>
              <a:rPr lang="en-GB" sz="3200" dirty="0" err="1" smtClean="0"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nových</a:t>
            </a:r>
            <a:r>
              <a:rPr lang="en-GB" sz="3200" dirty="0" smtClean="0"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 </a:t>
            </a:r>
            <a:r>
              <a:rPr lang="en-GB" sz="3200" dirty="0" err="1" smtClean="0"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poznatků</a:t>
            </a:r>
            <a:r>
              <a:rPr lang="en-GB" sz="3200" dirty="0" smtClean="0"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 o </a:t>
            </a:r>
            <a:r>
              <a:rPr lang="en-GB" sz="3200" dirty="0" err="1" smtClean="0"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činnosti</a:t>
            </a:r>
            <a:r>
              <a:rPr lang="en-GB" sz="3200" dirty="0" smtClean="0"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 </a:t>
            </a:r>
            <a:r>
              <a:rPr lang="en-GB" sz="3200" dirty="0" err="1" smtClean="0"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reálných</a:t>
            </a:r>
            <a:r>
              <a:rPr lang="en-GB" sz="3200" dirty="0" smtClean="0"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 </a:t>
            </a:r>
            <a:r>
              <a:rPr lang="en-GB" sz="3200" dirty="0" err="1" smtClean="0"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systémů</a:t>
            </a:r>
            <a:r>
              <a:rPr lang="en-GB" sz="3200" dirty="0" smtClean="0"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763688" y="0"/>
            <a:ext cx="59436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Tx/>
              <a:buFont typeface="Times New Roman" pitchFamily="16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en-GB" sz="4400" b="0" i="0" u="none" strike="noStrike" kern="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Základní pojmy</a:t>
            </a:r>
            <a:endParaRPr kumimoji="0" lang="en-GB" sz="4400" b="0" i="0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Grp="1" noChangeArrowheads="1"/>
          </p:cNvSpPr>
          <p:nvPr>
            <p:ph type="body"/>
          </p:nvPr>
        </p:nvSpPr>
        <p:spPr>
          <a:xfrm>
            <a:off x="304800" y="1981200"/>
            <a:ext cx="8458200" cy="4114800"/>
          </a:xfrm>
          <a:noFill/>
          <a:ln>
            <a:round/>
            <a:headEnd/>
            <a:tailEnd/>
          </a:ln>
          <a:extLst/>
        </p:spPr>
        <p:txBody>
          <a:bodyPr anchor="t"/>
          <a:lstStyle/>
          <a:p>
            <a:pPr marL="338138" indent="-338138" algn="just" eaLnBrk="1" hangingPunct="1">
              <a:lnSpc>
                <a:spcPct val="100000"/>
              </a:lnSpc>
              <a:spcBef>
                <a:spcPts val="700"/>
              </a:spcBef>
              <a:buFont typeface="Arial" charset="0"/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2800" b="1" dirty="0" err="1" smtClean="0">
                <a:effectLst/>
                <a:latin typeface="Arial" charset="0"/>
                <a:cs typeface="Arial" charset="0"/>
              </a:rPr>
              <a:t>Reálný</a:t>
            </a:r>
            <a:r>
              <a:rPr lang="en-GB" sz="2800" b="1" dirty="0" smtClean="0">
                <a:effectLst/>
                <a:latin typeface="Arial" charset="0"/>
                <a:cs typeface="Arial" charset="0"/>
              </a:rPr>
              <a:t> </a:t>
            </a:r>
            <a:r>
              <a:rPr lang="en-GB" sz="2800" b="1" dirty="0" err="1" smtClean="0">
                <a:effectLst/>
                <a:latin typeface="Arial" charset="0"/>
                <a:cs typeface="Arial" charset="0"/>
              </a:rPr>
              <a:t>objekt</a:t>
            </a:r>
            <a:endParaRPr lang="en-GB" sz="2800" b="1" dirty="0" smtClean="0">
              <a:effectLst/>
              <a:latin typeface="Arial" charset="0"/>
              <a:cs typeface="Arial" charset="0"/>
            </a:endParaRPr>
          </a:p>
          <a:p>
            <a:pPr marL="738188" lvl="1" indent="-280988" algn="just" eaLnBrk="1" hangingPunct="1">
              <a:lnSpc>
                <a:spcPct val="100000"/>
              </a:lnSpc>
              <a:spcBef>
                <a:spcPts val="700"/>
              </a:spcBef>
              <a:buClr>
                <a:srgbClr val="FFFFFF"/>
              </a:buClr>
              <a:buFont typeface="Arial" charset="0"/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2800" dirty="0" smtClean="0"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= </a:t>
            </a:r>
            <a:r>
              <a:rPr lang="en-GB" sz="2800" dirty="0" err="1" smtClean="0"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zkoumaná</a:t>
            </a:r>
            <a:r>
              <a:rPr lang="en-GB" sz="2800" dirty="0" smtClean="0"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 </a:t>
            </a:r>
            <a:r>
              <a:rPr lang="en-GB" sz="2800" dirty="0" err="1" smtClean="0"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část</a:t>
            </a:r>
            <a:r>
              <a:rPr lang="en-GB" sz="2800" dirty="0" smtClean="0"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 </a:t>
            </a:r>
            <a:r>
              <a:rPr lang="en-GB" sz="2800" dirty="0" err="1" smtClean="0"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reálného</a:t>
            </a:r>
            <a:r>
              <a:rPr lang="en-GB" sz="2800" dirty="0" smtClean="0"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 </a:t>
            </a:r>
            <a:r>
              <a:rPr lang="en-GB" sz="2800" dirty="0" err="1" smtClean="0"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světa</a:t>
            </a:r>
            <a:r>
              <a:rPr lang="en-GB" sz="2800" dirty="0" smtClean="0"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; </a:t>
            </a:r>
          </a:p>
          <a:p>
            <a:pPr marL="738188" lvl="1" indent="-280988" algn="just" eaLnBrk="1" hangingPunct="1">
              <a:lnSpc>
                <a:spcPct val="100000"/>
              </a:lnSpc>
              <a:spcBef>
                <a:spcPts val="600"/>
              </a:spcBef>
              <a:buClr>
                <a:srgbClr val="FFFFFF"/>
              </a:buClr>
              <a:buFont typeface="Arial" charset="0"/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2400" dirty="0" err="1" smtClean="0"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může</a:t>
            </a:r>
            <a:r>
              <a:rPr lang="en-GB" sz="2400" dirty="0" smtClean="0"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 </a:t>
            </a:r>
            <a:r>
              <a:rPr lang="en-GB" sz="2400" dirty="0" err="1" smtClean="0"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být</a:t>
            </a:r>
            <a:r>
              <a:rPr lang="en-GB" sz="2400" dirty="0" smtClean="0"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 </a:t>
            </a:r>
          </a:p>
          <a:p>
            <a:pPr marL="338138" indent="-338138" algn="l" eaLnBrk="1" hangingPunct="1">
              <a:lnSpc>
                <a:spcPct val="100000"/>
              </a:lnSpc>
              <a:spcBef>
                <a:spcPts val="600"/>
              </a:spcBef>
              <a:buClr>
                <a:srgbClr val="FFFFFF"/>
              </a:buClr>
              <a:buFont typeface="Arial" charset="0"/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2800" i="1" dirty="0" smtClean="0">
                <a:solidFill>
                  <a:srgbClr val="FFFFFF"/>
                </a:solidFill>
                <a:effectLst/>
                <a:latin typeface="Arial" charset="0"/>
              </a:rPr>
              <a:t>	</a:t>
            </a:r>
            <a:r>
              <a:rPr lang="en-GB" sz="2400" i="1" dirty="0" smtClean="0">
                <a:solidFill>
                  <a:srgbClr val="FFFFFF"/>
                </a:solidFill>
                <a:effectLst/>
                <a:latin typeface="Arial" charset="0"/>
              </a:rPr>
              <a:t>	</a:t>
            </a:r>
            <a:r>
              <a:rPr lang="en-GB" sz="2400" b="1" i="1" dirty="0" err="1" smtClean="0">
                <a:effectLst/>
                <a:latin typeface="Arial" charset="0"/>
                <a:cs typeface="Arial" charset="0"/>
              </a:rPr>
              <a:t>přirozený</a:t>
            </a:r>
            <a:r>
              <a:rPr lang="en-GB" sz="2400" dirty="0" smtClean="0">
                <a:solidFill>
                  <a:srgbClr val="FFFFFF"/>
                </a:solidFill>
                <a:effectLst/>
                <a:latin typeface="Arial" charset="0"/>
                <a:cs typeface="Arial" charset="0"/>
              </a:rPr>
              <a:t> </a:t>
            </a:r>
            <a:r>
              <a:rPr lang="en-GB" sz="2400" dirty="0" smtClean="0"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(</a:t>
            </a:r>
            <a:r>
              <a:rPr lang="en-GB" sz="2400" dirty="0" err="1" smtClean="0"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květina</a:t>
            </a:r>
            <a:r>
              <a:rPr lang="en-GB" sz="2400" dirty="0" smtClean="0"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, </a:t>
            </a:r>
            <a:r>
              <a:rPr lang="en-GB" sz="2400" dirty="0" err="1" smtClean="0"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včelí</a:t>
            </a:r>
            <a:r>
              <a:rPr lang="en-GB" sz="2400" dirty="0" smtClean="0"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 </a:t>
            </a:r>
            <a:r>
              <a:rPr lang="en-GB" sz="2400" dirty="0" err="1" smtClean="0"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roj,kardiovaskulární</a:t>
            </a:r>
            <a:r>
              <a:rPr lang="en-GB" sz="2400" dirty="0" smtClean="0"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 </a:t>
            </a:r>
            <a:r>
              <a:rPr lang="en-GB" sz="2400" dirty="0" smtClean="0">
                <a:solidFill>
                  <a:schemeClr val="tx1"/>
                </a:solidFill>
                <a:effectLst/>
                <a:latin typeface="Arial" charset="0"/>
              </a:rPr>
              <a:t>			</a:t>
            </a:r>
            <a:r>
              <a:rPr lang="en-GB" sz="2400" dirty="0" err="1" smtClean="0"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systém</a:t>
            </a:r>
            <a:r>
              <a:rPr lang="en-GB" sz="2400" dirty="0" smtClean="0"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 </a:t>
            </a:r>
            <a:r>
              <a:rPr lang="en-GB" sz="2400" dirty="0" err="1" smtClean="0"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člověka</a:t>
            </a:r>
            <a:r>
              <a:rPr lang="en-GB" sz="2400" dirty="0" smtClean="0"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, ...) </a:t>
            </a:r>
            <a:r>
              <a:rPr lang="en-GB" sz="2400" dirty="0" err="1" smtClean="0"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nebo</a:t>
            </a:r>
            <a:r>
              <a:rPr lang="en-GB" sz="2400" dirty="0" smtClean="0"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 </a:t>
            </a:r>
          </a:p>
          <a:p>
            <a:pPr marL="338138" indent="-338138" algn="just" eaLnBrk="1" hangingPunct="1">
              <a:lnSpc>
                <a:spcPct val="100000"/>
              </a:lnSpc>
              <a:spcBef>
                <a:spcPts val="600"/>
              </a:spcBef>
              <a:buClr>
                <a:srgbClr val="FFFFFF"/>
              </a:buClr>
              <a:buFont typeface="Arial" charset="0"/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2400" i="1" dirty="0" smtClean="0">
                <a:solidFill>
                  <a:srgbClr val="FFFFFF"/>
                </a:solidFill>
                <a:effectLst/>
                <a:latin typeface="Arial" charset="0"/>
              </a:rPr>
              <a:t>		</a:t>
            </a:r>
            <a:r>
              <a:rPr lang="en-GB" sz="2400" b="1" i="1" dirty="0" err="1" smtClean="0">
                <a:effectLst/>
                <a:latin typeface="Arial" charset="0"/>
                <a:cs typeface="Arial" charset="0"/>
              </a:rPr>
              <a:t>umělý</a:t>
            </a:r>
            <a:r>
              <a:rPr lang="en-GB" sz="2400" dirty="0" smtClean="0">
                <a:solidFill>
                  <a:srgbClr val="FFFFFF"/>
                </a:solidFill>
                <a:effectLst/>
                <a:latin typeface="Arial" charset="0"/>
                <a:cs typeface="Arial" charset="0"/>
              </a:rPr>
              <a:t> </a:t>
            </a:r>
            <a:r>
              <a:rPr lang="en-GB" sz="2400" dirty="0" smtClean="0"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(</a:t>
            </a:r>
            <a:r>
              <a:rPr lang="en-GB" sz="2400" dirty="0" err="1" smtClean="0"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počítač</a:t>
            </a:r>
            <a:r>
              <a:rPr lang="en-GB" sz="2400" dirty="0" smtClean="0"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, </a:t>
            </a:r>
            <a:r>
              <a:rPr lang="en-GB" sz="2400" dirty="0" err="1" smtClean="0"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tok</a:t>
            </a:r>
            <a:r>
              <a:rPr lang="en-GB" sz="2400" dirty="0" smtClean="0"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 </a:t>
            </a:r>
            <a:r>
              <a:rPr lang="en-GB" sz="2400" dirty="0" err="1" smtClean="0"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materiálu</a:t>
            </a:r>
            <a:r>
              <a:rPr lang="en-GB" sz="2400" dirty="0" smtClean="0"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 </a:t>
            </a:r>
            <a:r>
              <a:rPr lang="en-GB" sz="2400" dirty="0" err="1" smtClean="0"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ve</a:t>
            </a:r>
            <a:r>
              <a:rPr lang="en-GB" sz="2400" dirty="0" smtClean="0"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 </a:t>
            </a:r>
            <a:r>
              <a:rPr lang="en-GB" sz="2400" dirty="0" err="1" smtClean="0"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výrobním</a:t>
            </a:r>
            <a:r>
              <a:rPr lang="en-GB" sz="2400" dirty="0" smtClean="0"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 </a:t>
            </a:r>
            <a:r>
              <a:rPr lang="en-GB" sz="2400" dirty="0" smtClean="0">
                <a:solidFill>
                  <a:schemeClr val="tx1"/>
                </a:solidFill>
                <a:effectLst/>
                <a:latin typeface="Arial" charset="0"/>
              </a:rPr>
              <a:t>			</a:t>
            </a:r>
            <a:r>
              <a:rPr lang="en-GB" sz="2400" dirty="0" err="1" smtClean="0"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podniku</a:t>
            </a:r>
            <a:r>
              <a:rPr lang="en-GB" sz="2400" dirty="0" smtClean="0"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);</a:t>
            </a:r>
          </a:p>
          <a:p>
            <a:pPr marL="338138" indent="-338138" algn="just" eaLnBrk="1" hangingPunct="1">
              <a:lnSpc>
                <a:spcPct val="100000"/>
              </a:lnSpc>
              <a:spcBef>
                <a:spcPts val="600"/>
              </a:spcBef>
              <a:buClr>
                <a:srgbClr val="FFFFFF"/>
              </a:buClr>
              <a:buFont typeface="Arial" charset="0"/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2400" i="1" dirty="0" smtClean="0">
                <a:solidFill>
                  <a:srgbClr val="FFFFFF"/>
                </a:solidFill>
                <a:effectLst/>
                <a:latin typeface="Arial" charset="0"/>
              </a:rPr>
              <a:t>		</a:t>
            </a:r>
            <a:r>
              <a:rPr lang="en-GB" sz="2400" b="1" i="1" dirty="0" err="1" smtClean="0">
                <a:effectLst/>
                <a:latin typeface="Arial" charset="0"/>
                <a:cs typeface="Arial" charset="0"/>
              </a:rPr>
              <a:t>existující</a:t>
            </a:r>
            <a:r>
              <a:rPr lang="en-GB" sz="2400" dirty="0" smtClean="0">
                <a:solidFill>
                  <a:srgbClr val="FFFFFF"/>
                </a:solidFill>
                <a:effectLst/>
                <a:latin typeface="Arial" charset="0"/>
                <a:cs typeface="Arial" charset="0"/>
              </a:rPr>
              <a:t> </a:t>
            </a:r>
            <a:r>
              <a:rPr lang="en-GB" sz="2400" dirty="0" err="1" smtClean="0"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nebo</a:t>
            </a:r>
            <a:r>
              <a:rPr lang="en-GB" sz="2400" dirty="0" smtClean="0">
                <a:solidFill>
                  <a:srgbClr val="FFFFFF"/>
                </a:solidFill>
                <a:effectLst/>
                <a:latin typeface="Arial" charset="0"/>
                <a:cs typeface="Arial" charset="0"/>
              </a:rPr>
              <a:t> </a:t>
            </a:r>
            <a:r>
              <a:rPr lang="en-GB" sz="2400" b="1" i="1" dirty="0" err="1" smtClean="0">
                <a:effectLst/>
                <a:latin typeface="Arial" charset="0"/>
                <a:cs typeface="Arial" charset="0"/>
              </a:rPr>
              <a:t>plánovaný</a:t>
            </a:r>
            <a:endParaRPr lang="en-GB" sz="2400" b="1" i="1" dirty="0" smtClean="0">
              <a:effectLst/>
              <a:latin typeface="Arial" charset="0"/>
              <a:cs typeface="Arial" charset="0"/>
            </a:endParaRPr>
          </a:p>
          <a:p>
            <a:pPr marL="338138" indent="-338138" algn="just" eaLnBrk="1" hangingPunct="1">
              <a:lnSpc>
                <a:spcPct val="100000"/>
              </a:lnSpc>
              <a:spcBef>
                <a:spcPts val="700"/>
              </a:spcBef>
              <a:buClr>
                <a:srgbClr val="FFFFFF"/>
              </a:buClr>
              <a:buFont typeface="Arial" charset="0"/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2400" dirty="0" smtClean="0">
                <a:solidFill>
                  <a:schemeClr val="tx1"/>
                </a:solidFill>
                <a:effectLst/>
                <a:latin typeface="Arial" charset="0"/>
              </a:rPr>
              <a:t>	</a:t>
            </a:r>
            <a:r>
              <a:rPr lang="en-GB" sz="2800" dirty="0" smtClean="0"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= </a:t>
            </a:r>
            <a:r>
              <a:rPr lang="en-GB" sz="2800" dirty="0" err="1" smtClean="0"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zdroj</a:t>
            </a:r>
            <a:r>
              <a:rPr lang="en-GB" sz="2800" dirty="0" smtClean="0"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 </a:t>
            </a:r>
            <a:r>
              <a:rPr lang="en-GB" sz="2800" dirty="0" err="1" smtClean="0"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dat</a:t>
            </a:r>
            <a:r>
              <a:rPr lang="en-GB" sz="2800" dirty="0" smtClean="0"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 o </a:t>
            </a:r>
            <a:r>
              <a:rPr lang="en-GB" sz="2800" dirty="0" err="1" smtClean="0"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svém</a:t>
            </a:r>
            <a:r>
              <a:rPr lang="en-GB" sz="2800" dirty="0" smtClean="0"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 </a:t>
            </a:r>
            <a:r>
              <a:rPr lang="en-GB" sz="2800" dirty="0" err="1" smtClean="0"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chování</a:t>
            </a:r>
            <a:endParaRPr lang="en-GB" sz="2800" dirty="0" smtClean="0"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6146" name="Rectangle 2"/>
          <p:cNvSpPr>
            <a:spLocks noGrp="1" noChangeArrowheads="1"/>
          </p:cNvSpPr>
          <p:nvPr>
            <p:ph type="title" idx="1"/>
          </p:nvPr>
        </p:nvSpPr>
        <p:spPr>
          <a:xfrm>
            <a:off x="1763688" y="0"/>
            <a:ext cx="5943600" cy="12192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0" indent="0" algn="ctr" eaLnBrk="1" hangingPunct="1">
              <a:lnSpc>
                <a:spcPct val="100000"/>
              </a:lnSpc>
              <a:spcBef>
                <a:spcPct val="0"/>
              </a:spcBef>
              <a:buClr>
                <a:srgbClr val="FFFF00"/>
              </a:buClr>
              <a:buFont typeface="Times New Roman" pitchFamily="16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4400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Základní</a:t>
            </a:r>
            <a:r>
              <a:rPr lang="en-GB" sz="44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GB" sz="4400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pojmy</a:t>
            </a:r>
            <a:endParaRPr lang="en-GB" sz="4400" dirty="0" smtClean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 noGrp="1" noChangeArrowheads="1"/>
          </p:cNvSpPr>
          <p:nvPr>
            <p:ph type="body"/>
          </p:nvPr>
        </p:nvSpPr>
        <p:spPr>
          <a:xfrm>
            <a:off x="539552" y="1844824"/>
            <a:ext cx="8458200" cy="4197350"/>
          </a:xfrm>
          <a:noFill/>
          <a:ln>
            <a:noFill/>
            <a:round/>
            <a:headEnd/>
            <a:tailEnd/>
          </a:ln>
          <a:extLst/>
        </p:spPr>
        <p:txBody>
          <a:bodyPr anchor="t"/>
          <a:lstStyle/>
          <a:p>
            <a:pPr marL="338138" indent="-338138" algn="just" eaLnBrk="1" hangingPunct="1">
              <a:lnSpc>
                <a:spcPct val="90000"/>
              </a:lnSpc>
              <a:spcBef>
                <a:spcPts val="700"/>
              </a:spcBef>
              <a:buFont typeface="Arial" charset="0"/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2800" b="1" dirty="0" smtClean="0">
                <a:effectLst/>
                <a:latin typeface="Arial" charset="0"/>
                <a:cs typeface="Arial" charset="0"/>
              </a:rPr>
              <a:t>Model</a:t>
            </a:r>
          </a:p>
          <a:p>
            <a:pPr marL="338138" indent="-338138" algn="just" eaLnBrk="1" hangingPunct="1">
              <a:lnSpc>
                <a:spcPct val="90000"/>
              </a:lnSpc>
              <a:spcBef>
                <a:spcPts val="700"/>
              </a:spcBef>
              <a:buClr>
                <a:srgbClr val="FFFFFF"/>
              </a:buClr>
              <a:buFont typeface="Arial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2800" dirty="0" err="1" smtClean="0">
                <a:effectLst/>
                <a:latin typeface="Arial" charset="0"/>
                <a:cs typeface="Arial" charset="0"/>
              </a:rPr>
              <a:t>zjednodušený</a:t>
            </a:r>
            <a:r>
              <a:rPr lang="en-GB" sz="2800" dirty="0" smtClean="0">
                <a:effectLst/>
                <a:latin typeface="Arial" charset="0"/>
                <a:cs typeface="Arial" charset="0"/>
              </a:rPr>
              <a:t> </a:t>
            </a:r>
            <a:r>
              <a:rPr lang="en-GB" sz="2800" dirty="0" err="1" smtClean="0">
                <a:effectLst/>
                <a:latin typeface="Arial" charset="0"/>
                <a:cs typeface="Arial" charset="0"/>
              </a:rPr>
              <a:t>abstraktní</a:t>
            </a:r>
            <a:r>
              <a:rPr lang="en-GB" sz="2800" dirty="0" smtClean="0">
                <a:effectLst/>
                <a:latin typeface="Arial" charset="0"/>
                <a:cs typeface="Arial" charset="0"/>
              </a:rPr>
              <a:t> </a:t>
            </a:r>
            <a:r>
              <a:rPr lang="en-GB" sz="2800" dirty="0" err="1" smtClean="0">
                <a:effectLst/>
                <a:latin typeface="Arial" charset="0"/>
                <a:cs typeface="Arial" charset="0"/>
              </a:rPr>
              <a:t>popis</a:t>
            </a:r>
            <a:r>
              <a:rPr lang="en-GB" sz="2800" dirty="0" smtClean="0">
                <a:effectLst/>
                <a:latin typeface="Arial" charset="0"/>
                <a:cs typeface="Arial" charset="0"/>
              </a:rPr>
              <a:t> </a:t>
            </a:r>
            <a:r>
              <a:rPr lang="en-GB" sz="2800" dirty="0" err="1" smtClean="0">
                <a:effectLst/>
                <a:latin typeface="Arial" charset="0"/>
                <a:cs typeface="Arial" charset="0"/>
              </a:rPr>
              <a:t>reálného</a:t>
            </a:r>
            <a:r>
              <a:rPr lang="en-GB" sz="2800" dirty="0" smtClean="0">
                <a:effectLst/>
                <a:latin typeface="Arial" charset="0"/>
                <a:cs typeface="Arial" charset="0"/>
              </a:rPr>
              <a:t> </a:t>
            </a:r>
            <a:r>
              <a:rPr lang="en-GB" sz="2800" dirty="0" err="1" smtClean="0">
                <a:effectLst/>
                <a:latin typeface="Arial" charset="0"/>
                <a:cs typeface="Arial" charset="0"/>
              </a:rPr>
              <a:t>objektu</a:t>
            </a:r>
            <a:r>
              <a:rPr lang="en-GB" sz="2800" dirty="0" smtClean="0">
                <a:effectLst/>
                <a:latin typeface="Arial" charset="0"/>
                <a:cs typeface="Arial" charset="0"/>
              </a:rPr>
              <a:t> (</a:t>
            </a:r>
            <a:r>
              <a:rPr lang="en-GB" sz="2800" dirty="0" err="1" smtClean="0">
                <a:effectLst/>
                <a:latin typeface="Arial" charset="0"/>
                <a:cs typeface="Arial" charset="0"/>
              </a:rPr>
              <a:t>soubor</a:t>
            </a:r>
            <a:r>
              <a:rPr lang="en-GB" sz="2800" dirty="0" smtClean="0">
                <a:effectLst/>
                <a:latin typeface="Arial" charset="0"/>
                <a:cs typeface="Arial" charset="0"/>
              </a:rPr>
              <a:t> </a:t>
            </a:r>
            <a:r>
              <a:rPr lang="en-GB" sz="2800" dirty="0" err="1" smtClean="0">
                <a:effectLst/>
                <a:latin typeface="Arial" charset="0"/>
                <a:cs typeface="Arial" charset="0"/>
              </a:rPr>
              <a:t>vztahů</a:t>
            </a:r>
            <a:r>
              <a:rPr lang="en-GB" sz="2800" dirty="0" smtClean="0">
                <a:effectLst/>
                <a:latin typeface="Arial" charset="0"/>
                <a:cs typeface="Arial" charset="0"/>
              </a:rPr>
              <a:t>, resp. </a:t>
            </a:r>
            <a:r>
              <a:rPr lang="en-GB" sz="2800" dirty="0" err="1" smtClean="0">
                <a:effectLst/>
                <a:latin typeface="Arial" charset="0"/>
                <a:cs typeface="Arial" charset="0"/>
              </a:rPr>
              <a:t>instrukcí</a:t>
            </a:r>
            <a:r>
              <a:rPr lang="en-GB" sz="2800" dirty="0" smtClean="0">
                <a:effectLst/>
                <a:latin typeface="Arial" charset="0"/>
                <a:cs typeface="Arial" charset="0"/>
              </a:rPr>
              <a:t> pro </a:t>
            </a:r>
            <a:r>
              <a:rPr lang="en-GB" sz="2800" dirty="0" err="1" smtClean="0">
                <a:effectLst/>
                <a:latin typeface="Arial" charset="0"/>
                <a:cs typeface="Arial" charset="0"/>
              </a:rPr>
              <a:t>generování</a:t>
            </a:r>
            <a:r>
              <a:rPr lang="en-GB" sz="2800" dirty="0" smtClean="0">
                <a:effectLst/>
                <a:latin typeface="Arial" charset="0"/>
                <a:cs typeface="Arial" charset="0"/>
              </a:rPr>
              <a:t> </a:t>
            </a:r>
            <a:r>
              <a:rPr lang="en-GB" sz="2800" dirty="0" err="1" smtClean="0">
                <a:effectLst/>
                <a:latin typeface="Arial" charset="0"/>
                <a:cs typeface="Arial" charset="0"/>
              </a:rPr>
              <a:t>dat</a:t>
            </a:r>
            <a:r>
              <a:rPr lang="en-GB" sz="2800" dirty="0" smtClean="0">
                <a:effectLst/>
                <a:latin typeface="Arial" charset="0"/>
                <a:cs typeface="Arial" charset="0"/>
              </a:rPr>
              <a:t> </a:t>
            </a:r>
            <a:r>
              <a:rPr lang="en-GB" sz="2800" dirty="0" err="1" smtClean="0">
                <a:effectLst/>
                <a:latin typeface="Arial" charset="0"/>
                <a:cs typeface="Arial" charset="0"/>
              </a:rPr>
              <a:t>popisujících</a:t>
            </a:r>
            <a:r>
              <a:rPr lang="en-GB" sz="2800" dirty="0" smtClean="0">
                <a:effectLst/>
                <a:latin typeface="Arial" charset="0"/>
                <a:cs typeface="Arial" charset="0"/>
              </a:rPr>
              <a:t> </a:t>
            </a:r>
            <a:r>
              <a:rPr lang="en-GB" sz="2800" dirty="0" err="1" smtClean="0">
                <a:effectLst/>
                <a:latin typeface="Arial" charset="0"/>
                <a:cs typeface="Arial" charset="0"/>
              </a:rPr>
              <a:t>chování</a:t>
            </a:r>
            <a:r>
              <a:rPr lang="en-GB" sz="2800" dirty="0" smtClean="0">
                <a:effectLst/>
                <a:latin typeface="Arial" charset="0"/>
                <a:cs typeface="Arial" charset="0"/>
              </a:rPr>
              <a:t> </a:t>
            </a:r>
            <a:r>
              <a:rPr lang="en-GB" sz="2800" dirty="0" err="1" smtClean="0">
                <a:effectLst/>
                <a:latin typeface="Arial" charset="0"/>
                <a:cs typeface="Arial" charset="0"/>
              </a:rPr>
              <a:t>reálného</a:t>
            </a:r>
            <a:r>
              <a:rPr lang="en-GB" sz="2800" dirty="0" smtClean="0">
                <a:effectLst/>
                <a:latin typeface="Arial" charset="0"/>
                <a:cs typeface="Arial" charset="0"/>
              </a:rPr>
              <a:t> </a:t>
            </a:r>
            <a:r>
              <a:rPr lang="en-GB" sz="2800" dirty="0" err="1" smtClean="0">
                <a:effectLst/>
                <a:latin typeface="Arial" charset="0"/>
                <a:cs typeface="Arial" charset="0"/>
              </a:rPr>
              <a:t>objektu</a:t>
            </a:r>
            <a:r>
              <a:rPr lang="en-GB" sz="2800" dirty="0" smtClean="0">
                <a:effectLst/>
                <a:latin typeface="Arial" charset="0"/>
                <a:cs typeface="Arial" charset="0"/>
              </a:rPr>
              <a:t>;</a:t>
            </a:r>
          </a:p>
          <a:p>
            <a:pPr marL="338138" indent="-338138" algn="just" eaLnBrk="1" hangingPunct="1">
              <a:lnSpc>
                <a:spcPct val="90000"/>
              </a:lnSpc>
              <a:spcBef>
                <a:spcPts val="700"/>
              </a:spcBef>
              <a:buClr>
                <a:srgbClr val="FFFFFF"/>
              </a:buClr>
              <a:buFont typeface="Arial" charset="0"/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3200" dirty="0" smtClean="0">
                <a:effectLst/>
                <a:latin typeface="Arial" charset="0"/>
              </a:rPr>
              <a:t>	</a:t>
            </a:r>
            <a:r>
              <a:rPr lang="en-GB" sz="3200" i="1" dirty="0" err="1" smtClean="0">
                <a:effectLst/>
                <a:latin typeface="Arial" charset="0"/>
                <a:cs typeface="Arial" charset="0"/>
              </a:rPr>
              <a:t>inverzní</a:t>
            </a:r>
            <a:r>
              <a:rPr lang="en-GB" sz="3200" i="1" dirty="0" smtClean="0">
                <a:effectLst/>
                <a:latin typeface="Arial" charset="0"/>
                <a:cs typeface="Arial" charset="0"/>
              </a:rPr>
              <a:t> </a:t>
            </a:r>
            <a:r>
              <a:rPr lang="en-GB" sz="3200" i="1" dirty="0" err="1" smtClean="0">
                <a:effectLst/>
                <a:latin typeface="Arial" charset="0"/>
                <a:cs typeface="Arial" charset="0"/>
              </a:rPr>
              <a:t>problé</a:t>
            </a:r>
            <a:r>
              <a:rPr lang="en-GB" sz="3200" i="1" dirty="0" err="1" smtClean="0">
                <a:effectLst/>
                <a:latin typeface="Arial" charset="0"/>
              </a:rPr>
              <a:t>m</a:t>
            </a:r>
            <a:endParaRPr lang="en-GB" sz="3200" i="1" dirty="0" smtClean="0">
              <a:effectLst/>
              <a:latin typeface="Arial" charset="0"/>
            </a:endParaRPr>
          </a:p>
          <a:p>
            <a:pPr marL="338138" indent="-338138" algn="l" eaLnBrk="1" hangingPunct="1">
              <a:lnSpc>
                <a:spcPct val="90000"/>
              </a:lnSpc>
              <a:spcBef>
                <a:spcPts val="700"/>
              </a:spcBef>
              <a:buClr>
                <a:srgbClr val="FFFFFF"/>
              </a:buClr>
              <a:buFont typeface="Arial" charset="0"/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2800" dirty="0" smtClean="0">
                <a:effectLst/>
                <a:latin typeface="Arial" charset="0"/>
                <a:cs typeface="Arial" charset="0"/>
              </a:rPr>
              <a:t>	</a:t>
            </a:r>
            <a:r>
              <a:rPr lang="en-GB" sz="2800" dirty="0" smtClean="0">
                <a:effectLst/>
                <a:latin typeface="Arial" charset="0"/>
              </a:rPr>
              <a:t>(</a:t>
            </a:r>
            <a:r>
              <a:rPr lang="en-GB" sz="2800" dirty="0" err="1" smtClean="0">
                <a:effectLst/>
                <a:latin typeface="Arial" charset="0"/>
                <a:cs typeface="Arial" charset="0"/>
              </a:rPr>
              <a:t>při</a:t>
            </a:r>
            <a:r>
              <a:rPr lang="en-GB" sz="2800" dirty="0" smtClean="0">
                <a:effectLst/>
                <a:latin typeface="Arial" charset="0"/>
                <a:cs typeface="Arial" charset="0"/>
              </a:rPr>
              <a:t> </a:t>
            </a:r>
            <a:r>
              <a:rPr lang="en-GB" sz="2800" dirty="0" err="1" smtClean="0">
                <a:effectLst/>
                <a:latin typeface="Arial" charset="0"/>
                <a:cs typeface="Arial" charset="0"/>
              </a:rPr>
              <a:t>tvorbě</a:t>
            </a:r>
            <a:r>
              <a:rPr lang="en-GB" sz="2800" dirty="0" smtClean="0">
                <a:effectLst/>
                <a:latin typeface="Arial" charset="0"/>
                <a:cs typeface="Arial" charset="0"/>
              </a:rPr>
              <a:t> </a:t>
            </a:r>
            <a:r>
              <a:rPr lang="en-GB" sz="2800" dirty="0" err="1" smtClean="0">
                <a:effectLst/>
                <a:latin typeface="Arial" charset="0"/>
                <a:cs typeface="Arial" charset="0"/>
              </a:rPr>
              <a:t>modelu</a:t>
            </a:r>
            <a:r>
              <a:rPr lang="en-GB" sz="2800" dirty="0" smtClean="0">
                <a:effectLst/>
                <a:latin typeface="Arial" charset="0"/>
                <a:cs typeface="Arial" charset="0"/>
              </a:rPr>
              <a:t> se </a:t>
            </a:r>
            <a:r>
              <a:rPr lang="en-GB" sz="2800" dirty="0" err="1" smtClean="0">
                <a:effectLst/>
                <a:latin typeface="Arial" charset="0"/>
                <a:cs typeface="Arial" charset="0"/>
              </a:rPr>
              <a:t>vyskytují</a:t>
            </a:r>
            <a:r>
              <a:rPr lang="en-GB" sz="2800" dirty="0" smtClean="0">
                <a:effectLst/>
                <a:latin typeface="Arial" charset="0"/>
                <a:cs typeface="Arial" charset="0"/>
              </a:rPr>
              <a:t> </a:t>
            </a:r>
            <a:r>
              <a:rPr lang="en-GB" sz="2800" dirty="0" err="1" smtClean="0">
                <a:effectLst/>
                <a:latin typeface="Arial" charset="0"/>
                <a:cs typeface="Arial" charset="0"/>
              </a:rPr>
              <a:t>mnohá</a:t>
            </a:r>
            <a:r>
              <a:rPr lang="en-GB" sz="2800" dirty="0" smtClean="0">
                <a:effectLst/>
                <a:latin typeface="Arial" charset="0"/>
                <a:cs typeface="Arial" charset="0"/>
              </a:rPr>
              <a:t> </a:t>
            </a:r>
            <a:r>
              <a:rPr lang="en-GB" sz="2800" i="1" dirty="0" err="1" smtClean="0">
                <a:effectLst/>
                <a:latin typeface="Arial" charset="0"/>
                <a:cs typeface="Arial" charset="0"/>
              </a:rPr>
              <a:t>omezení</a:t>
            </a:r>
            <a:r>
              <a:rPr lang="en-GB" sz="2800" dirty="0" smtClean="0">
                <a:effectLst/>
                <a:latin typeface="Arial" charset="0"/>
                <a:cs typeface="Arial" charset="0"/>
              </a:rPr>
              <a:t> - </a:t>
            </a:r>
            <a:r>
              <a:rPr lang="en-GB" sz="2800" dirty="0" err="1" smtClean="0">
                <a:effectLst/>
                <a:latin typeface="Arial" charset="0"/>
                <a:cs typeface="Arial" charset="0"/>
              </a:rPr>
              <a:t>neúplná</a:t>
            </a:r>
            <a:r>
              <a:rPr lang="en-GB" sz="2800" dirty="0" smtClean="0">
                <a:effectLst/>
                <a:latin typeface="Arial" charset="0"/>
                <a:cs typeface="Arial" charset="0"/>
              </a:rPr>
              <a:t> data </a:t>
            </a:r>
            <a:r>
              <a:rPr lang="en-GB" sz="2800" dirty="0" err="1" smtClean="0">
                <a:effectLst/>
                <a:latin typeface="Arial" charset="0"/>
                <a:cs typeface="Arial" charset="0"/>
              </a:rPr>
              <a:t>díky</a:t>
            </a:r>
            <a:r>
              <a:rPr lang="en-GB" sz="2800" dirty="0" smtClean="0">
                <a:effectLst/>
                <a:latin typeface="Arial" charset="0"/>
                <a:cs typeface="Arial" charset="0"/>
              </a:rPr>
              <a:t> </a:t>
            </a:r>
            <a:r>
              <a:rPr lang="en-GB" sz="2800" dirty="0" err="1" smtClean="0">
                <a:effectLst/>
                <a:latin typeface="Arial" charset="0"/>
                <a:cs typeface="Arial" charset="0"/>
              </a:rPr>
              <a:t>nedokonalému</a:t>
            </a:r>
            <a:r>
              <a:rPr lang="en-GB" sz="2800" dirty="0" smtClean="0">
                <a:effectLst/>
                <a:latin typeface="Arial" charset="0"/>
                <a:cs typeface="Arial" charset="0"/>
              </a:rPr>
              <a:t> </a:t>
            </a:r>
            <a:r>
              <a:rPr lang="en-GB" sz="2800" dirty="0" err="1" smtClean="0">
                <a:effectLst/>
                <a:latin typeface="Arial" charset="0"/>
                <a:cs typeface="Arial" charset="0"/>
              </a:rPr>
              <a:t>vzorkování</a:t>
            </a:r>
            <a:r>
              <a:rPr lang="en-GB" sz="2800" dirty="0" smtClean="0">
                <a:effectLst/>
                <a:latin typeface="Arial" charset="0"/>
                <a:cs typeface="Arial" charset="0"/>
              </a:rPr>
              <a:t>, resp. </a:t>
            </a:r>
            <a:r>
              <a:rPr lang="en-GB" sz="2800" dirty="0" err="1" smtClean="0">
                <a:effectLst/>
                <a:latin typeface="Arial" charset="0"/>
                <a:cs typeface="Arial" charset="0"/>
              </a:rPr>
              <a:t>nevhodnému</a:t>
            </a:r>
            <a:r>
              <a:rPr lang="en-GB" sz="2800" dirty="0" smtClean="0">
                <a:effectLst/>
                <a:latin typeface="Arial" charset="0"/>
                <a:cs typeface="Arial" charset="0"/>
              </a:rPr>
              <a:t> </a:t>
            </a:r>
            <a:r>
              <a:rPr lang="en-GB" sz="2800" dirty="0" err="1" smtClean="0">
                <a:effectLst/>
                <a:latin typeface="Arial" charset="0"/>
                <a:cs typeface="Arial" charset="0"/>
              </a:rPr>
              <a:t>počtu</a:t>
            </a:r>
            <a:r>
              <a:rPr lang="en-GB" sz="2800" dirty="0" smtClean="0">
                <a:effectLst/>
                <a:latin typeface="Arial" charset="0"/>
                <a:cs typeface="Arial" charset="0"/>
              </a:rPr>
              <a:t> </a:t>
            </a:r>
            <a:r>
              <a:rPr lang="en-GB" sz="2800" dirty="0" err="1" smtClean="0">
                <a:effectLst/>
                <a:latin typeface="Arial" charset="0"/>
                <a:cs typeface="Arial" charset="0"/>
              </a:rPr>
              <a:t>nebo</a:t>
            </a:r>
            <a:r>
              <a:rPr lang="en-GB" sz="2800" dirty="0" smtClean="0">
                <a:effectLst/>
                <a:latin typeface="Arial" charset="0"/>
                <a:cs typeface="Arial" charset="0"/>
              </a:rPr>
              <a:t> </a:t>
            </a:r>
            <a:r>
              <a:rPr lang="en-GB" sz="2800" dirty="0" err="1" smtClean="0">
                <a:effectLst/>
                <a:latin typeface="Arial" charset="0"/>
                <a:cs typeface="Arial" charset="0"/>
              </a:rPr>
              <a:t>nepřesně</a:t>
            </a:r>
            <a:r>
              <a:rPr lang="en-GB" sz="2800" dirty="0" smtClean="0">
                <a:effectLst/>
                <a:latin typeface="Arial" charset="0"/>
                <a:cs typeface="Arial" charset="0"/>
              </a:rPr>
              <a:t> </a:t>
            </a:r>
            <a:r>
              <a:rPr lang="en-GB" sz="2800" dirty="0" err="1" smtClean="0">
                <a:effectLst/>
                <a:latin typeface="Arial" charset="0"/>
                <a:cs typeface="Arial" charset="0"/>
              </a:rPr>
              <a:t>stanoveným</a:t>
            </a:r>
            <a:r>
              <a:rPr lang="en-GB" sz="2800" dirty="0" smtClean="0">
                <a:effectLst/>
                <a:latin typeface="Arial" charset="0"/>
                <a:cs typeface="Arial" charset="0"/>
              </a:rPr>
              <a:t> </a:t>
            </a:r>
            <a:r>
              <a:rPr lang="en-GB" sz="2800" dirty="0" err="1" smtClean="0">
                <a:effectLst/>
                <a:latin typeface="Arial" charset="0"/>
                <a:cs typeface="Arial" charset="0"/>
              </a:rPr>
              <a:t>podmínkám</a:t>
            </a:r>
            <a:r>
              <a:rPr lang="en-GB" sz="2800" dirty="0" smtClean="0">
                <a:effectLst/>
                <a:latin typeface="Arial" charset="0"/>
                <a:cs typeface="Arial" charset="0"/>
              </a:rPr>
              <a:t> </a:t>
            </a:r>
            <a:r>
              <a:rPr lang="en-GB" sz="2800" dirty="0" err="1" smtClean="0">
                <a:effectLst/>
                <a:latin typeface="Arial" charset="0"/>
                <a:cs typeface="Arial" charset="0"/>
              </a:rPr>
              <a:t>provedených</a:t>
            </a:r>
            <a:r>
              <a:rPr lang="en-GB" sz="2800" dirty="0" smtClean="0">
                <a:effectLst/>
                <a:latin typeface="Arial" charset="0"/>
                <a:cs typeface="Arial" charset="0"/>
              </a:rPr>
              <a:t> </a:t>
            </a:r>
            <a:r>
              <a:rPr lang="en-GB" sz="2800" dirty="0" err="1" smtClean="0">
                <a:effectLst/>
                <a:latin typeface="Arial" charset="0"/>
                <a:cs typeface="Arial" charset="0"/>
              </a:rPr>
              <a:t>experimentů</a:t>
            </a:r>
            <a:r>
              <a:rPr lang="en-GB" sz="2800" dirty="0" smtClean="0">
                <a:effectLst/>
                <a:latin typeface="Arial" charset="0"/>
              </a:rPr>
              <a:t>)</a:t>
            </a:r>
            <a:r>
              <a:rPr lang="ar-SA" sz="2800" dirty="0" smtClean="0">
                <a:effectLst/>
                <a:latin typeface="Arial" charset="0"/>
                <a:cs typeface="Arial" charset="0"/>
              </a:rPr>
              <a:t>‏</a:t>
            </a:r>
            <a:endParaRPr lang="en-GB" sz="2800" dirty="0" smtClean="0">
              <a:effectLst/>
              <a:latin typeface="Arial" charset="0"/>
            </a:endParaRPr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763688" y="0"/>
            <a:ext cx="59436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Tx/>
              <a:buFont typeface="Times New Roman" pitchFamily="16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en-GB" sz="4400" b="0" i="0" u="none" strike="noStrike" kern="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Základní pojmy</a:t>
            </a:r>
            <a:endParaRPr kumimoji="0" lang="en-GB" sz="4400" b="0" i="0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/>
          <p:cNvSpPr>
            <a:spLocks noGrp="1" noChangeArrowheads="1"/>
          </p:cNvSpPr>
          <p:nvPr>
            <p:ph type="title"/>
          </p:nvPr>
        </p:nvSpPr>
        <p:spPr>
          <a:xfrm>
            <a:off x="1979712" y="0"/>
            <a:ext cx="5943600" cy="1219200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lnSpc>
                <a:spcPct val="10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dirty="0" err="1" smtClean="0"/>
              <a:t>Základní</a:t>
            </a:r>
            <a:r>
              <a:rPr lang="en-GB" dirty="0" smtClean="0"/>
              <a:t> </a:t>
            </a:r>
            <a:r>
              <a:rPr lang="en-GB" dirty="0" err="1" smtClean="0"/>
              <a:t>pojmy</a:t>
            </a:r>
            <a:endParaRPr lang="en-GB" dirty="0" smtClean="0"/>
          </a:p>
        </p:txBody>
      </p:sp>
      <p:sp>
        <p:nvSpPr>
          <p:cNvPr id="1946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04800" y="1981200"/>
            <a:ext cx="8458200" cy="990600"/>
          </a:xfrm>
        </p:spPr>
        <p:txBody>
          <a:bodyPr lIns="91440" tIns="45720" rIns="91440" bIns="45720"/>
          <a:lstStyle/>
          <a:p>
            <a:pPr algn="ctr" eaLnBrk="1" hangingPunct="1">
              <a:lnSpc>
                <a:spcPct val="100000"/>
              </a:lnSpc>
              <a:spcBef>
                <a:spcPts val="700"/>
              </a:spcBef>
              <a:buFont typeface="Arial" charset="0"/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dirty="0" err="1" smtClean="0">
                <a:latin typeface="Arial" charset="0"/>
              </a:rPr>
              <a:t>r</a:t>
            </a:r>
            <a:r>
              <a:rPr lang="en-GB" dirty="0" err="1" smtClean="0">
                <a:latin typeface="Arial" charset="0"/>
                <a:cs typeface="Arial" charset="0"/>
              </a:rPr>
              <a:t>eálný</a:t>
            </a:r>
            <a:r>
              <a:rPr lang="en-GB" dirty="0" smtClean="0">
                <a:latin typeface="Arial" charset="0"/>
                <a:cs typeface="Arial" charset="0"/>
              </a:rPr>
              <a:t> </a:t>
            </a:r>
            <a:r>
              <a:rPr lang="en-GB" dirty="0" err="1" smtClean="0">
                <a:latin typeface="Arial" charset="0"/>
                <a:cs typeface="Arial" charset="0"/>
              </a:rPr>
              <a:t>objekt</a:t>
            </a:r>
            <a:r>
              <a:rPr lang="en-GB" dirty="0" smtClean="0">
                <a:latin typeface="Arial" charset="0"/>
                <a:cs typeface="Arial" charset="0"/>
              </a:rPr>
              <a:t> a </a:t>
            </a:r>
            <a:r>
              <a:rPr lang="en-GB" dirty="0" err="1" smtClean="0">
                <a:latin typeface="Arial" charset="0"/>
                <a:cs typeface="Arial" charset="0"/>
              </a:rPr>
              <a:t>jeho</a:t>
            </a:r>
            <a:r>
              <a:rPr lang="en-GB" dirty="0" smtClean="0">
                <a:latin typeface="Arial" charset="0"/>
                <a:cs typeface="Arial" charset="0"/>
              </a:rPr>
              <a:t> model </a:t>
            </a:r>
            <a:r>
              <a:rPr lang="en-GB" dirty="0" err="1" smtClean="0">
                <a:latin typeface="Arial" charset="0"/>
                <a:cs typeface="Arial" charset="0"/>
              </a:rPr>
              <a:t>jsou</a:t>
            </a:r>
            <a:r>
              <a:rPr lang="en-GB" dirty="0" smtClean="0">
                <a:latin typeface="Arial" charset="0"/>
                <a:cs typeface="Arial" charset="0"/>
              </a:rPr>
              <a:t> </a:t>
            </a:r>
            <a:r>
              <a:rPr lang="en-GB" dirty="0" err="1" smtClean="0">
                <a:latin typeface="Arial" charset="0"/>
                <a:cs typeface="Arial" charset="0"/>
              </a:rPr>
              <a:t>navzájem</a:t>
            </a:r>
            <a:r>
              <a:rPr lang="en-GB" dirty="0" smtClean="0">
                <a:latin typeface="Arial" charset="0"/>
                <a:cs typeface="Arial" charset="0"/>
              </a:rPr>
              <a:t> </a:t>
            </a:r>
            <a:r>
              <a:rPr lang="en-GB" dirty="0" err="1" smtClean="0">
                <a:latin typeface="Arial" charset="0"/>
                <a:cs typeface="Arial" charset="0"/>
              </a:rPr>
              <a:t>propojeny</a:t>
            </a:r>
            <a:r>
              <a:rPr lang="en-GB" dirty="0" smtClean="0">
                <a:latin typeface="Arial" charset="0"/>
                <a:cs typeface="Arial" charset="0"/>
              </a:rPr>
              <a:t> </a:t>
            </a:r>
            <a:r>
              <a:rPr lang="en-GB" dirty="0" err="1" smtClean="0">
                <a:latin typeface="Arial" charset="0"/>
                <a:cs typeface="Arial" charset="0"/>
              </a:rPr>
              <a:t>dvěma</a:t>
            </a:r>
            <a:r>
              <a:rPr lang="en-GB" dirty="0" smtClean="0">
                <a:latin typeface="Arial" charset="0"/>
                <a:cs typeface="Arial" charset="0"/>
              </a:rPr>
              <a:t> </a:t>
            </a:r>
            <a:r>
              <a:rPr lang="en-GB" dirty="0" err="1" smtClean="0">
                <a:latin typeface="Arial" charset="0"/>
                <a:cs typeface="Arial" charset="0"/>
              </a:rPr>
              <a:t>relacemi</a:t>
            </a:r>
            <a:r>
              <a:rPr lang="en-GB" dirty="0" smtClean="0">
                <a:latin typeface="Arial" charset="0"/>
                <a:cs typeface="Arial" charset="0"/>
              </a:rPr>
              <a:t> - </a:t>
            </a:r>
            <a:r>
              <a:rPr lang="en-GB" b="1" i="1" dirty="0" err="1" smtClean="0">
                <a:solidFill>
                  <a:srgbClr val="FF0000"/>
                </a:solidFill>
                <a:latin typeface="Arial" charset="0"/>
                <a:cs typeface="Arial" charset="0"/>
              </a:rPr>
              <a:t>abstrakcí</a:t>
            </a:r>
            <a:r>
              <a:rPr lang="en-GB" b="1" dirty="0" smtClean="0">
                <a:solidFill>
                  <a:srgbClr val="FFFF00"/>
                </a:solidFill>
                <a:latin typeface="Arial" charset="0"/>
                <a:cs typeface="Arial" charset="0"/>
              </a:rPr>
              <a:t> </a:t>
            </a:r>
            <a:r>
              <a:rPr lang="en-GB" dirty="0" smtClean="0">
                <a:latin typeface="Arial" charset="0"/>
                <a:cs typeface="Arial" charset="0"/>
              </a:rPr>
              <a:t>a </a:t>
            </a:r>
            <a:r>
              <a:rPr lang="en-GB" b="1" i="1" dirty="0" err="1" smtClean="0">
                <a:solidFill>
                  <a:srgbClr val="FF0000"/>
                </a:solidFill>
                <a:latin typeface="Arial" charset="0"/>
                <a:cs typeface="Arial" charset="0"/>
              </a:rPr>
              <a:t>interpretací</a:t>
            </a:r>
            <a:r>
              <a:rPr lang="en-GB" dirty="0" smtClean="0">
                <a:latin typeface="Arial" charset="0"/>
                <a:cs typeface="Arial" charset="0"/>
              </a:rPr>
              <a:t>. </a:t>
            </a:r>
          </a:p>
        </p:txBody>
      </p:sp>
      <p:graphicFrame>
        <p:nvGraphicFramePr>
          <p:cNvPr id="19462" name="Object 3"/>
          <p:cNvGraphicFramePr>
            <a:graphicFrameLocks noChangeAspect="1"/>
          </p:cNvGraphicFramePr>
          <p:nvPr/>
        </p:nvGraphicFramePr>
        <p:xfrm>
          <a:off x="2514600" y="2971800"/>
          <a:ext cx="4200525" cy="3127375"/>
        </p:xfrm>
        <a:graphic>
          <a:graphicData uri="http://schemas.openxmlformats.org/presentationml/2006/ole">
            <p:oleObj spid="_x0000_s18434" r:id="rId4" imgW="3486377" imgH="2609829" progId="PBrush">
              <p:embed/>
            </p:oleObj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Grp="1" noChangeArrowheads="1"/>
          </p:cNvSpPr>
          <p:nvPr>
            <p:ph type="body"/>
          </p:nvPr>
        </p:nvSpPr>
        <p:spPr>
          <a:xfrm>
            <a:off x="304800" y="1981200"/>
            <a:ext cx="8458200" cy="1905000"/>
          </a:xfrm>
          <a:noFill/>
          <a:ln>
            <a:round/>
            <a:headEnd/>
            <a:tailEnd/>
          </a:ln>
          <a:extLst/>
        </p:spPr>
        <p:txBody>
          <a:bodyPr anchor="t"/>
          <a:lstStyle/>
          <a:p>
            <a:pPr marL="338138" indent="-338138" algn="l" eaLnBrk="1" hangingPunct="1">
              <a:lnSpc>
                <a:spcPct val="90000"/>
              </a:lnSpc>
              <a:spcBef>
                <a:spcPts val="600"/>
              </a:spcBef>
              <a:buFont typeface="Arial" charset="0"/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2400" b="1" i="1" dirty="0" err="1" smtClean="0">
                <a:effectLst/>
                <a:latin typeface="Arial" charset="0"/>
                <a:cs typeface="Arial" charset="0"/>
              </a:rPr>
              <a:t>Abstrakce</a:t>
            </a:r>
            <a:r>
              <a:rPr lang="en-GB" sz="2400" dirty="0" smtClean="0">
                <a:solidFill>
                  <a:srgbClr val="FFFFFF"/>
                </a:solidFill>
                <a:effectLst/>
                <a:latin typeface="Arial" charset="0"/>
                <a:cs typeface="Arial" charset="0"/>
              </a:rPr>
              <a:t> </a:t>
            </a:r>
            <a:r>
              <a:rPr lang="en-GB" sz="2400" dirty="0" err="1" smtClean="0">
                <a:effectLst/>
                <a:latin typeface="Arial" charset="0"/>
                <a:cs typeface="Arial" charset="0"/>
              </a:rPr>
              <a:t>znamená</a:t>
            </a:r>
            <a:r>
              <a:rPr lang="en-GB" sz="2400" dirty="0" smtClean="0">
                <a:effectLst/>
                <a:latin typeface="Arial" charset="0"/>
                <a:cs typeface="Arial" charset="0"/>
              </a:rPr>
              <a:t> </a:t>
            </a:r>
            <a:r>
              <a:rPr lang="en-GB" sz="2400" dirty="0" err="1" smtClean="0">
                <a:effectLst/>
                <a:latin typeface="Arial" charset="0"/>
                <a:cs typeface="Arial" charset="0"/>
              </a:rPr>
              <a:t>zobecnění</a:t>
            </a:r>
            <a:r>
              <a:rPr lang="en-GB" sz="2400" dirty="0" smtClean="0">
                <a:effectLst/>
                <a:latin typeface="Arial" charset="0"/>
                <a:cs typeface="Arial" charset="0"/>
              </a:rPr>
              <a:t> (</a:t>
            </a:r>
            <a:r>
              <a:rPr lang="en-GB" sz="2400" dirty="0" err="1" smtClean="0">
                <a:effectLst/>
                <a:latin typeface="Arial" charset="0"/>
                <a:cs typeface="Arial" charset="0"/>
              </a:rPr>
              <a:t>generalizaci</a:t>
            </a:r>
            <a:r>
              <a:rPr lang="en-GB" sz="2400" dirty="0" smtClean="0">
                <a:effectLst/>
                <a:latin typeface="Arial" charset="0"/>
                <a:cs typeface="Arial" charset="0"/>
              </a:rPr>
              <a:t>) - </a:t>
            </a:r>
            <a:r>
              <a:rPr lang="en-GB" sz="2400" dirty="0" err="1" smtClean="0">
                <a:effectLst/>
                <a:latin typeface="Arial" charset="0"/>
                <a:cs typeface="Arial" charset="0"/>
              </a:rPr>
              <a:t>uvažování</a:t>
            </a:r>
            <a:r>
              <a:rPr lang="en-GB" sz="2400" dirty="0" smtClean="0">
                <a:effectLst/>
                <a:latin typeface="Arial" charset="0"/>
                <a:cs typeface="Arial" charset="0"/>
              </a:rPr>
              <a:t>  </a:t>
            </a:r>
            <a:r>
              <a:rPr lang="en-GB" sz="2400" dirty="0" err="1" smtClean="0">
                <a:effectLst/>
                <a:latin typeface="Arial" charset="0"/>
                <a:cs typeface="Arial" charset="0"/>
              </a:rPr>
              <a:t>nejdůležitějších</a:t>
            </a:r>
            <a:r>
              <a:rPr lang="en-GB" sz="2400" dirty="0" smtClean="0">
                <a:effectLst/>
                <a:latin typeface="Arial" charset="0"/>
                <a:cs typeface="Arial" charset="0"/>
              </a:rPr>
              <a:t> </a:t>
            </a:r>
            <a:r>
              <a:rPr lang="en-GB" sz="2400" dirty="0" err="1" smtClean="0">
                <a:effectLst/>
                <a:latin typeface="Arial" charset="0"/>
                <a:cs typeface="Arial" charset="0"/>
              </a:rPr>
              <a:t>složek</a:t>
            </a:r>
            <a:r>
              <a:rPr lang="en-GB" sz="2400" dirty="0" smtClean="0">
                <a:effectLst/>
                <a:latin typeface="Arial" charset="0"/>
                <a:cs typeface="Arial" charset="0"/>
              </a:rPr>
              <a:t> </a:t>
            </a:r>
            <a:r>
              <a:rPr lang="en-GB" sz="2400" dirty="0" err="1" smtClean="0">
                <a:effectLst/>
                <a:latin typeface="Arial" charset="0"/>
                <a:cs typeface="Arial" charset="0"/>
              </a:rPr>
              <a:t>reálného</a:t>
            </a:r>
            <a:r>
              <a:rPr lang="en-GB" sz="2400" dirty="0" smtClean="0">
                <a:effectLst/>
                <a:latin typeface="Arial" charset="0"/>
                <a:cs typeface="Arial" charset="0"/>
              </a:rPr>
              <a:t> </a:t>
            </a:r>
            <a:r>
              <a:rPr lang="en-GB" sz="2400" dirty="0" err="1" smtClean="0">
                <a:effectLst/>
                <a:latin typeface="Arial" charset="0"/>
                <a:cs typeface="Arial" charset="0"/>
              </a:rPr>
              <a:t>systému</a:t>
            </a:r>
            <a:r>
              <a:rPr lang="en-GB" sz="2400" dirty="0" smtClean="0">
                <a:effectLst/>
                <a:latin typeface="Arial" charset="0"/>
                <a:cs typeface="Arial" charset="0"/>
              </a:rPr>
              <a:t> a </a:t>
            </a:r>
            <a:r>
              <a:rPr lang="en-GB" sz="2400" dirty="0" err="1" smtClean="0">
                <a:effectLst/>
                <a:latin typeface="Arial" charset="0"/>
                <a:cs typeface="Arial" charset="0"/>
              </a:rPr>
              <a:t>ignorování</a:t>
            </a:r>
            <a:r>
              <a:rPr lang="en-GB" sz="2400" dirty="0" smtClean="0">
                <a:effectLst/>
                <a:latin typeface="Arial" charset="0"/>
                <a:cs typeface="Arial" charset="0"/>
              </a:rPr>
              <a:t> </a:t>
            </a:r>
            <a:r>
              <a:rPr lang="en-GB" sz="2400" dirty="0" err="1" smtClean="0">
                <a:effectLst/>
                <a:latin typeface="Arial" charset="0"/>
                <a:cs typeface="Arial" charset="0"/>
              </a:rPr>
              <a:t>méně</a:t>
            </a:r>
            <a:r>
              <a:rPr lang="en-GB" sz="2400" dirty="0" smtClean="0">
                <a:effectLst/>
                <a:latin typeface="Arial" charset="0"/>
                <a:cs typeface="Arial" charset="0"/>
              </a:rPr>
              <a:t> </a:t>
            </a:r>
            <a:r>
              <a:rPr lang="en-GB" sz="2400" dirty="0" err="1" smtClean="0">
                <a:effectLst/>
                <a:latin typeface="Arial" charset="0"/>
                <a:cs typeface="Arial" charset="0"/>
              </a:rPr>
              <a:t>důležitých</a:t>
            </a:r>
            <a:r>
              <a:rPr lang="en-GB" sz="2400" dirty="0" smtClean="0">
                <a:effectLst/>
                <a:latin typeface="Arial" charset="0"/>
                <a:cs typeface="Arial" charset="0"/>
              </a:rPr>
              <a:t> </a:t>
            </a:r>
            <a:r>
              <a:rPr lang="en-GB" sz="2400" dirty="0" err="1" smtClean="0">
                <a:effectLst/>
                <a:latin typeface="Arial" charset="0"/>
                <a:cs typeface="Arial" charset="0"/>
              </a:rPr>
              <a:t>rysů</a:t>
            </a:r>
            <a:r>
              <a:rPr lang="en-GB" sz="2400" dirty="0" smtClean="0">
                <a:effectLst/>
                <a:latin typeface="Arial" charset="0"/>
                <a:cs typeface="Arial" charset="0"/>
              </a:rPr>
              <a:t>. </a:t>
            </a:r>
            <a:r>
              <a:rPr lang="en-GB" sz="2400" dirty="0" err="1" smtClean="0">
                <a:effectLst/>
                <a:latin typeface="Arial" charset="0"/>
                <a:cs typeface="Arial" charset="0"/>
              </a:rPr>
              <a:t>Důležitost</a:t>
            </a:r>
            <a:r>
              <a:rPr lang="en-GB" sz="2400" dirty="0" smtClean="0">
                <a:effectLst/>
                <a:latin typeface="Arial" charset="0"/>
                <a:cs typeface="Arial" charset="0"/>
              </a:rPr>
              <a:t> je v </a:t>
            </a:r>
            <a:r>
              <a:rPr lang="en-GB" sz="2400" dirty="0" err="1" smtClean="0">
                <a:effectLst/>
                <a:latin typeface="Arial" charset="0"/>
                <a:cs typeface="Arial" charset="0"/>
              </a:rPr>
              <a:t>tomto</a:t>
            </a:r>
            <a:r>
              <a:rPr lang="en-GB" sz="2400" dirty="0" smtClean="0">
                <a:effectLst/>
                <a:latin typeface="Arial" charset="0"/>
                <a:cs typeface="Arial" charset="0"/>
              </a:rPr>
              <a:t> </a:t>
            </a:r>
            <a:r>
              <a:rPr lang="en-GB" sz="2400" dirty="0" err="1" smtClean="0">
                <a:effectLst/>
                <a:latin typeface="Arial" charset="0"/>
                <a:cs typeface="Arial" charset="0"/>
              </a:rPr>
              <a:t>případě</a:t>
            </a:r>
            <a:r>
              <a:rPr lang="en-GB" sz="2400" dirty="0" smtClean="0">
                <a:effectLst/>
                <a:latin typeface="Arial" charset="0"/>
                <a:cs typeface="Arial" charset="0"/>
              </a:rPr>
              <a:t> </a:t>
            </a:r>
            <a:r>
              <a:rPr lang="en-GB" sz="2400" dirty="0" err="1" smtClean="0">
                <a:effectLst/>
                <a:latin typeface="Arial" charset="0"/>
                <a:cs typeface="Arial" charset="0"/>
              </a:rPr>
              <a:t>posuzována</a:t>
            </a:r>
            <a:r>
              <a:rPr lang="en-GB" sz="2400" dirty="0" smtClean="0">
                <a:effectLst/>
                <a:latin typeface="Arial" charset="0"/>
                <a:cs typeface="Arial" charset="0"/>
              </a:rPr>
              <a:t> </a:t>
            </a:r>
            <a:r>
              <a:rPr lang="en-GB" sz="2400" dirty="0" err="1" smtClean="0">
                <a:effectLst/>
                <a:latin typeface="Arial" charset="0"/>
                <a:cs typeface="Arial" charset="0"/>
              </a:rPr>
              <a:t>podle</a:t>
            </a:r>
            <a:r>
              <a:rPr lang="en-GB" sz="2400" dirty="0" smtClean="0">
                <a:effectLst/>
                <a:latin typeface="Arial" charset="0"/>
                <a:cs typeface="Arial" charset="0"/>
              </a:rPr>
              <a:t> </a:t>
            </a:r>
            <a:r>
              <a:rPr lang="en-GB" sz="2400" dirty="0" err="1" smtClean="0">
                <a:effectLst/>
                <a:latin typeface="Arial" charset="0"/>
                <a:cs typeface="Arial" charset="0"/>
              </a:rPr>
              <a:t>relativního</a:t>
            </a:r>
            <a:r>
              <a:rPr lang="en-GB" sz="2400" dirty="0" smtClean="0">
                <a:effectLst/>
                <a:latin typeface="Arial" charset="0"/>
                <a:cs typeface="Arial" charset="0"/>
              </a:rPr>
              <a:t> </a:t>
            </a:r>
            <a:r>
              <a:rPr lang="en-GB" sz="2400" dirty="0" err="1" smtClean="0">
                <a:effectLst/>
                <a:latin typeface="Arial" charset="0"/>
                <a:cs typeface="Arial" charset="0"/>
              </a:rPr>
              <a:t>vlivu</a:t>
            </a:r>
            <a:r>
              <a:rPr lang="en-GB" sz="2400" dirty="0" smtClean="0">
                <a:effectLst/>
                <a:latin typeface="Arial" charset="0"/>
                <a:cs typeface="Arial" charset="0"/>
              </a:rPr>
              <a:t> </a:t>
            </a:r>
            <a:r>
              <a:rPr lang="en-GB" sz="2400" dirty="0" err="1" smtClean="0">
                <a:effectLst/>
                <a:latin typeface="Arial" charset="0"/>
                <a:cs typeface="Arial" charset="0"/>
              </a:rPr>
              <a:t>prvků</a:t>
            </a:r>
            <a:r>
              <a:rPr lang="en-GB" sz="2400" dirty="0" smtClean="0">
                <a:effectLst/>
                <a:latin typeface="Arial" charset="0"/>
                <a:cs typeface="Arial" charset="0"/>
              </a:rPr>
              <a:t> </a:t>
            </a:r>
            <a:r>
              <a:rPr lang="en-GB" sz="2400" dirty="0" err="1" smtClean="0">
                <a:effectLst/>
                <a:latin typeface="Arial" charset="0"/>
                <a:cs typeface="Arial" charset="0"/>
              </a:rPr>
              <a:t>systému</a:t>
            </a:r>
            <a:r>
              <a:rPr lang="en-GB" sz="2400" dirty="0" smtClean="0">
                <a:effectLst/>
                <a:latin typeface="Arial" charset="0"/>
                <a:cs typeface="Arial" charset="0"/>
              </a:rPr>
              <a:t> </a:t>
            </a:r>
            <a:r>
              <a:rPr lang="en-GB" sz="2400" dirty="0" err="1" smtClean="0">
                <a:effectLst/>
                <a:latin typeface="Arial" charset="0"/>
                <a:cs typeface="Arial" charset="0"/>
              </a:rPr>
              <a:t>na</a:t>
            </a:r>
            <a:r>
              <a:rPr lang="en-GB" sz="2400" dirty="0" smtClean="0">
                <a:effectLst/>
                <a:latin typeface="Arial" charset="0"/>
                <a:cs typeface="Arial" charset="0"/>
              </a:rPr>
              <a:t> </a:t>
            </a:r>
            <a:r>
              <a:rPr lang="en-GB" sz="2400" dirty="0" err="1" smtClean="0">
                <a:effectLst/>
                <a:latin typeface="Arial" charset="0"/>
                <a:cs typeface="Arial" charset="0"/>
              </a:rPr>
              <a:t>jeho</a:t>
            </a:r>
            <a:r>
              <a:rPr lang="en-GB" sz="2400" dirty="0" smtClean="0">
                <a:effectLst/>
                <a:latin typeface="Arial" charset="0"/>
                <a:cs typeface="Arial" charset="0"/>
              </a:rPr>
              <a:t> </a:t>
            </a:r>
            <a:r>
              <a:rPr lang="en-GB" sz="2400" dirty="0" err="1" smtClean="0">
                <a:effectLst/>
                <a:latin typeface="Arial" charset="0"/>
                <a:cs typeface="Arial" charset="0"/>
              </a:rPr>
              <a:t>dynamiku</a:t>
            </a:r>
            <a:r>
              <a:rPr lang="en-GB" sz="2400" dirty="0" smtClean="0">
                <a:effectLst/>
                <a:latin typeface="Arial" charset="0"/>
              </a:rPr>
              <a:t> (</a:t>
            </a:r>
            <a:r>
              <a:rPr lang="en-GB" sz="2400" dirty="0" err="1" smtClean="0">
                <a:effectLst/>
                <a:latin typeface="Arial" charset="0"/>
              </a:rPr>
              <a:t>umí</a:t>
            </a:r>
            <a:r>
              <a:rPr lang="en-GB" sz="2400" dirty="0" smtClean="0">
                <a:effectLst/>
                <a:latin typeface="Arial" charset="0"/>
              </a:rPr>
              <a:t> </a:t>
            </a:r>
            <a:r>
              <a:rPr lang="en-GB" sz="2400" dirty="0" err="1" smtClean="0">
                <a:effectLst/>
                <a:latin typeface="Arial" charset="0"/>
              </a:rPr>
              <a:t>zpravidla</a:t>
            </a:r>
            <a:r>
              <a:rPr lang="en-GB" sz="2400" dirty="0" smtClean="0">
                <a:effectLst/>
                <a:latin typeface="Arial" charset="0"/>
              </a:rPr>
              <a:t> </a:t>
            </a:r>
            <a:r>
              <a:rPr lang="en-GB" sz="2400" dirty="0" err="1" smtClean="0">
                <a:effectLst/>
                <a:latin typeface="Arial" charset="0"/>
              </a:rPr>
              <a:t>technici</a:t>
            </a:r>
            <a:r>
              <a:rPr lang="en-GB" sz="2400" dirty="0" smtClean="0">
                <a:effectLst/>
                <a:latin typeface="Arial" charset="0"/>
              </a:rPr>
              <a:t> a </a:t>
            </a:r>
            <a:r>
              <a:rPr lang="en-GB" sz="2400" dirty="0" err="1" smtClean="0">
                <a:effectLst/>
                <a:latin typeface="Arial" charset="0"/>
              </a:rPr>
              <a:t>matematici</a:t>
            </a:r>
            <a:r>
              <a:rPr lang="en-GB" sz="2400" dirty="0" smtClean="0">
                <a:effectLst/>
                <a:latin typeface="Arial" charset="0"/>
              </a:rPr>
              <a:t>)</a:t>
            </a:r>
            <a:r>
              <a:rPr lang="ar-SA" sz="2400" dirty="0" smtClean="0">
                <a:effectLst/>
                <a:latin typeface="Arial" charset="0"/>
                <a:cs typeface="Arial" charset="0"/>
              </a:rPr>
              <a:t>‏</a:t>
            </a:r>
            <a:endParaRPr lang="en-GB" sz="2400" dirty="0" smtClean="0">
              <a:effectLst/>
              <a:latin typeface="Arial" charset="0"/>
            </a:endParaRPr>
          </a:p>
        </p:txBody>
      </p:sp>
      <p:sp>
        <p:nvSpPr>
          <p:cNvPr id="2048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04800" y="4191000"/>
            <a:ext cx="8458200" cy="19050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ts val="600"/>
              </a:spcBef>
              <a:buClr>
                <a:srgbClr val="FFFF00"/>
              </a:buClr>
              <a:buFont typeface="Arial" charset="0"/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2400" b="1" i="1" dirty="0" err="1" smtClean="0">
                <a:solidFill>
                  <a:schemeClr val="tx2"/>
                </a:solidFill>
                <a:latin typeface="Arial" charset="0"/>
                <a:cs typeface="Arial" charset="0"/>
              </a:rPr>
              <a:t>Interpretace</a:t>
            </a:r>
            <a:r>
              <a:rPr lang="en-GB" sz="2400" b="1" dirty="0" smtClean="0">
                <a:solidFill>
                  <a:srgbClr val="FFFF00"/>
                </a:solidFill>
                <a:latin typeface="Arial" charset="0"/>
                <a:cs typeface="Arial" charset="0"/>
              </a:rPr>
              <a:t> </a:t>
            </a:r>
            <a:r>
              <a:rPr lang="en-GB" sz="2400" dirty="0" err="1" smtClean="0">
                <a:latin typeface="Arial" charset="0"/>
                <a:cs typeface="Arial" charset="0"/>
              </a:rPr>
              <a:t>znamená</a:t>
            </a:r>
            <a:r>
              <a:rPr lang="en-GB" sz="2400" dirty="0" smtClean="0">
                <a:latin typeface="Arial" charset="0"/>
                <a:cs typeface="Arial" charset="0"/>
              </a:rPr>
              <a:t> </a:t>
            </a:r>
            <a:r>
              <a:rPr lang="en-GB" sz="2400" dirty="0" err="1" smtClean="0">
                <a:latin typeface="Arial" charset="0"/>
                <a:cs typeface="Arial" charset="0"/>
              </a:rPr>
              <a:t>výklad</a:t>
            </a:r>
            <a:r>
              <a:rPr lang="en-GB" sz="2400" dirty="0" smtClean="0">
                <a:latin typeface="Arial" charset="0"/>
                <a:cs typeface="Arial" charset="0"/>
              </a:rPr>
              <a:t> </a:t>
            </a:r>
            <a:r>
              <a:rPr lang="en-GB" sz="2400" dirty="0" err="1" smtClean="0">
                <a:latin typeface="Arial" charset="0"/>
                <a:cs typeface="Arial" charset="0"/>
              </a:rPr>
              <a:t>vztahu</a:t>
            </a:r>
            <a:r>
              <a:rPr lang="en-GB" sz="2400" dirty="0" smtClean="0">
                <a:latin typeface="Arial" charset="0"/>
                <a:cs typeface="Arial" charset="0"/>
              </a:rPr>
              <a:t> </a:t>
            </a:r>
            <a:r>
              <a:rPr lang="en-GB" sz="2400" dirty="0" err="1" smtClean="0">
                <a:latin typeface="Arial" charset="0"/>
                <a:cs typeface="Arial" charset="0"/>
              </a:rPr>
              <a:t>mezi</a:t>
            </a:r>
            <a:r>
              <a:rPr lang="en-GB" sz="2400" dirty="0" smtClean="0">
                <a:latin typeface="Arial" charset="0"/>
                <a:cs typeface="Arial" charset="0"/>
              </a:rPr>
              <a:t> </a:t>
            </a:r>
            <a:r>
              <a:rPr lang="en-GB" sz="2400" dirty="0" err="1" smtClean="0">
                <a:latin typeface="Arial" charset="0"/>
                <a:cs typeface="Arial" charset="0"/>
              </a:rPr>
              <a:t>modelem</a:t>
            </a:r>
            <a:r>
              <a:rPr lang="en-GB" sz="2400" dirty="0" smtClean="0">
                <a:latin typeface="Arial" charset="0"/>
                <a:cs typeface="Arial" charset="0"/>
              </a:rPr>
              <a:t> (s </a:t>
            </a:r>
            <a:r>
              <a:rPr lang="en-GB" sz="2400" dirty="0" err="1" smtClean="0">
                <a:latin typeface="Arial" charset="0"/>
                <a:cs typeface="Arial" charset="0"/>
              </a:rPr>
              <a:t>jeho</a:t>
            </a:r>
            <a:r>
              <a:rPr lang="en-GB" sz="2400" dirty="0" smtClean="0">
                <a:latin typeface="Arial" charset="0"/>
                <a:cs typeface="Arial" charset="0"/>
              </a:rPr>
              <a:t> </a:t>
            </a:r>
            <a:r>
              <a:rPr lang="en-GB" sz="2400" dirty="0" err="1" smtClean="0">
                <a:latin typeface="Arial" charset="0"/>
                <a:cs typeface="Arial" charset="0"/>
              </a:rPr>
              <a:t>prvky</a:t>
            </a:r>
            <a:r>
              <a:rPr lang="en-GB" sz="2400" dirty="0" smtClean="0">
                <a:latin typeface="Arial" charset="0"/>
                <a:cs typeface="Arial" charset="0"/>
              </a:rPr>
              <a:t>, </a:t>
            </a:r>
            <a:r>
              <a:rPr lang="en-GB" sz="2400" dirty="0" err="1" smtClean="0">
                <a:latin typeface="Arial" charset="0"/>
                <a:cs typeface="Arial" charset="0"/>
              </a:rPr>
              <a:t>vlastnostmi</a:t>
            </a:r>
            <a:r>
              <a:rPr lang="en-GB" sz="2400" dirty="0" smtClean="0">
                <a:latin typeface="Arial" charset="0"/>
                <a:cs typeface="Arial" charset="0"/>
              </a:rPr>
              <a:t> a </a:t>
            </a:r>
            <a:r>
              <a:rPr lang="en-GB" sz="2400" dirty="0" err="1" smtClean="0">
                <a:latin typeface="Arial" charset="0"/>
                <a:cs typeface="Arial" charset="0"/>
              </a:rPr>
              <a:t>chováním</a:t>
            </a:r>
            <a:r>
              <a:rPr lang="en-GB" sz="2400" dirty="0" smtClean="0">
                <a:latin typeface="Arial" charset="0"/>
                <a:cs typeface="Arial" charset="0"/>
              </a:rPr>
              <a:t>) a </a:t>
            </a:r>
            <a:r>
              <a:rPr lang="en-GB" sz="2400" dirty="0" err="1" smtClean="0">
                <a:latin typeface="Arial" charset="0"/>
                <a:cs typeface="Arial" charset="0"/>
              </a:rPr>
              <a:t>reálným</a:t>
            </a:r>
            <a:r>
              <a:rPr lang="en-GB" sz="2400" dirty="0" smtClean="0">
                <a:latin typeface="Arial" charset="0"/>
                <a:cs typeface="Arial" charset="0"/>
              </a:rPr>
              <a:t> </a:t>
            </a:r>
            <a:r>
              <a:rPr lang="en-GB" sz="2400" dirty="0" err="1" smtClean="0">
                <a:latin typeface="Arial" charset="0"/>
                <a:cs typeface="Arial" charset="0"/>
              </a:rPr>
              <a:t>systémem</a:t>
            </a:r>
            <a:r>
              <a:rPr lang="en-GB" sz="2400" dirty="0" smtClean="0">
                <a:latin typeface="Arial" charset="0"/>
                <a:cs typeface="Arial" charset="0"/>
              </a:rPr>
              <a:t>. </a:t>
            </a:r>
            <a:r>
              <a:rPr lang="en-GB" sz="2400" dirty="0" err="1" smtClean="0">
                <a:latin typeface="Arial" charset="0"/>
                <a:cs typeface="Arial" charset="0"/>
              </a:rPr>
              <a:t>Pokud</a:t>
            </a:r>
            <a:r>
              <a:rPr lang="en-GB" sz="2400" dirty="0" smtClean="0">
                <a:latin typeface="Arial" charset="0"/>
                <a:cs typeface="Arial" charset="0"/>
              </a:rPr>
              <a:t> </a:t>
            </a:r>
            <a:r>
              <a:rPr lang="en-GB" sz="2400" dirty="0" err="1" smtClean="0">
                <a:latin typeface="Arial" charset="0"/>
                <a:cs typeface="Arial" charset="0"/>
              </a:rPr>
              <a:t>nelze</a:t>
            </a:r>
            <a:r>
              <a:rPr lang="en-GB" sz="2400" dirty="0" smtClean="0">
                <a:latin typeface="Arial" charset="0"/>
                <a:cs typeface="Arial" charset="0"/>
              </a:rPr>
              <a:t> </a:t>
            </a:r>
            <a:r>
              <a:rPr lang="en-GB" sz="2400" dirty="0" err="1" smtClean="0">
                <a:latin typeface="Arial" charset="0"/>
                <a:cs typeface="Arial" charset="0"/>
              </a:rPr>
              <a:t>parametry</a:t>
            </a:r>
            <a:r>
              <a:rPr lang="en-GB" sz="2400" dirty="0" smtClean="0">
                <a:latin typeface="Arial" charset="0"/>
                <a:cs typeface="Arial" charset="0"/>
              </a:rPr>
              <a:t> </a:t>
            </a:r>
            <a:r>
              <a:rPr lang="en-GB" sz="2400" dirty="0" err="1" smtClean="0">
                <a:latin typeface="Arial" charset="0"/>
                <a:cs typeface="Arial" charset="0"/>
              </a:rPr>
              <a:t>modelu</a:t>
            </a:r>
            <a:r>
              <a:rPr lang="en-GB" sz="2400" dirty="0" smtClean="0">
                <a:latin typeface="Arial" charset="0"/>
                <a:cs typeface="Arial" charset="0"/>
              </a:rPr>
              <a:t> </a:t>
            </a:r>
            <a:r>
              <a:rPr lang="en-GB" sz="2400" dirty="0" err="1" smtClean="0">
                <a:latin typeface="Arial" charset="0"/>
                <a:cs typeface="Arial" charset="0"/>
              </a:rPr>
              <a:t>interpretovat</a:t>
            </a:r>
            <a:r>
              <a:rPr lang="en-GB" sz="2400" dirty="0" smtClean="0">
                <a:latin typeface="Arial" charset="0"/>
                <a:cs typeface="Arial" charset="0"/>
              </a:rPr>
              <a:t>, </a:t>
            </a:r>
            <a:r>
              <a:rPr lang="en-GB" sz="2400" dirty="0" err="1" smtClean="0">
                <a:latin typeface="Arial" charset="0"/>
                <a:cs typeface="Arial" charset="0"/>
              </a:rPr>
              <a:t>pak</a:t>
            </a:r>
            <a:r>
              <a:rPr lang="en-GB" sz="2400" dirty="0" smtClean="0">
                <a:latin typeface="Arial" charset="0"/>
                <a:cs typeface="Arial" charset="0"/>
              </a:rPr>
              <a:t> </a:t>
            </a:r>
            <a:r>
              <a:rPr lang="en-GB" sz="2400" dirty="0" err="1" smtClean="0">
                <a:latin typeface="Arial" charset="0"/>
                <a:cs typeface="Arial" charset="0"/>
              </a:rPr>
              <a:t>nelze</a:t>
            </a:r>
            <a:r>
              <a:rPr lang="en-GB" sz="2400" dirty="0" smtClean="0">
                <a:latin typeface="Arial" charset="0"/>
                <a:cs typeface="Arial" charset="0"/>
              </a:rPr>
              <a:t> </a:t>
            </a:r>
            <a:r>
              <a:rPr lang="en-GB" sz="2400" dirty="0" err="1" smtClean="0">
                <a:latin typeface="Arial" charset="0"/>
                <a:cs typeface="Arial" charset="0"/>
              </a:rPr>
              <a:t>na</a:t>
            </a:r>
            <a:r>
              <a:rPr lang="en-GB" sz="2400" dirty="0" smtClean="0">
                <a:latin typeface="Arial" charset="0"/>
                <a:cs typeface="Arial" charset="0"/>
              </a:rPr>
              <a:t> </a:t>
            </a:r>
            <a:r>
              <a:rPr lang="en-GB" sz="2400" dirty="0" err="1" smtClean="0">
                <a:latin typeface="Arial" charset="0"/>
                <a:cs typeface="Arial" charset="0"/>
              </a:rPr>
              <a:t>reálném</a:t>
            </a:r>
            <a:r>
              <a:rPr lang="en-GB" sz="2400" dirty="0" smtClean="0">
                <a:latin typeface="Arial" charset="0"/>
                <a:cs typeface="Arial" charset="0"/>
              </a:rPr>
              <a:t> </a:t>
            </a:r>
            <a:r>
              <a:rPr lang="en-GB" sz="2400" dirty="0" err="1" smtClean="0">
                <a:latin typeface="Arial" charset="0"/>
                <a:cs typeface="Arial" charset="0"/>
              </a:rPr>
              <a:t>systému</a:t>
            </a:r>
            <a:r>
              <a:rPr lang="en-GB" sz="2400" dirty="0" smtClean="0">
                <a:latin typeface="Arial" charset="0"/>
                <a:cs typeface="Arial" charset="0"/>
              </a:rPr>
              <a:t> </a:t>
            </a:r>
            <a:r>
              <a:rPr lang="en-GB" sz="2400" dirty="0" err="1" smtClean="0">
                <a:latin typeface="Arial" charset="0"/>
                <a:cs typeface="Arial" charset="0"/>
              </a:rPr>
              <a:t>měřit</a:t>
            </a:r>
            <a:r>
              <a:rPr lang="en-GB" sz="2400" dirty="0" smtClean="0">
                <a:latin typeface="Arial" charset="0"/>
                <a:cs typeface="Arial" charset="0"/>
              </a:rPr>
              <a:t> </a:t>
            </a:r>
            <a:r>
              <a:rPr lang="en-GB" sz="2400" dirty="0" err="1" smtClean="0">
                <a:latin typeface="Arial" charset="0"/>
                <a:cs typeface="Arial" charset="0"/>
              </a:rPr>
              <a:t>jejich</a:t>
            </a:r>
            <a:r>
              <a:rPr lang="en-GB" sz="2400" dirty="0" smtClean="0">
                <a:latin typeface="Arial" charset="0"/>
                <a:cs typeface="Arial" charset="0"/>
              </a:rPr>
              <a:t> </a:t>
            </a:r>
            <a:r>
              <a:rPr lang="en-GB" sz="2400" dirty="0" err="1" smtClean="0">
                <a:latin typeface="Arial" charset="0"/>
                <a:cs typeface="Arial" charset="0"/>
              </a:rPr>
              <a:t>vlastnosti</a:t>
            </a:r>
            <a:r>
              <a:rPr lang="en-GB" sz="2400" dirty="0" smtClean="0">
                <a:latin typeface="Arial" charset="0"/>
              </a:rPr>
              <a:t> (</a:t>
            </a:r>
            <a:r>
              <a:rPr lang="en-GB" sz="2400" dirty="0" err="1" smtClean="0">
                <a:latin typeface="Arial" charset="0"/>
              </a:rPr>
              <a:t>umí</a:t>
            </a:r>
            <a:r>
              <a:rPr lang="en-GB" sz="2400" dirty="0" smtClean="0">
                <a:latin typeface="Arial" charset="0"/>
              </a:rPr>
              <a:t> </a:t>
            </a:r>
            <a:r>
              <a:rPr lang="en-GB" sz="2400" dirty="0" err="1" smtClean="0">
                <a:latin typeface="Arial" charset="0"/>
              </a:rPr>
              <a:t>zpravidla</a:t>
            </a:r>
            <a:r>
              <a:rPr lang="en-GB" sz="2400" dirty="0" smtClean="0">
                <a:latin typeface="Arial" charset="0"/>
              </a:rPr>
              <a:t> </a:t>
            </a:r>
            <a:r>
              <a:rPr lang="en-GB" sz="2400" dirty="0" err="1" smtClean="0">
                <a:latin typeface="Arial" charset="0"/>
              </a:rPr>
              <a:t>biologové</a:t>
            </a:r>
            <a:r>
              <a:rPr lang="en-GB" sz="2400" dirty="0" smtClean="0">
                <a:latin typeface="Arial" charset="0"/>
              </a:rPr>
              <a:t>)</a:t>
            </a:r>
            <a:r>
              <a:rPr lang="ar-SA" sz="2400" dirty="0" smtClean="0">
                <a:latin typeface="Arial" charset="0"/>
                <a:cs typeface="Arial" charset="0"/>
              </a:rPr>
              <a:t>‏</a:t>
            </a:r>
            <a:endParaRPr lang="en-GB" sz="2400" dirty="0" smtClean="0">
              <a:latin typeface="Arial" charset="0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1403648" y="188640"/>
            <a:ext cx="59436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Tx/>
              <a:buFont typeface="Times New Roman" pitchFamily="16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en-GB" sz="4400" b="0" i="0" u="none" strike="noStrike" kern="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Základní pojmy</a:t>
            </a:r>
            <a:endParaRPr kumimoji="0" lang="en-GB" sz="4400" b="0" i="0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1"/>
          <p:cNvSpPr>
            <a:spLocks noGrp="1" noChangeArrowheads="1"/>
          </p:cNvSpPr>
          <p:nvPr>
            <p:ph type="body"/>
          </p:nvPr>
        </p:nvSpPr>
        <p:spPr>
          <a:xfrm>
            <a:off x="304800" y="1981200"/>
            <a:ext cx="5105400" cy="4114800"/>
          </a:xfrm>
          <a:noFill/>
          <a:ln>
            <a:round/>
            <a:headEnd/>
            <a:tailEnd/>
          </a:ln>
          <a:extLst/>
        </p:spPr>
        <p:txBody>
          <a:bodyPr anchor="t"/>
          <a:lstStyle/>
          <a:p>
            <a:pPr marL="338138" indent="-338138" algn="l" eaLnBrk="1" hangingPunct="1">
              <a:lnSpc>
                <a:spcPct val="100000"/>
              </a:lnSpc>
              <a:spcBef>
                <a:spcPts val="800"/>
              </a:spcBef>
              <a:buFont typeface="Arial" charset="0"/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3200" b="1" dirty="0" err="1" smtClean="0">
                <a:effectLst/>
                <a:latin typeface="Arial" charset="0"/>
                <a:cs typeface="Arial" charset="0"/>
              </a:rPr>
              <a:t>Realizace</a:t>
            </a:r>
            <a:r>
              <a:rPr lang="en-GB" sz="3200" b="1" dirty="0" smtClean="0">
                <a:effectLst/>
                <a:latin typeface="Arial" charset="0"/>
                <a:cs typeface="Arial" charset="0"/>
              </a:rPr>
              <a:t> </a:t>
            </a:r>
            <a:r>
              <a:rPr lang="en-GB" sz="3200" b="1" dirty="0" err="1" smtClean="0">
                <a:effectLst/>
                <a:latin typeface="Arial" charset="0"/>
                <a:cs typeface="Arial" charset="0"/>
              </a:rPr>
              <a:t>modelu</a:t>
            </a:r>
            <a:r>
              <a:rPr lang="en-GB" sz="3200" dirty="0" smtClean="0">
                <a:solidFill>
                  <a:srgbClr val="FFFFFF"/>
                </a:solidFill>
                <a:effectLst/>
                <a:latin typeface="Arial" charset="0"/>
                <a:cs typeface="Arial" charset="0"/>
              </a:rPr>
              <a:t> </a:t>
            </a:r>
          </a:p>
          <a:p>
            <a:pPr marL="338138" indent="-338138" algn="l" eaLnBrk="1" hangingPunct="1">
              <a:lnSpc>
                <a:spcPct val="100000"/>
              </a:lnSpc>
              <a:spcBef>
                <a:spcPts val="600"/>
              </a:spcBef>
              <a:buClr>
                <a:srgbClr val="FFFFFF"/>
              </a:buClr>
              <a:buFont typeface="Arial" charset="0"/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3200" dirty="0" smtClean="0">
                <a:solidFill>
                  <a:srgbClr val="FFFFFF"/>
                </a:solidFill>
                <a:effectLst/>
                <a:latin typeface="Arial" charset="0"/>
              </a:rPr>
              <a:t>	</a:t>
            </a:r>
            <a:r>
              <a:rPr lang="en-GB" sz="2400" dirty="0" smtClean="0">
                <a:effectLst/>
                <a:latin typeface="Arial" charset="0"/>
                <a:cs typeface="Arial" charset="0"/>
              </a:rPr>
              <a:t>(</a:t>
            </a:r>
            <a:r>
              <a:rPr lang="en-GB" sz="2400" dirty="0" err="1" smtClean="0">
                <a:effectLst/>
                <a:latin typeface="Arial" charset="0"/>
                <a:cs typeface="Arial" charset="0"/>
              </a:rPr>
              <a:t>většinou</a:t>
            </a:r>
            <a:r>
              <a:rPr lang="en-GB" sz="2400" dirty="0" smtClean="0">
                <a:effectLst/>
                <a:latin typeface="Arial" charset="0"/>
                <a:cs typeface="Arial" charset="0"/>
              </a:rPr>
              <a:t> </a:t>
            </a:r>
            <a:r>
              <a:rPr lang="en-GB" sz="2400" dirty="0" err="1" smtClean="0">
                <a:effectLst/>
                <a:latin typeface="Arial" charset="0"/>
                <a:cs typeface="Arial" charset="0"/>
              </a:rPr>
              <a:t>počítačem</a:t>
            </a:r>
            <a:r>
              <a:rPr lang="en-GB" sz="2400" dirty="0" smtClean="0">
                <a:effectLst/>
                <a:latin typeface="Arial" charset="0"/>
                <a:cs typeface="Arial" charset="0"/>
              </a:rPr>
              <a:t>, ale </a:t>
            </a:r>
            <a:r>
              <a:rPr lang="en-GB" sz="2400" dirty="0" err="1" smtClean="0">
                <a:effectLst/>
                <a:latin typeface="Arial" charset="0"/>
                <a:cs typeface="Arial" charset="0"/>
              </a:rPr>
              <a:t>může</a:t>
            </a:r>
            <a:r>
              <a:rPr lang="en-GB" sz="2400" dirty="0" smtClean="0">
                <a:effectLst/>
                <a:latin typeface="Arial" charset="0"/>
                <a:cs typeface="Arial" charset="0"/>
              </a:rPr>
              <a:t> </a:t>
            </a:r>
            <a:r>
              <a:rPr lang="en-GB" sz="2400" dirty="0" err="1" smtClean="0">
                <a:effectLst/>
                <a:latin typeface="Arial" charset="0"/>
                <a:cs typeface="Arial" charset="0"/>
              </a:rPr>
              <a:t>být</a:t>
            </a:r>
            <a:r>
              <a:rPr lang="en-GB" sz="2400" dirty="0" smtClean="0">
                <a:effectLst/>
                <a:latin typeface="Arial" charset="0"/>
                <a:cs typeface="Arial" charset="0"/>
              </a:rPr>
              <a:t> </a:t>
            </a:r>
            <a:r>
              <a:rPr lang="en-GB" sz="2400" dirty="0" err="1" smtClean="0">
                <a:effectLst/>
                <a:latin typeface="Arial" charset="0"/>
              </a:rPr>
              <a:t>i</a:t>
            </a:r>
            <a:r>
              <a:rPr lang="en-GB" sz="2400" dirty="0" smtClean="0">
                <a:effectLst/>
                <a:latin typeface="Arial" charset="0"/>
              </a:rPr>
              <a:t> </a:t>
            </a:r>
            <a:r>
              <a:rPr lang="en-GB" sz="2400" dirty="0" err="1" smtClean="0">
                <a:effectLst/>
                <a:latin typeface="Arial" charset="0"/>
                <a:cs typeface="Arial" charset="0"/>
              </a:rPr>
              <a:t>fyzikální</a:t>
            </a:r>
            <a:r>
              <a:rPr lang="en-GB" sz="2400" dirty="0" smtClean="0">
                <a:effectLst/>
                <a:latin typeface="Arial" charset="0"/>
                <a:cs typeface="Arial" charset="0"/>
              </a:rPr>
              <a:t>, </a:t>
            </a:r>
            <a:r>
              <a:rPr lang="en-GB" sz="2400" dirty="0" err="1" smtClean="0">
                <a:effectLst/>
                <a:latin typeface="Arial" charset="0"/>
                <a:cs typeface="Arial" charset="0"/>
              </a:rPr>
              <a:t>geometrický</a:t>
            </a:r>
            <a:r>
              <a:rPr lang="en-GB" sz="2400" dirty="0" smtClean="0">
                <a:effectLst/>
                <a:latin typeface="Arial" charset="0"/>
                <a:cs typeface="Arial" charset="0"/>
              </a:rPr>
              <a:t>, ...)</a:t>
            </a:r>
            <a:r>
              <a:rPr lang="ar-SA" sz="2400" dirty="0" smtClean="0">
                <a:effectLst/>
                <a:latin typeface="Arial" charset="0"/>
                <a:cs typeface="Arial" charset="0"/>
              </a:rPr>
              <a:t>‏</a:t>
            </a:r>
            <a:endParaRPr lang="en-GB" sz="2400" dirty="0" smtClean="0">
              <a:effectLst/>
              <a:latin typeface="Arial" charset="0"/>
              <a:cs typeface="Arial" charset="0"/>
            </a:endParaRPr>
          </a:p>
          <a:p>
            <a:pPr marL="338138" indent="-338138" algn="l" eaLnBrk="1" hangingPunct="1">
              <a:lnSpc>
                <a:spcPct val="100000"/>
              </a:lnSpc>
              <a:spcBef>
                <a:spcPts val="600"/>
              </a:spcBef>
              <a:buClr>
                <a:srgbClr val="FFFFFF"/>
              </a:buClr>
              <a:buFont typeface="Arial" charset="0"/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2400" dirty="0" smtClean="0">
                <a:effectLst/>
                <a:latin typeface="Arial" charset="0"/>
              </a:rPr>
              <a:t>	</a:t>
            </a:r>
            <a:r>
              <a:rPr lang="en-GB" sz="2400" dirty="0" err="1" smtClean="0">
                <a:effectLst/>
                <a:latin typeface="Arial" charset="0"/>
                <a:cs typeface="Arial" charset="0"/>
              </a:rPr>
              <a:t>na</a:t>
            </a:r>
            <a:r>
              <a:rPr lang="en-GB" sz="2400" dirty="0" smtClean="0">
                <a:effectLst/>
                <a:latin typeface="Arial" charset="0"/>
                <a:cs typeface="Arial" charset="0"/>
              </a:rPr>
              <a:t> </a:t>
            </a:r>
            <a:r>
              <a:rPr lang="en-GB" sz="2400" dirty="0" err="1" smtClean="0">
                <a:effectLst/>
                <a:latin typeface="Arial" charset="0"/>
                <a:cs typeface="Arial" charset="0"/>
              </a:rPr>
              <a:t>zařízení</a:t>
            </a:r>
            <a:r>
              <a:rPr lang="en-GB" sz="2400" dirty="0" smtClean="0">
                <a:effectLst/>
                <a:latin typeface="Arial" charset="0"/>
                <a:cs typeface="Arial" charset="0"/>
              </a:rPr>
              <a:t> </a:t>
            </a:r>
            <a:r>
              <a:rPr lang="en-GB" sz="2400" dirty="0" err="1" smtClean="0">
                <a:effectLst/>
                <a:latin typeface="Arial" charset="0"/>
                <a:cs typeface="Arial" charset="0"/>
              </a:rPr>
              <a:t>schopném</a:t>
            </a:r>
            <a:r>
              <a:rPr lang="en-GB" sz="2400" dirty="0" smtClean="0">
                <a:effectLst/>
                <a:latin typeface="Arial" charset="0"/>
                <a:cs typeface="Arial" charset="0"/>
              </a:rPr>
              <a:t> </a:t>
            </a:r>
            <a:r>
              <a:rPr lang="en-GB" sz="2400" dirty="0" err="1" smtClean="0">
                <a:effectLst/>
                <a:latin typeface="Arial" charset="0"/>
                <a:cs typeface="Arial" charset="0"/>
              </a:rPr>
              <a:t>zpracování</a:t>
            </a:r>
            <a:r>
              <a:rPr lang="en-GB" sz="2400" dirty="0" smtClean="0">
                <a:effectLst/>
                <a:latin typeface="Arial" charset="0"/>
                <a:cs typeface="Arial" charset="0"/>
              </a:rPr>
              <a:t> </a:t>
            </a:r>
            <a:r>
              <a:rPr lang="en-GB" sz="2400" dirty="0" err="1" smtClean="0">
                <a:effectLst/>
                <a:latin typeface="Arial" charset="0"/>
                <a:cs typeface="Arial" charset="0"/>
              </a:rPr>
              <a:t>dat</a:t>
            </a:r>
            <a:r>
              <a:rPr lang="en-GB" sz="2400" dirty="0" smtClean="0">
                <a:effectLst/>
                <a:latin typeface="Arial" charset="0"/>
                <a:cs typeface="Arial" charset="0"/>
              </a:rPr>
              <a:t>, resp. </a:t>
            </a:r>
            <a:r>
              <a:rPr lang="en-GB" sz="2400" dirty="0" err="1" smtClean="0">
                <a:effectLst/>
                <a:latin typeface="Arial" charset="0"/>
                <a:cs typeface="Arial" charset="0"/>
              </a:rPr>
              <a:t>signálů</a:t>
            </a:r>
            <a:r>
              <a:rPr lang="en-GB" sz="2400" dirty="0" smtClean="0">
                <a:effectLst/>
                <a:latin typeface="Arial" charset="0"/>
                <a:cs typeface="Arial" charset="0"/>
              </a:rPr>
              <a:t>, </a:t>
            </a:r>
            <a:r>
              <a:rPr lang="en-GB" sz="2400" dirty="0" err="1" smtClean="0">
                <a:effectLst/>
                <a:latin typeface="Arial" charset="0"/>
                <a:cs typeface="Arial" charset="0"/>
              </a:rPr>
              <a:t>má-li</a:t>
            </a:r>
            <a:r>
              <a:rPr lang="en-GB" sz="2400" dirty="0" smtClean="0">
                <a:effectLst/>
                <a:latin typeface="Arial" charset="0"/>
                <a:cs typeface="Arial" charset="0"/>
              </a:rPr>
              <a:t> k </a:t>
            </a:r>
            <a:r>
              <a:rPr lang="en-GB" sz="2400" dirty="0" err="1" smtClean="0">
                <a:effectLst/>
                <a:latin typeface="Arial" charset="0"/>
                <a:cs typeface="Arial" charset="0"/>
              </a:rPr>
              <a:t>dispozici</a:t>
            </a:r>
            <a:r>
              <a:rPr lang="en-GB" sz="2400" dirty="0" smtClean="0">
                <a:effectLst/>
                <a:latin typeface="Arial" charset="0"/>
                <a:cs typeface="Arial" charset="0"/>
              </a:rPr>
              <a:t> </a:t>
            </a:r>
            <a:r>
              <a:rPr lang="en-GB" sz="2400" dirty="0" err="1" smtClean="0">
                <a:effectLst/>
                <a:latin typeface="Arial" charset="0"/>
                <a:cs typeface="Arial" charset="0"/>
              </a:rPr>
              <a:t>vhodně</a:t>
            </a:r>
            <a:r>
              <a:rPr lang="en-GB" sz="2400" dirty="0" smtClean="0">
                <a:effectLst/>
                <a:latin typeface="Arial" charset="0"/>
                <a:cs typeface="Arial" charset="0"/>
              </a:rPr>
              <a:t> </a:t>
            </a:r>
            <a:r>
              <a:rPr lang="en-GB" sz="2400" dirty="0" err="1" smtClean="0">
                <a:effectLst/>
                <a:latin typeface="Arial" charset="0"/>
                <a:cs typeface="Arial" charset="0"/>
              </a:rPr>
              <a:t>zakódované</a:t>
            </a:r>
            <a:r>
              <a:rPr lang="en-GB" sz="2400" dirty="0" smtClean="0">
                <a:effectLst/>
                <a:latin typeface="Arial" charset="0"/>
                <a:cs typeface="Arial" charset="0"/>
              </a:rPr>
              <a:t> </a:t>
            </a:r>
            <a:r>
              <a:rPr lang="en-GB" sz="2400" dirty="0" err="1" smtClean="0">
                <a:effectLst/>
                <a:latin typeface="Arial" charset="0"/>
                <a:cs typeface="Arial" charset="0"/>
              </a:rPr>
              <a:t>instrukce</a:t>
            </a:r>
            <a:r>
              <a:rPr lang="en-GB" sz="2400" dirty="0" smtClean="0">
                <a:effectLst/>
                <a:latin typeface="Arial" charset="0"/>
                <a:cs typeface="Arial" charset="0"/>
              </a:rPr>
              <a:t> </a:t>
            </a:r>
            <a:r>
              <a:rPr lang="en-GB" sz="2400" dirty="0" err="1" smtClean="0">
                <a:effectLst/>
                <a:latin typeface="Arial" charset="0"/>
                <a:cs typeface="Arial" charset="0"/>
              </a:rPr>
              <a:t>popisující</a:t>
            </a:r>
            <a:r>
              <a:rPr lang="en-GB" sz="2400" dirty="0" smtClean="0">
                <a:effectLst/>
                <a:latin typeface="Arial" charset="0"/>
                <a:cs typeface="Arial" charset="0"/>
              </a:rPr>
              <a:t> model</a:t>
            </a:r>
          </a:p>
        </p:txBody>
      </p:sp>
      <p:pic>
        <p:nvPicPr>
          <p:cNvPr id="2151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0" y="2209800"/>
            <a:ext cx="2971800" cy="29686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1403648" y="188640"/>
            <a:ext cx="59436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Tx/>
              <a:buFont typeface="Times New Roman" pitchFamily="16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en-GB" sz="4400" b="0" i="0" u="none" strike="noStrike" kern="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Základní pojmy</a:t>
            </a:r>
            <a:endParaRPr kumimoji="0" lang="en-GB" sz="4400" b="0" i="0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2372" y="188640"/>
            <a:ext cx="8219256" cy="1008113"/>
          </a:xfrm>
        </p:spPr>
        <p:txBody>
          <a:bodyPr/>
          <a:lstStyle/>
          <a:p>
            <a:r>
              <a:rPr lang="cs-CZ" dirty="0" smtClean="0"/>
              <a:t>Studijní materiály</a:t>
            </a:r>
            <a:endParaRPr lang="cs-CZ" dirty="0"/>
          </a:p>
        </p:txBody>
      </p:sp>
      <p:pic>
        <p:nvPicPr>
          <p:cNvPr id="389122" name="Picture 2" descr="Physiological Control Systems: Analysis, Simulation, and Estimation (IEEE Press Series on Biomedical Engineering)"/>
          <p:cNvPicPr>
            <a:picLocks noChangeAspect="1" noChangeArrowheads="1"/>
          </p:cNvPicPr>
          <p:nvPr/>
        </p:nvPicPr>
        <p:blipFill>
          <a:blip r:embed="rId2" cstate="print"/>
          <a:srcRect l="14326" r="15690"/>
          <a:stretch>
            <a:fillRect/>
          </a:stretch>
        </p:blipFill>
        <p:spPr bwMode="auto">
          <a:xfrm>
            <a:off x="0" y="1418481"/>
            <a:ext cx="3059832" cy="4372170"/>
          </a:xfrm>
          <a:prstGeom prst="rect">
            <a:avLst/>
          </a:prstGeom>
          <a:noFill/>
        </p:spPr>
      </p:pic>
      <p:pic>
        <p:nvPicPr>
          <p:cNvPr id="389126" name="Picture 6" descr="Principles of Object-Oriented Modeling and Simulation with Modelica 2.1"/>
          <p:cNvPicPr>
            <a:picLocks noChangeAspect="1" noChangeArrowheads="1"/>
          </p:cNvPicPr>
          <p:nvPr/>
        </p:nvPicPr>
        <p:blipFill>
          <a:blip r:embed="rId3" cstate="print"/>
          <a:srcRect l="17640" t="13980" r="23021"/>
          <a:stretch>
            <a:fillRect/>
          </a:stretch>
        </p:blipFill>
        <p:spPr bwMode="auto">
          <a:xfrm>
            <a:off x="3419872" y="1988840"/>
            <a:ext cx="3240360" cy="4697343"/>
          </a:xfrm>
          <a:prstGeom prst="rect">
            <a:avLst/>
          </a:prstGeom>
          <a:noFill/>
        </p:spPr>
      </p:pic>
      <p:pic>
        <p:nvPicPr>
          <p:cNvPr id="389124" name="Picture 4" descr="Introduction to Physical Modeling with Modelica (The Springer International Series in Engineering and Computer Science)"/>
          <p:cNvPicPr>
            <a:picLocks noChangeAspect="1" noChangeArrowheads="1"/>
          </p:cNvPicPr>
          <p:nvPr/>
        </p:nvPicPr>
        <p:blipFill>
          <a:blip r:embed="rId4" cstate="print"/>
          <a:srcRect l="20160" t="14049" r="27866"/>
          <a:stretch>
            <a:fillRect/>
          </a:stretch>
        </p:blipFill>
        <p:spPr bwMode="auto">
          <a:xfrm>
            <a:off x="6335688" y="0"/>
            <a:ext cx="2808312" cy="435393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/>
          <p:cNvSpPr>
            <a:spLocks noGrp="1" noChangeArrowheads="1"/>
          </p:cNvSpPr>
          <p:nvPr>
            <p:ph type="body"/>
          </p:nvPr>
        </p:nvSpPr>
        <p:spPr>
          <a:xfrm>
            <a:off x="304800" y="1981200"/>
            <a:ext cx="8458200" cy="4114800"/>
          </a:xfrm>
          <a:noFill/>
          <a:ln>
            <a:round/>
            <a:headEnd/>
            <a:tailEnd/>
          </a:ln>
          <a:extLst/>
        </p:spPr>
        <p:txBody>
          <a:bodyPr anchor="t"/>
          <a:lstStyle/>
          <a:p>
            <a:pPr marL="338138" indent="-338138" algn="just" eaLnBrk="1" hangingPunct="1">
              <a:lnSpc>
                <a:spcPct val="100000"/>
              </a:lnSpc>
              <a:spcBef>
                <a:spcPts val="600"/>
              </a:spcBef>
              <a:buFont typeface="Arial" charset="0"/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2800" b="1" dirty="0" err="1" smtClean="0">
                <a:effectLst/>
                <a:latin typeface="Arial" charset="0"/>
                <a:cs typeface="Times New Roman" pitchFamily="16" charset="0"/>
              </a:rPr>
              <a:t>Platnost</a:t>
            </a:r>
            <a:r>
              <a:rPr lang="en-GB" sz="2800" b="1" dirty="0" smtClean="0">
                <a:effectLst/>
                <a:latin typeface="Arial" charset="0"/>
                <a:cs typeface="Times New Roman" pitchFamily="16" charset="0"/>
              </a:rPr>
              <a:t> </a:t>
            </a:r>
            <a:r>
              <a:rPr lang="en-GB" sz="2800" b="1" dirty="0" err="1" smtClean="0">
                <a:effectLst/>
                <a:latin typeface="Arial" charset="0"/>
                <a:cs typeface="Times New Roman" pitchFamily="16" charset="0"/>
              </a:rPr>
              <a:t>modelu</a:t>
            </a:r>
            <a:r>
              <a:rPr lang="en-GB" sz="2400" dirty="0" smtClean="0">
                <a:solidFill>
                  <a:srgbClr val="FFFFFF"/>
                </a:solidFill>
                <a:effectLst/>
                <a:latin typeface="Arial" charset="0"/>
                <a:cs typeface="Times New Roman" pitchFamily="16" charset="0"/>
              </a:rPr>
              <a:t> </a:t>
            </a:r>
            <a:r>
              <a:rPr lang="en-GB" sz="2400" dirty="0" smtClean="0">
                <a:effectLst/>
                <a:latin typeface="Arial" charset="0"/>
              </a:rPr>
              <a:t>-</a:t>
            </a:r>
            <a:r>
              <a:rPr lang="en-GB" sz="2400" dirty="0" smtClean="0">
                <a:effectLst/>
                <a:latin typeface="Arial" charset="0"/>
                <a:cs typeface="Times New Roman" pitchFamily="16" charset="0"/>
              </a:rPr>
              <a:t> </a:t>
            </a:r>
            <a:r>
              <a:rPr lang="en-GB" sz="2400" dirty="0" err="1" smtClean="0">
                <a:effectLst/>
                <a:latin typeface="Arial" charset="0"/>
                <a:cs typeface="Times New Roman" pitchFamily="16" charset="0"/>
              </a:rPr>
              <a:t>jak</a:t>
            </a:r>
            <a:r>
              <a:rPr lang="en-GB" sz="2400" dirty="0" smtClean="0">
                <a:effectLst/>
                <a:latin typeface="Arial" charset="0"/>
                <a:cs typeface="Times New Roman" pitchFamily="16" charset="0"/>
              </a:rPr>
              <a:t> </a:t>
            </a:r>
            <a:r>
              <a:rPr lang="en-GB" sz="2400" dirty="0" err="1" smtClean="0">
                <a:effectLst/>
                <a:latin typeface="Arial" charset="0"/>
                <a:cs typeface="Times New Roman" pitchFamily="16" charset="0"/>
              </a:rPr>
              <a:t>dob</a:t>
            </a:r>
            <a:r>
              <a:rPr lang="en-GB" sz="2400" dirty="0" err="1" smtClean="0">
                <a:effectLst/>
                <a:latin typeface="Arial" charset="0"/>
              </a:rPr>
              <a:t>ř</a:t>
            </a:r>
            <a:r>
              <a:rPr lang="en-GB" sz="2400" dirty="0" err="1" smtClean="0">
                <a:effectLst/>
                <a:latin typeface="Arial" charset="0"/>
                <a:cs typeface="Times New Roman" pitchFamily="16" charset="0"/>
              </a:rPr>
              <a:t>e</a:t>
            </a:r>
            <a:r>
              <a:rPr lang="en-GB" sz="2400" dirty="0" smtClean="0">
                <a:effectLst/>
                <a:latin typeface="Arial" charset="0"/>
                <a:cs typeface="Times New Roman" pitchFamily="16" charset="0"/>
              </a:rPr>
              <a:t> model </a:t>
            </a:r>
            <a:r>
              <a:rPr lang="en-GB" sz="2400" dirty="0" err="1" smtClean="0">
                <a:effectLst/>
                <a:latin typeface="Arial" charset="0"/>
                <a:cs typeface="Times New Roman" pitchFamily="16" charset="0"/>
              </a:rPr>
              <a:t>reprezentuje</a:t>
            </a:r>
            <a:r>
              <a:rPr lang="en-GB" sz="2400" dirty="0" smtClean="0">
                <a:effectLst/>
                <a:latin typeface="Arial" charset="0"/>
                <a:cs typeface="Times New Roman" pitchFamily="16" charset="0"/>
              </a:rPr>
              <a:t> </a:t>
            </a:r>
            <a:r>
              <a:rPr lang="en-GB" sz="2400" dirty="0" err="1" smtClean="0">
                <a:effectLst/>
                <a:latin typeface="Arial" charset="0"/>
                <a:cs typeface="Times New Roman" pitchFamily="16" charset="0"/>
              </a:rPr>
              <a:t>reálný</a:t>
            </a:r>
            <a:r>
              <a:rPr lang="en-GB" sz="2400" dirty="0" smtClean="0">
                <a:effectLst/>
                <a:latin typeface="Arial" charset="0"/>
                <a:cs typeface="Times New Roman" pitchFamily="16" charset="0"/>
              </a:rPr>
              <a:t> </a:t>
            </a:r>
            <a:r>
              <a:rPr lang="en-GB" sz="2400" dirty="0" err="1" smtClean="0">
                <a:effectLst/>
                <a:latin typeface="Arial" charset="0"/>
                <a:cs typeface="Times New Roman" pitchFamily="16" charset="0"/>
              </a:rPr>
              <a:t>objekt</a:t>
            </a:r>
            <a:r>
              <a:rPr lang="en-GB" sz="2400" dirty="0" smtClean="0">
                <a:effectLst/>
                <a:latin typeface="Arial" charset="0"/>
                <a:cs typeface="Times New Roman" pitchFamily="16" charset="0"/>
              </a:rPr>
              <a:t> (v </a:t>
            </a:r>
            <a:r>
              <a:rPr lang="en-GB" sz="2400" dirty="0" err="1" smtClean="0">
                <a:effectLst/>
                <a:latin typeface="Arial" charset="0"/>
                <a:cs typeface="Times New Roman" pitchFamily="16" charset="0"/>
              </a:rPr>
              <a:t>prvním</a:t>
            </a:r>
            <a:r>
              <a:rPr lang="en-GB" sz="2400" dirty="0" smtClean="0">
                <a:effectLst/>
                <a:latin typeface="Arial" charset="0"/>
                <a:cs typeface="Times New Roman" pitchFamily="16" charset="0"/>
              </a:rPr>
              <a:t> </a:t>
            </a:r>
            <a:r>
              <a:rPr lang="en-GB" sz="2400" dirty="0" err="1" smtClean="0">
                <a:effectLst/>
                <a:latin typeface="Arial" charset="0"/>
                <a:cs typeface="Times New Roman" pitchFamily="16" charset="0"/>
              </a:rPr>
              <a:t>p</a:t>
            </a:r>
            <a:r>
              <a:rPr lang="en-GB" sz="2400" dirty="0" err="1" smtClean="0">
                <a:effectLst/>
                <a:latin typeface="Arial" charset="0"/>
              </a:rPr>
              <a:t>ř</a:t>
            </a:r>
            <a:r>
              <a:rPr lang="en-GB" sz="2400" dirty="0" err="1" smtClean="0">
                <a:effectLst/>
                <a:latin typeface="Arial" charset="0"/>
                <a:cs typeface="Times New Roman" pitchFamily="16" charset="0"/>
              </a:rPr>
              <a:t>iblí</a:t>
            </a:r>
            <a:r>
              <a:rPr lang="en-GB" sz="2400" dirty="0" err="1" smtClean="0">
                <a:effectLst/>
                <a:latin typeface="Arial" charset="0"/>
              </a:rPr>
              <a:t>ž</a:t>
            </a:r>
            <a:r>
              <a:rPr lang="en-GB" sz="2400" dirty="0" err="1" smtClean="0">
                <a:effectLst/>
                <a:latin typeface="Arial" charset="0"/>
                <a:cs typeface="Times New Roman" pitchFamily="16" charset="0"/>
              </a:rPr>
              <a:t>ení</a:t>
            </a:r>
            <a:r>
              <a:rPr lang="en-GB" sz="2400" dirty="0" smtClean="0">
                <a:effectLst/>
                <a:latin typeface="Arial" charset="0"/>
                <a:cs typeface="Times New Roman" pitchFamily="16" charset="0"/>
              </a:rPr>
              <a:t> je to </a:t>
            </a:r>
            <a:r>
              <a:rPr lang="en-GB" sz="2400" dirty="0" err="1" smtClean="0">
                <a:effectLst/>
                <a:latin typeface="Arial" charset="0"/>
                <a:cs typeface="Times New Roman" pitchFamily="16" charset="0"/>
              </a:rPr>
              <a:t>míra</a:t>
            </a:r>
            <a:r>
              <a:rPr lang="en-GB" sz="2400" dirty="0" smtClean="0">
                <a:effectLst/>
                <a:latin typeface="Arial" charset="0"/>
                <a:cs typeface="Times New Roman" pitchFamily="16" charset="0"/>
              </a:rPr>
              <a:t> </a:t>
            </a:r>
            <a:r>
              <a:rPr lang="en-GB" sz="2400" dirty="0" err="1" smtClean="0">
                <a:effectLst/>
                <a:latin typeface="Arial" charset="0"/>
                <a:cs typeface="Times New Roman" pitchFamily="16" charset="0"/>
              </a:rPr>
              <a:t>souhlasu</a:t>
            </a:r>
            <a:r>
              <a:rPr lang="en-GB" sz="2400" dirty="0" smtClean="0">
                <a:effectLst/>
                <a:latin typeface="Arial" charset="0"/>
                <a:cs typeface="Times New Roman" pitchFamily="16" charset="0"/>
              </a:rPr>
              <a:t> </a:t>
            </a:r>
            <a:r>
              <a:rPr lang="en-GB" sz="2400" dirty="0" err="1" smtClean="0">
                <a:effectLst/>
                <a:latin typeface="Arial" charset="0"/>
                <a:cs typeface="Times New Roman" pitchFamily="16" charset="0"/>
              </a:rPr>
              <a:t>mezi</a:t>
            </a:r>
            <a:r>
              <a:rPr lang="en-GB" sz="2400" dirty="0" smtClean="0">
                <a:effectLst/>
                <a:latin typeface="Arial" charset="0"/>
                <a:cs typeface="Times New Roman" pitchFamily="16" charset="0"/>
              </a:rPr>
              <a:t> </a:t>
            </a:r>
            <a:r>
              <a:rPr lang="en-GB" sz="2400" dirty="0" err="1" smtClean="0">
                <a:effectLst/>
                <a:latin typeface="Arial" charset="0"/>
                <a:cs typeface="Times New Roman" pitchFamily="16" charset="0"/>
              </a:rPr>
              <a:t>daty</a:t>
            </a:r>
            <a:r>
              <a:rPr lang="en-GB" sz="2400" dirty="0" smtClean="0">
                <a:effectLst/>
                <a:latin typeface="Arial" charset="0"/>
                <a:cs typeface="Times New Roman" pitchFamily="16" charset="0"/>
              </a:rPr>
              <a:t> </a:t>
            </a:r>
            <a:r>
              <a:rPr lang="en-GB" sz="2400" dirty="0" err="1" smtClean="0">
                <a:effectLst/>
                <a:latin typeface="Arial" charset="0"/>
                <a:cs typeface="Times New Roman" pitchFamily="16" charset="0"/>
              </a:rPr>
              <a:t>generovanými</a:t>
            </a:r>
            <a:r>
              <a:rPr lang="en-GB" sz="2400" dirty="0" smtClean="0">
                <a:effectLst/>
                <a:latin typeface="Arial" charset="0"/>
                <a:cs typeface="Times New Roman" pitchFamily="16" charset="0"/>
              </a:rPr>
              <a:t> </a:t>
            </a:r>
            <a:r>
              <a:rPr lang="en-GB" sz="2400" dirty="0" err="1" smtClean="0">
                <a:effectLst/>
                <a:latin typeface="Arial" charset="0"/>
                <a:cs typeface="Times New Roman" pitchFamily="16" charset="0"/>
              </a:rPr>
              <a:t>objektem</a:t>
            </a:r>
            <a:r>
              <a:rPr lang="en-GB" sz="2400" dirty="0" smtClean="0">
                <a:effectLst/>
                <a:latin typeface="Arial" charset="0"/>
                <a:cs typeface="Times New Roman" pitchFamily="16" charset="0"/>
              </a:rPr>
              <a:t> a </a:t>
            </a:r>
            <a:r>
              <a:rPr lang="en-GB" sz="2400" dirty="0" err="1" smtClean="0">
                <a:effectLst/>
                <a:latin typeface="Arial" charset="0"/>
                <a:cs typeface="Times New Roman" pitchFamily="16" charset="0"/>
              </a:rPr>
              <a:t>jeho</a:t>
            </a:r>
            <a:r>
              <a:rPr lang="en-GB" sz="2400" dirty="0" smtClean="0">
                <a:effectLst/>
                <a:latin typeface="Arial" charset="0"/>
                <a:cs typeface="Times New Roman" pitchFamily="16" charset="0"/>
              </a:rPr>
              <a:t> </a:t>
            </a:r>
            <a:r>
              <a:rPr lang="en-GB" sz="2400" dirty="0" err="1" smtClean="0">
                <a:effectLst/>
                <a:latin typeface="Arial" charset="0"/>
                <a:cs typeface="Times New Roman" pitchFamily="16" charset="0"/>
              </a:rPr>
              <a:t>modelem</a:t>
            </a:r>
            <a:r>
              <a:rPr lang="en-GB" sz="2400" dirty="0" smtClean="0">
                <a:effectLst/>
                <a:latin typeface="Arial" charset="0"/>
                <a:cs typeface="Times New Roman" pitchFamily="16" charset="0"/>
              </a:rPr>
              <a:t>)</a:t>
            </a:r>
            <a:r>
              <a:rPr lang="ar-SA" sz="2400" dirty="0" smtClean="0">
                <a:effectLst/>
                <a:latin typeface="Arial" charset="0"/>
                <a:cs typeface="Times New Roman" pitchFamily="16" charset="0"/>
              </a:rPr>
              <a:t>‏</a:t>
            </a:r>
            <a:endParaRPr lang="en-GB" sz="2400" dirty="0" smtClean="0">
              <a:effectLst/>
              <a:latin typeface="Arial" charset="0"/>
              <a:cs typeface="Times New Roman" pitchFamily="16" charset="0"/>
            </a:endParaRPr>
          </a:p>
          <a:p>
            <a:pPr marL="338138" indent="-338138" algn="just" eaLnBrk="1" hangingPunct="1">
              <a:lnSpc>
                <a:spcPct val="150000"/>
              </a:lnSpc>
              <a:spcBef>
                <a:spcPts val="600"/>
              </a:spcBef>
              <a:buClr>
                <a:srgbClr val="FFFFFF"/>
              </a:buClr>
              <a:buFont typeface="Arial" charset="0"/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2400" u="sng" dirty="0" err="1" smtClean="0">
                <a:effectLst/>
                <a:latin typeface="Arial" charset="0"/>
              </a:rPr>
              <a:t>s</a:t>
            </a:r>
            <a:r>
              <a:rPr lang="en-GB" sz="2400" u="sng" dirty="0" err="1" smtClean="0">
                <a:effectLst/>
                <a:latin typeface="Arial" charset="0"/>
                <a:cs typeface="Times New Roman" pitchFamily="16" charset="0"/>
              </a:rPr>
              <a:t>tupn</a:t>
            </a:r>
            <a:r>
              <a:rPr lang="en-GB" sz="2400" u="sng" dirty="0" err="1" smtClean="0">
                <a:effectLst/>
                <a:latin typeface="Arial" charset="0"/>
              </a:rPr>
              <a:t>ě</a:t>
            </a:r>
            <a:r>
              <a:rPr lang="en-GB" sz="2400" u="sng" dirty="0" smtClean="0">
                <a:effectLst/>
                <a:latin typeface="Arial" charset="0"/>
                <a:cs typeface="Times New Roman" pitchFamily="16" charset="0"/>
              </a:rPr>
              <a:t> </a:t>
            </a:r>
            <a:r>
              <a:rPr lang="en-GB" sz="2400" u="sng" dirty="0" err="1" smtClean="0">
                <a:effectLst/>
                <a:latin typeface="Arial" charset="0"/>
                <a:cs typeface="Times New Roman" pitchFamily="16" charset="0"/>
              </a:rPr>
              <a:t>platnosti</a:t>
            </a:r>
            <a:r>
              <a:rPr lang="en-GB" sz="2400" u="sng" dirty="0" smtClean="0">
                <a:effectLst/>
                <a:latin typeface="Arial" charset="0"/>
                <a:cs typeface="Times New Roman" pitchFamily="16" charset="0"/>
              </a:rPr>
              <a:t> </a:t>
            </a:r>
            <a:r>
              <a:rPr lang="en-GB" sz="2400" u="sng" dirty="0" err="1" smtClean="0">
                <a:effectLst/>
                <a:latin typeface="Arial" charset="0"/>
                <a:cs typeface="Times New Roman" pitchFamily="16" charset="0"/>
              </a:rPr>
              <a:t>modelu</a:t>
            </a:r>
            <a:r>
              <a:rPr lang="en-GB" sz="2400" dirty="0" smtClean="0">
                <a:effectLst/>
                <a:latin typeface="Arial" charset="0"/>
                <a:cs typeface="Times New Roman" pitchFamily="16" charset="0"/>
              </a:rPr>
              <a:t>:</a:t>
            </a:r>
          </a:p>
          <a:p>
            <a:pPr marL="338138" indent="-338138" algn="just" eaLnBrk="1" hangingPunct="1">
              <a:lnSpc>
                <a:spcPct val="100000"/>
              </a:lnSpc>
              <a:spcBef>
                <a:spcPts val="500"/>
              </a:spcBef>
              <a:buFont typeface="Arial" charset="0"/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2400" i="1" dirty="0" smtClean="0">
                <a:effectLst/>
                <a:latin typeface="Arial" charset="0"/>
              </a:rPr>
              <a:t>	</a:t>
            </a:r>
            <a:r>
              <a:rPr lang="en-GB" sz="2400" i="1" dirty="0" err="1" smtClean="0">
                <a:effectLst/>
                <a:latin typeface="Arial" charset="0"/>
                <a:cs typeface="Times New Roman" pitchFamily="16" charset="0"/>
              </a:rPr>
              <a:t>replikativní</a:t>
            </a:r>
            <a:r>
              <a:rPr lang="en-GB" sz="2400" i="1" dirty="0" smtClean="0">
                <a:effectLst/>
                <a:latin typeface="Arial" charset="0"/>
                <a:cs typeface="Times New Roman" pitchFamily="16" charset="0"/>
              </a:rPr>
              <a:t> </a:t>
            </a:r>
            <a:r>
              <a:rPr lang="en-GB" sz="2400" i="1" dirty="0" err="1" smtClean="0">
                <a:effectLst/>
                <a:latin typeface="Arial" charset="0"/>
                <a:cs typeface="Times New Roman" pitchFamily="16" charset="0"/>
              </a:rPr>
              <a:t>platnost</a:t>
            </a:r>
            <a:r>
              <a:rPr lang="en-GB" sz="2400" dirty="0" smtClean="0">
                <a:solidFill>
                  <a:srgbClr val="FFFFFF"/>
                </a:solidFill>
                <a:effectLst/>
                <a:latin typeface="Arial" charset="0"/>
                <a:cs typeface="Times New Roman" pitchFamily="16" charset="0"/>
              </a:rPr>
              <a:t> </a:t>
            </a:r>
            <a:r>
              <a:rPr lang="en-GB" sz="2400" dirty="0" smtClean="0">
                <a:effectLst/>
                <a:latin typeface="Arial" charset="0"/>
                <a:cs typeface="Times New Roman" pitchFamily="16" charset="0"/>
              </a:rPr>
              <a:t>- </a:t>
            </a:r>
            <a:r>
              <a:rPr lang="en-GB" sz="2000" dirty="0" smtClean="0">
                <a:effectLst/>
                <a:latin typeface="Arial" charset="0"/>
                <a:cs typeface="Times New Roman" pitchFamily="16" charset="0"/>
              </a:rPr>
              <a:t>model </a:t>
            </a:r>
            <a:r>
              <a:rPr lang="en-GB" sz="2000" dirty="0" err="1" smtClean="0">
                <a:effectLst/>
                <a:latin typeface="Arial" charset="0"/>
                <a:cs typeface="Times New Roman" pitchFamily="16" charset="0"/>
              </a:rPr>
              <a:t>generuje</a:t>
            </a:r>
            <a:r>
              <a:rPr lang="en-GB" sz="2000" dirty="0" smtClean="0">
                <a:effectLst/>
                <a:latin typeface="Arial" charset="0"/>
                <a:cs typeface="Times New Roman" pitchFamily="16" charset="0"/>
              </a:rPr>
              <a:t> to co </a:t>
            </a:r>
            <a:r>
              <a:rPr lang="en-GB" sz="2000" dirty="0" err="1" smtClean="0">
                <a:effectLst/>
                <a:latin typeface="Arial" charset="0"/>
                <a:cs typeface="Times New Roman" pitchFamily="16" charset="0"/>
              </a:rPr>
              <a:t>reálný</a:t>
            </a:r>
            <a:r>
              <a:rPr lang="en-GB" sz="2000" dirty="0" smtClean="0">
                <a:effectLst/>
                <a:latin typeface="Arial" charset="0"/>
                <a:cs typeface="Times New Roman" pitchFamily="16" charset="0"/>
              </a:rPr>
              <a:t> </a:t>
            </a:r>
            <a:r>
              <a:rPr lang="en-GB" sz="2000" dirty="0" err="1" smtClean="0">
                <a:effectLst/>
                <a:latin typeface="Arial" charset="0"/>
                <a:cs typeface="Times New Roman" pitchFamily="16" charset="0"/>
              </a:rPr>
              <a:t>objekt</a:t>
            </a:r>
            <a:r>
              <a:rPr lang="en-GB" sz="2000" dirty="0" smtClean="0">
                <a:effectLst/>
                <a:latin typeface="Arial" charset="0"/>
                <a:cs typeface="Times New Roman" pitchFamily="16" charset="0"/>
              </a:rPr>
              <a:t> </a:t>
            </a:r>
            <a:r>
              <a:rPr lang="en-GB" sz="2000" dirty="0" err="1" smtClean="0">
                <a:effectLst/>
                <a:latin typeface="Arial" charset="0"/>
                <a:cs typeface="Times New Roman" pitchFamily="16" charset="0"/>
              </a:rPr>
              <a:t>a</a:t>
            </a:r>
            <a:r>
              <a:rPr lang="en-GB" sz="2000" dirty="0" err="1" smtClean="0">
                <a:effectLst/>
                <a:latin typeface="Arial" charset="0"/>
              </a:rPr>
              <a:t>ž</a:t>
            </a:r>
            <a:r>
              <a:rPr lang="en-GB" sz="2000" dirty="0" smtClean="0">
                <a:effectLst/>
                <a:latin typeface="Arial" charset="0"/>
                <a:cs typeface="Times New Roman" pitchFamily="16" charset="0"/>
              </a:rPr>
              <a:t> </a:t>
            </a:r>
            <a:r>
              <a:rPr lang="en-GB" sz="2000" dirty="0" err="1" smtClean="0">
                <a:effectLst/>
                <a:latin typeface="Arial" charset="0"/>
                <a:cs typeface="Times New Roman" pitchFamily="16" charset="0"/>
              </a:rPr>
              <a:t>dosud</a:t>
            </a:r>
            <a:r>
              <a:rPr lang="en-GB" sz="2000" dirty="0" smtClean="0">
                <a:effectLst/>
                <a:latin typeface="Arial" charset="0"/>
                <a:cs typeface="Times New Roman" pitchFamily="16" charset="0"/>
              </a:rPr>
              <a:t>;</a:t>
            </a:r>
          </a:p>
          <a:p>
            <a:pPr marL="338138" indent="-338138" algn="just" eaLnBrk="1" hangingPunct="1">
              <a:lnSpc>
                <a:spcPct val="100000"/>
              </a:lnSpc>
              <a:spcBef>
                <a:spcPts val="500"/>
              </a:spcBef>
              <a:buFont typeface="Arial" charset="0"/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2400" i="1" dirty="0" smtClean="0">
                <a:effectLst/>
                <a:latin typeface="Arial" charset="0"/>
              </a:rPr>
              <a:t>	</a:t>
            </a:r>
            <a:r>
              <a:rPr lang="en-GB" sz="2400" i="1" dirty="0" err="1" smtClean="0">
                <a:effectLst/>
                <a:latin typeface="Arial" charset="0"/>
                <a:cs typeface="Times New Roman" pitchFamily="16" charset="0"/>
              </a:rPr>
              <a:t>predik</a:t>
            </a:r>
            <a:r>
              <a:rPr lang="en-GB" sz="2400" i="1" dirty="0" err="1" smtClean="0">
                <a:effectLst/>
                <a:latin typeface="Arial" charset="0"/>
              </a:rPr>
              <a:t>č</a:t>
            </a:r>
            <a:r>
              <a:rPr lang="en-GB" sz="2400" i="1" dirty="0" err="1" smtClean="0">
                <a:effectLst/>
                <a:latin typeface="Arial" charset="0"/>
                <a:cs typeface="Times New Roman" pitchFamily="16" charset="0"/>
              </a:rPr>
              <a:t>ní</a:t>
            </a:r>
            <a:r>
              <a:rPr lang="en-GB" sz="2400" i="1" dirty="0" smtClean="0">
                <a:effectLst/>
                <a:latin typeface="Arial" charset="0"/>
                <a:cs typeface="Times New Roman" pitchFamily="16" charset="0"/>
              </a:rPr>
              <a:t> </a:t>
            </a:r>
            <a:r>
              <a:rPr lang="en-GB" sz="2400" i="1" dirty="0" err="1" smtClean="0">
                <a:effectLst/>
                <a:latin typeface="Arial" charset="0"/>
                <a:cs typeface="Times New Roman" pitchFamily="16" charset="0"/>
              </a:rPr>
              <a:t>platnost</a:t>
            </a:r>
            <a:r>
              <a:rPr lang="en-GB" sz="2400" dirty="0" smtClean="0">
                <a:solidFill>
                  <a:srgbClr val="FFFFFF"/>
                </a:solidFill>
                <a:effectLst/>
                <a:latin typeface="Arial" charset="0"/>
                <a:cs typeface="Times New Roman" pitchFamily="16" charset="0"/>
              </a:rPr>
              <a:t> </a:t>
            </a:r>
            <a:r>
              <a:rPr lang="en-GB" sz="2400" dirty="0" smtClean="0">
                <a:effectLst/>
                <a:latin typeface="Arial" charset="0"/>
                <a:cs typeface="Times New Roman" pitchFamily="16" charset="0"/>
              </a:rPr>
              <a:t>- </a:t>
            </a:r>
            <a:r>
              <a:rPr lang="en-GB" sz="2000" dirty="0" smtClean="0">
                <a:effectLst/>
                <a:latin typeface="Arial" charset="0"/>
                <a:cs typeface="Times New Roman" pitchFamily="16" charset="0"/>
              </a:rPr>
              <a:t>model </a:t>
            </a:r>
            <a:r>
              <a:rPr lang="en-GB" sz="2000" dirty="0" err="1" smtClean="0">
                <a:effectLst/>
                <a:latin typeface="Arial" charset="0"/>
                <a:cs typeface="Times New Roman" pitchFamily="16" charset="0"/>
              </a:rPr>
              <a:t>generuje</a:t>
            </a:r>
            <a:r>
              <a:rPr lang="en-GB" sz="2000" dirty="0" smtClean="0">
                <a:effectLst/>
                <a:latin typeface="Arial" charset="0"/>
                <a:cs typeface="Times New Roman" pitchFamily="16" charset="0"/>
              </a:rPr>
              <a:t> </a:t>
            </a:r>
            <a:r>
              <a:rPr lang="en-GB" sz="2000" dirty="0" err="1" smtClean="0">
                <a:effectLst/>
                <a:latin typeface="Arial" charset="0"/>
                <a:cs typeface="Times New Roman" pitchFamily="16" charset="0"/>
              </a:rPr>
              <a:t>správná</a:t>
            </a:r>
            <a:r>
              <a:rPr lang="en-GB" sz="2000" dirty="0" smtClean="0">
                <a:effectLst/>
                <a:latin typeface="Arial" charset="0"/>
                <a:cs typeface="Times New Roman" pitchFamily="16" charset="0"/>
              </a:rPr>
              <a:t> data </a:t>
            </a:r>
            <a:r>
              <a:rPr lang="en-GB" sz="2000" dirty="0" err="1" smtClean="0">
                <a:effectLst/>
                <a:latin typeface="Arial" charset="0"/>
                <a:cs typeface="Times New Roman" pitchFamily="16" charset="0"/>
              </a:rPr>
              <a:t>d</a:t>
            </a:r>
            <a:r>
              <a:rPr lang="en-GB" sz="2000" dirty="0" err="1" smtClean="0">
                <a:effectLst/>
                <a:latin typeface="Arial" charset="0"/>
              </a:rPr>
              <a:t>ř</a:t>
            </a:r>
            <a:r>
              <a:rPr lang="en-GB" sz="2000" dirty="0" err="1" smtClean="0">
                <a:effectLst/>
                <a:latin typeface="Arial" charset="0"/>
                <a:cs typeface="Times New Roman" pitchFamily="16" charset="0"/>
              </a:rPr>
              <a:t>íve</a:t>
            </a:r>
            <a:r>
              <a:rPr lang="en-GB" sz="2000" dirty="0" smtClean="0">
                <a:effectLst/>
                <a:latin typeface="Arial" charset="0"/>
                <a:cs typeface="Times New Roman" pitchFamily="16" charset="0"/>
              </a:rPr>
              <a:t> </a:t>
            </a:r>
            <a:r>
              <a:rPr lang="en-GB" sz="2000" dirty="0" err="1" smtClean="0">
                <a:effectLst/>
                <a:latin typeface="Arial" charset="0"/>
                <a:cs typeface="Times New Roman" pitchFamily="16" charset="0"/>
              </a:rPr>
              <a:t>ne</a:t>
            </a:r>
            <a:r>
              <a:rPr lang="en-GB" sz="2000" dirty="0" err="1" smtClean="0">
                <a:effectLst/>
                <a:latin typeface="Arial" charset="0"/>
              </a:rPr>
              <a:t>ž</a:t>
            </a:r>
            <a:r>
              <a:rPr lang="en-GB" sz="2000" dirty="0" smtClean="0">
                <a:effectLst/>
                <a:latin typeface="Arial" charset="0"/>
                <a:cs typeface="Times New Roman" pitchFamily="16" charset="0"/>
              </a:rPr>
              <a:t> </a:t>
            </a:r>
            <a:r>
              <a:rPr lang="en-GB" sz="2000" dirty="0" err="1" smtClean="0">
                <a:effectLst/>
                <a:latin typeface="Arial" charset="0"/>
                <a:cs typeface="Times New Roman" pitchFamily="16" charset="0"/>
              </a:rPr>
              <a:t>reálný</a:t>
            </a:r>
            <a:r>
              <a:rPr lang="en-GB" sz="2000" dirty="0" smtClean="0">
                <a:effectLst/>
                <a:latin typeface="Arial" charset="0"/>
                <a:cs typeface="Times New Roman" pitchFamily="16" charset="0"/>
              </a:rPr>
              <a:t> </a:t>
            </a:r>
            <a:r>
              <a:rPr lang="en-GB" sz="2000" dirty="0" err="1" smtClean="0">
                <a:effectLst/>
                <a:latin typeface="Arial" charset="0"/>
                <a:cs typeface="Times New Roman" pitchFamily="16" charset="0"/>
              </a:rPr>
              <a:t>objekt</a:t>
            </a:r>
            <a:r>
              <a:rPr lang="en-GB" sz="2000" dirty="0" smtClean="0">
                <a:effectLst/>
                <a:latin typeface="Arial" charset="0"/>
                <a:cs typeface="Times New Roman" pitchFamily="16" charset="0"/>
              </a:rPr>
              <a:t>;</a:t>
            </a:r>
          </a:p>
          <a:p>
            <a:pPr marL="338138" indent="-338138" algn="just" eaLnBrk="1" hangingPunct="1">
              <a:lnSpc>
                <a:spcPct val="100000"/>
              </a:lnSpc>
              <a:spcBef>
                <a:spcPts val="500"/>
              </a:spcBef>
              <a:buFont typeface="Arial" charset="0"/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2400" i="1" dirty="0" smtClean="0">
                <a:effectLst/>
                <a:latin typeface="Arial" charset="0"/>
              </a:rPr>
              <a:t>	</a:t>
            </a:r>
            <a:r>
              <a:rPr lang="en-GB" sz="2400" i="1" dirty="0" err="1" smtClean="0">
                <a:effectLst/>
                <a:latin typeface="Arial" charset="0"/>
                <a:cs typeface="Times New Roman" pitchFamily="16" charset="0"/>
              </a:rPr>
              <a:t>strukturální</a:t>
            </a:r>
            <a:r>
              <a:rPr lang="en-GB" sz="2400" i="1" dirty="0" smtClean="0">
                <a:effectLst/>
                <a:latin typeface="Arial" charset="0"/>
                <a:cs typeface="Times New Roman" pitchFamily="16" charset="0"/>
              </a:rPr>
              <a:t> </a:t>
            </a:r>
            <a:r>
              <a:rPr lang="en-GB" sz="2400" i="1" dirty="0" err="1" smtClean="0">
                <a:effectLst/>
                <a:latin typeface="Arial" charset="0"/>
                <a:cs typeface="Times New Roman" pitchFamily="16" charset="0"/>
              </a:rPr>
              <a:t>platnost</a:t>
            </a:r>
            <a:r>
              <a:rPr lang="en-GB" sz="2400" dirty="0" smtClean="0">
                <a:solidFill>
                  <a:srgbClr val="FFFFFF"/>
                </a:solidFill>
                <a:effectLst/>
                <a:latin typeface="Arial" charset="0"/>
                <a:cs typeface="Times New Roman" pitchFamily="16" charset="0"/>
              </a:rPr>
              <a:t> </a:t>
            </a:r>
            <a:r>
              <a:rPr lang="en-GB" sz="2000" dirty="0" smtClean="0">
                <a:effectLst/>
                <a:latin typeface="Arial" charset="0"/>
                <a:cs typeface="Times New Roman" pitchFamily="16" charset="0"/>
              </a:rPr>
              <a:t>- model </a:t>
            </a:r>
            <a:r>
              <a:rPr lang="en-GB" sz="2000" dirty="0" err="1" smtClean="0">
                <a:effectLst/>
                <a:latin typeface="Arial" charset="0"/>
                <a:cs typeface="Times New Roman" pitchFamily="16" charset="0"/>
              </a:rPr>
              <a:t>nejen</a:t>
            </a:r>
            <a:r>
              <a:rPr lang="en-GB" sz="2000" dirty="0" smtClean="0">
                <a:effectLst/>
                <a:latin typeface="Arial" charset="0"/>
                <a:cs typeface="Times New Roman" pitchFamily="16" charset="0"/>
              </a:rPr>
              <a:t> </a:t>
            </a:r>
            <a:r>
              <a:rPr lang="en-GB" sz="2000" dirty="0" err="1" smtClean="0">
                <a:effectLst/>
                <a:latin typeface="Arial" charset="0"/>
                <a:cs typeface="Times New Roman" pitchFamily="16" charset="0"/>
              </a:rPr>
              <a:t>generuje</a:t>
            </a:r>
            <a:r>
              <a:rPr lang="en-GB" sz="2000" dirty="0" smtClean="0">
                <a:effectLst/>
                <a:latin typeface="Arial" charset="0"/>
                <a:cs typeface="Times New Roman" pitchFamily="16" charset="0"/>
              </a:rPr>
              <a:t> </a:t>
            </a:r>
            <a:r>
              <a:rPr lang="en-GB" sz="2000" dirty="0" err="1" smtClean="0">
                <a:effectLst/>
                <a:latin typeface="Arial" charset="0"/>
                <a:cs typeface="Times New Roman" pitchFamily="16" charset="0"/>
              </a:rPr>
              <a:t>správná</a:t>
            </a:r>
            <a:r>
              <a:rPr lang="en-GB" sz="2000" dirty="0" smtClean="0">
                <a:effectLst/>
                <a:latin typeface="Arial" charset="0"/>
                <a:cs typeface="Times New Roman" pitchFamily="16" charset="0"/>
              </a:rPr>
              <a:t> data, </a:t>
            </a:r>
            <a:r>
              <a:rPr lang="en-GB" sz="2000" dirty="0" err="1" smtClean="0">
                <a:effectLst/>
                <a:latin typeface="Arial" charset="0"/>
                <a:cs typeface="Times New Roman" pitchFamily="16" charset="0"/>
              </a:rPr>
              <a:t>nýbr</a:t>
            </a:r>
            <a:r>
              <a:rPr lang="en-GB" sz="2000" dirty="0" err="1" smtClean="0">
                <a:effectLst/>
                <a:latin typeface="Arial" charset="0"/>
              </a:rPr>
              <a:t>ž</a:t>
            </a:r>
            <a:r>
              <a:rPr lang="en-GB" sz="2000" dirty="0" smtClean="0">
                <a:effectLst/>
                <a:latin typeface="Arial" charset="0"/>
                <a:cs typeface="Times New Roman" pitchFamily="16" charset="0"/>
              </a:rPr>
              <a:t> </a:t>
            </a:r>
            <a:r>
              <a:rPr lang="en-GB" sz="2000" dirty="0" err="1" smtClean="0">
                <a:effectLst/>
                <a:latin typeface="Arial" charset="0"/>
                <a:cs typeface="Times New Roman" pitchFamily="16" charset="0"/>
              </a:rPr>
              <a:t>vyjad</a:t>
            </a:r>
            <a:r>
              <a:rPr lang="en-GB" sz="2000" dirty="0" err="1" smtClean="0">
                <a:effectLst/>
                <a:latin typeface="Arial" charset="0"/>
              </a:rPr>
              <a:t>ř</a:t>
            </a:r>
            <a:r>
              <a:rPr lang="en-GB" sz="2000" dirty="0" err="1" smtClean="0">
                <a:effectLst/>
                <a:latin typeface="Arial" charset="0"/>
                <a:cs typeface="Times New Roman" pitchFamily="16" charset="0"/>
              </a:rPr>
              <a:t>uje</a:t>
            </a:r>
            <a:r>
              <a:rPr lang="en-GB" sz="2000" dirty="0" smtClean="0">
                <a:effectLst/>
                <a:latin typeface="Arial" charset="0"/>
                <a:cs typeface="Times New Roman" pitchFamily="16" charset="0"/>
              </a:rPr>
              <a:t> </a:t>
            </a:r>
            <a:r>
              <a:rPr lang="en-GB" sz="2000" dirty="0" err="1" smtClean="0">
                <a:effectLst/>
                <a:latin typeface="Arial" charset="0"/>
                <a:cs typeface="Times New Roman" pitchFamily="16" charset="0"/>
              </a:rPr>
              <a:t>i</a:t>
            </a:r>
            <a:r>
              <a:rPr lang="en-GB" sz="2000" dirty="0" smtClean="0">
                <a:effectLst/>
                <a:latin typeface="Arial" charset="0"/>
                <a:cs typeface="Times New Roman" pitchFamily="16" charset="0"/>
              </a:rPr>
              <a:t> </a:t>
            </a:r>
            <a:r>
              <a:rPr lang="en-GB" sz="2000" dirty="0" err="1" smtClean="0">
                <a:effectLst/>
                <a:latin typeface="Arial" charset="0"/>
                <a:cs typeface="Times New Roman" pitchFamily="16" charset="0"/>
              </a:rPr>
              <a:t>skute</a:t>
            </a:r>
            <a:r>
              <a:rPr lang="en-GB" sz="2000" dirty="0" err="1" smtClean="0">
                <a:effectLst/>
                <a:latin typeface="Arial" charset="0"/>
              </a:rPr>
              <a:t>č</a:t>
            </a:r>
            <a:r>
              <a:rPr lang="en-GB" sz="2000" dirty="0" err="1" smtClean="0">
                <a:effectLst/>
                <a:latin typeface="Arial" charset="0"/>
                <a:cs typeface="Times New Roman" pitchFamily="16" charset="0"/>
              </a:rPr>
              <a:t>ný</a:t>
            </a:r>
            <a:r>
              <a:rPr lang="en-GB" sz="2000" dirty="0" smtClean="0">
                <a:effectLst/>
                <a:latin typeface="Arial" charset="0"/>
                <a:cs typeface="Times New Roman" pitchFamily="16" charset="0"/>
              </a:rPr>
              <a:t> </a:t>
            </a:r>
            <a:r>
              <a:rPr lang="en-GB" sz="2000" dirty="0" err="1" smtClean="0">
                <a:effectLst/>
                <a:latin typeface="Arial" charset="0"/>
                <a:cs typeface="Times New Roman" pitchFamily="16" charset="0"/>
              </a:rPr>
              <a:t>zp</a:t>
            </a:r>
            <a:r>
              <a:rPr lang="en-GB" sz="2000" dirty="0" err="1" smtClean="0">
                <a:effectLst/>
                <a:latin typeface="Arial" charset="0"/>
              </a:rPr>
              <a:t>ů</a:t>
            </a:r>
            <a:r>
              <a:rPr lang="en-GB" sz="2000" dirty="0" err="1" smtClean="0">
                <a:effectLst/>
                <a:latin typeface="Arial" charset="0"/>
                <a:cs typeface="Times New Roman" pitchFamily="16" charset="0"/>
              </a:rPr>
              <a:t>sob</a:t>
            </a:r>
            <a:r>
              <a:rPr lang="en-GB" sz="2000" dirty="0" smtClean="0">
                <a:effectLst/>
                <a:latin typeface="Arial" charset="0"/>
                <a:cs typeface="Times New Roman" pitchFamily="16" charset="0"/>
              </a:rPr>
              <a:t> </a:t>
            </a:r>
            <a:r>
              <a:rPr lang="en-GB" sz="2000" dirty="0" err="1" smtClean="0">
                <a:effectLst/>
                <a:latin typeface="Arial" charset="0"/>
                <a:cs typeface="Times New Roman" pitchFamily="16" charset="0"/>
              </a:rPr>
              <a:t>generování</a:t>
            </a:r>
            <a:r>
              <a:rPr lang="en-GB" sz="2000" dirty="0" smtClean="0">
                <a:effectLst/>
                <a:latin typeface="Arial" charset="0"/>
                <a:cs typeface="Times New Roman" pitchFamily="16" charset="0"/>
              </a:rPr>
              <a:t> </a:t>
            </a:r>
            <a:r>
              <a:rPr lang="en-GB" sz="2000" dirty="0" err="1" smtClean="0">
                <a:effectLst/>
                <a:latin typeface="Arial" charset="0"/>
                <a:cs typeface="Times New Roman" pitchFamily="16" charset="0"/>
              </a:rPr>
              <a:t>dat</a:t>
            </a:r>
            <a:r>
              <a:rPr lang="en-GB" sz="2000" dirty="0" smtClean="0">
                <a:effectLst/>
                <a:latin typeface="Arial" charset="0"/>
                <a:cs typeface="Times New Roman" pitchFamily="16" charset="0"/>
              </a:rPr>
              <a:t> v </a:t>
            </a:r>
            <a:r>
              <a:rPr lang="en-GB" sz="2000" dirty="0" err="1" smtClean="0">
                <a:effectLst/>
                <a:latin typeface="Arial" charset="0"/>
                <a:cs typeface="Times New Roman" pitchFamily="16" charset="0"/>
              </a:rPr>
              <a:t>reálném</a:t>
            </a:r>
            <a:r>
              <a:rPr lang="en-GB" sz="2000" dirty="0" smtClean="0">
                <a:effectLst/>
                <a:latin typeface="Arial" charset="0"/>
                <a:cs typeface="Times New Roman" pitchFamily="16" charset="0"/>
              </a:rPr>
              <a:t> </a:t>
            </a:r>
            <a:r>
              <a:rPr lang="en-GB" sz="2000" dirty="0" err="1" smtClean="0">
                <a:effectLst/>
                <a:latin typeface="Arial" charset="0"/>
                <a:cs typeface="Times New Roman" pitchFamily="16" charset="0"/>
              </a:rPr>
              <a:t>objektu</a:t>
            </a:r>
            <a:r>
              <a:rPr lang="en-GB" sz="2000" dirty="0" smtClean="0">
                <a:solidFill>
                  <a:srgbClr val="FFFFFF"/>
                </a:solidFill>
                <a:effectLst/>
                <a:latin typeface="Arial" charset="0"/>
                <a:cs typeface="Times New Roman" pitchFamily="16" charset="0"/>
              </a:rPr>
              <a:t>;</a:t>
            </a: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1403648" y="188640"/>
            <a:ext cx="59436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Tx/>
              <a:buFont typeface="Times New Roman" pitchFamily="16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en-GB" sz="4400" b="0" i="0" u="none" strike="noStrike" kern="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Základní pojmy</a:t>
            </a:r>
            <a:endParaRPr kumimoji="0" lang="en-GB" sz="4400" b="0" i="0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/>
          <p:cNvSpPr>
            <a:spLocks noGrp="1" noChangeArrowheads="1"/>
          </p:cNvSpPr>
          <p:nvPr>
            <p:ph type="body"/>
          </p:nvPr>
        </p:nvSpPr>
        <p:spPr>
          <a:xfrm>
            <a:off x="304800" y="1981200"/>
            <a:ext cx="8458200" cy="4265613"/>
          </a:xfrm>
          <a:noFill/>
          <a:ln>
            <a:round/>
            <a:headEnd/>
            <a:tailEnd/>
          </a:ln>
          <a:extLst/>
        </p:spPr>
        <p:txBody>
          <a:bodyPr anchor="t"/>
          <a:lstStyle/>
          <a:p>
            <a:pPr marL="338138" indent="-338138" algn="l" eaLnBrk="1" hangingPunct="1">
              <a:lnSpc>
                <a:spcPct val="100000"/>
              </a:lnSpc>
              <a:spcBef>
                <a:spcPts val="600"/>
              </a:spcBef>
              <a:buFont typeface="Arial" charset="0"/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2800" b="1" dirty="0" err="1" smtClean="0">
                <a:effectLst/>
                <a:latin typeface="Arial" charset="0"/>
                <a:cs typeface="Times New Roman" pitchFamily="16" charset="0"/>
              </a:rPr>
              <a:t>V</a:t>
            </a:r>
            <a:r>
              <a:rPr lang="en-GB" sz="2800" b="1" dirty="0" err="1" smtClean="0">
                <a:effectLst/>
                <a:latin typeface="Arial" charset="0"/>
              </a:rPr>
              <a:t>ě</a:t>
            </a:r>
            <a:r>
              <a:rPr lang="en-GB" sz="2800" b="1" dirty="0" err="1" smtClean="0">
                <a:effectLst/>
                <a:latin typeface="Arial" charset="0"/>
                <a:cs typeface="Times New Roman" pitchFamily="16" charset="0"/>
              </a:rPr>
              <a:t>rnost</a:t>
            </a:r>
            <a:r>
              <a:rPr lang="en-GB" sz="2800" b="1" dirty="0" smtClean="0">
                <a:effectLst/>
                <a:latin typeface="Arial" charset="0"/>
                <a:cs typeface="Times New Roman" pitchFamily="16" charset="0"/>
              </a:rPr>
              <a:t> </a:t>
            </a:r>
            <a:r>
              <a:rPr lang="en-GB" sz="2800" b="1" dirty="0" err="1" smtClean="0">
                <a:effectLst/>
                <a:latin typeface="Arial" charset="0"/>
                <a:cs typeface="Times New Roman" pitchFamily="16" charset="0"/>
              </a:rPr>
              <a:t>simulace</a:t>
            </a:r>
            <a:r>
              <a:rPr lang="en-GB" sz="2000" dirty="0" smtClean="0">
                <a:solidFill>
                  <a:srgbClr val="FFFFFF"/>
                </a:solidFill>
                <a:effectLst/>
                <a:latin typeface="Arial" charset="0"/>
                <a:cs typeface="Times New Roman" pitchFamily="16" charset="0"/>
              </a:rPr>
              <a:t> </a:t>
            </a:r>
            <a:r>
              <a:rPr lang="en-GB" sz="2400" dirty="0" smtClean="0">
                <a:effectLst/>
                <a:latin typeface="Arial" charset="0"/>
                <a:cs typeface="Times New Roman" pitchFamily="16" charset="0"/>
              </a:rPr>
              <a:t>- </a:t>
            </a:r>
            <a:r>
              <a:rPr lang="en-GB" sz="2400" dirty="0" err="1" smtClean="0">
                <a:effectLst/>
                <a:latin typeface="Arial" charset="0"/>
                <a:cs typeface="Times New Roman" pitchFamily="16" charset="0"/>
              </a:rPr>
              <a:t>udává</a:t>
            </a:r>
            <a:r>
              <a:rPr lang="en-GB" sz="2400" dirty="0" smtClean="0">
                <a:effectLst/>
                <a:latin typeface="Arial" charset="0"/>
                <a:cs typeface="Times New Roman" pitchFamily="16" charset="0"/>
              </a:rPr>
              <a:t> </a:t>
            </a:r>
            <a:r>
              <a:rPr lang="en-GB" sz="2400" dirty="0" err="1" smtClean="0">
                <a:effectLst/>
                <a:latin typeface="Arial" charset="0"/>
                <a:cs typeface="Times New Roman" pitchFamily="16" charset="0"/>
              </a:rPr>
              <a:t>správnost</a:t>
            </a:r>
            <a:r>
              <a:rPr lang="en-GB" sz="2400" dirty="0" smtClean="0">
                <a:effectLst/>
                <a:latin typeface="Arial" charset="0"/>
                <a:cs typeface="Times New Roman" pitchFamily="16" charset="0"/>
              </a:rPr>
              <a:t> s </a:t>
            </a:r>
            <a:r>
              <a:rPr lang="en-GB" sz="2400" dirty="0" err="1" smtClean="0">
                <a:effectLst/>
                <a:latin typeface="Arial" charset="0"/>
                <a:cs typeface="Times New Roman" pitchFamily="16" charset="0"/>
              </a:rPr>
              <a:t>jakou</a:t>
            </a:r>
            <a:r>
              <a:rPr lang="en-GB" sz="2400" dirty="0" smtClean="0">
                <a:effectLst/>
                <a:latin typeface="Arial" charset="0"/>
                <a:cs typeface="Times New Roman" pitchFamily="16" charset="0"/>
              </a:rPr>
              <a:t> </a:t>
            </a:r>
            <a:r>
              <a:rPr lang="en-GB" sz="2400" dirty="0" err="1" smtClean="0">
                <a:effectLst/>
                <a:latin typeface="Arial" charset="0"/>
                <a:cs typeface="Times New Roman" pitchFamily="16" charset="0"/>
              </a:rPr>
              <a:t>realiza</a:t>
            </a:r>
            <a:r>
              <a:rPr lang="en-GB" sz="2400" dirty="0" err="1" smtClean="0">
                <a:effectLst/>
                <a:latin typeface="Arial" charset="0"/>
              </a:rPr>
              <a:t>č</a:t>
            </a:r>
            <a:r>
              <a:rPr lang="en-GB" sz="2400" dirty="0" err="1" smtClean="0">
                <a:effectLst/>
                <a:latin typeface="Arial" charset="0"/>
                <a:cs typeface="Times New Roman" pitchFamily="16" charset="0"/>
              </a:rPr>
              <a:t>ní</a:t>
            </a:r>
            <a:r>
              <a:rPr lang="en-GB" sz="2400" dirty="0" smtClean="0">
                <a:effectLst/>
                <a:latin typeface="Arial" charset="0"/>
                <a:cs typeface="Times New Roman" pitchFamily="16" charset="0"/>
              </a:rPr>
              <a:t> </a:t>
            </a:r>
            <a:r>
              <a:rPr lang="en-GB" sz="2400" dirty="0" err="1" smtClean="0">
                <a:effectLst/>
                <a:latin typeface="Arial" charset="0"/>
                <a:cs typeface="Times New Roman" pitchFamily="16" charset="0"/>
              </a:rPr>
              <a:t>za</a:t>
            </a:r>
            <a:r>
              <a:rPr lang="en-GB" sz="2400" dirty="0" err="1" smtClean="0">
                <a:effectLst/>
                <a:latin typeface="Arial" charset="0"/>
              </a:rPr>
              <a:t>ř</a:t>
            </a:r>
            <a:r>
              <a:rPr lang="en-GB" sz="2400" dirty="0" err="1" smtClean="0">
                <a:effectLst/>
                <a:latin typeface="Arial" charset="0"/>
                <a:cs typeface="Times New Roman" pitchFamily="16" charset="0"/>
              </a:rPr>
              <a:t>ízení</a:t>
            </a:r>
            <a:r>
              <a:rPr lang="en-GB" sz="2400" dirty="0" smtClean="0">
                <a:effectLst/>
                <a:latin typeface="Arial" charset="0"/>
                <a:cs typeface="Times New Roman" pitchFamily="16" charset="0"/>
              </a:rPr>
              <a:t> (</a:t>
            </a:r>
            <a:r>
              <a:rPr lang="en-GB" sz="2400" dirty="0" err="1" smtClean="0">
                <a:effectLst/>
                <a:latin typeface="Arial" charset="0"/>
                <a:cs typeface="Times New Roman" pitchFamily="16" charset="0"/>
              </a:rPr>
              <a:t>po</a:t>
            </a:r>
            <a:r>
              <a:rPr lang="en-GB" sz="2400" dirty="0" err="1" smtClean="0">
                <a:effectLst/>
                <a:latin typeface="Arial" charset="0"/>
              </a:rPr>
              <a:t>č</a:t>
            </a:r>
            <a:r>
              <a:rPr lang="en-GB" sz="2400" dirty="0" err="1" smtClean="0">
                <a:effectLst/>
                <a:latin typeface="Arial" charset="0"/>
                <a:cs typeface="Times New Roman" pitchFamily="16" charset="0"/>
              </a:rPr>
              <a:t>íta</a:t>
            </a:r>
            <a:r>
              <a:rPr lang="en-GB" sz="2400" dirty="0" err="1" smtClean="0">
                <a:effectLst/>
                <a:latin typeface="Arial" charset="0"/>
              </a:rPr>
              <a:t>č</a:t>
            </a:r>
            <a:r>
              <a:rPr lang="en-GB" sz="2400" dirty="0" smtClean="0">
                <a:effectLst/>
                <a:latin typeface="Arial" charset="0"/>
                <a:cs typeface="Times New Roman" pitchFamily="16" charset="0"/>
              </a:rPr>
              <a:t>) </a:t>
            </a:r>
            <a:r>
              <a:rPr lang="en-GB" sz="2400" dirty="0" err="1" smtClean="0">
                <a:effectLst/>
                <a:latin typeface="Arial" charset="0"/>
                <a:cs typeface="Times New Roman" pitchFamily="16" charset="0"/>
              </a:rPr>
              <a:t>realizuje</a:t>
            </a:r>
            <a:r>
              <a:rPr lang="en-GB" sz="2400" dirty="0" smtClean="0">
                <a:effectLst/>
                <a:latin typeface="Arial" charset="0"/>
                <a:cs typeface="Times New Roman" pitchFamily="16" charset="0"/>
              </a:rPr>
              <a:t> model (</a:t>
            </a:r>
            <a:r>
              <a:rPr lang="en-GB" sz="2400" dirty="0" err="1" smtClean="0">
                <a:effectLst/>
                <a:latin typeface="Arial" charset="0"/>
                <a:cs typeface="Times New Roman" pitchFamily="16" charset="0"/>
              </a:rPr>
              <a:t>správnost</a:t>
            </a:r>
            <a:r>
              <a:rPr lang="en-GB" sz="2400" dirty="0" smtClean="0">
                <a:effectLst/>
                <a:latin typeface="Arial" charset="0"/>
                <a:cs typeface="Times New Roman" pitchFamily="16" charset="0"/>
              </a:rPr>
              <a:t> </a:t>
            </a:r>
            <a:r>
              <a:rPr lang="en-GB" sz="2400" dirty="0" err="1" smtClean="0">
                <a:effectLst/>
                <a:latin typeface="Arial" charset="0"/>
                <a:cs typeface="Times New Roman" pitchFamily="16" charset="0"/>
              </a:rPr>
              <a:t>programu</a:t>
            </a:r>
            <a:r>
              <a:rPr lang="en-GB" sz="2400" dirty="0" smtClean="0">
                <a:effectLst/>
                <a:latin typeface="Arial" charset="0"/>
                <a:cs typeface="Times New Roman" pitchFamily="16" charset="0"/>
              </a:rPr>
              <a:t>; </a:t>
            </a:r>
            <a:r>
              <a:rPr lang="en-GB" sz="2400" dirty="0" err="1" smtClean="0">
                <a:effectLst/>
                <a:latin typeface="Arial" charset="0"/>
                <a:cs typeface="Times New Roman" pitchFamily="16" charset="0"/>
              </a:rPr>
              <a:t>p</a:t>
            </a:r>
            <a:r>
              <a:rPr lang="en-GB" sz="2400" dirty="0" err="1" smtClean="0">
                <a:effectLst/>
                <a:latin typeface="Arial" charset="0"/>
              </a:rPr>
              <a:t>ř</a:t>
            </a:r>
            <a:r>
              <a:rPr lang="en-GB" sz="2400" dirty="0" err="1" smtClean="0">
                <a:effectLst/>
                <a:latin typeface="Arial" charset="0"/>
                <a:cs typeface="Times New Roman" pitchFamily="16" charset="0"/>
              </a:rPr>
              <a:t>esnost</a:t>
            </a:r>
            <a:r>
              <a:rPr lang="en-GB" sz="2400" dirty="0" smtClean="0">
                <a:effectLst/>
                <a:latin typeface="Arial" charset="0"/>
                <a:cs typeface="Times New Roman" pitchFamily="16" charset="0"/>
              </a:rPr>
              <a:t> </a:t>
            </a:r>
            <a:r>
              <a:rPr lang="en-GB" sz="2400" dirty="0" err="1" smtClean="0">
                <a:effectLst/>
                <a:latin typeface="Arial" charset="0"/>
                <a:cs typeface="Times New Roman" pitchFamily="16" charset="0"/>
              </a:rPr>
              <a:t>zpracování</a:t>
            </a:r>
            <a:r>
              <a:rPr lang="en-GB" sz="2400" dirty="0" smtClean="0">
                <a:effectLst/>
                <a:latin typeface="Arial" charset="0"/>
                <a:cs typeface="Times New Roman" pitchFamily="16" charset="0"/>
              </a:rPr>
              <a:t> </a:t>
            </a:r>
            <a:r>
              <a:rPr lang="en-GB" sz="2400" dirty="0" err="1" smtClean="0">
                <a:effectLst/>
                <a:latin typeface="Arial" charset="0"/>
                <a:cs typeface="Times New Roman" pitchFamily="16" charset="0"/>
              </a:rPr>
              <a:t>dat</a:t>
            </a:r>
            <a:r>
              <a:rPr lang="en-GB" sz="2400" dirty="0" smtClean="0">
                <a:effectLst/>
                <a:latin typeface="Arial" charset="0"/>
                <a:cs typeface="Times New Roman" pitchFamily="16" charset="0"/>
              </a:rPr>
              <a:t>; u </a:t>
            </a:r>
            <a:r>
              <a:rPr lang="en-GB" sz="2400" dirty="0" err="1" smtClean="0">
                <a:effectLst/>
                <a:latin typeface="Arial" charset="0"/>
                <a:cs typeface="Times New Roman" pitchFamily="16" charset="0"/>
              </a:rPr>
              <a:t>fyzikálních</a:t>
            </a:r>
            <a:r>
              <a:rPr lang="en-GB" sz="2400" dirty="0" smtClean="0">
                <a:effectLst/>
                <a:latin typeface="Arial" charset="0"/>
                <a:cs typeface="Times New Roman" pitchFamily="16" charset="0"/>
              </a:rPr>
              <a:t> </a:t>
            </a:r>
            <a:r>
              <a:rPr lang="en-GB" sz="2400" dirty="0" err="1" smtClean="0">
                <a:effectLst/>
                <a:latin typeface="Arial" charset="0"/>
                <a:cs typeface="Times New Roman" pitchFamily="16" charset="0"/>
              </a:rPr>
              <a:t>realizací</a:t>
            </a:r>
            <a:r>
              <a:rPr lang="en-GB" sz="2400" dirty="0" smtClean="0">
                <a:effectLst/>
                <a:latin typeface="Arial" charset="0"/>
                <a:cs typeface="Times New Roman" pitchFamily="16" charset="0"/>
              </a:rPr>
              <a:t> </a:t>
            </a:r>
            <a:r>
              <a:rPr lang="en-GB" sz="2400" dirty="0" err="1" smtClean="0">
                <a:effectLst/>
                <a:latin typeface="Arial" charset="0"/>
                <a:cs typeface="Times New Roman" pitchFamily="16" charset="0"/>
              </a:rPr>
              <a:t>míra</a:t>
            </a:r>
            <a:r>
              <a:rPr lang="en-GB" sz="2400" dirty="0" smtClean="0">
                <a:effectLst/>
                <a:latin typeface="Arial" charset="0"/>
                <a:cs typeface="Times New Roman" pitchFamily="16" charset="0"/>
              </a:rPr>
              <a:t> </a:t>
            </a:r>
            <a:r>
              <a:rPr lang="en-GB" sz="2400" dirty="0" err="1" smtClean="0">
                <a:effectLst/>
                <a:latin typeface="Arial" charset="0"/>
                <a:cs typeface="Times New Roman" pitchFamily="16" charset="0"/>
              </a:rPr>
              <a:t>ekvivalence</a:t>
            </a:r>
            <a:r>
              <a:rPr lang="en-GB" sz="2400" dirty="0" smtClean="0">
                <a:effectLst/>
                <a:latin typeface="Arial" charset="0"/>
                <a:cs typeface="Times New Roman" pitchFamily="16" charset="0"/>
              </a:rPr>
              <a:t> </a:t>
            </a:r>
            <a:r>
              <a:rPr lang="en-GB" sz="2400" dirty="0" err="1" smtClean="0">
                <a:effectLst/>
                <a:latin typeface="Arial" charset="0"/>
                <a:cs typeface="Times New Roman" pitchFamily="16" charset="0"/>
              </a:rPr>
              <a:t>mezi</a:t>
            </a:r>
            <a:r>
              <a:rPr lang="en-GB" sz="2400" dirty="0" smtClean="0">
                <a:effectLst/>
                <a:latin typeface="Arial" charset="0"/>
                <a:cs typeface="Times New Roman" pitchFamily="16" charset="0"/>
              </a:rPr>
              <a:t> </a:t>
            </a:r>
            <a:r>
              <a:rPr lang="en-GB" sz="2400" dirty="0" err="1" smtClean="0">
                <a:effectLst/>
                <a:latin typeface="Arial" charset="0"/>
                <a:cs typeface="Times New Roman" pitchFamily="16" charset="0"/>
              </a:rPr>
              <a:t>matematickým</a:t>
            </a:r>
            <a:r>
              <a:rPr lang="en-GB" sz="2400" dirty="0" smtClean="0">
                <a:effectLst/>
                <a:latin typeface="Arial" charset="0"/>
                <a:cs typeface="Times New Roman" pitchFamily="16" charset="0"/>
              </a:rPr>
              <a:t> </a:t>
            </a:r>
            <a:r>
              <a:rPr lang="en-GB" sz="2400" dirty="0" err="1" smtClean="0">
                <a:effectLst/>
                <a:latin typeface="Arial" charset="0"/>
                <a:cs typeface="Times New Roman" pitchFamily="16" charset="0"/>
              </a:rPr>
              <a:t>popisem</a:t>
            </a:r>
            <a:r>
              <a:rPr lang="en-GB" sz="2400" dirty="0" smtClean="0">
                <a:effectLst/>
                <a:latin typeface="Arial" charset="0"/>
                <a:cs typeface="Times New Roman" pitchFamily="16" charset="0"/>
              </a:rPr>
              <a:t> </a:t>
            </a:r>
            <a:r>
              <a:rPr lang="en-GB" sz="2400" dirty="0" err="1" smtClean="0">
                <a:effectLst/>
                <a:latin typeface="Arial" charset="0"/>
                <a:cs typeface="Times New Roman" pitchFamily="16" charset="0"/>
              </a:rPr>
              <a:t>reálného</a:t>
            </a:r>
            <a:r>
              <a:rPr lang="en-GB" sz="2400" dirty="0" smtClean="0">
                <a:effectLst/>
                <a:latin typeface="Arial" charset="0"/>
                <a:cs typeface="Times New Roman" pitchFamily="16" charset="0"/>
              </a:rPr>
              <a:t> </a:t>
            </a:r>
            <a:r>
              <a:rPr lang="en-GB" sz="2400" dirty="0" err="1" smtClean="0">
                <a:effectLst/>
                <a:latin typeface="Arial" charset="0"/>
                <a:cs typeface="Times New Roman" pitchFamily="16" charset="0"/>
              </a:rPr>
              <a:t>objektu</a:t>
            </a:r>
            <a:r>
              <a:rPr lang="en-GB" sz="2400" dirty="0" smtClean="0">
                <a:effectLst/>
                <a:latin typeface="Arial" charset="0"/>
                <a:cs typeface="Times New Roman" pitchFamily="16" charset="0"/>
              </a:rPr>
              <a:t> a </a:t>
            </a:r>
            <a:r>
              <a:rPr lang="en-GB" sz="2400" dirty="0" err="1" smtClean="0">
                <a:effectLst/>
                <a:latin typeface="Arial" charset="0"/>
                <a:cs typeface="Times New Roman" pitchFamily="16" charset="0"/>
              </a:rPr>
              <a:t>jeho</a:t>
            </a:r>
            <a:r>
              <a:rPr lang="en-GB" sz="2400" dirty="0" smtClean="0">
                <a:effectLst/>
                <a:latin typeface="Arial" charset="0"/>
                <a:cs typeface="Times New Roman" pitchFamily="16" charset="0"/>
              </a:rPr>
              <a:t> </a:t>
            </a:r>
            <a:r>
              <a:rPr lang="en-GB" sz="2400" dirty="0" err="1" smtClean="0">
                <a:effectLst/>
                <a:latin typeface="Arial" charset="0"/>
                <a:cs typeface="Times New Roman" pitchFamily="16" charset="0"/>
              </a:rPr>
              <a:t>modelové</a:t>
            </a:r>
            <a:r>
              <a:rPr lang="en-GB" sz="2400" dirty="0" smtClean="0">
                <a:effectLst/>
                <a:latin typeface="Arial" charset="0"/>
                <a:cs typeface="Times New Roman" pitchFamily="16" charset="0"/>
              </a:rPr>
              <a:t> </a:t>
            </a:r>
            <a:r>
              <a:rPr lang="en-GB" sz="2400" dirty="0" err="1" smtClean="0">
                <a:effectLst/>
                <a:latin typeface="Arial" charset="0"/>
                <a:cs typeface="Times New Roman" pitchFamily="16" charset="0"/>
              </a:rPr>
              <a:t>fyzikální</a:t>
            </a:r>
            <a:r>
              <a:rPr lang="en-GB" sz="2400" dirty="0" smtClean="0">
                <a:effectLst/>
                <a:latin typeface="Arial" charset="0"/>
                <a:cs typeface="Times New Roman" pitchFamily="16" charset="0"/>
              </a:rPr>
              <a:t> </a:t>
            </a:r>
            <a:r>
              <a:rPr lang="en-GB" sz="2400" dirty="0" err="1" smtClean="0">
                <a:effectLst/>
                <a:latin typeface="Arial" charset="0"/>
                <a:cs typeface="Times New Roman" pitchFamily="16" charset="0"/>
              </a:rPr>
              <a:t>realizace</a:t>
            </a:r>
            <a:r>
              <a:rPr lang="en-GB" sz="2400" dirty="0" smtClean="0">
                <a:effectLst/>
                <a:latin typeface="Arial" charset="0"/>
                <a:cs typeface="Times New Roman" pitchFamily="16" charset="0"/>
              </a:rPr>
              <a:t>).</a:t>
            </a:r>
          </a:p>
          <a:p>
            <a:pPr marL="338138" indent="-338138" algn="just" eaLnBrk="1" hangingPunct="1">
              <a:lnSpc>
                <a:spcPct val="100000"/>
              </a:lnSpc>
              <a:spcBef>
                <a:spcPts val="500"/>
              </a:spcBef>
              <a:buClr>
                <a:srgbClr val="FFFFFF"/>
              </a:buClr>
              <a:buFont typeface="Arial" charset="0"/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en-GB" sz="2000" dirty="0" smtClean="0">
              <a:solidFill>
                <a:srgbClr val="FFFFFF"/>
              </a:solidFill>
              <a:effectLst/>
              <a:latin typeface="Arial" charset="0"/>
            </a:endParaRPr>
          </a:p>
          <a:p>
            <a:pPr marL="338138" indent="-338138" algn="just" eaLnBrk="1" hangingPunct="1">
              <a:lnSpc>
                <a:spcPct val="100000"/>
              </a:lnSpc>
              <a:spcBef>
                <a:spcPts val="500"/>
              </a:spcBef>
              <a:buClr>
                <a:srgbClr val="FFFFFF"/>
              </a:buClr>
              <a:buFont typeface="Arial" charset="0"/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en-GB" sz="2000" dirty="0" smtClean="0">
              <a:solidFill>
                <a:srgbClr val="FFFFFF"/>
              </a:solidFill>
              <a:effectLst/>
              <a:latin typeface="Arial" charset="0"/>
            </a:endParaRPr>
          </a:p>
          <a:p>
            <a:pPr marL="338138" indent="-338138" algn="l" eaLnBrk="1" hangingPunct="1">
              <a:lnSpc>
                <a:spcPct val="100000"/>
              </a:lnSpc>
              <a:spcBef>
                <a:spcPts val="700"/>
              </a:spcBef>
              <a:buClr>
                <a:srgbClr val="FF0000"/>
              </a:buClr>
              <a:buFont typeface="Arial" charset="0"/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2800" b="1" dirty="0" smtClean="0">
                <a:solidFill>
                  <a:srgbClr val="FF0000"/>
                </a:solidFill>
                <a:latin typeface="Arial" charset="0"/>
                <a:cs typeface="Times New Roman" pitchFamily="16" charset="0"/>
              </a:rPr>
              <a:t>MODELY JSOU V</a:t>
            </a:r>
            <a:r>
              <a:rPr lang="en-GB" sz="2800" b="1" dirty="0" smtClean="0">
                <a:solidFill>
                  <a:srgbClr val="FF0000"/>
                </a:solidFill>
                <a:latin typeface="Arial" charset="0"/>
              </a:rPr>
              <a:t>Ž</a:t>
            </a:r>
            <a:r>
              <a:rPr lang="en-GB" sz="2800" b="1" dirty="0" smtClean="0">
                <a:solidFill>
                  <a:srgbClr val="FF0000"/>
                </a:solidFill>
                <a:latin typeface="Arial" charset="0"/>
                <a:cs typeface="Times New Roman" pitchFamily="16" charset="0"/>
              </a:rPr>
              <a:t>DY ŠPATNÉ </a:t>
            </a:r>
            <a:r>
              <a:rPr lang="en-GB" sz="2800" b="1" dirty="0" smtClean="0">
                <a:solidFill>
                  <a:srgbClr val="FF0000"/>
                </a:solidFill>
                <a:latin typeface="Arial" charset="0"/>
              </a:rPr>
              <a:t>-</a:t>
            </a:r>
            <a:r>
              <a:rPr lang="en-GB" sz="2800" b="1" dirty="0" smtClean="0">
                <a:solidFill>
                  <a:srgbClr val="FF0000"/>
                </a:solidFill>
                <a:latin typeface="Arial" charset="0"/>
                <a:cs typeface="Times New Roman" pitchFamily="16" charset="0"/>
              </a:rPr>
              <a:t> </a:t>
            </a:r>
          </a:p>
          <a:p>
            <a:pPr marL="338138" indent="-338138" algn="r" eaLnBrk="1" hangingPunct="1">
              <a:lnSpc>
                <a:spcPct val="100000"/>
              </a:lnSpc>
              <a:spcBef>
                <a:spcPts val="700"/>
              </a:spcBef>
              <a:buClr>
                <a:srgbClr val="FF0000"/>
              </a:buClr>
              <a:buFont typeface="Arial" charset="0"/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2800" b="1" dirty="0" smtClean="0">
                <a:solidFill>
                  <a:srgbClr val="FF0000"/>
                </a:solidFill>
                <a:latin typeface="Arial" charset="0"/>
              </a:rPr>
              <a:t>- </a:t>
            </a:r>
            <a:r>
              <a:rPr lang="en-GB" sz="2800" b="1" dirty="0" smtClean="0">
                <a:solidFill>
                  <a:srgbClr val="FF0000"/>
                </a:solidFill>
                <a:latin typeface="Arial" charset="0"/>
                <a:cs typeface="Times New Roman" pitchFamily="16" charset="0"/>
              </a:rPr>
              <a:t>ALE V</a:t>
            </a:r>
            <a:r>
              <a:rPr lang="en-GB" sz="2800" b="1" dirty="0" smtClean="0">
                <a:solidFill>
                  <a:srgbClr val="FF0000"/>
                </a:solidFill>
                <a:latin typeface="Arial" charset="0"/>
              </a:rPr>
              <a:t>Ě</a:t>
            </a:r>
            <a:r>
              <a:rPr lang="en-GB" sz="2800" b="1" dirty="0" smtClean="0">
                <a:solidFill>
                  <a:srgbClr val="FF0000"/>
                </a:solidFill>
                <a:latin typeface="Arial" charset="0"/>
                <a:cs typeface="Times New Roman" pitchFamily="16" charset="0"/>
              </a:rPr>
              <a:t>TŠINA Z NICH JE U</a:t>
            </a:r>
            <a:r>
              <a:rPr lang="en-GB" sz="2800" b="1" dirty="0" smtClean="0">
                <a:solidFill>
                  <a:srgbClr val="FF0000"/>
                </a:solidFill>
                <a:latin typeface="Arial" charset="0"/>
              </a:rPr>
              <a:t>ŽI</a:t>
            </a:r>
            <a:r>
              <a:rPr lang="en-GB" sz="2800" b="1" dirty="0" smtClean="0">
                <a:solidFill>
                  <a:srgbClr val="FF0000"/>
                </a:solidFill>
                <a:latin typeface="Arial" charset="0"/>
                <a:cs typeface="Times New Roman" pitchFamily="16" charset="0"/>
              </a:rPr>
              <a:t>TE</a:t>
            </a:r>
            <a:r>
              <a:rPr lang="en-GB" sz="2800" b="1" dirty="0" smtClean="0">
                <a:solidFill>
                  <a:srgbClr val="FF0000"/>
                </a:solidFill>
                <a:latin typeface="Arial" charset="0"/>
              </a:rPr>
              <a:t>Č</a:t>
            </a:r>
            <a:r>
              <a:rPr lang="en-GB" sz="2800" b="1" dirty="0" smtClean="0">
                <a:solidFill>
                  <a:srgbClr val="FF0000"/>
                </a:solidFill>
                <a:latin typeface="Arial" charset="0"/>
                <a:cs typeface="Times New Roman" pitchFamily="16" charset="0"/>
              </a:rPr>
              <a:t>NÁ</a:t>
            </a:r>
          </a:p>
          <a:p>
            <a:pPr marL="338138" indent="-338138" algn="l" eaLnBrk="1" hangingPunct="1">
              <a:lnSpc>
                <a:spcPct val="100000"/>
              </a:lnSpc>
              <a:spcBef>
                <a:spcPts val="700"/>
              </a:spcBef>
              <a:buClr>
                <a:srgbClr val="FF0000"/>
              </a:buClr>
              <a:buFont typeface="Arial" charset="0"/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en-GB" sz="2800" b="1" dirty="0" smtClean="0">
              <a:solidFill>
                <a:srgbClr val="FF0000"/>
              </a:solidFill>
              <a:latin typeface="Arial" charset="0"/>
              <a:cs typeface="Times New Roman" pitchFamily="16" charset="0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1403648" y="188640"/>
            <a:ext cx="59436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Tx/>
              <a:buFont typeface="Times New Roman" pitchFamily="16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en-GB" sz="4400" b="0" i="0" u="none" strike="noStrike" kern="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Základní pojmy</a:t>
            </a:r>
            <a:endParaRPr kumimoji="0" lang="en-GB" sz="4400" b="0" i="0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04800" y="1981200"/>
            <a:ext cx="8458200" cy="4114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Clr>
                <a:srgbClr val="FFFF00"/>
              </a:buClr>
              <a:buFont typeface="Wingdings" charset="2"/>
              <a:buChar char="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mtClean="0">
                <a:latin typeface="Arial" charset="0"/>
              </a:rPr>
              <a:t>pochopit chování reálných objektů;</a:t>
            </a:r>
          </a:p>
          <a:p>
            <a:pPr eaLnBrk="1" hangingPunct="1">
              <a:lnSpc>
                <a:spcPct val="90000"/>
              </a:lnSpc>
              <a:buClr>
                <a:srgbClr val="FFFF00"/>
              </a:buClr>
              <a:buFont typeface="Wingdings" charset="2"/>
              <a:buChar char="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mtClean="0">
                <a:latin typeface="Arial" charset="0"/>
              </a:rPr>
              <a:t>predikovat chování reálných objektů;</a:t>
            </a:r>
          </a:p>
          <a:p>
            <a:pPr eaLnBrk="1" hangingPunct="1">
              <a:lnSpc>
                <a:spcPct val="90000"/>
              </a:lnSpc>
              <a:buClr>
                <a:srgbClr val="FFFF00"/>
              </a:buClr>
              <a:buFont typeface="Wingdings" charset="2"/>
              <a:buChar char="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mtClean="0">
                <a:latin typeface="Arial" charset="0"/>
              </a:rPr>
              <a:t>optimalizovat chování reálných objektů;</a:t>
            </a:r>
          </a:p>
          <a:p>
            <a:pPr eaLnBrk="1" hangingPunct="1">
              <a:lnSpc>
                <a:spcPct val="90000"/>
              </a:lnSpc>
              <a:buClr>
                <a:srgbClr val="FFFF00"/>
              </a:buClr>
              <a:buFont typeface="Wingdings" charset="2"/>
              <a:buChar char="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mtClean="0">
                <a:latin typeface="Arial" charset="0"/>
              </a:rPr>
              <a:t>konstrukce nových objektů;</a:t>
            </a: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buFont typeface="Wingdings" charset="2"/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en-GB" sz="2400" smtClean="0">
              <a:latin typeface="Arial" charset="0"/>
            </a:endParaRP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buFont typeface="Wingdings" charset="2"/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2400" smtClean="0">
                <a:latin typeface="Arial" charset="0"/>
              </a:rPr>
              <a:t>experimenty s reálným objektem mohou být drahé, časově náročné, neproveditelné</a:t>
            </a: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buFont typeface="Wingdings" charset="2"/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2400" smtClean="0">
                <a:latin typeface="Arial" charset="0"/>
              </a:rPr>
              <a:t>s modelem je lze opakovat, jsou nedestruktivní, lze měřit měřítko času</a:t>
            </a:r>
          </a:p>
        </p:txBody>
      </p:sp>
      <p:sp>
        <p:nvSpPr>
          <p:cNvPr id="9" name="Rectangle 2"/>
          <p:cNvSpPr>
            <a:spLocks noGrp="1" noChangeArrowheads="1"/>
          </p:cNvSpPr>
          <p:nvPr>
            <p:ph type="title" idx="1"/>
          </p:nvPr>
        </p:nvSpPr>
        <p:spPr>
          <a:xfrm>
            <a:off x="1403648" y="188640"/>
            <a:ext cx="5943600" cy="12192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0" indent="0" algn="ctr" eaLnBrk="1" hangingPunct="1">
              <a:lnSpc>
                <a:spcPct val="100000"/>
              </a:lnSpc>
              <a:spcBef>
                <a:spcPct val="0"/>
              </a:spcBef>
              <a:buClr>
                <a:srgbClr val="FFFF00"/>
              </a:buClr>
              <a:buFont typeface="Times New Roman" pitchFamily="16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4400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Základní</a:t>
            </a:r>
            <a:r>
              <a:rPr lang="en-GB" sz="44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GB" sz="4400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pojmy</a:t>
            </a:r>
            <a:endParaRPr lang="en-GB" sz="4400" dirty="0" smtClean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"/>
          <p:cNvSpPr>
            <a:spLocks noGrp="1" noChangeArrowheads="1"/>
          </p:cNvSpPr>
          <p:nvPr>
            <p:ph type="title"/>
          </p:nvPr>
        </p:nvSpPr>
        <p:spPr>
          <a:xfrm>
            <a:off x="2286000" y="598488"/>
            <a:ext cx="6477000" cy="957262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lnSpc>
                <a:spcPct val="10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mtClean="0"/>
              <a:t>Důsledky modelování a simulace</a:t>
            </a:r>
          </a:p>
        </p:txBody>
      </p:sp>
      <p:sp>
        <p:nvSpPr>
          <p:cNvPr id="2560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81000" y="1981200"/>
            <a:ext cx="8382000" cy="4171950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  <a:spcBef>
                <a:spcPts val="700"/>
              </a:spcBef>
              <a:buClr>
                <a:srgbClr val="FFFF00"/>
              </a:buClr>
              <a:buFont typeface="Wingdings" charset="2"/>
              <a:buChar char="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2800" smtClean="0">
                <a:latin typeface="Arial" charset="0"/>
              </a:rPr>
              <a:t>schopnost přesněji formulovat daný problém a jeho cíle;</a:t>
            </a:r>
          </a:p>
          <a:p>
            <a:pPr eaLnBrk="1" hangingPunct="1">
              <a:lnSpc>
                <a:spcPct val="90000"/>
              </a:lnSpc>
              <a:spcBef>
                <a:spcPts val="700"/>
              </a:spcBef>
              <a:buClr>
                <a:srgbClr val="FFFF00"/>
              </a:buClr>
              <a:buFont typeface="Wingdings" charset="2"/>
              <a:buChar char="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2800" smtClean="0">
                <a:latin typeface="Arial" charset="0"/>
              </a:rPr>
              <a:t>schopnost orientovat se ve složitějších vztazích;</a:t>
            </a:r>
          </a:p>
          <a:p>
            <a:pPr eaLnBrk="1" hangingPunct="1">
              <a:lnSpc>
                <a:spcPct val="90000"/>
              </a:lnSpc>
              <a:spcBef>
                <a:spcPts val="700"/>
              </a:spcBef>
              <a:buClr>
                <a:srgbClr val="FFFF00"/>
              </a:buClr>
              <a:buFont typeface="Wingdings" charset="2"/>
              <a:buChar char="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2800" smtClean="0">
                <a:latin typeface="Arial" charset="0"/>
              </a:rPr>
              <a:t>schopnost zjednodušovat pozorovaná fakta;</a:t>
            </a:r>
          </a:p>
          <a:p>
            <a:pPr eaLnBrk="1" hangingPunct="1">
              <a:lnSpc>
                <a:spcPct val="90000"/>
              </a:lnSpc>
              <a:spcBef>
                <a:spcPts val="700"/>
              </a:spcBef>
              <a:buClr>
                <a:srgbClr val="FFFF00"/>
              </a:buClr>
              <a:buFont typeface="Wingdings" charset="2"/>
              <a:buChar char="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2800" smtClean="0">
                <a:latin typeface="Arial" charset="0"/>
              </a:rPr>
              <a:t>schopnost oddělovat podstatné od nepodstatného;</a:t>
            </a:r>
          </a:p>
          <a:p>
            <a:pPr eaLnBrk="1" hangingPunct="1">
              <a:lnSpc>
                <a:spcPct val="90000"/>
              </a:lnSpc>
              <a:spcBef>
                <a:spcPts val="700"/>
              </a:spcBef>
              <a:buClr>
                <a:srgbClr val="FFFF00"/>
              </a:buClr>
              <a:buFont typeface="Wingdings" charset="2"/>
              <a:buChar char="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2800" smtClean="0">
                <a:latin typeface="Arial" charset="0"/>
              </a:rPr>
              <a:t>schopnost odhalovat mechanismy jevů.</a:t>
            </a:r>
          </a:p>
          <a:p>
            <a:pPr algn="ctr" eaLnBrk="1" hangingPunct="1">
              <a:lnSpc>
                <a:spcPct val="90000"/>
              </a:lnSpc>
              <a:spcBef>
                <a:spcPts val="450"/>
              </a:spcBef>
              <a:buFont typeface="Wingdings" charset="2"/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1800" b="1" smtClean="0">
                <a:latin typeface="Symbol" pitchFamily="16" charset="2"/>
              </a:rPr>
              <a:t></a:t>
            </a:r>
          </a:p>
          <a:p>
            <a:pPr algn="ctr" eaLnBrk="1" hangingPunct="1">
              <a:lnSpc>
                <a:spcPct val="90000"/>
              </a:lnSpc>
              <a:spcBef>
                <a:spcPts val="600"/>
              </a:spcBef>
              <a:buClr>
                <a:srgbClr val="FF0000"/>
              </a:buClr>
              <a:buFont typeface="Wingdings" charset="2"/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2400" b="1" smtClean="0">
                <a:solidFill>
                  <a:srgbClr val="FF0000"/>
                </a:solidFill>
                <a:latin typeface="Arial" charset="0"/>
              </a:rPr>
              <a:t>	MODELOVÁNÍ A SIMULACE SYSTÉMŮ JAKO SPECIFICKÁ FORMA PROCESU POZNÁNÍ.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1828800"/>
            <a:ext cx="4267200" cy="3048000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 eaLnBrk="1" hangingPunct="1">
              <a:lnSpc>
                <a:spcPct val="10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mtClean="0">
                <a:cs typeface="Arial" charset="0"/>
              </a:rPr>
              <a:t>Postup p</a:t>
            </a:r>
            <a:r>
              <a:rPr lang="en-GB" smtClean="0"/>
              <a:t>ř</a:t>
            </a:r>
            <a:r>
              <a:rPr lang="en-GB" smtClean="0">
                <a:cs typeface="Arial" charset="0"/>
              </a:rPr>
              <a:t>i vytvá</a:t>
            </a:r>
            <a:r>
              <a:rPr lang="en-GB" smtClean="0"/>
              <a:t>ř</a:t>
            </a:r>
            <a:r>
              <a:rPr lang="en-GB" smtClean="0">
                <a:cs typeface="Arial" charset="0"/>
              </a:rPr>
              <a:t>ení modelu a p</a:t>
            </a:r>
            <a:r>
              <a:rPr lang="en-GB" smtClean="0"/>
              <a:t>ř</a:t>
            </a:r>
            <a:r>
              <a:rPr lang="en-GB" smtClean="0">
                <a:cs typeface="Arial" charset="0"/>
              </a:rPr>
              <a:t>i simula</a:t>
            </a:r>
            <a:r>
              <a:rPr lang="en-GB" smtClean="0"/>
              <a:t>č</a:t>
            </a:r>
            <a:r>
              <a:rPr lang="en-GB" smtClean="0">
                <a:cs typeface="Arial" charset="0"/>
              </a:rPr>
              <a:t>ních experimentech</a:t>
            </a:r>
            <a:r>
              <a:rPr lang="en-GB" smtClean="0"/>
              <a:t> </a:t>
            </a:r>
          </a:p>
        </p:txBody>
      </p:sp>
      <p:pic>
        <p:nvPicPr>
          <p:cNvPr id="2662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83163" y="381000"/>
            <a:ext cx="3722687" cy="5715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2" name="Picture 1"/>
          <p:cNvPicPr>
            <a:picLocks noChangeAspect="1" noChangeArrowheads="1"/>
          </p:cNvPicPr>
          <p:nvPr/>
        </p:nvPicPr>
        <p:blipFill>
          <a:blip r:embed="rId3" cstate="print"/>
          <a:srcRect l="2973" t="4750" r="2963"/>
          <a:stretch>
            <a:fillRect/>
          </a:stretch>
        </p:blipFill>
        <p:spPr bwMode="auto">
          <a:xfrm>
            <a:off x="-1016" y="1340768"/>
            <a:ext cx="9145016" cy="551723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7" name="Rectangle 2"/>
          <p:cNvSpPr>
            <a:spLocks noGrp="1" noChangeArrowheads="1"/>
          </p:cNvSpPr>
          <p:nvPr>
            <p:ph type="title" idx="1"/>
          </p:nvPr>
        </p:nvSpPr>
        <p:spPr>
          <a:xfrm>
            <a:off x="1403648" y="188640"/>
            <a:ext cx="5943600" cy="12192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0" indent="0" algn="ctr" eaLnBrk="1" hangingPunct="1">
              <a:lnSpc>
                <a:spcPct val="100000"/>
              </a:lnSpc>
              <a:spcBef>
                <a:spcPct val="0"/>
              </a:spcBef>
              <a:buClr>
                <a:srgbClr val="FFFF00"/>
              </a:buClr>
              <a:buFont typeface="Times New Roman" pitchFamily="16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4400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Základní</a:t>
            </a:r>
            <a:r>
              <a:rPr lang="en-GB" sz="44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GB" sz="4400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pojmy</a:t>
            </a:r>
            <a:endParaRPr lang="en-GB" sz="4400" dirty="0" smtClean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Grp="1" noChangeArrowheads="1"/>
          </p:cNvSpPr>
          <p:nvPr>
            <p:ph type="title"/>
          </p:nvPr>
        </p:nvSpPr>
        <p:spPr>
          <a:xfrm>
            <a:off x="2819400" y="228600"/>
            <a:ext cx="5943600" cy="1219200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lnSpc>
                <a:spcPct val="10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mtClean="0"/>
              <a:t>Identifikace parametrů</a:t>
            </a:r>
          </a:p>
        </p:txBody>
      </p:sp>
      <p:sp>
        <p:nvSpPr>
          <p:cNvPr id="28677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610100" y="1981200"/>
            <a:ext cx="4152900" cy="4114800"/>
          </a:xfrm>
        </p:spPr>
        <p:txBody>
          <a:bodyPr/>
          <a:lstStyle/>
          <a:p>
            <a:pPr eaLnBrk="1" hangingPunct="1">
              <a:lnSpc>
                <a:spcPct val="100000"/>
              </a:lnSpc>
              <a:spcBef>
                <a:spcPts val="600"/>
              </a:spcBef>
              <a:buFont typeface="Arial" charset="0"/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2000" smtClean="0">
                <a:latin typeface="Arial" charset="0"/>
                <a:cs typeface="Arial" charset="0"/>
              </a:rPr>
              <a:t>obecná kriteriální funkce pro stanovení odchylky obou sad </a:t>
            </a:r>
            <a:r>
              <a:rPr lang="en-GB" sz="2000" smtClean="0">
                <a:latin typeface="Arial" charset="0"/>
              </a:rPr>
              <a:t>výstupních </a:t>
            </a:r>
            <a:r>
              <a:rPr lang="en-GB" sz="2000" smtClean="0">
                <a:latin typeface="Arial" charset="0"/>
                <a:cs typeface="Arial" charset="0"/>
              </a:rPr>
              <a:t>dat</a:t>
            </a:r>
            <a:r>
              <a:rPr lang="en-GB" sz="2400" smtClean="0">
                <a:latin typeface="Arial" charset="0"/>
                <a:cs typeface="Arial" charset="0"/>
              </a:rPr>
              <a:t> </a:t>
            </a:r>
          </a:p>
          <a:p>
            <a:pPr eaLnBrk="1" hangingPunct="1">
              <a:lnSpc>
                <a:spcPct val="100000"/>
              </a:lnSpc>
              <a:spcBef>
                <a:spcPts val="600"/>
              </a:spcBef>
              <a:buFont typeface="Arial" charset="0"/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en-GB" sz="2400" smtClean="0">
              <a:latin typeface="Arial" charset="0"/>
            </a:endParaRPr>
          </a:p>
          <a:p>
            <a:pPr eaLnBrk="1" hangingPunct="1">
              <a:lnSpc>
                <a:spcPct val="100000"/>
              </a:lnSpc>
              <a:spcBef>
                <a:spcPts val="600"/>
              </a:spcBef>
              <a:buFont typeface="Arial" charset="0"/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en-GB" sz="2400" smtClean="0">
              <a:latin typeface="Arial" charset="0"/>
            </a:endParaRPr>
          </a:p>
          <a:p>
            <a:pPr algn="just" eaLnBrk="1" hangingPunct="1">
              <a:lnSpc>
                <a:spcPct val="100000"/>
              </a:lnSpc>
              <a:spcBef>
                <a:spcPts val="500"/>
              </a:spcBef>
              <a:buFont typeface="Arial" charset="0"/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2000" smtClean="0">
                <a:latin typeface="Arial" charset="0"/>
              </a:rPr>
              <a:t>p</a:t>
            </a:r>
            <a:r>
              <a:rPr lang="en-GB" sz="2000" smtClean="0">
                <a:latin typeface="Arial" charset="0"/>
                <a:cs typeface="Times New Roman" pitchFamily="16" charset="0"/>
              </a:rPr>
              <a:t>ro jeden výstupní signál a k = 2 dostáváme kritérium (střední) kvadratické odchylky</a:t>
            </a:r>
          </a:p>
          <a:p>
            <a:pPr eaLnBrk="1" hangingPunct="1">
              <a:lnSpc>
                <a:spcPct val="100000"/>
              </a:lnSpc>
              <a:spcBef>
                <a:spcPts val="500"/>
              </a:spcBef>
              <a:buFont typeface="Arial" charset="0"/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en-GB" sz="2000" smtClean="0">
              <a:latin typeface="Arial" charset="0"/>
              <a:cs typeface="Times New Roman" pitchFamily="16" charset="0"/>
            </a:endParaRPr>
          </a:p>
        </p:txBody>
      </p:sp>
      <p:pic>
        <p:nvPicPr>
          <p:cNvPr id="28678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1981200"/>
            <a:ext cx="4021138" cy="4114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graphicFrame>
        <p:nvGraphicFramePr>
          <p:cNvPr id="28679" name="Object 4"/>
          <p:cNvGraphicFramePr>
            <a:graphicFrameLocks noChangeAspect="1"/>
          </p:cNvGraphicFramePr>
          <p:nvPr/>
        </p:nvGraphicFramePr>
        <p:xfrm>
          <a:off x="4648200" y="3124200"/>
          <a:ext cx="4114800" cy="538163"/>
        </p:xfrm>
        <a:graphic>
          <a:graphicData uri="http://schemas.openxmlformats.org/presentationml/2006/ole">
            <p:oleObj spid="_x0000_s19458" r:id="rId5" imgW="491441" imgH="393653" progId="Equation.3">
              <p:embed/>
            </p:oleObj>
          </a:graphicData>
        </a:graphic>
      </p:graphicFrame>
      <p:graphicFrame>
        <p:nvGraphicFramePr>
          <p:cNvPr id="28680" name="Object 5"/>
          <p:cNvGraphicFramePr>
            <a:graphicFrameLocks noChangeAspect="1"/>
          </p:cNvGraphicFramePr>
          <p:nvPr/>
        </p:nvGraphicFramePr>
        <p:xfrm>
          <a:off x="5410200" y="5029200"/>
          <a:ext cx="2362200" cy="579438"/>
        </p:xfrm>
        <a:graphic>
          <a:graphicData uri="http://schemas.openxmlformats.org/presentationml/2006/ole">
            <p:oleObj spid="_x0000_s19459" r:id="rId6" imgW="491497" imgH="368289" progId="Equation.3">
              <p:embed/>
            </p:oleObj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"/>
          <p:cNvSpPr>
            <a:spLocks noGrp="1" noChangeArrowheads="1"/>
          </p:cNvSpPr>
          <p:nvPr>
            <p:ph type="title"/>
          </p:nvPr>
        </p:nvSpPr>
        <p:spPr>
          <a:xfrm>
            <a:off x="2819400" y="228600"/>
            <a:ext cx="5943600" cy="1219200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lnSpc>
                <a:spcPct val="10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mtClean="0"/>
              <a:t>Experimenty</a:t>
            </a:r>
          </a:p>
        </p:txBody>
      </p:sp>
      <p:sp>
        <p:nvSpPr>
          <p:cNvPr id="3072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04800" y="1981200"/>
            <a:ext cx="8458200" cy="4114800"/>
          </a:xfrm>
          <a:noFill/>
        </p:spPr>
        <p:txBody>
          <a:bodyPr/>
          <a:lstStyle/>
          <a:p>
            <a:pPr>
              <a:buClr>
                <a:srgbClr val="FFFF00"/>
              </a:buClr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b="1" dirty="0" smtClean="0">
                <a:solidFill>
                  <a:schemeClr val="tx2"/>
                </a:solidFill>
                <a:latin typeface="Arial" charset="0"/>
              </a:rPr>
              <a:t>Data</a:t>
            </a:r>
            <a:r>
              <a:rPr lang="en-GB" dirty="0" smtClean="0">
                <a:latin typeface="Arial" charset="0"/>
              </a:rPr>
              <a:t> – </a:t>
            </a:r>
            <a:r>
              <a:rPr lang="en-GB" dirty="0" err="1" smtClean="0">
                <a:latin typeface="Arial" charset="0"/>
              </a:rPr>
              <a:t>lze</a:t>
            </a:r>
            <a:r>
              <a:rPr lang="en-GB" dirty="0" smtClean="0">
                <a:latin typeface="Arial" charset="0"/>
              </a:rPr>
              <a:t> </a:t>
            </a:r>
            <a:r>
              <a:rPr lang="en-GB" dirty="0" err="1" smtClean="0">
                <a:latin typeface="Arial" charset="0"/>
              </a:rPr>
              <a:t>pořídit</a:t>
            </a:r>
            <a:r>
              <a:rPr lang="en-GB" dirty="0" smtClean="0">
                <a:latin typeface="Arial" charset="0"/>
              </a:rPr>
              <a:t> a </a:t>
            </a:r>
            <a:r>
              <a:rPr lang="en-GB" dirty="0" err="1" smtClean="0">
                <a:latin typeface="Arial" charset="0"/>
              </a:rPr>
              <a:t>interpretovat</a:t>
            </a:r>
            <a:r>
              <a:rPr lang="en-GB" dirty="0" smtClean="0">
                <a:latin typeface="Arial" charset="0"/>
              </a:rPr>
              <a:t> </a:t>
            </a:r>
            <a:r>
              <a:rPr lang="en-GB" dirty="0" err="1" smtClean="0">
                <a:latin typeface="Arial" charset="0"/>
              </a:rPr>
              <a:t>pomocí</a:t>
            </a:r>
            <a:r>
              <a:rPr lang="en-GB" dirty="0" smtClean="0">
                <a:latin typeface="Arial" charset="0"/>
              </a:rPr>
              <a:t> </a:t>
            </a:r>
            <a:r>
              <a:rPr lang="en-GB" i="1" dirty="0" err="1" smtClean="0">
                <a:latin typeface="Arial" charset="0"/>
              </a:rPr>
              <a:t>empirického</a:t>
            </a:r>
            <a:r>
              <a:rPr lang="en-GB" i="1" dirty="0" smtClean="0">
                <a:latin typeface="Arial" charset="0"/>
              </a:rPr>
              <a:t> </a:t>
            </a:r>
            <a:r>
              <a:rPr lang="en-GB" i="1" dirty="0" err="1" smtClean="0">
                <a:latin typeface="Arial" charset="0"/>
              </a:rPr>
              <a:t>zkoumání</a:t>
            </a:r>
            <a:r>
              <a:rPr lang="en-GB" dirty="0" smtClean="0">
                <a:latin typeface="Arial" charset="0"/>
              </a:rPr>
              <a:t> </a:t>
            </a:r>
            <a:r>
              <a:rPr lang="en-GB" dirty="0" err="1" smtClean="0">
                <a:latin typeface="Arial" charset="0"/>
              </a:rPr>
              <a:t>reálného</a:t>
            </a:r>
            <a:r>
              <a:rPr lang="en-GB" dirty="0" smtClean="0">
                <a:latin typeface="Arial" charset="0"/>
              </a:rPr>
              <a:t> </a:t>
            </a:r>
            <a:r>
              <a:rPr lang="en-GB" dirty="0" err="1" smtClean="0">
                <a:latin typeface="Arial" charset="0"/>
              </a:rPr>
              <a:t>objektu</a:t>
            </a:r>
            <a:r>
              <a:rPr lang="en-GB" dirty="0" smtClean="0">
                <a:latin typeface="Arial" charset="0"/>
              </a:rPr>
              <a:t>, </a:t>
            </a:r>
            <a:r>
              <a:rPr lang="en-GB" dirty="0" err="1" smtClean="0">
                <a:latin typeface="Arial" charset="0"/>
              </a:rPr>
              <a:t>založeného</a:t>
            </a:r>
            <a:r>
              <a:rPr lang="en-GB" dirty="0" smtClean="0">
                <a:latin typeface="Arial" charset="0"/>
              </a:rPr>
              <a:t> </a:t>
            </a:r>
            <a:r>
              <a:rPr lang="en-GB" dirty="0" err="1" smtClean="0">
                <a:latin typeface="Arial" charset="0"/>
              </a:rPr>
              <a:t>na</a:t>
            </a:r>
            <a:r>
              <a:rPr lang="en-GB" dirty="0" smtClean="0">
                <a:latin typeface="Arial" charset="0"/>
              </a:rPr>
              <a:t> </a:t>
            </a:r>
            <a:r>
              <a:rPr lang="en-GB" dirty="0" err="1" smtClean="0">
                <a:latin typeface="Arial" charset="0"/>
              </a:rPr>
              <a:t>smyslovém</a:t>
            </a:r>
            <a:r>
              <a:rPr lang="en-GB" dirty="0" smtClean="0">
                <a:latin typeface="Arial" charset="0"/>
              </a:rPr>
              <a:t> </a:t>
            </a:r>
            <a:r>
              <a:rPr lang="en-GB" dirty="0" err="1" smtClean="0">
                <a:latin typeface="Arial" charset="0"/>
              </a:rPr>
              <a:t>vnímání</a:t>
            </a:r>
            <a:r>
              <a:rPr lang="en-GB" dirty="0" smtClean="0">
                <a:latin typeface="Arial" charset="0"/>
              </a:rPr>
              <a:t> </a:t>
            </a:r>
            <a:r>
              <a:rPr lang="en-GB" dirty="0" err="1" smtClean="0">
                <a:latin typeface="Arial" charset="0"/>
              </a:rPr>
              <a:t>projevů</a:t>
            </a:r>
            <a:r>
              <a:rPr lang="en-GB" dirty="0" smtClean="0">
                <a:latin typeface="Arial" charset="0"/>
              </a:rPr>
              <a:t> </a:t>
            </a:r>
            <a:r>
              <a:rPr lang="en-GB" dirty="0" err="1" smtClean="0">
                <a:latin typeface="Arial" charset="0"/>
              </a:rPr>
              <a:t>reálného</a:t>
            </a:r>
            <a:r>
              <a:rPr lang="en-GB" dirty="0" smtClean="0">
                <a:latin typeface="Arial" charset="0"/>
              </a:rPr>
              <a:t> </a:t>
            </a:r>
            <a:r>
              <a:rPr lang="en-GB" dirty="0" err="1" smtClean="0">
                <a:latin typeface="Arial" charset="0"/>
              </a:rPr>
              <a:t>objektu</a:t>
            </a:r>
            <a:r>
              <a:rPr lang="en-GB" dirty="0" smtClean="0">
                <a:latin typeface="Arial" charset="0"/>
              </a:rPr>
              <a:t>.</a:t>
            </a:r>
          </a:p>
          <a:p>
            <a:pPr eaLnBrk="1" hangingPunct="1">
              <a:lnSpc>
                <a:spcPct val="100000"/>
              </a:lnSpc>
              <a:buFont typeface="Arial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dirty="0" err="1" smtClean="0">
                <a:latin typeface="Arial" charset="0"/>
              </a:rPr>
              <a:t>nejobecnějšími</a:t>
            </a:r>
            <a:r>
              <a:rPr lang="en-GB" dirty="0" smtClean="0">
                <a:latin typeface="Arial" charset="0"/>
              </a:rPr>
              <a:t> </a:t>
            </a:r>
            <a:r>
              <a:rPr lang="en-GB" dirty="0" err="1" smtClean="0">
                <a:latin typeface="Arial" charset="0"/>
              </a:rPr>
              <a:t>formami</a:t>
            </a:r>
            <a:r>
              <a:rPr lang="en-GB" dirty="0" smtClean="0">
                <a:latin typeface="Arial" charset="0"/>
              </a:rPr>
              <a:t> </a:t>
            </a:r>
            <a:r>
              <a:rPr lang="en-GB" dirty="0" err="1" smtClean="0">
                <a:latin typeface="Arial" charset="0"/>
              </a:rPr>
              <a:t>empirického</a:t>
            </a:r>
            <a:r>
              <a:rPr lang="en-GB" dirty="0" smtClean="0">
                <a:latin typeface="Arial" charset="0"/>
              </a:rPr>
              <a:t> </a:t>
            </a:r>
            <a:r>
              <a:rPr lang="en-GB" dirty="0" err="1" smtClean="0">
                <a:latin typeface="Arial" charset="0"/>
              </a:rPr>
              <a:t>zkoumání</a:t>
            </a:r>
            <a:r>
              <a:rPr lang="en-GB" dirty="0" smtClean="0">
                <a:latin typeface="Arial" charset="0"/>
              </a:rPr>
              <a:t> </a:t>
            </a:r>
            <a:r>
              <a:rPr lang="en-GB" dirty="0" err="1" smtClean="0">
                <a:latin typeface="Arial" charset="0"/>
              </a:rPr>
              <a:t>jsou</a:t>
            </a:r>
            <a:r>
              <a:rPr lang="en-GB" dirty="0" smtClean="0">
                <a:latin typeface="Arial" charset="0"/>
              </a:rPr>
              <a:t> </a:t>
            </a:r>
            <a:r>
              <a:rPr lang="en-GB" b="1" i="1" dirty="0" err="1" smtClean="0">
                <a:solidFill>
                  <a:schemeClr val="tx2"/>
                </a:solidFill>
                <a:latin typeface="Arial" charset="0"/>
              </a:rPr>
              <a:t>pozorování</a:t>
            </a:r>
            <a:r>
              <a:rPr lang="en-GB" dirty="0" smtClean="0">
                <a:latin typeface="Arial" charset="0"/>
              </a:rPr>
              <a:t> a</a:t>
            </a:r>
            <a:r>
              <a:rPr lang="en-GB" dirty="0" smtClean="0">
                <a:solidFill>
                  <a:schemeClr val="tx2"/>
                </a:solidFill>
                <a:latin typeface="Arial" charset="0"/>
              </a:rPr>
              <a:t> </a:t>
            </a:r>
            <a:r>
              <a:rPr lang="en-GB" b="1" i="1" dirty="0" smtClean="0">
                <a:solidFill>
                  <a:schemeClr val="tx2"/>
                </a:solidFill>
                <a:latin typeface="Arial" charset="0"/>
              </a:rPr>
              <a:t>experiment</a:t>
            </a:r>
            <a:r>
              <a:rPr lang="en-GB" i="1" dirty="0" smtClean="0">
                <a:latin typeface="Arial" charset="0"/>
              </a:rPr>
              <a:t>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/>
          <p:cNvSpPr>
            <a:spLocks noGrp="1" noChangeArrowheads="1"/>
          </p:cNvSpPr>
          <p:nvPr>
            <p:ph type="title"/>
          </p:nvPr>
        </p:nvSpPr>
        <p:spPr>
          <a:xfrm>
            <a:off x="1763688" y="188640"/>
            <a:ext cx="5943600" cy="1219200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lnSpc>
                <a:spcPct val="10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dirty="0" err="1" smtClean="0"/>
              <a:t>Pozorování</a:t>
            </a:r>
            <a:r>
              <a:rPr lang="en-GB" dirty="0" smtClean="0"/>
              <a:t> a experiment</a:t>
            </a:r>
          </a:p>
        </p:txBody>
      </p:sp>
      <p:sp>
        <p:nvSpPr>
          <p:cNvPr id="3174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42900" y="1484784"/>
            <a:ext cx="8458200" cy="4492625"/>
          </a:xfrm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ts val="700"/>
              </a:spcBef>
              <a:buClr>
                <a:srgbClr val="FFFF00"/>
              </a:buClr>
              <a:buFont typeface="Arial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2800" b="1" i="1" dirty="0" err="1" smtClean="0">
                <a:solidFill>
                  <a:schemeClr val="tx2"/>
                </a:solidFill>
                <a:latin typeface="Arial" charset="0"/>
                <a:cs typeface="Arial" charset="0"/>
              </a:rPr>
              <a:t>Pozorování</a:t>
            </a:r>
            <a:r>
              <a:rPr lang="en-GB" sz="2800" dirty="0" smtClean="0">
                <a:solidFill>
                  <a:schemeClr val="tx2"/>
                </a:solidFill>
                <a:latin typeface="Arial" charset="0"/>
                <a:cs typeface="Arial" charset="0"/>
              </a:rPr>
              <a:t> </a:t>
            </a:r>
            <a:r>
              <a:rPr lang="en-GB" sz="2800" dirty="0" smtClean="0">
                <a:latin typeface="Arial" charset="0"/>
                <a:cs typeface="Arial" charset="0"/>
              </a:rPr>
              <a:t>je </a:t>
            </a:r>
            <a:r>
              <a:rPr lang="en-GB" sz="2800" dirty="0" err="1" smtClean="0">
                <a:latin typeface="Arial" charset="0"/>
                <a:cs typeface="Arial" charset="0"/>
              </a:rPr>
              <a:t>založeno</a:t>
            </a:r>
            <a:r>
              <a:rPr lang="en-GB" sz="2800" dirty="0" smtClean="0">
                <a:latin typeface="Arial" charset="0"/>
                <a:cs typeface="Arial" charset="0"/>
              </a:rPr>
              <a:t> </a:t>
            </a:r>
            <a:r>
              <a:rPr lang="en-GB" sz="2800" dirty="0" err="1" smtClean="0">
                <a:latin typeface="Arial" charset="0"/>
                <a:cs typeface="Arial" charset="0"/>
              </a:rPr>
              <a:t>na</a:t>
            </a:r>
            <a:r>
              <a:rPr lang="en-GB" sz="2800" dirty="0" smtClean="0">
                <a:latin typeface="Arial" charset="0"/>
                <a:cs typeface="Arial" charset="0"/>
              </a:rPr>
              <a:t> </a:t>
            </a:r>
            <a:r>
              <a:rPr lang="en-GB" sz="2800" i="1" dirty="0" err="1" smtClean="0">
                <a:latin typeface="Arial" charset="0"/>
                <a:cs typeface="Arial" charset="0"/>
              </a:rPr>
              <a:t>pasivním</a:t>
            </a:r>
            <a:r>
              <a:rPr lang="en-GB" sz="2800" dirty="0" smtClean="0">
                <a:latin typeface="Arial" charset="0"/>
                <a:cs typeface="Arial" charset="0"/>
              </a:rPr>
              <a:t> </a:t>
            </a:r>
            <a:r>
              <a:rPr lang="en-GB" sz="2800" dirty="0" err="1" smtClean="0">
                <a:latin typeface="Arial" charset="0"/>
                <a:cs typeface="Arial" charset="0"/>
              </a:rPr>
              <a:t>sledování</a:t>
            </a:r>
            <a:r>
              <a:rPr lang="en-GB" sz="2800" dirty="0" smtClean="0">
                <a:latin typeface="Arial" charset="0"/>
                <a:cs typeface="Arial" charset="0"/>
              </a:rPr>
              <a:t> </a:t>
            </a:r>
            <a:r>
              <a:rPr lang="en-GB" sz="2800" dirty="0" err="1" smtClean="0">
                <a:latin typeface="Arial" charset="0"/>
                <a:cs typeface="Arial" charset="0"/>
              </a:rPr>
              <a:t>procesů</a:t>
            </a:r>
            <a:r>
              <a:rPr lang="en-GB" sz="2800" dirty="0" smtClean="0">
                <a:latin typeface="Arial" charset="0"/>
                <a:cs typeface="Arial" charset="0"/>
              </a:rPr>
              <a:t> a </a:t>
            </a:r>
            <a:r>
              <a:rPr lang="en-GB" sz="2800" dirty="0" err="1" smtClean="0">
                <a:latin typeface="Arial" charset="0"/>
                <a:cs typeface="Arial" charset="0"/>
              </a:rPr>
              <a:t>souvisejících</a:t>
            </a:r>
            <a:r>
              <a:rPr lang="en-GB" sz="2800" dirty="0" smtClean="0">
                <a:latin typeface="Arial" charset="0"/>
                <a:cs typeface="Arial" charset="0"/>
              </a:rPr>
              <a:t> </a:t>
            </a:r>
            <a:r>
              <a:rPr lang="en-GB" sz="2800" dirty="0" err="1" smtClean="0">
                <a:latin typeface="Arial" charset="0"/>
                <a:cs typeface="Arial" charset="0"/>
              </a:rPr>
              <a:t>skutečností</a:t>
            </a:r>
            <a:r>
              <a:rPr lang="en-GB" sz="2800" dirty="0" smtClean="0">
                <a:latin typeface="Arial" charset="0"/>
                <a:cs typeface="Arial" charset="0"/>
              </a:rPr>
              <a:t>, </a:t>
            </a:r>
            <a:r>
              <a:rPr lang="en-GB" sz="2800" dirty="0" err="1" smtClean="0">
                <a:latin typeface="Arial" charset="0"/>
                <a:cs typeface="Arial" charset="0"/>
              </a:rPr>
              <a:t>pokud</a:t>
            </a:r>
            <a:r>
              <a:rPr lang="en-GB" sz="2800" dirty="0" smtClean="0">
                <a:latin typeface="Arial" charset="0"/>
                <a:cs typeface="Arial" charset="0"/>
              </a:rPr>
              <a:t> </a:t>
            </a:r>
            <a:r>
              <a:rPr lang="en-GB" sz="2800" dirty="0" err="1" smtClean="0">
                <a:latin typeface="Arial" charset="0"/>
                <a:cs typeface="Arial" charset="0"/>
              </a:rPr>
              <a:t>možno</a:t>
            </a:r>
            <a:r>
              <a:rPr lang="en-GB" sz="2800" dirty="0" smtClean="0">
                <a:latin typeface="Arial" charset="0"/>
                <a:cs typeface="Arial" charset="0"/>
              </a:rPr>
              <a:t> v </a:t>
            </a:r>
            <a:r>
              <a:rPr lang="en-GB" sz="2800" dirty="0" err="1" smtClean="0">
                <a:latin typeface="Arial" charset="0"/>
                <a:cs typeface="Arial" charset="0"/>
              </a:rPr>
              <a:t>jejich</a:t>
            </a:r>
            <a:r>
              <a:rPr lang="en-GB" sz="2800" dirty="0" smtClean="0">
                <a:latin typeface="Arial" charset="0"/>
                <a:cs typeface="Arial" charset="0"/>
              </a:rPr>
              <a:t> </a:t>
            </a:r>
            <a:r>
              <a:rPr lang="en-GB" sz="2800" dirty="0" err="1" smtClean="0">
                <a:latin typeface="Arial" charset="0"/>
                <a:cs typeface="Arial" charset="0"/>
              </a:rPr>
              <a:t>přirozeném</a:t>
            </a:r>
            <a:r>
              <a:rPr lang="en-GB" sz="2800" dirty="0" smtClean="0">
                <a:latin typeface="Arial" charset="0"/>
                <a:cs typeface="Arial" charset="0"/>
              </a:rPr>
              <a:t> </a:t>
            </a:r>
            <a:r>
              <a:rPr lang="en-GB" sz="2800" dirty="0" err="1" smtClean="0">
                <a:latin typeface="Arial" charset="0"/>
                <a:cs typeface="Arial" charset="0"/>
              </a:rPr>
              <a:t>stavu</a:t>
            </a:r>
            <a:r>
              <a:rPr lang="en-GB" sz="2800" dirty="0" smtClean="0">
                <a:latin typeface="Arial" charset="0"/>
                <a:cs typeface="Arial" charset="0"/>
              </a:rPr>
              <a:t>, co </a:t>
            </a:r>
            <a:r>
              <a:rPr lang="en-GB" sz="2800" dirty="0" err="1" smtClean="0">
                <a:latin typeface="Arial" charset="0"/>
                <a:cs typeface="Arial" charset="0"/>
              </a:rPr>
              <a:t>nejméně</a:t>
            </a:r>
            <a:r>
              <a:rPr lang="en-GB" sz="2800" dirty="0" smtClean="0">
                <a:latin typeface="Arial" charset="0"/>
                <a:cs typeface="Arial" charset="0"/>
              </a:rPr>
              <a:t> </a:t>
            </a:r>
            <a:r>
              <a:rPr lang="en-GB" sz="2800" dirty="0" err="1" smtClean="0">
                <a:latin typeface="Arial" charset="0"/>
                <a:cs typeface="Arial" charset="0"/>
              </a:rPr>
              <a:t>ovlivněném</a:t>
            </a:r>
            <a:r>
              <a:rPr lang="en-GB" sz="2800" dirty="0" smtClean="0">
                <a:latin typeface="Arial" charset="0"/>
                <a:cs typeface="Arial" charset="0"/>
              </a:rPr>
              <a:t> </a:t>
            </a:r>
            <a:r>
              <a:rPr lang="en-GB" sz="2800" dirty="0" err="1" smtClean="0">
                <a:latin typeface="Arial" charset="0"/>
                <a:cs typeface="Arial" charset="0"/>
              </a:rPr>
              <a:t>pozorovatelem</a:t>
            </a:r>
            <a:r>
              <a:rPr lang="en-GB" sz="2800" dirty="0" smtClean="0">
                <a:latin typeface="Arial" charset="0"/>
                <a:cs typeface="Arial" charset="0"/>
              </a:rPr>
              <a:t>. </a:t>
            </a:r>
          </a:p>
          <a:p>
            <a:pPr eaLnBrk="1" hangingPunct="1">
              <a:lnSpc>
                <a:spcPct val="90000"/>
              </a:lnSpc>
              <a:spcBef>
                <a:spcPts val="700"/>
              </a:spcBef>
              <a:buClr>
                <a:srgbClr val="FFFF00"/>
              </a:buClr>
              <a:buFont typeface="Arial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2800" b="1" i="1" dirty="0" smtClean="0">
                <a:solidFill>
                  <a:schemeClr val="tx2"/>
                </a:solidFill>
                <a:latin typeface="Arial" charset="0"/>
                <a:cs typeface="Arial" charset="0"/>
              </a:rPr>
              <a:t>Experiment</a:t>
            </a:r>
            <a:r>
              <a:rPr lang="en-GB" sz="2800" dirty="0" smtClean="0">
                <a:latin typeface="Arial" charset="0"/>
                <a:cs typeface="Arial" charset="0"/>
              </a:rPr>
              <a:t> </a:t>
            </a:r>
            <a:r>
              <a:rPr lang="en-GB" sz="2800" dirty="0" err="1" smtClean="0">
                <a:latin typeface="Arial" charset="0"/>
                <a:cs typeface="Arial" charset="0"/>
              </a:rPr>
              <a:t>vychází</a:t>
            </a:r>
            <a:r>
              <a:rPr lang="en-GB" sz="2800" dirty="0" smtClean="0">
                <a:latin typeface="Arial" charset="0"/>
                <a:cs typeface="Arial" charset="0"/>
              </a:rPr>
              <a:t> z </a:t>
            </a:r>
            <a:r>
              <a:rPr lang="en-GB" sz="2800" i="1" dirty="0" err="1" smtClean="0">
                <a:latin typeface="Arial" charset="0"/>
                <a:cs typeface="Arial" charset="0"/>
              </a:rPr>
              <a:t>aktivního</a:t>
            </a:r>
            <a:r>
              <a:rPr lang="en-GB" sz="2800" dirty="0" smtClean="0">
                <a:latin typeface="Arial" charset="0"/>
                <a:cs typeface="Arial" charset="0"/>
              </a:rPr>
              <a:t> </a:t>
            </a:r>
            <a:r>
              <a:rPr lang="en-GB" sz="2800" dirty="0" err="1" smtClean="0">
                <a:latin typeface="Arial" charset="0"/>
                <a:cs typeface="Arial" charset="0"/>
              </a:rPr>
              <a:t>přístupu</a:t>
            </a:r>
            <a:r>
              <a:rPr lang="en-GB" sz="2800" dirty="0" smtClean="0">
                <a:latin typeface="Arial" charset="0"/>
                <a:cs typeface="Arial" charset="0"/>
              </a:rPr>
              <a:t> </a:t>
            </a:r>
            <a:r>
              <a:rPr lang="en-GB" sz="2800" dirty="0" err="1" smtClean="0">
                <a:latin typeface="Arial" charset="0"/>
                <a:cs typeface="Arial" charset="0"/>
              </a:rPr>
              <a:t>ke</a:t>
            </a:r>
            <a:r>
              <a:rPr lang="en-GB" sz="2800" dirty="0" smtClean="0">
                <a:latin typeface="Arial" charset="0"/>
                <a:cs typeface="Arial" charset="0"/>
              </a:rPr>
              <a:t> </a:t>
            </a:r>
            <a:r>
              <a:rPr lang="en-GB" sz="2800" dirty="0" err="1" smtClean="0">
                <a:latin typeface="Arial" charset="0"/>
                <a:cs typeface="Arial" charset="0"/>
              </a:rPr>
              <a:t>zkoumání</a:t>
            </a:r>
            <a:r>
              <a:rPr lang="en-GB" sz="2800" dirty="0" smtClean="0">
                <a:latin typeface="Arial" charset="0"/>
                <a:cs typeface="Arial" charset="0"/>
              </a:rPr>
              <a:t> </a:t>
            </a:r>
            <a:r>
              <a:rPr lang="en-GB" sz="2800" dirty="0" err="1" smtClean="0">
                <a:latin typeface="Arial" charset="0"/>
                <a:cs typeface="Arial" charset="0"/>
              </a:rPr>
              <a:t>objektu</a:t>
            </a:r>
            <a:r>
              <a:rPr lang="en-GB" sz="2800" dirty="0" smtClean="0">
                <a:latin typeface="Arial" charset="0"/>
                <a:cs typeface="Arial" charset="0"/>
              </a:rPr>
              <a:t>. </a:t>
            </a:r>
            <a:r>
              <a:rPr lang="en-GB" sz="2800" dirty="0" err="1" smtClean="0">
                <a:latin typeface="Arial" charset="0"/>
                <a:cs typeface="Arial" charset="0"/>
              </a:rPr>
              <a:t>Spočívá</a:t>
            </a:r>
            <a:r>
              <a:rPr lang="en-GB" sz="2800" dirty="0" smtClean="0">
                <a:latin typeface="Arial" charset="0"/>
                <a:cs typeface="Arial" charset="0"/>
              </a:rPr>
              <a:t> </a:t>
            </a:r>
            <a:r>
              <a:rPr lang="en-GB" sz="2800" dirty="0" err="1" smtClean="0">
                <a:latin typeface="Arial" charset="0"/>
                <a:cs typeface="Arial" charset="0"/>
              </a:rPr>
              <a:t>na</a:t>
            </a:r>
            <a:r>
              <a:rPr lang="en-GB" sz="2800" dirty="0" smtClean="0">
                <a:latin typeface="Arial" charset="0"/>
                <a:cs typeface="Arial" charset="0"/>
              </a:rPr>
              <a:t> </a:t>
            </a:r>
            <a:r>
              <a:rPr lang="en-GB" sz="2800" dirty="0" err="1" smtClean="0">
                <a:latin typeface="Arial" charset="0"/>
                <a:cs typeface="Arial" charset="0"/>
              </a:rPr>
              <a:t>záměrně</a:t>
            </a:r>
            <a:r>
              <a:rPr lang="en-GB" sz="2800" dirty="0" smtClean="0">
                <a:latin typeface="Arial" charset="0"/>
                <a:cs typeface="Arial" charset="0"/>
              </a:rPr>
              <a:t> </a:t>
            </a:r>
            <a:r>
              <a:rPr lang="en-GB" sz="2800" dirty="0" err="1" smtClean="0">
                <a:latin typeface="Arial" charset="0"/>
                <a:cs typeface="Arial" charset="0"/>
              </a:rPr>
              <a:t>vyvolaných</a:t>
            </a:r>
            <a:r>
              <a:rPr lang="en-GB" sz="2800" dirty="0" smtClean="0">
                <a:latin typeface="Arial" charset="0"/>
                <a:cs typeface="Arial" charset="0"/>
              </a:rPr>
              <a:t> </a:t>
            </a:r>
            <a:r>
              <a:rPr lang="en-GB" sz="2800" dirty="0" err="1" smtClean="0">
                <a:latin typeface="Arial" charset="0"/>
                <a:cs typeface="Arial" charset="0"/>
              </a:rPr>
              <a:t>změnách</a:t>
            </a:r>
            <a:r>
              <a:rPr lang="en-GB" sz="2800" dirty="0" smtClean="0">
                <a:latin typeface="Arial" charset="0"/>
                <a:cs typeface="Arial" charset="0"/>
              </a:rPr>
              <a:t> </a:t>
            </a:r>
            <a:r>
              <a:rPr lang="en-GB" sz="2800" dirty="0" err="1" smtClean="0">
                <a:latin typeface="Arial" charset="0"/>
                <a:cs typeface="Arial" charset="0"/>
              </a:rPr>
              <a:t>podmínek</a:t>
            </a:r>
            <a:r>
              <a:rPr lang="en-GB" sz="2800" dirty="0" smtClean="0">
                <a:latin typeface="Arial" charset="0"/>
                <a:cs typeface="Arial" charset="0"/>
              </a:rPr>
              <a:t> existence a </a:t>
            </a:r>
            <a:r>
              <a:rPr lang="en-GB" sz="2800" dirty="0" err="1" smtClean="0">
                <a:latin typeface="Arial" charset="0"/>
                <a:cs typeface="Arial" charset="0"/>
              </a:rPr>
              <a:t>funkce</a:t>
            </a:r>
            <a:r>
              <a:rPr lang="en-GB" sz="2800" dirty="0" smtClean="0">
                <a:latin typeface="Arial" charset="0"/>
                <a:cs typeface="Arial" charset="0"/>
              </a:rPr>
              <a:t> </a:t>
            </a:r>
            <a:r>
              <a:rPr lang="en-GB" sz="2800" dirty="0" err="1" smtClean="0">
                <a:latin typeface="Arial" charset="0"/>
                <a:cs typeface="Arial" charset="0"/>
              </a:rPr>
              <a:t>daného</a:t>
            </a:r>
            <a:r>
              <a:rPr lang="en-GB" sz="2800" dirty="0" smtClean="0">
                <a:latin typeface="Arial" charset="0"/>
                <a:cs typeface="Arial" charset="0"/>
              </a:rPr>
              <a:t> </a:t>
            </a:r>
            <a:r>
              <a:rPr lang="en-GB" sz="2800" dirty="0" err="1" smtClean="0">
                <a:latin typeface="Arial" charset="0"/>
                <a:cs typeface="Arial" charset="0"/>
              </a:rPr>
              <a:t>objektu</a:t>
            </a:r>
            <a:r>
              <a:rPr lang="en-GB" sz="2800" dirty="0" smtClean="0">
                <a:latin typeface="Arial" charset="0"/>
                <a:cs typeface="Arial" charset="0"/>
              </a:rPr>
              <a:t>, </a:t>
            </a:r>
            <a:r>
              <a:rPr lang="en-GB" sz="2800" dirty="0" err="1" smtClean="0">
                <a:latin typeface="Arial" charset="0"/>
                <a:cs typeface="Arial" charset="0"/>
              </a:rPr>
              <a:t>které</a:t>
            </a:r>
            <a:r>
              <a:rPr lang="en-GB" sz="2800" dirty="0" smtClean="0">
                <a:latin typeface="Arial" charset="0"/>
                <a:cs typeface="Arial" charset="0"/>
              </a:rPr>
              <a:t> </a:t>
            </a:r>
            <a:r>
              <a:rPr lang="en-GB" sz="2800" dirty="0" err="1" smtClean="0">
                <a:latin typeface="Arial" charset="0"/>
                <a:cs typeface="Arial" charset="0"/>
              </a:rPr>
              <a:t>mají</a:t>
            </a:r>
            <a:r>
              <a:rPr lang="en-GB" sz="2800" dirty="0" smtClean="0">
                <a:latin typeface="Arial" charset="0"/>
                <a:cs typeface="Arial" charset="0"/>
              </a:rPr>
              <a:t> </a:t>
            </a:r>
            <a:r>
              <a:rPr lang="en-GB" sz="2800" dirty="0" err="1" smtClean="0">
                <a:latin typeface="Arial" charset="0"/>
                <a:cs typeface="Arial" charset="0"/>
              </a:rPr>
              <a:t>přimět</a:t>
            </a:r>
            <a:r>
              <a:rPr lang="en-GB" sz="2800" dirty="0" smtClean="0">
                <a:latin typeface="Arial" charset="0"/>
                <a:cs typeface="Arial" charset="0"/>
              </a:rPr>
              <a:t> </a:t>
            </a:r>
            <a:r>
              <a:rPr lang="en-GB" sz="2800" dirty="0" err="1" smtClean="0">
                <a:latin typeface="Arial" charset="0"/>
                <a:cs typeface="Arial" charset="0"/>
              </a:rPr>
              <a:t>zkoumaný</a:t>
            </a:r>
            <a:r>
              <a:rPr lang="en-GB" sz="2800" dirty="0" smtClean="0">
                <a:latin typeface="Arial" charset="0"/>
                <a:cs typeface="Arial" charset="0"/>
              </a:rPr>
              <a:t> </a:t>
            </a:r>
            <a:r>
              <a:rPr lang="en-GB" sz="2800" dirty="0" err="1" smtClean="0">
                <a:latin typeface="Arial" charset="0"/>
                <a:cs typeface="Arial" charset="0"/>
              </a:rPr>
              <a:t>objekt</a:t>
            </a:r>
            <a:r>
              <a:rPr lang="en-GB" sz="2800" dirty="0" smtClean="0">
                <a:latin typeface="Arial" charset="0"/>
                <a:cs typeface="Arial" charset="0"/>
              </a:rPr>
              <a:t> </a:t>
            </a:r>
            <a:r>
              <a:rPr lang="en-GB" sz="2800" dirty="0" err="1" smtClean="0">
                <a:latin typeface="Arial" charset="0"/>
                <a:cs typeface="Arial" charset="0"/>
              </a:rPr>
              <a:t>projevit</a:t>
            </a:r>
            <a:r>
              <a:rPr lang="en-GB" sz="2800" dirty="0" smtClean="0">
                <a:latin typeface="Arial" charset="0"/>
                <a:cs typeface="Arial" charset="0"/>
              </a:rPr>
              <a:t> se </a:t>
            </a:r>
            <a:r>
              <a:rPr lang="en-GB" sz="2800" dirty="0" err="1" smtClean="0">
                <a:latin typeface="Arial" charset="0"/>
                <a:cs typeface="Arial" charset="0"/>
              </a:rPr>
              <a:t>za</a:t>
            </a:r>
            <a:r>
              <a:rPr lang="en-GB" sz="2800" dirty="0" smtClean="0">
                <a:latin typeface="Arial" charset="0"/>
                <a:cs typeface="Arial" charset="0"/>
              </a:rPr>
              <a:t> </a:t>
            </a:r>
            <a:r>
              <a:rPr lang="en-GB" sz="2800" dirty="0" err="1" smtClean="0">
                <a:latin typeface="Arial" charset="0"/>
                <a:cs typeface="Arial" charset="0"/>
              </a:rPr>
              <a:t>různých</a:t>
            </a:r>
            <a:r>
              <a:rPr lang="en-GB" sz="2800" dirty="0" smtClean="0">
                <a:latin typeface="Arial" charset="0"/>
                <a:cs typeface="Arial" charset="0"/>
              </a:rPr>
              <a:t>, </a:t>
            </a:r>
            <a:r>
              <a:rPr lang="en-GB" sz="2800" dirty="0" err="1" smtClean="0">
                <a:latin typeface="Arial" charset="0"/>
                <a:cs typeface="Arial" charset="0"/>
              </a:rPr>
              <a:t>uměle</a:t>
            </a:r>
            <a:r>
              <a:rPr lang="en-GB" sz="2800" dirty="0" smtClean="0">
                <a:latin typeface="Arial" charset="0"/>
                <a:cs typeface="Arial" charset="0"/>
              </a:rPr>
              <a:t> </a:t>
            </a:r>
            <a:r>
              <a:rPr lang="en-GB" sz="2800" dirty="0" err="1" smtClean="0">
                <a:latin typeface="Arial" charset="0"/>
                <a:cs typeface="Arial" charset="0"/>
              </a:rPr>
              <a:t>navozených</a:t>
            </a:r>
            <a:r>
              <a:rPr lang="en-GB" sz="2800" dirty="0" smtClean="0">
                <a:latin typeface="Arial" charset="0"/>
                <a:cs typeface="Arial" charset="0"/>
              </a:rPr>
              <a:t> </a:t>
            </a:r>
            <a:r>
              <a:rPr lang="en-GB" sz="2800" dirty="0" err="1" smtClean="0">
                <a:latin typeface="Arial" charset="0"/>
                <a:cs typeface="Arial" charset="0"/>
              </a:rPr>
              <a:t>situací</a:t>
            </a:r>
            <a:r>
              <a:rPr lang="en-GB" sz="2800" dirty="0" smtClean="0">
                <a:latin typeface="Arial" charset="0"/>
                <a:cs typeface="Arial" charset="0"/>
              </a:rPr>
              <a:t>.</a:t>
            </a:r>
          </a:p>
          <a:p>
            <a:pPr eaLnBrk="1" hangingPunct="1">
              <a:lnSpc>
                <a:spcPct val="90000"/>
              </a:lnSpc>
              <a:spcBef>
                <a:spcPts val="700"/>
              </a:spcBef>
              <a:buFont typeface="Arial" charset="0"/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en-GB" sz="2800" dirty="0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/>
          <p:cNvSpPr>
            <a:spLocks noGrp="1" noChangeArrowheads="1"/>
          </p:cNvSpPr>
          <p:nvPr>
            <p:ph type="title"/>
          </p:nvPr>
        </p:nvSpPr>
        <p:spPr>
          <a:xfrm>
            <a:off x="2819400" y="228600"/>
            <a:ext cx="5943600" cy="1219200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lnSpc>
                <a:spcPct val="10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mtClean="0"/>
              <a:t>Hypotézy</a:t>
            </a:r>
          </a:p>
        </p:txBody>
      </p:sp>
      <p:sp>
        <p:nvSpPr>
          <p:cNvPr id="3277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04800" y="1981200"/>
            <a:ext cx="8458200" cy="4114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ts val="700"/>
              </a:spcBef>
              <a:buFont typeface="Arial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2800" smtClean="0">
                <a:latin typeface="Arial" charset="0"/>
                <a:cs typeface="Arial" charset="0"/>
              </a:rPr>
              <a:t>vyhledávací (heuristické) - „Co se stane, uděláme-li toto?“</a:t>
            </a:r>
            <a:r>
              <a:rPr lang="en-GB" sz="2800" smtClean="0"/>
              <a:t> </a:t>
            </a:r>
          </a:p>
          <a:p>
            <a:pPr eaLnBrk="1" hangingPunct="1">
              <a:lnSpc>
                <a:spcPct val="90000"/>
              </a:lnSpc>
              <a:spcBef>
                <a:spcPts val="700"/>
              </a:spcBef>
              <a:buFont typeface="Arial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2800" smtClean="0">
                <a:latin typeface="Arial" charset="0"/>
                <a:cs typeface="Arial" charset="0"/>
              </a:rPr>
              <a:t>ověřovací (verifikační)  - „Stane se tohle, uděláme-li toto?“</a:t>
            </a:r>
            <a:r>
              <a:rPr lang="en-GB" sz="2800" smtClean="0"/>
              <a:t> </a:t>
            </a:r>
          </a:p>
          <a:p>
            <a:pPr algn="ctr" eaLnBrk="1" hangingPunct="1">
              <a:lnSpc>
                <a:spcPct val="90000"/>
              </a:lnSpc>
              <a:spcBef>
                <a:spcPts val="700"/>
              </a:spcBef>
              <a:buClr>
                <a:srgbClr val="FF0000"/>
              </a:buClr>
              <a:buFont typeface="Arial" charset="0"/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2800" b="1" smtClean="0">
                <a:solidFill>
                  <a:srgbClr val="FF0000"/>
                </a:solidFill>
                <a:latin typeface="Arial" charset="0"/>
              </a:rPr>
              <a:t>! ! !  </a:t>
            </a:r>
            <a:r>
              <a:rPr lang="en-GB" sz="2800" b="1" smtClean="0">
                <a:solidFill>
                  <a:srgbClr val="FF0000"/>
                </a:solidFill>
                <a:latin typeface="Arial" charset="0"/>
                <a:cs typeface="Arial" charset="0"/>
              </a:rPr>
              <a:t>P</a:t>
            </a:r>
            <a:r>
              <a:rPr lang="en-GB" sz="2800" b="1" smtClean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GB" sz="2800" b="1" smtClean="0">
                <a:solidFill>
                  <a:srgbClr val="FF0000"/>
                </a:solidFill>
                <a:latin typeface="Arial" charset="0"/>
                <a:cs typeface="Arial" charset="0"/>
              </a:rPr>
              <a:t>O</a:t>
            </a:r>
            <a:r>
              <a:rPr lang="en-GB" sz="2800" b="1" smtClean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GB" sz="2800" b="1" smtClean="0">
                <a:solidFill>
                  <a:srgbClr val="FF0000"/>
                </a:solidFill>
                <a:latin typeface="Arial" charset="0"/>
                <a:cs typeface="Arial" charset="0"/>
              </a:rPr>
              <a:t>Z</a:t>
            </a:r>
            <a:r>
              <a:rPr lang="en-GB" sz="2800" b="1" smtClean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GB" sz="2800" b="1" smtClean="0">
                <a:solidFill>
                  <a:srgbClr val="FF0000"/>
                </a:solidFill>
                <a:latin typeface="Arial" charset="0"/>
                <a:cs typeface="Arial" charset="0"/>
              </a:rPr>
              <a:t>O</a:t>
            </a:r>
            <a:r>
              <a:rPr lang="en-GB" sz="2800" b="1" smtClean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GB" sz="2800" b="1" smtClean="0">
                <a:solidFill>
                  <a:srgbClr val="FF0000"/>
                </a:solidFill>
                <a:latin typeface="Arial" charset="0"/>
                <a:cs typeface="Arial" charset="0"/>
              </a:rPr>
              <a:t>R </a:t>
            </a:r>
            <a:r>
              <a:rPr lang="en-GB" sz="2800" b="1" smtClean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GB" sz="2800" b="1" smtClean="0">
                <a:solidFill>
                  <a:srgbClr val="FF0000"/>
                </a:solidFill>
                <a:latin typeface="Arial" charset="0"/>
                <a:cs typeface="Arial" charset="0"/>
              </a:rPr>
              <a:t>!</a:t>
            </a:r>
            <a:r>
              <a:rPr lang="en-GB" sz="2800" b="1" smtClean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GB" sz="2800" b="1" smtClean="0">
                <a:solidFill>
                  <a:srgbClr val="FF0000"/>
                </a:solidFill>
                <a:latin typeface="Arial" charset="0"/>
                <a:cs typeface="Arial" charset="0"/>
              </a:rPr>
              <a:t>!</a:t>
            </a:r>
            <a:r>
              <a:rPr lang="en-GB" sz="2800" b="1" smtClean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GB" sz="2800" b="1" smtClean="0">
                <a:solidFill>
                  <a:srgbClr val="FF0000"/>
                </a:solidFill>
                <a:latin typeface="Arial" charset="0"/>
                <a:cs typeface="Arial" charset="0"/>
              </a:rPr>
              <a:t>!</a:t>
            </a:r>
          </a:p>
          <a:p>
            <a:pPr eaLnBrk="1" hangingPunct="1">
              <a:lnSpc>
                <a:spcPct val="50000"/>
              </a:lnSpc>
              <a:spcBef>
                <a:spcPts val="500"/>
              </a:spcBef>
              <a:buFont typeface="Arial" charset="0"/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en-GB" sz="2000" smtClean="0">
              <a:latin typeface="Arial" charset="0"/>
            </a:endParaRPr>
          </a:p>
          <a:p>
            <a:pPr eaLnBrk="1" hangingPunct="1">
              <a:lnSpc>
                <a:spcPct val="90000"/>
              </a:lnSpc>
              <a:spcBef>
                <a:spcPts val="500"/>
              </a:spcBef>
              <a:buFont typeface="Arial" charset="0"/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2000" smtClean="0">
                <a:latin typeface="Arial" charset="0"/>
                <a:cs typeface="Arial" charset="0"/>
              </a:rPr>
              <a:t>Hypotézy mohou vést k omylům, tj. k chybné interpretaci naměřených údajů. Abychom se vyhnuli možným zdrojům chyb, je třeba pro měření vytvořit relativně uzavřený, autonomní systém, čímž dojde k vyloučení nebo alespoň k oslabení řady vlivů a činitelů, které mohou ovlivnit interpretaci dat, a tak vytvořit podmínky pro </a:t>
            </a:r>
            <a:r>
              <a:rPr lang="en-GB" sz="2000" i="1" smtClean="0">
                <a:latin typeface="Arial" charset="0"/>
                <a:cs typeface="Arial" charset="0"/>
              </a:rPr>
              <a:t>kontrolovatelnost</a:t>
            </a:r>
            <a:r>
              <a:rPr lang="en-GB" sz="2000" smtClean="0">
                <a:latin typeface="Arial" charset="0"/>
                <a:cs typeface="Arial" charset="0"/>
              </a:rPr>
              <a:t> a </a:t>
            </a:r>
            <a:r>
              <a:rPr lang="en-GB" sz="2000" i="1" smtClean="0">
                <a:latin typeface="Arial" charset="0"/>
                <a:cs typeface="Arial" charset="0"/>
              </a:rPr>
              <a:t>reprodukovatelnost</a:t>
            </a:r>
            <a:r>
              <a:rPr lang="en-GB" sz="2000" smtClean="0">
                <a:latin typeface="Arial" charset="0"/>
                <a:cs typeface="Arial" charset="0"/>
              </a:rPr>
              <a:t> experimentálních pokusů.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ontrols>
      <p:control spid="166914" name="ShockwaveFlash1" r:id="rId2" imgW="9142857" imgH="6857143"/>
    </p:controls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/>
          <p:cNvSpPr>
            <a:spLocks noGrp="1" noChangeArrowheads="1"/>
          </p:cNvSpPr>
          <p:nvPr>
            <p:ph type="title"/>
          </p:nvPr>
        </p:nvSpPr>
        <p:spPr>
          <a:xfrm>
            <a:off x="359532" y="332656"/>
            <a:ext cx="8424936" cy="1435100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lnSpc>
                <a:spcPct val="10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dirty="0" err="1" smtClean="0"/>
              <a:t>Experimenty</a:t>
            </a:r>
            <a:r>
              <a:rPr lang="en-GB" dirty="0" smtClean="0"/>
              <a:t> s </a:t>
            </a:r>
            <a:r>
              <a:rPr lang="en-GB" dirty="0" err="1" smtClean="0"/>
              <a:t>biologickými</a:t>
            </a:r>
            <a:r>
              <a:rPr lang="en-GB" dirty="0" smtClean="0"/>
              <a:t> </a:t>
            </a:r>
            <a:r>
              <a:rPr lang="en-GB" dirty="0" err="1" smtClean="0"/>
              <a:t>systémy</a:t>
            </a:r>
            <a:endParaRPr lang="en-GB" dirty="0" smtClean="0"/>
          </a:p>
        </p:txBody>
      </p:sp>
      <p:sp>
        <p:nvSpPr>
          <p:cNvPr id="33797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04800" y="1981200"/>
            <a:ext cx="8458200" cy="4114800"/>
          </a:xfrm>
        </p:spPr>
        <p:txBody>
          <a:bodyPr/>
          <a:lstStyle/>
          <a:p>
            <a:pPr eaLnBrk="1" hangingPunct="1">
              <a:lnSpc>
                <a:spcPct val="100000"/>
              </a:lnSpc>
              <a:buFont typeface="Arial" charset="0"/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en-GB" smtClean="0">
              <a:latin typeface="Arial" charset="0"/>
            </a:endParaRPr>
          </a:p>
          <a:p>
            <a:pPr eaLnBrk="1" hangingPunct="1">
              <a:lnSpc>
                <a:spcPct val="100000"/>
              </a:lnSpc>
              <a:buFont typeface="Arial" charset="0"/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en-GB" smtClean="0">
              <a:latin typeface="Arial" charset="0"/>
            </a:endParaRPr>
          </a:p>
          <a:p>
            <a:pPr algn="ctr" eaLnBrk="1" hangingPunct="1">
              <a:lnSpc>
                <a:spcPct val="100000"/>
              </a:lnSpc>
              <a:buFont typeface="Arial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mtClean="0">
                <a:latin typeface="Arial" charset="0"/>
                <a:cs typeface="Arial" charset="0"/>
              </a:rPr>
              <a:t>složitá, hierarchická struktura</a:t>
            </a:r>
          </a:p>
          <a:p>
            <a:pPr algn="ctr" eaLnBrk="1" hangingPunct="1">
              <a:lnSpc>
                <a:spcPct val="100000"/>
              </a:lnSpc>
              <a:buFont typeface="Arial" charset="0"/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mtClean="0">
                <a:latin typeface="Arial" charset="0"/>
                <a:cs typeface="Arial" charset="0"/>
              </a:rPr>
              <a:t> </a:t>
            </a:r>
          </a:p>
          <a:p>
            <a:pPr algn="ctr" eaLnBrk="1" hangingPunct="1">
              <a:lnSpc>
                <a:spcPct val="100000"/>
              </a:lnSpc>
              <a:buFont typeface="Arial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mtClean="0">
                <a:latin typeface="Arial" charset="0"/>
                <a:cs typeface="Times New Roman" pitchFamily="16" charset="0"/>
              </a:rPr>
              <a:t>biologická variabilita</a:t>
            </a:r>
            <a:r>
              <a:rPr lang="en-GB" smtClean="0">
                <a:latin typeface="Arial" charset="0"/>
              </a:rPr>
              <a:t> </a:t>
            </a:r>
          </a:p>
          <a:p>
            <a:pPr eaLnBrk="1" hangingPunct="1">
              <a:lnSpc>
                <a:spcPct val="100000"/>
              </a:lnSpc>
              <a:buFont typeface="Arial" charset="0"/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en-GB" smtClean="0">
              <a:latin typeface="Arial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1"/>
          <p:cNvSpPr>
            <a:spLocks noGrp="1" noChangeArrowheads="1"/>
          </p:cNvSpPr>
          <p:nvPr>
            <p:ph type="title"/>
          </p:nvPr>
        </p:nvSpPr>
        <p:spPr>
          <a:xfrm>
            <a:off x="2819400" y="228600"/>
            <a:ext cx="5943600" cy="1219200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lnSpc>
                <a:spcPct val="10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mtClean="0"/>
              <a:t>Plánování experimentů</a:t>
            </a:r>
          </a:p>
        </p:txBody>
      </p:sp>
      <p:sp>
        <p:nvSpPr>
          <p:cNvPr id="3482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04800" y="1981200"/>
            <a:ext cx="8458200" cy="4114800"/>
          </a:xfrm>
        </p:spPr>
        <p:txBody>
          <a:bodyPr/>
          <a:lstStyle/>
          <a:p>
            <a:pPr eaLnBrk="1" hangingPunct="1">
              <a:lnSpc>
                <a:spcPct val="100000"/>
              </a:lnSpc>
              <a:spcBef>
                <a:spcPts val="600"/>
              </a:spcBef>
              <a:buFont typeface="Arial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2400" smtClean="0">
                <a:latin typeface="Arial" charset="0"/>
                <a:cs typeface="Times New Roman" pitchFamily="16" charset="0"/>
              </a:rPr>
              <a:t>zmenšit chybu experimentu a vylou</a:t>
            </a:r>
            <a:r>
              <a:rPr lang="en-GB" sz="2400" smtClean="0">
                <a:latin typeface="Arial" charset="0"/>
              </a:rPr>
              <a:t>č</a:t>
            </a:r>
            <a:r>
              <a:rPr lang="en-GB" sz="2400" smtClean="0">
                <a:latin typeface="Arial" charset="0"/>
                <a:cs typeface="Times New Roman" pitchFamily="16" charset="0"/>
              </a:rPr>
              <a:t>it vliv náhodných faktor</a:t>
            </a:r>
            <a:r>
              <a:rPr lang="en-GB" sz="2400" smtClean="0">
                <a:latin typeface="Arial" charset="0"/>
              </a:rPr>
              <a:t>ů</a:t>
            </a:r>
            <a:r>
              <a:rPr lang="en-GB" sz="2400" smtClean="0">
                <a:latin typeface="Arial" charset="0"/>
                <a:cs typeface="Times New Roman" pitchFamily="16" charset="0"/>
              </a:rPr>
              <a:t>;</a:t>
            </a:r>
          </a:p>
          <a:p>
            <a:pPr eaLnBrk="1" hangingPunct="1">
              <a:lnSpc>
                <a:spcPct val="100000"/>
              </a:lnSpc>
              <a:spcBef>
                <a:spcPts val="600"/>
              </a:spcBef>
              <a:buFont typeface="Arial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2400" smtClean="0">
                <a:latin typeface="Arial" charset="0"/>
                <a:cs typeface="Times New Roman" pitchFamily="16" charset="0"/>
              </a:rPr>
              <a:t>zmenšit po</a:t>
            </a:r>
            <a:r>
              <a:rPr lang="en-GB" sz="2400" smtClean="0">
                <a:latin typeface="Arial" charset="0"/>
              </a:rPr>
              <a:t>č</a:t>
            </a:r>
            <a:r>
              <a:rPr lang="en-GB" sz="2400" smtClean="0">
                <a:latin typeface="Arial" charset="0"/>
                <a:cs typeface="Times New Roman" pitchFamily="16" charset="0"/>
              </a:rPr>
              <a:t>et pokus</a:t>
            </a:r>
            <a:r>
              <a:rPr lang="en-GB" sz="2400" smtClean="0">
                <a:latin typeface="Arial" charset="0"/>
              </a:rPr>
              <a:t>ů</a:t>
            </a:r>
            <a:r>
              <a:rPr lang="en-GB" sz="2400" smtClean="0">
                <a:latin typeface="Arial" charset="0"/>
                <a:cs typeface="Times New Roman" pitchFamily="16" charset="0"/>
              </a:rPr>
              <a:t> a s po</a:t>
            </a:r>
            <a:r>
              <a:rPr lang="en-GB" sz="2400" smtClean="0">
                <a:latin typeface="Arial" charset="0"/>
              </a:rPr>
              <a:t>ž</a:t>
            </a:r>
            <a:r>
              <a:rPr lang="en-GB" sz="2400" smtClean="0">
                <a:latin typeface="Arial" charset="0"/>
                <a:cs typeface="Times New Roman" pitchFamily="16" charset="0"/>
              </a:rPr>
              <a:t>adovanou p</a:t>
            </a:r>
            <a:r>
              <a:rPr lang="en-GB" sz="2400" smtClean="0">
                <a:latin typeface="Arial" charset="0"/>
              </a:rPr>
              <a:t>ř</a:t>
            </a:r>
            <a:r>
              <a:rPr lang="en-GB" sz="2400" smtClean="0">
                <a:latin typeface="Arial" charset="0"/>
                <a:cs typeface="Times New Roman" pitchFamily="16" charset="0"/>
              </a:rPr>
              <a:t>esností získat objektivní odpov</a:t>
            </a:r>
            <a:r>
              <a:rPr lang="en-GB" sz="2400" smtClean="0">
                <a:latin typeface="Arial" charset="0"/>
              </a:rPr>
              <a:t>ěď</a:t>
            </a:r>
            <a:r>
              <a:rPr lang="en-GB" sz="2400" smtClean="0">
                <a:latin typeface="Arial" charset="0"/>
                <a:cs typeface="Times New Roman" pitchFamily="16" charset="0"/>
              </a:rPr>
              <a:t> na kladené otázky;</a:t>
            </a:r>
          </a:p>
          <a:p>
            <a:pPr eaLnBrk="1" hangingPunct="1">
              <a:lnSpc>
                <a:spcPct val="100000"/>
              </a:lnSpc>
              <a:spcBef>
                <a:spcPts val="600"/>
              </a:spcBef>
              <a:buFont typeface="Arial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2400" smtClean="0">
                <a:latin typeface="Arial" charset="0"/>
                <a:cs typeface="Times New Roman" pitchFamily="16" charset="0"/>
              </a:rPr>
              <a:t>p</a:t>
            </a:r>
            <a:r>
              <a:rPr lang="en-GB" sz="2400" smtClean="0">
                <a:latin typeface="Arial" charset="0"/>
              </a:rPr>
              <a:t>ř</a:t>
            </a:r>
            <a:r>
              <a:rPr lang="en-GB" sz="2400" smtClean="0">
                <a:latin typeface="Arial" charset="0"/>
                <a:cs typeface="Times New Roman" pitchFamily="16" charset="0"/>
              </a:rPr>
              <a:t>ijímat adekvátní </a:t>
            </a:r>
            <a:r>
              <a:rPr lang="en-GB" sz="2400" smtClean="0">
                <a:latin typeface="Arial" charset="0"/>
              </a:rPr>
              <a:t>ř</a:t>
            </a:r>
            <a:r>
              <a:rPr lang="en-GB" sz="2400" smtClean="0">
                <a:latin typeface="Arial" charset="0"/>
                <a:cs typeface="Times New Roman" pitchFamily="16" charset="0"/>
              </a:rPr>
              <a:t>ešení podle p</a:t>
            </a:r>
            <a:r>
              <a:rPr lang="en-GB" sz="2400" smtClean="0">
                <a:latin typeface="Arial" charset="0"/>
              </a:rPr>
              <a:t>ř</a:t>
            </a:r>
            <a:r>
              <a:rPr lang="en-GB" sz="2400" smtClean="0">
                <a:latin typeface="Arial" charset="0"/>
                <a:cs typeface="Times New Roman" pitchFamily="16" charset="0"/>
              </a:rPr>
              <a:t>esn</a:t>
            </a:r>
            <a:r>
              <a:rPr lang="en-GB" sz="2400" smtClean="0">
                <a:latin typeface="Arial" charset="0"/>
              </a:rPr>
              <a:t>ě</a:t>
            </a:r>
            <a:r>
              <a:rPr lang="en-GB" sz="2400" smtClean="0">
                <a:latin typeface="Arial" charset="0"/>
                <a:cs typeface="Times New Roman" pitchFamily="16" charset="0"/>
              </a:rPr>
              <a:t> formulovaných pravidel.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42900" y="1392237"/>
            <a:ext cx="8458200" cy="5465763"/>
          </a:xfrm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ts val="700"/>
              </a:spcBef>
              <a:buFont typeface="Arial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2400" b="1" dirty="0" err="1" smtClean="0">
                <a:latin typeface="Arial" charset="0"/>
                <a:cs typeface="Arial" charset="0"/>
              </a:rPr>
              <a:t>opakované</a:t>
            </a:r>
            <a:r>
              <a:rPr lang="en-GB" sz="2400" b="1" dirty="0" smtClean="0">
                <a:latin typeface="Arial" charset="0"/>
                <a:cs typeface="Arial" charset="0"/>
              </a:rPr>
              <a:t> </a:t>
            </a:r>
            <a:r>
              <a:rPr lang="en-GB" sz="2400" b="1" dirty="0" err="1" smtClean="0">
                <a:latin typeface="Arial" charset="0"/>
                <a:cs typeface="Arial" charset="0"/>
              </a:rPr>
              <a:t>pokusy</a:t>
            </a:r>
            <a:r>
              <a:rPr lang="en-GB" sz="2800" dirty="0" smtClean="0"/>
              <a:t> </a:t>
            </a:r>
          </a:p>
          <a:p>
            <a:pPr eaLnBrk="1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-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2000" dirty="0" err="1" smtClean="0">
                <a:latin typeface="Arial" charset="0"/>
                <a:cs typeface="Arial" charset="0"/>
              </a:rPr>
              <a:t>nutné</a:t>
            </a:r>
            <a:r>
              <a:rPr lang="en-GB" sz="2000" dirty="0" smtClean="0">
                <a:latin typeface="Arial" charset="0"/>
                <a:cs typeface="Arial" charset="0"/>
              </a:rPr>
              <a:t> pro </a:t>
            </a:r>
            <a:r>
              <a:rPr lang="en-GB" sz="2000" dirty="0" err="1" smtClean="0">
                <a:latin typeface="Arial" charset="0"/>
                <a:cs typeface="Arial" charset="0"/>
              </a:rPr>
              <a:t>vypočítání</a:t>
            </a:r>
            <a:r>
              <a:rPr lang="en-GB" sz="2000" dirty="0" smtClean="0">
                <a:latin typeface="Arial" charset="0"/>
                <a:cs typeface="Arial" charset="0"/>
              </a:rPr>
              <a:t> a </a:t>
            </a:r>
            <a:r>
              <a:rPr lang="en-GB" sz="2000" dirty="0" err="1" smtClean="0">
                <a:latin typeface="Arial" charset="0"/>
                <a:cs typeface="Arial" charset="0"/>
              </a:rPr>
              <a:t>eliminaci</a:t>
            </a:r>
            <a:r>
              <a:rPr lang="en-GB" sz="2000" dirty="0" smtClean="0">
                <a:latin typeface="Arial" charset="0"/>
                <a:cs typeface="Arial" charset="0"/>
              </a:rPr>
              <a:t> </a:t>
            </a:r>
            <a:r>
              <a:rPr lang="en-GB" sz="2000" dirty="0" err="1" smtClean="0">
                <a:latin typeface="Arial" charset="0"/>
                <a:cs typeface="Arial" charset="0"/>
              </a:rPr>
              <a:t>chyb</a:t>
            </a:r>
            <a:r>
              <a:rPr lang="en-GB" sz="2000" dirty="0" smtClean="0">
                <a:latin typeface="Arial" charset="0"/>
                <a:cs typeface="Arial" charset="0"/>
              </a:rPr>
              <a:t> </a:t>
            </a:r>
            <a:r>
              <a:rPr lang="en-GB" sz="2000" dirty="0" err="1" smtClean="0">
                <a:latin typeface="Arial" charset="0"/>
                <a:cs typeface="Arial" charset="0"/>
              </a:rPr>
              <a:t>experimentů</a:t>
            </a:r>
            <a:r>
              <a:rPr lang="en-GB" sz="2000" dirty="0" smtClean="0">
                <a:latin typeface="Arial" charset="0"/>
                <a:cs typeface="Arial" charset="0"/>
              </a:rPr>
              <a:t> (</a:t>
            </a:r>
            <a:r>
              <a:rPr lang="en-GB" sz="2000" dirty="0" err="1" smtClean="0">
                <a:latin typeface="Arial" charset="0"/>
                <a:cs typeface="Arial" charset="0"/>
              </a:rPr>
              <a:t>zachování</a:t>
            </a:r>
            <a:r>
              <a:rPr lang="en-GB" sz="2000" dirty="0" smtClean="0">
                <a:latin typeface="Arial" charset="0"/>
                <a:cs typeface="Arial" charset="0"/>
              </a:rPr>
              <a:t> </a:t>
            </a:r>
            <a:r>
              <a:rPr lang="en-GB" sz="2000" dirty="0" err="1" smtClean="0">
                <a:latin typeface="Arial" charset="0"/>
                <a:cs typeface="Arial" charset="0"/>
              </a:rPr>
              <a:t>experimentální</a:t>
            </a:r>
            <a:r>
              <a:rPr lang="en-GB" sz="2000" dirty="0" smtClean="0">
                <a:latin typeface="Arial" charset="0"/>
                <a:cs typeface="Arial" charset="0"/>
              </a:rPr>
              <a:t> </a:t>
            </a:r>
            <a:r>
              <a:rPr lang="en-GB" sz="2000" dirty="0" err="1" smtClean="0">
                <a:latin typeface="Arial" charset="0"/>
                <a:cs typeface="Arial" charset="0"/>
              </a:rPr>
              <a:t>situace</a:t>
            </a:r>
            <a:r>
              <a:rPr lang="en-GB" sz="2000" dirty="0" smtClean="0">
                <a:latin typeface="Arial" charset="0"/>
                <a:cs typeface="Arial" charset="0"/>
              </a:rPr>
              <a:t>);</a:t>
            </a:r>
          </a:p>
          <a:p>
            <a:pPr eaLnBrk="1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-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2000" dirty="0" err="1" smtClean="0">
                <a:latin typeface="Arial" charset="0"/>
                <a:cs typeface="Arial" charset="0"/>
              </a:rPr>
              <a:t>nutné</a:t>
            </a:r>
            <a:r>
              <a:rPr lang="en-GB" sz="2000" dirty="0" smtClean="0">
                <a:latin typeface="Arial" charset="0"/>
                <a:cs typeface="Arial" charset="0"/>
              </a:rPr>
              <a:t> pro </a:t>
            </a:r>
            <a:r>
              <a:rPr lang="en-GB" sz="2000" dirty="0" err="1" smtClean="0">
                <a:latin typeface="Arial" charset="0"/>
                <a:cs typeface="Arial" charset="0"/>
              </a:rPr>
              <a:t>rozšíření</a:t>
            </a:r>
            <a:r>
              <a:rPr lang="en-GB" sz="2000" dirty="0" smtClean="0">
                <a:latin typeface="Arial" charset="0"/>
                <a:cs typeface="Arial" charset="0"/>
              </a:rPr>
              <a:t> </a:t>
            </a:r>
            <a:r>
              <a:rPr lang="en-GB" sz="2000" dirty="0" err="1" smtClean="0">
                <a:latin typeface="Arial" charset="0"/>
                <a:cs typeface="Arial" charset="0"/>
              </a:rPr>
              <a:t>oblasti</a:t>
            </a:r>
            <a:r>
              <a:rPr lang="en-GB" sz="2000" dirty="0" smtClean="0">
                <a:latin typeface="Arial" charset="0"/>
                <a:cs typeface="Arial" charset="0"/>
              </a:rPr>
              <a:t> </a:t>
            </a:r>
            <a:r>
              <a:rPr lang="en-GB" sz="2000" dirty="0" err="1" smtClean="0">
                <a:latin typeface="Arial" charset="0"/>
                <a:cs typeface="Arial" charset="0"/>
              </a:rPr>
              <a:t>použití</a:t>
            </a:r>
            <a:r>
              <a:rPr lang="en-GB" sz="2000" dirty="0" smtClean="0">
                <a:latin typeface="Arial" charset="0"/>
                <a:cs typeface="Arial" charset="0"/>
              </a:rPr>
              <a:t> </a:t>
            </a:r>
            <a:r>
              <a:rPr lang="en-GB" sz="2000" dirty="0" err="1" smtClean="0">
                <a:latin typeface="Arial" charset="0"/>
                <a:cs typeface="Arial" charset="0"/>
              </a:rPr>
              <a:t>výsledků</a:t>
            </a:r>
            <a:r>
              <a:rPr lang="en-GB" sz="2000" dirty="0" smtClean="0">
                <a:latin typeface="Arial" charset="0"/>
                <a:cs typeface="Arial" charset="0"/>
              </a:rPr>
              <a:t> (</a:t>
            </a:r>
            <a:r>
              <a:rPr lang="en-GB" sz="2000" dirty="0" err="1" smtClean="0">
                <a:latin typeface="Arial" charset="0"/>
                <a:cs typeface="Arial" charset="0"/>
              </a:rPr>
              <a:t>různé</a:t>
            </a:r>
            <a:r>
              <a:rPr lang="en-GB" sz="2000" dirty="0" smtClean="0">
                <a:latin typeface="Arial" charset="0"/>
                <a:cs typeface="Arial" charset="0"/>
              </a:rPr>
              <a:t> </a:t>
            </a:r>
            <a:r>
              <a:rPr lang="en-GB" sz="2000" dirty="0" err="1" smtClean="0">
                <a:latin typeface="Arial" charset="0"/>
                <a:cs typeface="Arial" charset="0"/>
              </a:rPr>
              <a:t>experimentální</a:t>
            </a:r>
            <a:r>
              <a:rPr lang="en-GB" sz="2000" dirty="0" smtClean="0">
                <a:latin typeface="Arial" charset="0"/>
                <a:cs typeface="Arial" charset="0"/>
              </a:rPr>
              <a:t> </a:t>
            </a:r>
            <a:r>
              <a:rPr lang="en-GB" sz="2000" dirty="0" err="1" smtClean="0">
                <a:latin typeface="Arial" charset="0"/>
                <a:cs typeface="Arial" charset="0"/>
              </a:rPr>
              <a:t>situace</a:t>
            </a:r>
            <a:r>
              <a:rPr lang="en-GB" sz="2000" dirty="0" smtClean="0">
                <a:latin typeface="Arial" charset="0"/>
                <a:cs typeface="Arial" charset="0"/>
              </a:rPr>
              <a:t>)</a:t>
            </a:r>
            <a:r>
              <a:rPr lang="en-GB" sz="2000" dirty="0" smtClean="0">
                <a:latin typeface="Arial" charset="0"/>
              </a:rPr>
              <a:t>;</a:t>
            </a:r>
          </a:p>
          <a:p>
            <a:pPr eaLnBrk="1" hangingPunct="1">
              <a:lnSpc>
                <a:spcPct val="90000"/>
              </a:lnSpc>
              <a:spcBef>
                <a:spcPts val="700"/>
              </a:spcBef>
              <a:buFont typeface="Arial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2400" b="1" dirty="0" err="1" smtClean="0">
                <a:latin typeface="Arial" charset="0"/>
                <a:cs typeface="Arial" charset="0"/>
              </a:rPr>
              <a:t>použití</a:t>
            </a:r>
            <a:r>
              <a:rPr lang="en-GB" sz="2400" b="1" dirty="0" smtClean="0">
                <a:latin typeface="Arial" charset="0"/>
                <a:cs typeface="Arial" charset="0"/>
              </a:rPr>
              <a:t> </a:t>
            </a:r>
            <a:r>
              <a:rPr lang="en-GB" sz="2400" b="1" dirty="0" err="1" smtClean="0">
                <a:latin typeface="Arial" charset="0"/>
                <a:cs typeface="Arial" charset="0"/>
              </a:rPr>
              <a:t>náhodného</a:t>
            </a:r>
            <a:r>
              <a:rPr lang="en-GB" sz="2400" b="1" dirty="0" smtClean="0">
                <a:latin typeface="Arial" charset="0"/>
                <a:cs typeface="Arial" charset="0"/>
              </a:rPr>
              <a:t> </a:t>
            </a:r>
            <a:r>
              <a:rPr lang="en-GB" sz="2400" b="1" dirty="0" err="1" smtClean="0">
                <a:latin typeface="Arial" charset="0"/>
                <a:cs typeface="Arial" charset="0"/>
              </a:rPr>
              <a:t>výběru</a:t>
            </a:r>
            <a:r>
              <a:rPr lang="en-GB" sz="2400" b="1" dirty="0" smtClean="0">
                <a:latin typeface="Arial" charset="0"/>
                <a:cs typeface="Arial" charset="0"/>
              </a:rPr>
              <a:t> pro </a:t>
            </a:r>
            <a:r>
              <a:rPr lang="en-GB" sz="2400" b="1" dirty="0" err="1" smtClean="0">
                <a:latin typeface="Arial" charset="0"/>
                <a:cs typeface="Arial" charset="0"/>
              </a:rPr>
              <a:t>vyloučení</a:t>
            </a:r>
            <a:r>
              <a:rPr lang="en-GB" sz="2400" b="1" dirty="0" smtClean="0">
                <a:latin typeface="Arial" charset="0"/>
                <a:cs typeface="Arial" charset="0"/>
              </a:rPr>
              <a:t> </a:t>
            </a:r>
            <a:r>
              <a:rPr lang="en-GB" sz="2400" b="1" dirty="0" err="1" smtClean="0">
                <a:latin typeface="Arial" charset="0"/>
                <a:cs typeface="Arial" charset="0"/>
              </a:rPr>
              <a:t>chyb</a:t>
            </a:r>
            <a:r>
              <a:rPr lang="en-GB" sz="2800" dirty="0" smtClean="0"/>
              <a:t> </a:t>
            </a:r>
          </a:p>
          <a:p>
            <a:pPr eaLnBrk="1" hangingPunct="1">
              <a:lnSpc>
                <a:spcPct val="90000"/>
              </a:lnSpc>
              <a:spcBef>
                <a:spcPts val="500"/>
              </a:spcBef>
              <a:buFont typeface="Arial" charset="0"/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2800" dirty="0" smtClean="0">
                <a:latin typeface="Arial" charset="0"/>
              </a:rPr>
              <a:t>	</a:t>
            </a:r>
            <a:r>
              <a:rPr lang="en-GB" sz="2000" dirty="0" smtClean="0">
                <a:latin typeface="Arial" charset="0"/>
              </a:rPr>
              <a:t>!!! </a:t>
            </a:r>
            <a:r>
              <a:rPr lang="en-GB" sz="2000" dirty="0" smtClean="0">
                <a:latin typeface="Arial" charset="0"/>
                <a:cs typeface="Arial" charset="0"/>
              </a:rPr>
              <a:t>POZOR !!! - </a:t>
            </a:r>
            <a:r>
              <a:rPr lang="en-GB" sz="2000" dirty="0" err="1" smtClean="0">
                <a:latin typeface="Arial" charset="0"/>
                <a:cs typeface="Arial" charset="0"/>
              </a:rPr>
              <a:t>úplně</a:t>
            </a:r>
            <a:r>
              <a:rPr lang="en-GB" sz="2000" dirty="0" smtClean="0">
                <a:latin typeface="Arial" charset="0"/>
                <a:cs typeface="Arial" charset="0"/>
              </a:rPr>
              <a:t> </a:t>
            </a:r>
            <a:r>
              <a:rPr lang="en-GB" sz="2000" dirty="0" err="1" smtClean="0">
                <a:latin typeface="Arial" charset="0"/>
                <a:cs typeface="Arial" charset="0"/>
              </a:rPr>
              <a:t>náhodná</a:t>
            </a:r>
            <a:r>
              <a:rPr lang="en-GB" sz="2000" dirty="0" smtClean="0">
                <a:latin typeface="Arial" charset="0"/>
                <a:cs typeface="Arial" charset="0"/>
              </a:rPr>
              <a:t> </a:t>
            </a:r>
            <a:r>
              <a:rPr lang="en-GB" sz="2000" dirty="0" err="1" smtClean="0">
                <a:latin typeface="Arial" charset="0"/>
                <a:cs typeface="Arial" charset="0"/>
              </a:rPr>
              <a:t>struktura</a:t>
            </a:r>
            <a:r>
              <a:rPr lang="en-GB" sz="2000" dirty="0" smtClean="0">
                <a:latin typeface="Arial" charset="0"/>
                <a:cs typeface="Arial" charset="0"/>
              </a:rPr>
              <a:t> ale </a:t>
            </a:r>
            <a:r>
              <a:rPr lang="en-GB" sz="2000" dirty="0" err="1" smtClean="0">
                <a:latin typeface="Arial" charset="0"/>
                <a:cs typeface="Arial" charset="0"/>
              </a:rPr>
              <a:t>může</a:t>
            </a:r>
            <a:r>
              <a:rPr lang="en-GB" sz="2000" dirty="0" smtClean="0">
                <a:latin typeface="Arial" charset="0"/>
                <a:cs typeface="Arial" charset="0"/>
              </a:rPr>
              <a:t> </a:t>
            </a:r>
            <a:r>
              <a:rPr lang="en-GB" sz="2000" dirty="0" err="1" smtClean="0">
                <a:latin typeface="Arial" charset="0"/>
                <a:cs typeface="Arial" charset="0"/>
              </a:rPr>
              <a:t>způsobit</a:t>
            </a:r>
            <a:r>
              <a:rPr lang="en-GB" sz="2000" dirty="0" smtClean="0">
                <a:latin typeface="Arial" charset="0"/>
                <a:cs typeface="Arial" charset="0"/>
              </a:rPr>
              <a:t> </a:t>
            </a:r>
            <a:r>
              <a:rPr lang="en-GB" sz="2000" dirty="0" err="1" smtClean="0">
                <a:latin typeface="Arial" charset="0"/>
                <a:cs typeface="Arial" charset="0"/>
              </a:rPr>
              <a:t>velký</a:t>
            </a:r>
            <a:r>
              <a:rPr lang="en-GB" sz="2000" dirty="0" smtClean="0">
                <a:latin typeface="Arial" charset="0"/>
                <a:cs typeface="Arial" charset="0"/>
              </a:rPr>
              <a:t> </a:t>
            </a:r>
            <a:r>
              <a:rPr lang="en-GB" sz="2000" dirty="0" err="1" smtClean="0">
                <a:latin typeface="Arial" charset="0"/>
                <a:cs typeface="Arial" charset="0"/>
              </a:rPr>
              <a:t>rozptyl</a:t>
            </a:r>
            <a:r>
              <a:rPr lang="en-GB" sz="2000" dirty="0" smtClean="0">
                <a:latin typeface="Arial" charset="0"/>
                <a:cs typeface="Arial" charset="0"/>
              </a:rPr>
              <a:t> </a:t>
            </a:r>
            <a:r>
              <a:rPr lang="en-GB" sz="2000" dirty="0" err="1" smtClean="0">
                <a:latin typeface="Arial" charset="0"/>
                <a:cs typeface="Arial" charset="0"/>
              </a:rPr>
              <a:t>výsledků</a:t>
            </a:r>
            <a:r>
              <a:rPr lang="en-GB" sz="2000" dirty="0" smtClean="0">
                <a:latin typeface="Arial" charset="0"/>
                <a:cs typeface="Arial" charset="0"/>
              </a:rPr>
              <a:t> </a:t>
            </a:r>
            <a:r>
              <a:rPr lang="en-GB" sz="2000" dirty="0" err="1" smtClean="0">
                <a:latin typeface="Arial" charset="0"/>
                <a:cs typeface="Arial" charset="0"/>
              </a:rPr>
              <a:t>vyvolaný</a:t>
            </a:r>
            <a:r>
              <a:rPr lang="en-GB" sz="2000" dirty="0" smtClean="0">
                <a:latin typeface="Arial" charset="0"/>
                <a:cs typeface="Arial" charset="0"/>
              </a:rPr>
              <a:t> </a:t>
            </a:r>
            <a:r>
              <a:rPr lang="en-GB" sz="2000" dirty="0" err="1" smtClean="0">
                <a:latin typeface="Arial" charset="0"/>
                <a:cs typeface="Arial" charset="0"/>
              </a:rPr>
              <a:t>nekontrolovatelnými</a:t>
            </a:r>
            <a:r>
              <a:rPr lang="en-GB" sz="2000" dirty="0" smtClean="0">
                <a:latin typeface="Arial" charset="0"/>
                <a:cs typeface="Arial" charset="0"/>
              </a:rPr>
              <a:t> </a:t>
            </a:r>
            <a:r>
              <a:rPr lang="en-GB" sz="2000" dirty="0" err="1" smtClean="0">
                <a:latin typeface="Arial" charset="0"/>
                <a:cs typeface="Arial" charset="0"/>
              </a:rPr>
              <a:t>faktory</a:t>
            </a:r>
            <a:r>
              <a:rPr lang="en-GB" sz="2000" dirty="0" smtClean="0">
                <a:latin typeface="Arial" charset="0"/>
                <a:cs typeface="Arial" charset="0"/>
              </a:rPr>
              <a:t>;</a:t>
            </a: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buFont typeface="Arial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2400" b="1" dirty="0" err="1" smtClean="0">
                <a:latin typeface="Arial" charset="0"/>
                <a:cs typeface="Arial" charset="0"/>
              </a:rPr>
              <a:t>vytvoření</a:t>
            </a:r>
            <a:r>
              <a:rPr lang="en-GB" sz="2400" b="1" dirty="0" smtClean="0">
                <a:latin typeface="Arial" charset="0"/>
                <a:cs typeface="Arial" charset="0"/>
              </a:rPr>
              <a:t> </a:t>
            </a:r>
            <a:r>
              <a:rPr lang="en-GB" sz="2400" b="1" dirty="0" err="1" smtClean="0">
                <a:latin typeface="Arial" charset="0"/>
                <a:cs typeface="Arial" charset="0"/>
              </a:rPr>
              <a:t>ekvivalentních</a:t>
            </a:r>
            <a:r>
              <a:rPr lang="en-GB" sz="2400" b="1" dirty="0" smtClean="0">
                <a:latin typeface="Arial" charset="0"/>
                <a:cs typeface="Arial" charset="0"/>
              </a:rPr>
              <a:t> (</a:t>
            </a:r>
            <a:r>
              <a:rPr lang="en-GB" sz="2400" b="1" dirty="0" err="1" smtClean="0">
                <a:latin typeface="Arial" charset="0"/>
                <a:cs typeface="Arial" charset="0"/>
              </a:rPr>
              <a:t>stejných</a:t>
            </a:r>
            <a:r>
              <a:rPr lang="en-GB" sz="2400" b="1" dirty="0" smtClean="0">
                <a:latin typeface="Arial" charset="0"/>
                <a:cs typeface="Arial" charset="0"/>
              </a:rPr>
              <a:t>) </a:t>
            </a:r>
            <a:r>
              <a:rPr lang="en-GB" sz="2400" b="1" dirty="0" err="1" smtClean="0">
                <a:latin typeface="Arial" charset="0"/>
                <a:cs typeface="Arial" charset="0"/>
              </a:rPr>
              <a:t>podmínek</a:t>
            </a:r>
            <a:r>
              <a:rPr lang="en-GB" sz="2400" b="1" dirty="0" smtClean="0">
                <a:latin typeface="Arial" charset="0"/>
                <a:cs typeface="Arial" charset="0"/>
              </a:rPr>
              <a:t> a </a:t>
            </a:r>
            <a:r>
              <a:rPr lang="en-GB" sz="2400" b="1" dirty="0" err="1" smtClean="0">
                <a:latin typeface="Arial" charset="0"/>
                <a:cs typeface="Arial" charset="0"/>
              </a:rPr>
              <a:t>vytvoření</a:t>
            </a:r>
            <a:r>
              <a:rPr lang="en-GB" sz="2400" b="1" dirty="0" smtClean="0">
                <a:latin typeface="Arial" charset="0"/>
                <a:cs typeface="Arial" charset="0"/>
              </a:rPr>
              <a:t> </a:t>
            </a:r>
            <a:r>
              <a:rPr lang="en-GB" sz="2400" b="1" dirty="0" err="1" smtClean="0">
                <a:latin typeface="Arial" charset="0"/>
                <a:cs typeface="Arial" charset="0"/>
              </a:rPr>
              <a:t>bloků</a:t>
            </a:r>
            <a:r>
              <a:rPr lang="en-GB" sz="2400" b="1" dirty="0" smtClean="0"/>
              <a:t> </a:t>
            </a:r>
          </a:p>
          <a:p>
            <a:pPr eaLnBrk="1" hangingPunct="1">
              <a:lnSpc>
                <a:spcPct val="90000"/>
              </a:lnSpc>
              <a:spcBef>
                <a:spcPts val="500"/>
              </a:spcBef>
              <a:buFont typeface="Arial" charset="0"/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2000" dirty="0" smtClean="0">
                <a:latin typeface="Arial" charset="0"/>
              </a:rPr>
              <a:t>	</a:t>
            </a:r>
            <a:r>
              <a:rPr lang="en-GB" sz="2000" dirty="0" err="1" smtClean="0">
                <a:latin typeface="Arial" charset="0"/>
                <a:cs typeface="Arial" charset="0"/>
              </a:rPr>
              <a:t>nutné</a:t>
            </a:r>
            <a:r>
              <a:rPr lang="en-GB" sz="2000" dirty="0" smtClean="0">
                <a:latin typeface="Arial" charset="0"/>
                <a:cs typeface="Arial" charset="0"/>
              </a:rPr>
              <a:t> pro </a:t>
            </a:r>
            <a:r>
              <a:rPr lang="en-GB" sz="2000" dirty="0" err="1" smtClean="0">
                <a:latin typeface="Arial" charset="0"/>
                <a:cs typeface="Arial" charset="0"/>
              </a:rPr>
              <a:t>potlačení</a:t>
            </a:r>
            <a:r>
              <a:rPr lang="en-GB" sz="2000" dirty="0" smtClean="0">
                <a:latin typeface="Arial" charset="0"/>
                <a:cs typeface="Arial" charset="0"/>
              </a:rPr>
              <a:t> </a:t>
            </a:r>
            <a:r>
              <a:rPr lang="en-GB" sz="2000" dirty="0" err="1" smtClean="0">
                <a:latin typeface="Arial" charset="0"/>
                <a:cs typeface="Arial" charset="0"/>
              </a:rPr>
              <a:t>vlivu</a:t>
            </a:r>
            <a:r>
              <a:rPr lang="en-GB" sz="2000" dirty="0" smtClean="0">
                <a:latin typeface="Arial" charset="0"/>
                <a:cs typeface="Arial" charset="0"/>
              </a:rPr>
              <a:t> </a:t>
            </a:r>
            <a:r>
              <a:rPr lang="en-GB" sz="2000" dirty="0" err="1" smtClean="0">
                <a:latin typeface="Arial" charset="0"/>
                <a:cs typeface="Arial" charset="0"/>
              </a:rPr>
              <a:t>přirozené</a:t>
            </a:r>
            <a:r>
              <a:rPr lang="en-GB" sz="2000" dirty="0" smtClean="0">
                <a:latin typeface="Arial" charset="0"/>
                <a:cs typeface="Arial" charset="0"/>
              </a:rPr>
              <a:t> variability (</a:t>
            </a:r>
            <a:r>
              <a:rPr lang="en-GB" sz="2000" dirty="0" err="1" smtClean="0">
                <a:latin typeface="Arial" charset="0"/>
                <a:cs typeface="Arial" charset="0"/>
              </a:rPr>
              <a:t>vnějšího</a:t>
            </a:r>
            <a:r>
              <a:rPr lang="en-GB" sz="2000" dirty="0" smtClean="0">
                <a:latin typeface="Arial" charset="0"/>
                <a:cs typeface="Arial" charset="0"/>
              </a:rPr>
              <a:t> </a:t>
            </a:r>
            <a:r>
              <a:rPr lang="en-GB" sz="2000" dirty="0" err="1" smtClean="0">
                <a:latin typeface="Arial" charset="0"/>
                <a:cs typeface="Arial" charset="0"/>
              </a:rPr>
              <a:t>i</a:t>
            </a:r>
            <a:r>
              <a:rPr lang="en-GB" sz="2000" dirty="0" smtClean="0">
                <a:latin typeface="Arial" charset="0"/>
                <a:cs typeface="Arial" charset="0"/>
              </a:rPr>
              <a:t> </a:t>
            </a:r>
            <a:r>
              <a:rPr lang="en-GB" sz="2000" dirty="0" err="1" smtClean="0">
                <a:latin typeface="Arial" charset="0"/>
                <a:cs typeface="Arial" charset="0"/>
              </a:rPr>
              <a:t>vnitřního</a:t>
            </a:r>
            <a:r>
              <a:rPr lang="en-GB" sz="2000" dirty="0" smtClean="0">
                <a:latin typeface="Arial" charset="0"/>
                <a:cs typeface="Arial" charset="0"/>
              </a:rPr>
              <a:t> </a:t>
            </a:r>
            <a:r>
              <a:rPr lang="en-GB" sz="2000" dirty="0" err="1" smtClean="0">
                <a:latin typeface="Arial" charset="0"/>
                <a:cs typeface="Arial" charset="0"/>
              </a:rPr>
              <a:t>prostředí</a:t>
            </a:r>
            <a:r>
              <a:rPr lang="en-GB" sz="2000" dirty="0" smtClean="0">
                <a:latin typeface="Arial" charset="0"/>
                <a:cs typeface="Arial" charset="0"/>
              </a:rPr>
              <a:t>)</a:t>
            </a:r>
            <a:r>
              <a:rPr lang="en-GB" sz="2000" dirty="0" smtClean="0">
                <a:latin typeface="Arial" charset="0"/>
              </a:rPr>
              <a:t>;</a:t>
            </a:r>
          </a:p>
          <a:p>
            <a:pPr eaLnBrk="1" hangingPunct="1">
              <a:lnSpc>
                <a:spcPct val="90000"/>
              </a:lnSpc>
              <a:spcBef>
                <a:spcPts val="500"/>
              </a:spcBef>
              <a:buFont typeface="Arial" charset="0"/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2000" dirty="0" smtClean="0">
                <a:latin typeface="Arial" charset="0"/>
              </a:rPr>
              <a:t>	</a:t>
            </a:r>
            <a:r>
              <a:rPr lang="en-GB" sz="2000" dirty="0" smtClean="0">
                <a:latin typeface="Arial" charset="0"/>
                <a:cs typeface="Times New Roman" pitchFamily="16" charset="0"/>
              </a:rPr>
              <a:t>pro </a:t>
            </a:r>
            <a:r>
              <a:rPr lang="en-GB" sz="2000" dirty="0" err="1" smtClean="0">
                <a:latin typeface="Arial" charset="0"/>
                <a:cs typeface="Times New Roman" pitchFamily="16" charset="0"/>
              </a:rPr>
              <a:t>zvýšení</a:t>
            </a:r>
            <a:r>
              <a:rPr lang="en-GB" sz="2000" dirty="0" smtClean="0">
                <a:latin typeface="Arial" charset="0"/>
                <a:cs typeface="Times New Roman" pitchFamily="16" charset="0"/>
              </a:rPr>
              <a:t> </a:t>
            </a:r>
            <a:r>
              <a:rPr lang="en-GB" sz="2000" dirty="0" err="1" smtClean="0">
                <a:latin typeface="Arial" charset="0"/>
                <a:cs typeface="Times New Roman" pitchFamily="16" charset="0"/>
              </a:rPr>
              <a:t>citlivosti</a:t>
            </a:r>
            <a:r>
              <a:rPr lang="en-GB" sz="2000" dirty="0" smtClean="0">
                <a:latin typeface="Arial" charset="0"/>
                <a:cs typeface="Times New Roman" pitchFamily="16" charset="0"/>
              </a:rPr>
              <a:t> </a:t>
            </a:r>
            <a:r>
              <a:rPr lang="en-GB" sz="2000" dirty="0" err="1" smtClean="0">
                <a:latin typeface="Arial" charset="0"/>
                <a:cs typeface="Times New Roman" pitchFamily="16" charset="0"/>
              </a:rPr>
              <a:t>rozd</a:t>
            </a:r>
            <a:r>
              <a:rPr lang="en-GB" sz="2000" dirty="0" err="1" smtClean="0">
                <a:latin typeface="Arial" charset="0"/>
              </a:rPr>
              <a:t>ě</a:t>
            </a:r>
            <a:r>
              <a:rPr lang="en-GB" sz="2000" dirty="0" err="1" smtClean="0">
                <a:latin typeface="Arial" charset="0"/>
                <a:cs typeface="Times New Roman" pitchFamily="16" charset="0"/>
              </a:rPr>
              <a:t>lujeme</a:t>
            </a:r>
            <a:r>
              <a:rPr lang="en-GB" sz="2000" dirty="0" smtClean="0">
                <a:latin typeface="Arial" charset="0"/>
                <a:cs typeface="Times New Roman" pitchFamily="16" charset="0"/>
              </a:rPr>
              <a:t> </a:t>
            </a:r>
            <a:r>
              <a:rPr lang="en-GB" sz="2000" dirty="0" err="1" smtClean="0">
                <a:latin typeface="Arial" charset="0"/>
                <a:cs typeface="Times New Roman" pitchFamily="16" charset="0"/>
              </a:rPr>
              <a:t>experimenty</a:t>
            </a:r>
            <a:r>
              <a:rPr lang="en-GB" sz="2000" dirty="0" smtClean="0">
                <a:latin typeface="Arial" charset="0"/>
                <a:cs typeface="Times New Roman" pitchFamily="16" charset="0"/>
              </a:rPr>
              <a:t> do </a:t>
            </a:r>
            <a:r>
              <a:rPr lang="en-GB" sz="2000" dirty="0" err="1" smtClean="0">
                <a:latin typeface="Arial" charset="0"/>
                <a:cs typeface="Times New Roman" pitchFamily="16" charset="0"/>
              </a:rPr>
              <a:t>blok</a:t>
            </a:r>
            <a:r>
              <a:rPr lang="en-GB" sz="2000" dirty="0" err="1" smtClean="0">
                <a:latin typeface="Arial" charset="0"/>
              </a:rPr>
              <a:t>ů</a:t>
            </a:r>
            <a:r>
              <a:rPr lang="en-GB" sz="2000" dirty="0" smtClean="0">
                <a:latin typeface="Arial" charset="0"/>
                <a:cs typeface="Times New Roman" pitchFamily="16" charset="0"/>
              </a:rPr>
              <a:t>, </a:t>
            </a:r>
            <a:r>
              <a:rPr lang="en-GB" sz="2000" dirty="0" err="1" smtClean="0">
                <a:latin typeface="Arial" charset="0"/>
                <a:cs typeface="Times New Roman" pitchFamily="16" charset="0"/>
              </a:rPr>
              <a:t>jak</a:t>
            </a:r>
            <a:r>
              <a:rPr lang="en-GB" sz="2000" dirty="0" smtClean="0">
                <a:latin typeface="Arial" charset="0"/>
                <a:cs typeface="Times New Roman" pitchFamily="16" charset="0"/>
              </a:rPr>
              <a:t> z </a:t>
            </a:r>
            <a:r>
              <a:rPr lang="en-GB" sz="2000" dirty="0" err="1" smtClean="0">
                <a:latin typeface="Arial" charset="0"/>
                <a:cs typeface="Times New Roman" pitchFamily="16" charset="0"/>
              </a:rPr>
              <a:t>hlediska</a:t>
            </a:r>
            <a:r>
              <a:rPr lang="en-GB" sz="2000" dirty="0" smtClean="0">
                <a:latin typeface="Arial" charset="0"/>
                <a:cs typeface="Times New Roman" pitchFamily="16" charset="0"/>
              </a:rPr>
              <a:t> </a:t>
            </a:r>
            <a:r>
              <a:rPr lang="en-GB" sz="2000" dirty="0" err="1" smtClean="0">
                <a:latin typeface="Arial" charset="0"/>
                <a:cs typeface="Times New Roman" pitchFamily="16" charset="0"/>
              </a:rPr>
              <a:t>charakteru</a:t>
            </a:r>
            <a:r>
              <a:rPr lang="en-GB" sz="2000" dirty="0" smtClean="0">
                <a:latin typeface="Arial" charset="0"/>
                <a:cs typeface="Times New Roman" pitchFamily="16" charset="0"/>
              </a:rPr>
              <a:t> </a:t>
            </a:r>
            <a:r>
              <a:rPr lang="en-GB" sz="2000" dirty="0" err="1" smtClean="0">
                <a:latin typeface="Arial" charset="0"/>
                <a:cs typeface="Times New Roman" pitchFamily="16" charset="0"/>
              </a:rPr>
              <a:t>experimentálního</a:t>
            </a:r>
            <a:r>
              <a:rPr lang="en-GB" sz="2000" dirty="0" smtClean="0">
                <a:latin typeface="Arial" charset="0"/>
                <a:cs typeface="Times New Roman" pitchFamily="16" charset="0"/>
              </a:rPr>
              <a:t> </a:t>
            </a:r>
            <a:r>
              <a:rPr lang="en-GB" sz="2000" dirty="0" err="1" smtClean="0">
                <a:latin typeface="Arial" charset="0"/>
                <a:cs typeface="Times New Roman" pitchFamily="16" charset="0"/>
              </a:rPr>
              <a:t>materiálu</a:t>
            </a:r>
            <a:r>
              <a:rPr lang="en-GB" sz="2000" dirty="0" smtClean="0">
                <a:latin typeface="Arial" charset="0"/>
                <a:cs typeface="Times New Roman" pitchFamily="16" charset="0"/>
              </a:rPr>
              <a:t>, </a:t>
            </a:r>
            <a:r>
              <a:rPr lang="en-GB" sz="2000" dirty="0" err="1" smtClean="0">
                <a:latin typeface="Arial" charset="0"/>
                <a:cs typeface="Times New Roman" pitchFamily="16" charset="0"/>
              </a:rPr>
              <a:t>tak</a:t>
            </a:r>
            <a:r>
              <a:rPr lang="en-GB" sz="2000" dirty="0" smtClean="0">
                <a:latin typeface="Arial" charset="0"/>
                <a:cs typeface="Times New Roman" pitchFamily="16" charset="0"/>
              </a:rPr>
              <a:t> z </a:t>
            </a:r>
            <a:r>
              <a:rPr lang="en-GB" sz="2000" dirty="0" err="1" smtClean="0">
                <a:latin typeface="Arial" charset="0"/>
                <a:cs typeface="Times New Roman" pitchFamily="16" charset="0"/>
              </a:rPr>
              <a:t>hlediska</a:t>
            </a:r>
            <a:r>
              <a:rPr lang="en-GB" sz="2000" dirty="0" smtClean="0">
                <a:latin typeface="Arial" charset="0"/>
                <a:cs typeface="Times New Roman" pitchFamily="16" charset="0"/>
              </a:rPr>
              <a:t> </a:t>
            </a:r>
            <a:r>
              <a:rPr lang="en-GB" sz="2000" dirty="0" err="1" smtClean="0">
                <a:latin typeface="Arial" charset="0"/>
                <a:cs typeface="Times New Roman" pitchFamily="16" charset="0"/>
              </a:rPr>
              <a:t>experimentálních</a:t>
            </a:r>
            <a:r>
              <a:rPr lang="en-GB" sz="2000" dirty="0" smtClean="0">
                <a:latin typeface="Arial" charset="0"/>
                <a:cs typeface="Times New Roman" pitchFamily="16" charset="0"/>
              </a:rPr>
              <a:t> </a:t>
            </a:r>
            <a:r>
              <a:rPr lang="en-GB" sz="2000" dirty="0" err="1" smtClean="0">
                <a:latin typeface="Arial" charset="0"/>
                <a:cs typeface="Times New Roman" pitchFamily="16" charset="0"/>
              </a:rPr>
              <a:t>podmínek</a:t>
            </a:r>
            <a:r>
              <a:rPr lang="en-GB" sz="2000" dirty="0" smtClean="0">
                <a:latin typeface="Arial" charset="0"/>
                <a:cs typeface="Times New Roman" pitchFamily="16" charset="0"/>
              </a:rPr>
              <a:t>;</a:t>
            </a:r>
            <a:r>
              <a:rPr lang="en-GB" sz="2000" dirty="0" smtClean="0">
                <a:latin typeface="Arial" charset="0"/>
              </a:rPr>
              <a:t> </a:t>
            </a:r>
          </a:p>
          <a:p>
            <a:pPr eaLnBrk="1" hangingPunct="1">
              <a:lnSpc>
                <a:spcPct val="90000"/>
              </a:lnSpc>
              <a:spcBef>
                <a:spcPts val="500"/>
              </a:spcBef>
              <a:buFont typeface="Arial" charset="0"/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en-GB" sz="2000" dirty="0" smtClean="0">
              <a:latin typeface="Arial" charset="0"/>
            </a:endParaRPr>
          </a:p>
        </p:txBody>
      </p:sp>
      <p:sp>
        <p:nvSpPr>
          <p:cNvPr id="5" name="Nadpis 1"/>
          <p:cNvSpPr>
            <a:spLocks noGrp="1"/>
          </p:cNvSpPr>
          <p:nvPr>
            <p:ph type="title"/>
          </p:nvPr>
        </p:nvSpPr>
        <p:spPr>
          <a:xfrm>
            <a:off x="792088" y="0"/>
            <a:ext cx="7308304" cy="1430338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GB" dirty="0" err="1" smtClean="0"/>
              <a:t>Metodologie</a:t>
            </a:r>
            <a:r>
              <a:rPr lang="en-GB" dirty="0" smtClean="0"/>
              <a:t> </a:t>
            </a:r>
            <a:r>
              <a:rPr lang="en-GB" dirty="0" err="1" smtClean="0"/>
              <a:t>plánování</a:t>
            </a:r>
            <a:r>
              <a:rPr lang="en-GB" dirty="0" smtClean="0"/>
              <a:t> </a:t>
            </a:r>
            <a:r>
              <a:rPr lang="en-GB" dirty="0" err="1" smtClean="0"/>
              <a:t>experimentů</a:t>
            </a:r>
            <a:endParaRPr lang="cs-CZ" dirty="0" smtClean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1"/>
          <p:cNvSpPr>
            <a:spLocks noGrp="1" noChangeArrowheads="1"/>
          </p:cNvSpPr>
          <p:nvPr>
            <p:ph type="title"/>
          </p:nvPr>
        </p:nvSpPr>
        <p:spPr>
          <a:xfrm>
            <a:off x="2084784" y="188640"/>
            <a:ext cx="5943600" cy="1219200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lnSpc>
                <a:spcPct val="10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dirty="0" err="1" smtClean="0"/>
              <a:t>Definice</a:t>
            </a:r>
            <a:r>
              <a:rPr lang="en-GB" dirty="0" smtClean="0"/>
              <a:t> </a:t>
            </a:r>
            <a:r>
              <a:rPr lang="en-GB" dirty="0" err="1" smtClean="0"/>
              <a:t>systému</a:t>
            </a:r>
            <a:endParaRPr lang="en-GB" dirty="0" smtClean="0"/>
          </a:p>
        </p:txBody>
      </p:sp>
      <p:sp>
        <p:nvSpPr>
          <p:cNvPr id="38917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04800" y="1981200"/>
            <a:ext cx="8458200" cy="4114800"/>
          </a:xfrm>
        </p:spPr>
        <p:txBody>
          <a:bodyPr/>
          <a:lstStyle/>
          <a:p>
            <a:pPr algn="just" eaLnBrk="1" hangingPunct="1">
              <a:lnSpc>
                <a:spcPct val="100000"/>
              </a:lnSpc>
              <a:spcBef>
                <a:spcPts val="2250"/>
              </a:spcBef>
              <a:buFont typeface="Arial" charset="0"/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2400" smtClean="0">
                <a:latin typeface="Arial" charset="0"/>
                <a:cs typeface="Arial" charset="0"/>
              </a:rPr>
              <a:t>L. von Bertalanffy: Systém je komplex vzájemně na sebe působících elementů ...</a:t>
            </a:r>
          </a:p>
          <a:p>
            <a:pPr algn="just" eaLnBrk="1" hangingPunct="1">
              <a:lnSpc>
                <a:spcPct val="100000"/>
              </a:lnSpc>
              <a:spcBef>
                <a:spcPts val="2250"/>
              </a:spcBef>
              <a:buFont typeface="Arial" charset="0"/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2400" smtClean="0">
                <a:latin typeface="Arial" charset="0"/>
                <a:cs typeface="Arial" charset="0"/>
              </a:rPr>
              <a:t>R.L. Ackoff: Systém je soubor prvků a vazeb mezi nimi.</a:t>
            </a:r>
          </a:p>
          <a:p>
            <a:pPr algn="just" eaLnBrk="1" hangingPunct="1">
              <a:lnSpc>
                <a:spcPct val="100000"/>
              </a:lnSpc>
              <a:spcBef>
                <a:spcPts val="2250"/>
              </a:spcBef>
              <a:buFont typeface="Arial" charset="0"/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2400" smtClean="0">
                <a:latin typeface="Arial" charset="0"/>
                <a:cs typeface="Arial" charset="0"/>
              </a:rPr>
              <a:t>G.J. Klir: Systém je uspořádání určitých komponent, vzájemně propojených v celek.</a:t>
            </a:r>
          </a:p>
          <a:p>
            <a:pPr eaLnBrk="1" hangingPunct="1">
              <a:lnSpc>
                <a:spcPct val="100000"/>
              </a:lnSpc>
              <a:spcBef>
                <a:spcPts val="2250"/>
              </a:spcBef>
              <a:buFont typeface="Arial" charset="0"/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2400" smtClean="0">
                <a:latin typeface="Arial" charset="0"/>
                <a:cs typeface="Arial" charset="0"/>
              </a:rPr>
              <a:t>Systém </a:t>
            </a:r>
            <a:r>
              <a:rPr lang="en-GB" sz="2400" smtClean="0">
                <a:latin typeface="Brush Script MT" charset="0"/>
                <a:cs typeface="Times New Roman" pitchFamily="16" charset="0"/>
              </a:rPr>
              <a:t>S</a:t>
            </a:r>
            <a:r>
              <a:rPr lang="en-GB" sz="2400" smtClean="0">
                <a:latin typeface="Arial" charset="0"/>
                <a:cs typeface="Arial" charset="0"/>
              </a:rPr>
              <a:t> je dvojice množin </a:t>
            </a:r>
            <a:r>
              <a:rPr lang="en-GB" sz="2400" smtClean="0">
                <a:latin typeface="Brush Script MT" charset="0"/>
                <a:cs typeface="Times New Roman" pitchFamily="16" charset="0"/>
              </a:rPr>
              <a:t>S</a:t>
            </a:r>
            <a:r>
              <a:rPr lang="en-GB" sz="2400" smtClean="0">
                <a:latin typeface="Arial" charset="0"/>
                <a:cs typeface="Arial" charset="0"/>
              </a:rPr>
              <a:t> = (A,R), kde A = {a</a:t>
            </a:r>
            <a:r>
              <a:rPr lang="en-GB" sz="2400" baseline="-30000" smtClean="0">
                <a:latin typeface="Arial" charset="0"/>
                <a:cs typeface="Arial" charset="0"/>
              </a:rPr>
              <a:t>i</a:t>
            </a:r>
            <a:r>
              <a:rPr lang="en-GB" sz="2400" smtClean="0">
                <a:latin typeface="Arial" charset="0"/>
                <a:cs typeface="Arial" charset="0"/>
              </a:rPr>
              <a:t>} je množina prvků a R = {r</a:t>
            </a:r>
            <a:r>
              <a:rPr lang="en-GB" sz="2400" baseline="-30000" smtClean="0">
                <a:latin typeface="Arial" charset="0"/>
                <a:cs typeface="Arial" charset="0"/>
              </a:rPr>
              <a:t>ij</a:t>
            </a:r>
            <a:r>
              <a:rPr lang="en-GB" sz="2400" smtClean="0">
                <a:latin typeface="Arial" charset="0"/>
                <a:cs typeface="Arial" charset="0"/>
              </a:rPr>
              <a:t>} je množina vztahů (relací) mezi prvky a</a:t>
            </a:r>
            <a:r>
              <a:rPr lang="en-GB" sz="2400" baseline="-30000" smtClean="0">
                <a:latin typeface="Arial" charset="0"/>
                <a:cs typeface="Arial" charset="0"/>
              </a:rPr>
              <a:t>i</a:t>
            </a:r>
            <a:r>
              <a:rPr lang="en-GB" sz="2400" smtClean="0">
                <a:latin typeface="Arial" charset="0"/>
                <a:cs typeface="Arial" charset="0"/>
              </a:rPr>
              <a:t> a a</a:t>
            </a:r>
            <a:r>
              <a:rPr lang="en-GB" sz="2400" baseline="-30000" smtClean="0">
                <a:latin typeface="Arial" charset="0"/>
                <a:cs typeface="Arial" charset="0"/>
              </a:rPr>
              <a:t>j</a:t>
            </a:r>
            <a:r>
              <a:rPr lang="en-GB" sz="2400" smtClean="0">
                <a:latin typeface="Arial" charset="0"/>
                <a:cs typeface="Arial" charset="0"/>
              </a:rPr>
              <a:t>, která má jako celek určité vlastnosti.</a:t>
            </a:r>
            <a:r>
              <a:rPr lang="en-GB" sz="2400" smtClean="0"/>
              <a:t>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"/>
          <p:cNvSpPr>
            <a:spLocks noGrp="1" noChangeArrowheads="1"/>
          </p:cNvSpPr>
          <p:nvPr>
            <p:ph type="title"/>
          </p:nvPr>
        </p:nvSpPr>
        <p:spPr>
          <a:xfrm>
            <a:off x="1763688" y="188640"/>
            <a:ext cx="5943600" cy="1435100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lnSpc>
                <a:spcPct val="10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dirty="0" err="1" smtClean="0"/>
              <a:t>Základní</a:t>
            </a:r>
            <a:r>
              <a:rPr lang="en-GB" dirty="0" smtClean="0"/>
              <a:t> </a:t>
            </a:r>
            <a:r>
              <a:rPr lang="en-GB" dirty="0" err="1" smtClean="0"/>
              <a:t>atributy</a:t>
            </a:r>
            <a:r>
              <a:rPr lang="en-GB" dirty="0" smtClean="0"/>
              <a:t> </a:t>
            </a:r>
            <a:r>
              <a:rPr lang="en-GB" dirty="0" err="1" smtClean="0"/>
              <a:t>systému</a:t>
            </a:r>
            <a:endParaRPr lang="en-GB" dirty="0" smtClean="0"/>
          </a:p>
        </p:txBody>
      </p:sp>
      <p:sp>
        <p:nvSpPr>
          <p:cNvPr id="3994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04800" y="1981200"/>
            <a:ext cx="8458200" cy="4114800"/>
          </a:xfrm>
        </p:spPr>
        <p:txBody>
          <a:bodyPr/>
          <a:lstStyle/>
          <a:p>
            <a:pPr algn="just" eaLnBrk="1" hangingPunct="1">
              <a:lnSpc>
                <a:spcPct val="100000"/>
              </a:lnSpc>
              <a:spcBef>
                <a:spcPts val="700"/>
              </a:spcBef>
              <a:buFont typeface="Arial" charset="0"/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2800" u="sng" smtClean="0">
                <a:latin typeface="Arial" charset="0"/>
                <a:cs typeface="Arial" charset="0"/>
              </a:rPr>
              <a:t>Struktura</a:t>
            </a:r>
            <a:r>
              <a:rPr lang="en-GB" sz="2800" smtClean="0">
                <a:latin typeface="Arial" charset="0"/>
                <a:cs typeface="Arial" charset="0"/>
              </a:rPr>
              <a:t> je dána množinou všech vazeb (vztahů, relací) mezi prvky a různými podsystémy daného systému.</a:t>
            </a:r>
          </a:p>
          <a:p>
            <a:pPr algn="just" eaLnBrk="1" hangingPunct="1">
              <a:lnSpc>
                <a:spcPct val="100000"/>
              </a:lnSpc>
              <a:spcBef>
                <a:spcPts val="700"/>
              </a:spcBef>
              <a:buFont typeface="Arial" charset="0"/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2800" u="sng" smtClean="0">
                <a:latin typeface="Arial" charset="0"/>
                <a:cs typeface="Arial" charset="0"/>
              </a:rPr>
              <a:t>Chování</a:t>
            </a:r>
            <a:r>
              <a:rPr lang="en-GB" sz="2800" smtClean="0">
                <a:latin typeface="Arial" charset="0"/>
                <a:cs typeface="Arial" charset="0"/>
              </a:rPr>
              <a:t> je projevem dynamiky systému. (Dynamika je schopnost vyvolat změnu v systému, zejména jeho stavu. Dynamika je vlastností prvků systému, vazby jsou jejími iniciátory (vstupy), resp. nositeli důsledků (výstupy))</a:t>
            </a:r>
            <a:r>
              <a:rPr lang="en-GB" sz="2800" smtClean="0">
                <a:latin typeface="Arial" charset="0"/>
              </a:rPr>
              <a:t>.</a:t>
            </a:r>
          </a:p>
          <a:p>
            <a:pPr eaLnBrk="1" hangingPunct="1">
              <a:lnSpc>
                <a:spcPct val="100000"/>
              </a:lnSpc>
              <a:spcBef>
                <a:spcPts val="700"/>
              </a:spcBef>
              <a:buFont typeface="Arial" charset="0"/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en-GB" sz="2800" smtClean="0">
              <a:latin typeface="Arial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2372" y="0"/>
            <a:ext cx="8219256" cy="1008113"/>
          </a:xfrm>
        </p:spPr>
        <p:txBody>
          <a:bodyPr/>
          <a:lstStyle/>
          <a:p>
            <a:pPr algn="ctr"/>
            <a:r>
              <a:rPr lang="cs-CZ" dirty="0" smtClean="0"/>
              <a:t>Blokové schéma systému</a:t>
            </a:r>
            <a:endParaRPr lang="cs-CZ" dirty="0"/>
          </a:p>
        </p:txBody>
      </p:sp>
      <p:sp>
        <p:nvSpPr>
          <p:cNvPr id="25" name="Obdélník 24"/>
          <p:cNvSpPr/>
          <p:nvPr/>
        </p:nvSpPr>
        <p:spPr>
          <a:xfrm>
            <a:off x="3491880" y="2348880"/>
            <a:ext cx="2808312" cy="2376264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cs-CZ" sz="9600" dirty="0" smtClean="0">
                <a:solidFill>
                  <a:srgbClr val="FF0000"/>
                </a:solidFill>
              </a:rPr>
              <a:t> S </a:t>
            </a:r>
            <a:endParaRPr lang="cs-CZ" sz="9600" dirty="0">
              <a:solidFill>
                <a:srgbClr val="FF0000"/>
              </a:solidFill>
            </a:endParaRPr>
          </a:p>
        </p:txBody>
      </p:sp>
      <p:sp>
        <p:nvSpPr>
          <p:cNvPr id="26" name="TextovéPole 25"/>
          <p:cNvSpPr txBox="1"/>
          <p:nvPr/>
        </p:nvSpPr>
        <p:spPr>
          <a:xfrm>
            <a:off x="5220072" y="3717032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FF0000"/>
                </a:solidFill>
              </a:rPr>
              <a:t>X</a:t>
            </a:r>
            <a:endParaRPr lang="cs-CZ" b="1" dirty="0">
              <a:solidFill>
                <a:srgbClr val="FF0000"/>
              </a:solidFill>
            </a:endParaRPr>
          </a:p>
        </p:txBody>
      </p:sp>
      <p:sp>
        <p:nvSpPr>
          <p:cNvPr id="38" name="TextovéPole 37"/>
          <p:cNvSpPr txBox="1"/>
          <p:nvPr/>
        </p:nvSpPr>
        <p:spPr>
          <a:xfrm>
            <a:off x="5724128" y="3247816"/>
            <a:ext cx="57606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FF0000"/>
                </a:solidFill>
              </a:rPr>
              <a:t>x</a:t>
            </a:r>
            <a:r>
              <a:rPr lang="cs-CZ" baseline="-25000" dirty="0" smtClean="0">
                <a:solidFill>
                  <a:srgbClr val="FF0000"/>
                </a:solidFill>
              </a:rPr>
              <a:t>1 </a:t>
            </a:r>
            <a:r>
              <a:rPr lang="cs-CZ" dirty="0" smtClean="0">
                <a:solidFill>
                  <a:srgbClr val="FF0000"/>
                </a:solidFill>
              </a:rPr>
              <a:t>x</a:t>
            </a:r>
            <a:r>
              <a:rPr lang="cs-CZ" baseline="-25000" dirty="0" smtClean="0">
                <a:solidFill>
                  <a:srgbClr val="FF0000"/>
                </a:solidFill>
              </a:rPr>
              <a:t>2</a:t>
            </a:r>
          </a:p>
          <a:p>
            <a:r>
              <a:rPr lang="cs-CZ" baseline="-25000" dirty="0" smtClean="0">
                <a:solidFill>
                  <a:srgbClr val="FF0000"/>
                </a:solidFill>
              </a:rPr>
              <a:t>.</a:t>
            </a:r>
          </a:p>
          <a:p>
            <a:r>
              <a:rPr lang="cs-CZ" baseline="-25000" dirty="0" smtClean="0">
                <a:solidFill>
                  <a:srgbClr val="FF0000"/>
                </a:solidFill>
              </a:rPr>
              <a:t>.</a:t>
            </a:r>
          </a:p>
          <a:p>
            <a:r>
              <a:rPr lang="cs-CZ" baseline="-25000" dirty="0" smtClean="0">
                <a:solidFill>
                  <a:srgbClr val="FF0000"/>
                </a:solidFill>
              </a:rPr>
              <a:t>.</a:t>
            </a:r>
          </a:p>
          <a:p>
            <a:r>
              <a:rPr lang="cs-CZ" dirty="0" err="1" smtClean="0">
                <a:solidFill>
                  <a:srgbClr val="FF0000"/>
                </a:solidFill>
              </a:rPr>
              <a:t>x</a:t>
            </a:r>
            <a:r>
              <a:rPr lang="cs-CZ" baseline="-25000" dirty="0" err="1" smtClean="0">
                <a:solidFill>
                  <a:srgbClr val="FF0000"/>
                </a:solidFill>
              </a:rPr>
              <a:t>m</a:t>
            </a:r>
            <a:endParaRPr lang="cs-CZ" baseline="-25000" dirty="0">
              <a:solidFill>
                <a:srgbClr val="FF0000"/>
              </a:solidFill>
            </a:endParaRPr>
          </a:p>
        </p:txBody>
      </p:sp>
      <p:grpSp>
        <p:nvGrpSpPr>
          <p:cNvPr id="46" name="Skupina 45"/>
          <p:cNvGrpSpPr/>
          <p:nvPr/>
        </p:nvGrpSpPr>
        <p:grpSpPr>
          <a:xfrm>
            <a:off x="539552" y="1556792"/>
            <a:ext cx="2952328" cy="3096344"/>
            <a:chOff x="539552" y="1556792"/>
            <a:chExt cx="2952328" cy="3096344"/>
          </a:xfrm>
        </p:grpSpPr>
        <p:sp>
          <p:nvSpPr>
            <p:cNvPr id="27" name="TextovéPole 26"/>
            <p:cNvSpPr txBox="1"/>
            <p:nvPr/>
          </p:nvSpPr>
          <p:spPr>
            <a:xfrm>
              <a:off x="1115616" y="3429000"/>
              <a:ext cx="3600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b="1" dirty="0" smtClean="0"/>
                <a:t>u</a:t>
              </a:r>
              <a:endParaRPr lang="cs-CZ" b="1" dirty="0"/>
            </a:p>
          </p:txBody>
        </p:sp>
        <p:cxnSp>
          <p:nvCxnSpPr>
            <p:cNvPr id="29" name="Přímá spojovací šipka 28"/>
            <p:cNvCxnSpPr/>
            <p:nvPr/>
          </p:nvCxnSpPr>
          <p:spPr>
            <a:xfrm>
              <a:off x="2771800" y="2492896"/>
              <a:ext cx="72008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Přímá spojovací šipka 29"/>
            <p:cNvCxnSpPr/>
            <p:nvPr/>
          </p:nvCxnSpPr>
          <p:spPr>
            <a:xfrm>
              <a:off x="2771800" y="2780928"/>
              <a:ext cx="72008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Přímá spojovací šipka 30"/>
            <p:cNvCxnSpPr/>
            <p:nvPr/>
          </p:nvCxnSpPr>
          <p:spPr>
            <a:xfrm>
              <a:off x="2771800" y="4509120"/>
              <a:ext cx="72008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ovéPole 34"/>
            <p:cNvSpPr txBox="1"/>
            <p:nvPr/>
          </p:nvSpPr>
          <p:spPr>
            <a:xfrm>
              <a:off x="2339752" y="2267580"/>
              <a:ext cx="4320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dirty="0" smtClean="0"/>
                <a:t>u</a:t>
              </a:r>
              <a:r>
                <a:rPr lang="cs-CZ" baseline="-25000" dirty="0" smtClean="0"/>
                <a:t>1</a:t>
              </a:r>
              <a:endParaRPr lang="cs-CZ" baseline="-25000" dirty="0"/>
            </a:p>
          </p:txBody>
        </p:sp>
        <p:sp>
          <p:nvSpPr>
            <p:cNvPr id="36" name="TextovéPole 35"/>
            <p:cNvSpPr txBox="1"/>
            <p:nvPr/>
          </p:nvSpPr>
          <p:spPr>
            <a:xfrm>
              <a:off x="2339752" y="2564904"/>
              <a:ext cx="4320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dirty="0" smtClean="0"/>
                <a:t>u</a:t>
              </a:r>
              <a:r>
                <a:rPr lang="cs-CZ" baseline="-25000" dirty="0" smtClean="0"/>
                <a:t>2</a:t>
              </a:r>
              <a:endParaRPr lang="cs-CZ" baseline="-25000" dirty="0"/>
            </a:p>
          </p:txBody>
        </p:sp>
        <p:sp>
          <p:nvSpPr>
            <p:cNvPr id="37" name="TextovéPole 36"/>
            <p:cNvSpPr txBox="1"/>
            <p:nvPr/>
          </p:nvSpPr>
          <p:spPr>
            <a:xfrm>
              <a:off x="2339752" y="4283804"/>
              <a:ext cx="4320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dirty="0" err="1" smtClean="0"/>
                <a:t>u</a:t>
              </a:r>
              <a:r>
                <a:rPr lang="cs-CZ" baseline="-25000" dirty="0" err="1" smtClean="0"/>
                <a:t>n</a:t>
              </a:r>
              <a:endParaRPr lang="cs-CZ" baseline="-25000" dirty="0"/>
            </a:p>
          </p:txBody>
        </p:sp>
        <p:sp>
          <p:nvSpPr>
            <p:cNvPr id="42" name="TextovéPole 41"/>
            <p:cNvSpPr txBox="1"/>
            <p:nvPr/>
          </p:nvSpPr>
          <p:spPr>
            <a:xfrm>
              <a:off x="2492152" y="3203684"/>
              <a:ext cx="432048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dirty="0" smtClean="0"/>
                <a:t>.</a:t>
              </a:r>
            </a:p>
            <a:p>
              <a:r>
                <a:rPr lang="cs-CZ" baseline="-25000" dirty="0" smtClean="0"/>
                <a:t>.</a:t>
              </a:r>
            </a:p>
            <a:p>
              <a:r>
                <a:rPr lang="cs-CZ" baseline="-25000" dirty="0" smtClean="0"/>
                <a:t>.</a:t>
              </a:r>
              <a:endParaRPr lang="cs-CZ" baseline="-25000" dirty="0"/>
            </a:p>
          </p:txBody>
        </p:sp>
        <p:sp>
          <p:nvSpPr>
            <p:cNvPr id="43" name="TextovéPole 42"/>
            <p:cNvSpPr txBox="1"/>
            <p:nvPr/>
          </p:nvSpPr>
          <p:spPr>
            <a:xfrm>
              <a:off x="539552" y="1556792"/>
              <a:ext cx="8835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i="1" dirty="0" smtClean="0"/>
                <a:t>vstupy</a:t>
              </a:r>
              <a:endParaRPr lang="cs-CZ" i="1" dirty="0"/>
            </a:p>
          </p:txBody>
        </p:sp>
      </p:grpSp>
      <p:sp>
        <p:nvSpPr>
          <p:cNvPr id="45" name="TextovéPole 44"/>
          <p:cNvSpPr txBox="1"/>
          <p:nvPr/>
        </p:nvSpPr>
        <p:spPr>
          <a:xfrm>
            <a:off x="4572000" y="5013176"/>
            <a:ext cx="21178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 smtClean="0">
                <a:solidFill>
                  <a:srgbClr val="FF0000"/>
                </a:solidFill>
              </a:rPr>
              <a:t>Stavové proměnné</a:t>
            </a:r>
            <a:endParaRPr lang="cs-CZ" i="1" dirty="0">
              <a:solidFill>
                <a:srgbClr val="FF0000"/>
              </a:solidFill>
            </a:endParaRPr>
          </a:p>
        </p:txBody>
      </p:sp>
      <p:grpSp>
        <p:nvGrpSpPr>
          <p:cNvPr id="49" name="Skupina 48"/>
          <p:cNvGrpSpPr/>
          <p:nvPr/>
        </p:nvGrpSpPr>
        <p:grpSpPr>
          <a:xfrm>
            <a:off x="6300192" y="1556792"/>
            <a:ext cx="1872208" cy="3177644"/>
            <a:chOff x="6300192" y="1556792"/>
            <a:chExt cx="1872208" cy="3177644"/>
          </a:xfrm>
        </p:grpSpPr>
        <p:sp>
          <p:nvSpPr>
            <p:cNvPr id="39" name="TextovéPole 38"/>
            <p:cNvSpPr txBox="1"/>
            <p:nvPr/>
          </p:nvSpPr>
          <p:spPr>
            <a:xfrm>
              <a:off x="7020272" y="2348880"/>
              <a:ext cx="4320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dirty="0" smtClean="0"/>
                <a:t>y</a:t>
              </a:r>
              <a:r>
                <a:rPr lang="cs-CZ" baseline="-25000" dirty="0" smtClean="0"/>
                <a:t>1</a:t>
              </a:r>
              <a:endParaRPr lang="cs-CZ" baseline="-25000" dirty="0"/>
            </a:p>
          </p:txBody>
        </p:sp>
        <p:sp>
          <p:nvSpPr>
            <p:cNvPr id="40" name="TextovéPole 39"/>
            <p:cNvSpPr txBox="1"/>
            <p:nvPr/>
          </p:nvSpPr>
          <p:spPr>
            <a:xfrm>
              <a:off x="7020272" y="2646204"/>
              <a:ext cx="4320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dirty="0" smtClean="0"/>
                <a:t>y</a:t>
              </a:r>
              <a:r>
                <a:rPr lang="cs-CZ" baseline="-25000" dirty="0" smtClean="0"/>
                <a:t>2</a:t>
              </a:r>
              <a:endParaRPr lang="cs-CZ" baseline="-25000" dirty="0"/>
            </a:p>
          </p:txBody>
        </p:sp>
        <p:grpSp>
          <p:nvGrpSpPr>
            <p:cNvPr id="48" name="Skupina 47"/>
            <p:cNvGrpSpPr/>
            <p:nvPr/>
          </p:nvGrpSpPr>
          <p:grpSpPr>
            <a:xfrm>
              <a:off x="6300192" y="1556792"/>
              <a:ext cx="1872208" cy="3177644"/>
              <a:chOff x="6300192" y="1556792"/>
              <a:chExt cx="1872208" cy="3177644"/>
            </a:xfrm>
          </p:grpSpPr>
          <p:sp>
            <p:nvSpPr>
              <p:cNvPr id="28" name="TextovéPole 27"/>
              <p:cNvSpPr txBox="1"/>
              <p:nvPr/>
            </p:nvSpPr>
            <p:spPr>
              <a:xfrm>
                <a:off x="7812360" y="3581400"/>
                <a:ext cx="36004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b="1" dirty="0" smtClean="0"/>
                  <a:t>y</a:t>
                </a:r>
                <a:endParaRPr lang="cs-CZ" b="1" dirty="0"/>
              </a:p>
            </p:txBody>
          </p:sp>
          <p:cxnSp>
            <p:nvCxnSpPr>
              <p:cNvPr id="32" name="Přímá spojovací šipka 31"/>
              <p:cNvCxnSpPr/>
              <p:nvPr/>
            </p:nvCxnSpPr>
            <p:spPr>
              <a:xfrm>
                <a:off x="6300192" y="2564904"/>
                <a:ext cx="720080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Přímá spojovací šipka 32"/>
              <p:cNvCxnSpPr/>
              <p:nvPr/>
            </p:nvCxnSpPr>
            <p:spPr>
              <a:xfrm>
                <a:off x="6300192" y="2780928"/>
                <a:ext cx="720080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Přímá spojovací šipka 33"/>
              <p:cNvCxnSpPr/>
              <p:nvPr/>
            </p:nvCxnSpPr>
            <p:spPr>
              <a:xfrm>
                <a:off x="6300192" y="4509120"/>
                <a:ext cx="720080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" name="TextovéPole 40"/>
              <p:cNvSpPr txBox="1"/>
              <p:nvPr/>
            </p:nvSpPr>
            <p:spPr>
              <a:xfrm>
                <a:off x="7020272" y="4365104"/>
                <a:ext cx="43204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dirty="0" err="1" smtClean="0"/>
                  <a:t>y</a:t>
                </a:r>
                <a:r>
                  <a:rPr lang="cs-CZ" baseline="-25000" dirty="0" err="1" smtClean="0"/>
                  <a:t>r</a:t>
                </a:r>
                <a:endParaRPr lang="cs-CZ" baseline="-25000" dirty="0"/>
              </a:p>
            </p:txBody>
          </p:sp>
          <p:sp>
            <p:nvSpPr>
              <p:cNvPr id="44" name="TextovéPole 43"/>
              <p:cNvSpPr txBox="1"/>
              <p:nvPr/>
            </p:nvSpPr>
            <p:spPr>
              <a:xfrm>
                <a:off x="6876256" y="1556792"/>
                <a:ext cx="101341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i="1" dirty="0" smtClean="0"/>
                  <a:t>výstupy</a:t>
                </a:r>
                <a:endParaRPr lang="cs-CZ" i="1" dirty="0"/>
              </a:p>
            </p:txBody>
          </p:sp>
          <p:sp>
            <p:nvSpPr>
              <p:cNvPr id="47" name="TextovéPole 46"/>
              <p:cNvSpPr txBox="1"/>
              <p:nvPr/>
            </p:nvSpPr>
            <p:spPr>
              <a:xfrm>
                <a:off x="6516216" y="3212976"/>
                <a:ext cx="432048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dirty="0" smtClean="0"/>
                  <a:t>.</a:t>
                </a:r>
              </a:p>
              <a:p>
                <a:r>
                  <a:rPr lang="cs-CZ" baseline="-25000" dirty="0" smtClean="0"/>
                  <a:t>.</a:t>
                </a:r>
              </a:p>
              <a:p>
                <a:r>
                  <a:rPr lang="cs-CZ" baseline="-25000" dirty="0" smtClean="0"/>
                  <a:t>.</a:t>
                </a:r>
                <a:endParaRPr lang="cs-CZ" baseline="-25000" dirty="0"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38" grpId="0"/>
      <p:bldP spid="45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1"/>
          <p:cNvSpPr>
            <a:spLocks noGrp="1" noChangeArrowheads="1"/>
          </p:cNvSpPr>
          <p:nvPr>
            <p:ph type="title"/>
          </p:nvPr>
        </p:nvSpPr>
        <p:spPr>
          <a:xfrm>
            <a:off x="1600200" y="-387424"/>
            <a:ext cx="5943600" cy="1435100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lnSpc>
                <a:spcPct val="10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dirty="0" err="1" smtClean="0"/>
              <a:t>Základní</a:t>
            </a:r>
            <a:r>
              <a:rPr lang="en-GB" dirty="0" smtClean="0"/>
              <a:t> </a:t>
            </a:r>
            <a:r>
              <a:rPr lang="en-GB" dirty="0" err="1" smtClean="0"/>
              <a:t>atributy</a:t>
            </a:r>
            <a:r>
              <a:rPr lang="en-GB" dirty="0" smtClean="0"/>
              <a:t> </a:t>
            </a:r>
            <a:r>
              <a:rPr lang="en-GB" dirty="0" err="1" smtClean="0"/>
              <a:t>systému</a:t>
            </a:r>
            <a:endParaRPr lang="en-GB" dirty="0" smtClean="0"/>
          </a:p>
        </p:txBody>
      </p:sp>
      <p:sp>
        <p:nvSpPr>
          <p:cNvPr id="4301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42900" y="3717032"/>
            <a:ext cx="8458200" cy="4248472"/>
          </a:xfrm>
        </p:spPr>
        <p:txBody>
          <a:bodyPr/>
          <a:lstStyle/>
          <a:p>
            <a:pPr algn="just" eaLnBrk="1" hangingPunct="1">
              <a:lnSpc>
                <a:spcPct val="90000"/>
              </a:lnSpc>
              <a:spcBef>
                <a:spcPts val="500"/>
              </a:spcBef>
              <a:buFont typeface="Arial" charset="0"/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2000" u="sng" dirty="0" err="1" smtClean="0">
                <a:latin typeface="Arial" charset="0"/>
                <a:cs typeface="Arial" charset="0"/>
              </a:rPr>
              <a:t>Okolí</a:t>
            </a:r>
            <a:r>
              <a:rPr lang="en-GB" sz="2000" dirty="0" smtClean="0">
                <a:latin typeface="Arial" charset="0"/>
                <a:cs typeface="Arial" charset="0"/>
              </a:rPr>
              <a:t> </a:t>
            </a:r>
            <a:r>
              <a:rPr lang="en-GB" sz="2000" dirty="0" err="1" smtClean="0">
                <a:latin typeface="Arial" charset="0"/>
                <a:cs typeface="Arial" charset="0"/>
              </a:rPr>
              <a:t>systému</a:t>
            </a:r>
            <a:r>
              <a:rPr lang="en-GB" sz="2000" dirty="0" smtClean="0">
                <a:latin typeface="Arial" charset="0"/>
                <a:cs typeface="Arial" charset="0"/>
              </a:rPr>
              <a:t> je </a:t>
            </a:r>
            <a:r>
              <a:rPr lang="en-GB" sz="2000" dirty="0" err="1" smtClean="0">
                <a:latin typeface="Arial" charset="0"/>
                <a:cs typeface="Arial" charset="0"/>
              </a:rPr>
              <a:t>tvořeno</a:t>
            </a:r>
            <a:r>
              <a:rPr lang="en-GB" sz="2000" dirty="0" smtClean="0">
                <a:latin typeface="Arial" charset="0"/>
                <a:cs typeface="Arial" charset="0"/>
              </a:rPr>
              <a:t> </a:t>
            </a:r>
            <a:r>
              <a:rPr lang="en-GB" sz="2000" dirty="0" err="1" smtClean="0">
                <a:latin typeface="Arial" charset="0"/>
                <a:cs typeface="Arial" charset="0"/>
              </a:rPr>
              <a:t>množinou</a:t>
            </a:r>
            <a:r>
              <a:rPr lang="en-GB" sz="2000" dirty="0" smtClean="0">
                <a:latin typeface="Arial" charset="0"/>
                <a:cs typeface="Arial" charset="0"/>
              </a:rPr>
              <a:t> </a:t>
            </a:r>
            <a:r>
              <a:rPr lang="en-GB" sz="2000" dirty="0" err="1" smtClean="0">
                <a:latin typeface="Arial" charset="0"/>
                <a:cs typeface="Arial" charset="0"/>
              </a:rPr>
              <a:t>prvků</a:t>
            </a:r>
            <a:r>
              <a:rPr lang="en-GB" sz="2000" dirty="0" smtClean="0">
                <a:latin typeface="Arial" charset="0"/>
                <a:cs typeface="Arial" charset="0"/>
              </a:rPr>
              <a:t>, </a:t>
            </a:r>
            <a:r>
              <a:rPr lang="en-GB" sz="2000" dirty="0" err="1" smtClean="0">
                <a:latin typeface="Arial" charset="0"/>
                <a:cs typeface="Arial" charset="0"/>
              </a:rPr>
              <a:t>které</a:t>
            </a:r>
            <a:r>
              <a:rPr lang="en-GB" sz="2000" dirty="0" smtClean="0">
                <a:latin typeface="Arial" charset="0"/>
                <a:cs typeface="Arial" charset="0"/>
              </a:rPr>
              <a:t> </a:t>
            </a:r>
            <a:r>
              <a:rPr lang="en-GB" sz="2000" dirty="0" err="1" smtClean="0">
                <a:latin typeface="Arial" charset="0"/>
                <a:cs typeface="Arial" charset="0"/>
              </a:rPr>
              <a:t>nejsou</a:t>
            </a:r>
            <a:r>
              <a:rPr lang="en-GB" sz="2000" dirty="0" smtClean="0">
                <a:latin typeface="Arial" charset="0"/>
                <a:cs typeface="Arial" charset="0"/>
              </a:rPr>
              <a:t> </a:t>
            </a:r>
            <a:r>
              <a:rPr lang="en-GB" sz="2000" dirty="0" err="1" smtClean="0">
                <a:latin typeface="Arial" charset="0"/>
                <a:cs typeface="Arial" charset="0"/>
              </a:rPr>
              <a:t>součástí</a:t>
            </a:r>
            <a:r>
              <a:rPr lang="en-GB" sz="2000" dirty="0" smtClean="0">
                <a:latin typeface="Arial" charset="0"/>
                <a:cs typeface="Arial" charset="0"/>
              </a:rPr>
              <a:t> </a:t>
            </a:r>
            <a:r>
              <a:rPr lang="en-GB" sz="2000" dirty="0" err="1" smtClean="0">
                <a:latin typeface="Arial" charset="0"/>
                <a:cs typeface="Arial" charset="0"/>
              </a:rPr>
              <a:t>daného</a:t>
            </a:r>
            <a:r>
              <a:rPr lang="en-GB" sz="2000" dirty="0" smtClean="0">
                <a:latin typeface="Arial" charset="0"/>
                <a:cs typeface="Arial" charset="0"/>
              </a:rPr>
              <a:t> </a:t>
            </a:r>
            <a:r>
              <a:rPr lang="en-GB" sz="2000" dirty="0" err="1" smtClean="0">
                <a:latin typeface="Arial" charset="0"/>
                <a:cs typeface="Arial" charset="0"/>
              </a:rPr>
              <a:t>systému</a:t>
            </a:r>
            <a:r>
              <a:rPr lang="en-GB" sz="2000" dirty="0" smtClean="0">
                <a:latin typeface="Arial" charset="0"/>
                <a:cs typeface="Arial" charset="0"/>
              </a:rPr>
              <a:t>, ale </a:t>
            </a:r>
            <a:r>
              <a:rPr lang="en-GB" sz="2000" dirty="0" err="1" smtClean="0">
                <a:latin typeface="Arial" charset="0"/>
                <a:cs typeface="Arial" charset="0"/>
              </a:rPr>
              <a:t>jsou</a:t>
            </a:r>
            <a:r>
              <a:rPr lang="en-GB" sz="2000" dirty="0" smtClean="0">
                <a:latin typeface="Arial" charset="0"/>
                <a:cs typeface="Arial" charset="0"/>
              </a:rPr>
              <a:t> s </a:t>
            </a:r>
            <a:r>
              <a:rPr lang="en-GB" sz="2000" dirty="0" err="1" smtClean="0">
                <a:latin typeface="Arial" charset="0"/>
                <a:cs typeface="Arial" charset="0"/>
              </a:rPr>
              <a:t>ním</a:t>
            </a:r>
            <a:r>
              <a:rPr lang="en-GB" sz="2000" dirty="0" smtClean="0">
                <a:latin typeface="Arial" charset="0"/>
                <a:cs typeface="Arial" charset="0"/>
              </a:rPr>
              <a:t> </a:t>
            </a:r>
            <a:r>
              <a:rPr lang="en-GB" sz="2000" dirty="0" err="1" smtClean="0">
                <a:latin typeface="Arial" charset="0"/>
                <a:cs typeface="Arial" charset="0"/>
              </a:rPr>
              <a:t>významně</a:t>
            </a:r>
            <a:r>
              <a:rPr lang="en-GB" sz="2000" dirty="0" smtClean="0">
                <a:latin typeface="Arial" charset="0"/>
                <a:cs typeface="Arial" charset="0"/>
              </a:rPr>
              <a:t> </a:t>
            </a:r>
            <a:r>
              <a:rPr lang="en-GB" sz="2000" dirty="0" err="1" smtClean="0">
                <a:latin typeface="Arial" charset="0"/>
                <a:cs typeface="Arial" charset="0"/>
              </a:rPr>
              <a:t>svázány</a:t>
            </a:r>
            <a:r>
              <a:rPr lang="en-GB" sz="2000" dirty="0" smtClean="0">
                <a:latin typeface="Arial" charset="0"/>
                <a:cs typeface="Arial" charset="0"/>
              </a:rPr>
              <a:t>. </a:t>
            </a:r>
            <a:r>
              <a:rPr lang="en-GB" sz="2000" dirty="0" err="1" smtClean="0">
                <a:latin typeface="Arial" charset="0"/>
                <a:cs typeface="Arial" charset="0"/>
              </a:rPr>
              <a:t>Systém</a:t>
            </a:r>
            <a:r>
              <a:rPr lang="en-GB" sz="2000" dirty="0" smtClean="0">
                <a:latin typeface="Arial" charset="0"/>
                <a:cs typeface="Arial" charset="0"/>
              </a:rPr>
              <a:t> a </a:t>
            </a:r>
            <a:r>
              <a:rPr lang="en-GB" sz="2000" dirty="0" err="1" smtClean="0">
                <a:latin typeface="Arial" charset="0"/>
                <a:cs typeface="Arial" charset="0"/>
              </a:rPr>
              <a:t>jeho</a:t>
            </a:r>
            <a:r>
              <a:rPr lang="en-GB" sz="2000" dirty="0" smtClean="0">
                <a:latin typeface="Arial" charset="0"/>
                <a:cs typeface="Arial" charset="0"/>
              </a:rPr>
              <a:t> </a:t>
            </a:r>
            <a:r>
              <a:rPr lang="en-GB" sz="2000" dirty="0" err="1" smtClean="0">
                <a:latin typeface="Arial" charset="0"/>
                <a:cs typeface="Arial" charset="0"/>
              </a:rPr>
              <a:t>okolí</a:t>
            </a:r>
            <a:r>
              <a:rPr lang="en-GB" sz="2000" dirty="0" smtClean="0">
                <a:latin typeface="Arial" charset="0"/>
                <a:cs typeface="Arial" charset="0"/>
              </a:rPr>
              <a:t> </a:t>
            </a:r>
            <a:r>
              <a:rPr lang="en-GB" sz="2000" dirty="0" err="1" smtClean="0">
                <a:latin typeface="Arial" charset="0"/>
                <a:cs typeface="Arial" charset="0"/>
              </a:rPr>
              <a:t>jsou</a:t>
            </a:r>
            <a:r>
              <a:rPr lang="en-GB" sz="2000" dirty="0" smtClean="0">
                <a:latin typeface="Arial" charset="0"/>
                <a:cs typeface="Arial" charset="0"/>
              </a:rPr>
              <a:t> </a:t>
            </a:r>
            <a:r>
              <a:rPr lang="en-GB" sz="2000" dirty="0" err="1" smtClean="0">
                <a:latin typeface="Arial" charset="0"/>
                <a:cs typeface="Arial" charset="0"/>
              </a:rPr>
              <a:t>jednak</a:t>
            </a:r>
            <a:r>
              <a:rPr lang="en-GB" sz="2000" dirty="0" smtClean="0">
                <a:latin typeface="Arial" charset="0"/>
                <a:cs typeface="Arial" charset="0"/>
              </a:rPr>
              <a:t> </a:t>
            </a:r>
            <a:r>
              <a:rPr lang="en-GB" sz="2000" dirty="0" err="1" smtClean="0">
                <a:latin typeface="Arial" charset="0"/>
                <a:cs typeface="Arial" charset="0"/>
              </a:rPr>
              <a:t>objektivní</a:t>
            </a:r>
            <a:r>
              <a:rPr lang="en-GB" sz="2000" dirty="0" smtClean="0">
                <a:latin typeface="Arial" charset="0"/>
                <a:cs typeface="Arial" charset="0"/>
              </a:rPr>
              <a:t> </a:t>
            </a:r>
            <a:r>
              <a:rPr lang="en-GB" sz="2000" dirty="0" err="1" smtClean="0">
                <a:latin typeface="Arial" charset="0"/>
                <a:cs typeface="Arial" charset="0"/>
              </a:rPr>
              <a:t>skutečností</a:t>
            </a:r>
            <a:r>
              <a:rPr lang="en-GB" sz="2000" dirty="0" smtClean="0">
                <a:latin typeface="Arial" charset="0"/>
                <a:cs typeface="Arial" charset="0"/>
              </a:rPr>
              <a:t>, ale </a:t>
            </a:r>
            <a:r>
              <a:rPr lang="en-GB" sz="2000" dirty="0" err="1" smtClean="0">
                <a:latin typeface="Arial" charset="0"/>
                <a:cs typeface="Arial" charset="0"/>
              </a:rPr>
              <a:t>jsou</a:t>
            </a:r>
            <a:r>
              <a:rPr lang="en-GB" sz="2000" dirty="0" smtClean="0">
                <a:latin typeface="Arial" charset="0"/>
                <a:cs typeface="Arial" charset="0"/>
              </a:rPr>
              <a:t> </a:t>
            </a:r>
            <a:r>
              <a:rPr lang="en-GB" sz="2000" dirty="0" err="1" smtClean="0">
                <a:latin typeface="Arial" charset="0"/>
                <a:cs typeface="Arial" charset="0"/>
              </a:rPr>
              <a:t>dány</a:t>
            </a:r>
            <a:r>
              <a:rPr lang="en-GB" sz="2000" dirty="0" smtClean="0">
                <a:latin typeface="Arial" charset="0"/>
                <a:cs typeface="Arial" charset="0"/>
              </a:rPr>
              <a:t> </a:t>
            </a:r>
            <a:r>
              <a:rPr lang="en-GB" sz="2000" dirty="0" err="1" smtClean="0">
                <a:latin typeface="Arial" charset="0"/>
                <a:cs typeface="Arial" charset="0"/>
              </a:rPr>
              <a:t>i</a:t>
            </a:r>
            <a:r>
              <a:rPr lang="en-GB" sz="2000" dirty="0" smtClean="0">
                <a:latin typeface="Arial" charset="0"/>
                <a:cs typeface="Arial" charset="0"/>
              </a:rPr>
              <a:t> </a:t>
            </a:r>
            <a:r>
              <a:rPr lang="en-GB" sz="2000" dirty="0" err="1" smtClean="0">
                <a:latin typeface="Arial" charset="0"/>
                <a:cs typeface="Arial" charset="0"/>
              </a:rPr>
              <a:t>subjektvině</a:t>
            </a:r>
            <a:r>
              <a:rPr lang="en-GB" sz="2000" dirty="0" smtClean="0">
                <a:latin typeface="Arial" charset="0"/>
                <a:cs typeface="Arial" charset="0"/>
              </a:rPr>
              <a:t>, v </a:t>
            </a:r>
            <a:r>
              <a:rPr lang="en-GB" sz="2000" dirty="0" err="1" smtClean="0">
                <a:latin typeface="Arial" charset="0"/>
                <a:cs typeface="Arial" charset="0"/>
              </a:rPr>
              <a:t>závislosti</a:t>
            </a:r>
            <a:r>
              <a:rPr lang="en-GB" sz="2000" dirty="0" smtClean="0">
                <a:latin typeface="Arial" charset="0"/>
                <a:cs typeface="Arial" charset="0"/>
              </a:rPr>
              <a:t> </a:t>
            </a:r>
            <a:r>
              <a:rPr lang="en-GB" sz="2000" dirty="0" err="1" smtClean="0">
                <a:latin typeface="Arial" charset="0"/>
                <a:cs typeface="Arial" charset="0"/>
              </a:rPr>
              <a:t>na</a:t>
            </a:r>
            <a:r>
              <a:rPr lang="en-GB" sz="2000" dirty="0" smtClean="0">
                <a:latin typeface="Arial" charset="0"/>
                <a:cs typeface="Arial" charset="0"/>
              </a:rPr>
              <a:t> </a:t>
            </a:r>
            <a:r>
              <a:rPr lang="en-GB" sz="2000" dirty="0" err="1" smtClean="0">
                <a:latin typeface="Arial" charset="0"/>
                <a:cs typeface="Arial" charset="0"/>
              </a:rPr>
              <a:t>osobě</a:t>
            </a:r>
            <a:r>
              <a:rPr lang="en-GB" sz="2000" dirty="0" smtClean="0">
                <a:latin typeface="Arial" charset="0"/>
                <a:cs typeface="Arial" charset="0"/>
              </a:rPr>
              <a:t> </a:t>
            </a:r>
            <a:r>
              <a:rPr lang="en-GB" sz="2000" dirty="0" err="1" smtClean="0">
                <a:latin typeface="Arial" charset="0"/>
                <a:cs typeface="Arial" charset="0"/>
              </a:rPr>
              <a:t>zkoumající</a:t>
            </a:r>
            <a:r>
              <a:rPr lang="en-GB" sz="2000" dirty="0" smtClean="0">
                <a:latin typeface="Arial" charset="0"/>
                <a:cs typeface="Arial" charset="0"/>
              </a:rPr>
              <a:t> </a:t>
            </a:r>
            <a:r>
              <a:rPr lang="en-GB" sz="2000" dirty="0" err="1" smtClean="0">
                <a:latin typeface="Arial" charset="0"/>
                <a:cs typeface="Arial" charset="0"/>
              </a:rPr>
              <a:t>systém</a:t>
            </a:r>
            <a:r>
              <a:rPr lang="en-GB" sz="2000" dirty="0" smtClean="0">
                <a:latin typeface="Arial" charset="0"/>
                <a:cs typeface="Arial" charset="0"/>
              </a:rPr>
              <a:t> a </a:t>
            </a:r>
            <a:r>
              <a:rPr lang="en-GB" sz="2000" dirty="0" err="1" smtClean="0">
                <a:latin typeface="Arial" charset="0"/>
                <a:cs typeface="Arial" charset="0"/>
              </a:rPr>
              <a:t>na</a:t>
            </a:r>
            <a:r>
              <a:rPr lang="en-GB" sz="2000" dirty="0" smtClean="0">
                <a:latin typeface="Arial" charset="0"/>
                <a:cs typeface="Arial" charset="0"/>
              </a:rPr>
              <a:t> </a:t>
            </a:r>
            <a:r>
              <a:rPr lang="en-GB" sz="2000" dirty="0" err="1" smtClean="0">
                <a:latin typeface="Arial" charset="0"/>
                <a:cs typeface="Arial" charset="0"/>
              </a:rPr>
              <a:t>účelu</a:t>
            </a:r>
            <a:r>
              <a:rPr lang="en-GB" sz="2000" dirty="0" smtClean="0">
                <a:latin typeface="Arial" charset="0"/>
                <a:cs typeface="Arial" charset="0"/>
              </a:rPr>
              <a:t> </a:t>
            </a:r>
            <a:r>
              <a:rPr lang="en-GB" sz="2000" dirty="0" err="1" smtClean="0">
                <a:latin typeface="Arial" charset="0"/>
                <a:cs typeface="Arial" charset="0"/>
              </a:rPr>
              <a:t>zkoumání</a:t>
            </a:r>
            <a:r>
              <a:rPr lang="en-GB" sz="2000" dirty="0" smtClean="0">
                <a:latin typeface="Arial" charset="0"/>
                <a:cs typeface="Arial" charset="0"/>
              </a:rPr>
              <a:t>.</a:t>
            </a:r>
          </a:p>
          <a:p>
            <a:pPr algn="just" eaLnBrk="1" hangingPunct="1">
              <a:lnSpc>
                <a:spcPct val="30000"/>
              </a:lnSpc>
              <a:spcBef>
                <a:spcPts val="500"/>
              </a:spcBef>
              <a:buFont typeface="Arial" charset="0"/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en-GB" sz="2000" dirty="0" smtClean="0">
              <a:latin typeface="Arial" charset="0"/>
            </a:endParaRPr>
          </a:p>
          <a:p>
            <a:pPr algn="just" eaLnBrk="1" hangingPunct="1">
              <a:lnSpc>
                <a:spcPct val="90000"/>
              </a:lnSpc>
              <a:spcBef>
                <a:spcPts val="500"/>
              </a:spcBef>
              <a:buFont typeface="Arial" charset="0"/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2000" dirty="0" err="1" smtClean="0">
                <a:latin typeface="Arial" charset="0"/>
                <a:cs typeface="Arial" charset="0"/>
              </a:rPr>
              <a:t>Veličiny</a:t>
            </a:r>
            <a:r>
              <a:rPr lang="en-GB" sz="2000" dirty="0" smtClean="0">
                <a:latin typeface="Arial" charset="0"/>
                <a:cs typeface="Arial" charset="0"/>
              </a:rPr>
              <a:t> (</a:t>
            </a:r>
            <a:r>
              <a:rPr lang="en-GB" sz="2000" dirty="0" err="1" smtClean="0">
                <a:latin typeface="Arial" charset="0"/>
                <a:cs typeface="Arial" charset="0"/>
              </a:rPr>
              <a:t>vazby</a:t>
            </a:r>
            <a:r>
              <a:rPr lang="en-GB" sz="2000" dirty="0" smtClean="0">
                <a:latin typeface="Arial" charset="0"/>
                <a:cs typeface="Arial" charset="0"/>
              </a:rPr>
              <a:t>), </a:t>
            </a:r>
            <a:r>
              <a:rPr lang="en-GB" sz="2000" dirty="0" err="1" smtClean="0">
                <a:latin typeface="Arial" charset="0"/>
                <a:cs typeface="Arial" charset="0"/>
              </a:rPr>
              <a:t>které</a:t>
            </a:r>
            <a:r>
              <a:rPr lang="en-GB" sz="2000" dirty="0" smtClean="0">
                <a:latin typeface="Arial" charset="0"/>
                <a:cs typeface="Arial" charset="0"/>
              </a:rPr>
              <a:t> </a:t>
            </a:r>
            <a:r>
              <a:rPr lang="en-GB" sz="2000" dirty="0" err="1" smtClean="0">
                <a:latin typeface="Arial" charset="0"/>
                <a:cs typeface="Arial" charset="0"/>
              </a:rPr>
              <a:t>zprostředkovávají</a:t>
            </a:r>
            <a:r>
              <a:rPr lang="en-GB" sz="2000" dirty="0" smtClean="0">
                <a:latin typeface="Arial" charset="0"/>
                <a:cs typeface="Arial" charset="0"/>
              </a:rPr>
              <a:t> </a:t>
            </a:r>
            <a:r>
              <a:rPr lang="en-GB" sz="2000" dirty="0" err="1" smtClean="0">
                <a:latin typeface="Arial" charset="0"/>
                <a:cs typeface="Arial" charset="0"/>
              </a:rPr>
              <a:t>vliv</a:t>
            </a:r>
            <a:r>
              <a:rPr lang="en-GB" sz="2000" dirty="0" smtClean="0">
                <a:latin typeface="Arial" charset="0"/>
                <a:cs typeface="Arial" charset="0"/>
              </a:rPr>
              <a:t> </a:t>
            </a:r>
            <a:r>
              <a:rPr lang="en-GB" sz="2000" dirty="0" err="1" smtClean="0">
                <a:latin typeface="Arial" charset="0"/>
                <a:cs typeface="Arial" charset="0"/>
              </a:rPr>
              <a:t>okolí</a:t>
            </a:r>
            <a:r>
              <a:rPr lang="en-GB" sz="2000" dirty="0" smtClean="0">
                <a:latin typeface="Arial" charset="0"/>
                <a:cs typeface="Arial" charset="0"/>
              </a:rPr>
              <a:t> </a:t>
            </a:r>
            <a:r>
              <a:rPr lang="en-GB" sz="2000" dirty="0" err="1" smtClean="0">
                <a:latin typeface="Arial" charset="0"/>
                <a:cs typeface="Arial" charset="0"/>
              </a:rPr>
              <a:t>na</a:t>
            </a:r>
            <a:r>
              <a:rPr lang="en-GB" sz="2000" dirty="0" smtClean="0">
                <a:latin typeface="Arial" charset="0"/>
                <a:cs typeface="Arial" charset="0"/>
              </a:rPr>
              <a:t> </a:t>
            </a:r>
            <a:r>
              <a:rPr lang="en-GB" sz="2000" dirty="0" err="1" smtClean="0">
                <a:latin typeface="Arial" charset="0"/>
                <a:cs typeface="Arial" charset="0"/>
              </a:rPr>
              <a:t>systém</a:t>
            </a:r>
            <a:r>
              <a:rPr lang="en-GB" sz="2000" dirty="0" smtClean="0">
                <a:latin typeface="Arial" charset="0"/>
                <a:cs typeface="Arial" charset="0"/>
              </a:rPr>
              <a:t> </a:t>
            </a:r>
            <a:r>
              <a:rPr lang="en-GB" sz="2000" dirty="0" err="1" smtClean="0">
                <a:latin typeface="Arial" charset="0"/>
                <a:cs typeface="Arial" charset="0"/>
              </a:rPr>
              <a:t>jsou</a:t>
            </a:r>
            <a:r>
              <a:rPr lang="en-GB" sz="2000" dirty="0" smtClean="0">
                <a:latin typeface="Arial" charset="0"/>
                <a:cs typeface="Arial" charset="0"/>
              </a:rPr>
              <a:t> </a:t>
            </a:r>
            <a:r>
              <a:rPr lang="en-GB" sz="2000" u="sng" dirty="0" err="1" smtClean="0">
                <a:latin typeface="Arial" charset="0"/>
                <a:cs typeface="Arial" charset="0"/>
              </a:rPr>
              <a:t>vstupy</a:t>
            </a:r>
            <a:r>
              <a:rPr lang="en-GB" sz="2000" dirty="0" smtClean="0">
                <a:latin typeface="Arial" charset="0"/>
                <a:cs typeface="Arial" charset="0"/>
              </a:rPr>
              <a:t> </a:t>
            </a:r>
            <a:r>
              <a:rPr lang="en-GB" sz="2000" dirty="0" err="1" smtClean="0">
                <a:latin typeface="Arial" charset="0"/>
                <a:cs typeface="Arial" charset="0"/>
              </a:rPr>
              <a:t>systému</a:t>
            </a:r>
            <a:r>
              <a:rPr lang="en-GB" sz="2000" dirty="0" smtClean="0">
                <a:latin typeface="Arial" charset="0"/>
                <a:cs typeface="Arial" charset="0"/>
              </a:rPr>
              <a:t> a </a:t>
            </a:r>
            <a:r>
              <a:rPr lang="en-GB" sz="2000" dirty="0" err="1" smtClean="0">
                <a:latin typeface="Arial" charset="0"/>
                <a:cs typeface="Arial" charset="0"/>
              </a:rPr>
              <a:t>vnější</a:t>
            </a:r>
            <a:r>
              <a:rPr lang="en-GB" sz="2000" dirty="0" smtClean="0">
                <a:latin typeface="Arial" charset="0"/>
                <a:cs typeface="Arial" charset="0"/>
              </a:rPr>
              <a:t> </a:t>
            </a:r>
            <a:r>
              <a:rPr lang="en-GB" sz="2000" dirty="0" err="1" smtClean="0">
                <a:latin typeface="Arial" charset="0"/>
                <a:cs typeface="Arial" charset="0"/>
              </a:rPr>
              <a:t>projevy</a:t>
            </a:r>
            <a:r>
              <a:rPr lang="en-GB" sz="2000" dirty="0" smtClean="0">
                <a:latin typeface="Arial" charset="0"/>
                <a:cs typeface="Arial" charset="0"/>
              </a:rPr>
              <a:t> (</a:t>
            </a:r>
            <a:r>
              <a:rPr lang="en-GB" sz="2000" dirty="0" err="1" smtClean="0">
                <a:latin typeface="Arial" charset="0"/>
                <a:cs typeface="Arial" charset="0"/>
              </a:rPr>
              <a:t>vazby</a:t>
            </a:r>
            <a:r>
              <a:rPr lang="en-GB" sz="2000" dirty="0" smtClean="0">
                <a:latin typeface="Arial" charset="0"/>
                <a:cs typeface="Arial" charset="0"/>
              </a:rPr>
              <a:t>) </a:t>
            </a:r>
            <a:r>
              <a:rPr lang="en-GB" sz="2000" dirty="0" err="1" smtClean="0">
                <a:latin typeface="Arial" charset="0"/>
                <a:cs typeface="Arial" charset="0"/>
              </a:rPr>
              <a:t>systému</a:t>
            </a:r>
            <a:r>
              <a:rPr lang="en-GB" sz="2000" dirty="0" smtClean="0">
                <a:latin typeface="Arial" charset="0"/>
                <a:cs typeface="Arial" charset="0"/>
              </a:rPr>
              <a:t>, </a:t>
            </a:r>
            <a:r>
              <a:rPr lang="en-GB" sz="2000" dirty="0" err="1" smtClean="0">
                <a:latin typeface="Arial" charset="0"/>
                <a:cs typeface="Arial" charset="0"/>
              </a:rPr>
              <a:t>které</a:t>
            </a:r>
            <a:r>
              <a:rPr lang="en-GB" sz="2000" dirty="0" smtClean="0">
                <a:latin typeface="Arial" charset="0"/>
                <a:cs typeface="Arial" charset="0"/>
              </a:rPr>
              <a:t> </a:t>
            </a:r>
            <a:r>
              <a:rPr lang="en-GB" sz="2000" dirty="0" err="1" smtClean="0">
                <a:latin typeface="Arial" charset="0"/>
                <a:cs typeface="Arial" charset="0"/>
              </a:rPr>
              <a:t>reprezentují</a:t>
            </a:r>
            <a:r>
              <a:rPr lang="en-GB" sz="2000" dirty="0" smtClean="0">
                <a:latin typeface="Arial" charset="0"/>
                <a:cs typeface="Arial" charset="0"/>
              </a:rPr>
              <a:t> </a:t>
            </a:r>
            <a:r>
              <a:rPr lang="en-GB" sz="2000" dirty="0" err="1" smtClean="0">
                <a:latin typeface="Arial" charset="0"/>
                <a:cs typeface="Arial" charset="0"/>
              </a:rPr>
              <a:t>jeho</a:t>
            </a:r>
            <a:r>
              <a:rPr lang="en-GB" sz="2000" dirty="0" smtClean="0">
                <a:latin typeface="Arial" charset="0"/>
                <a:cs typeface="Arial" charset="0"/>
              </a:rPr>
              <a:t> </a:t>
            </a:r>
            <a:r>
              <a:rPr lang="en-GB" sz="2000" dirty="0" err="1" smtClean="0">
                <a:latin typeface="Arial" charset="0"/>
                <a:cs typeface="Arial" charset="0"/>
              </a:rPr>
              <a:t>vliv</a:t>
            </a:r>
            <a:r>
              <a:rPr lang="en-GB" sz="2000" dirty="0" smtClean="0">
                <a:latin typeface="Arial" charset="0"/>
                <a:cs typeface="Arial" charset="0"/>
              </a:rPr>
              <a:t> </a:t>
            </a:r>
            <a:r>
              <a:rPr lang="en-GB" sz="2000" dirty="0" err="1" smtClean="0">
                <a:latin typeface="Arial" charset="0"/>
                <a:cs typeface="Arial" charset="0"/>
              </a:rPr>
              <a:t>na</a:t>
            </a:r>
            <a:r>
              <a:rPr lang="en-GB" sz="2000" dirty="0" smtClean="0">
                <a:latin typeface="Arial" charset="0"/>
                <a:cs typeface="Arial" charset="0"/>
              </a:rPr>
              <a:t> </a:t>
            </a:r>
            <a:r>
              <a:rPr lang="en-GB" sz="2000" dirty="0" err="1" smtClean="0">
                <a:latin typeface="Arial" charset="0"/>
                <a:cs typeface="Arial" charset="0"/>
              </a:rPr>
              <a:t>okolí</a:t>
            </a:r>
            <a:r>
              <a:rPr lang="en-GB" sz="2000" dirty="0" smtClean="0">
                <a:latin typeface="Arial" charset="0"/>
                <a:cs typeface="Arial" charset="0"/>
              </a:rPr>
              <a:t>, </a:t>
            </a:r>
            <a:r>
              <a:rPr lang="en-GB" sz="2000" dirty="0" err="1" smtClean="0">
                <a:latin typeface="Arial" charset="0"/>
                <a:cs typeface="Arial" charset="0"/>
              </a:rPr>
              <a:t>jsou</a:t>
            </a:r>
            <a:r>
              <a:rPr lang="en-GB" sz="2000" dirty="0" smtClean="0">
                <a:latin typeface="Arial" charset="0"/>
                <a:cs typeface="Arial" charset="0"/>
              </a:rPr>
              <a:t> </a:t>
            </a:r>
            <a:r>
              <a:rPr lang="en-GB" sz="2000" u="sng" dirty="0" err="1" smtClean="0">
                <a:latin typeface="Arial" charset="0"/>
                <a:cs typeface="Arial" charset="0"/>
              </a:rPr>
              <a:t>výstupy</a:t>
            </a:r>
            <a:r>
              <a:rPr lang="en-GB" sz="2000" dirty="0" smtClean="0">
                <a:latin typeface="Arial" charset="0"/>
                <a:cs typeface="Arial" charset="0"/>
              </a:rPr>
              <a:t> </a:t>
            </a:r>
            <a:r>
              <a:rPr lang="en-GB" sz="2000" dirty="0" err="1" smtClean="0">
                <a:latin typeface="Arial" charset="0"/>
                <a:cs typeface="Arial" charset="0"/>
              </a:rPr>
              <a:t>systému</a:t>
            </a:r>
            <a:r>
              <a:rPr lang="en-GB" sz="2000" dirty="0" smtClean="0">
                <a:latin typeface="Arial" charset="0"/>
                <a:cs typeface="Arial" charset="0"/>
              </a:rPr>
              <a:t>. </a:t>
            </a:r>
            <a:r>
              <a:rPr lang="en-GB" sz="2000" dirty="0" err="1" smtClean="0">
                <a:latin typeface="Arial" charset="0"/>
                <a:cs typeface="Arial" charset="0"/>
              </a:rPr>
              <a:t>Prvek</a:t>
            </a:r>
            <a:r>
              <a:rPr lang="en-GB" sz="2000" dirty="0" smtClean="0">
                <a:latin typeface="Arial" charset="0"/>
                <a:cs typeface="Arial" charset="0"/>
              </a:rPr>
              <a:t> </a:t>
            </a:r>
            <a:r>
              <a:rPr lang="en-GB" sz="2000" dirty="0" err="1" smtClean="0">
                <a:latin typeface="Arial" charset="0"/>
                <a:cs typeface="Arial" charset="0"/>
              </a:rPr>
              <a:t>systému</a:t>
            </a:r>
            <a:r>
              <a:rPr lang="en-GB" sz="2000" dirty="0" smtClean="0">
                <a:latin typeface="Arial" charset="0"/>
                <a:cs typeface="Arial" charset="0"/>
              </a:rPr>
              <a:t>, </a:t>
            </a:r>
            <a:r>
              <a:rPr lang="en-GB" sz="2000" dirty="0" err="1" smtClean="0">
                <a:latin typeface="Arial" charset="0"/>
                <a:cs typeface="Arial" charset="0"/>
              </a:rPr>
              <a:t>který</a:t>
            </a:r>
            <a:r>
              <a:rPr lang="en-GB" sz="2000" dirty="0" smtClean="0">
                <a:latin typeface="Arial" charset="0"/>
                <a:cs typeface="Arial" charset="0"/>
              </a:rPr>
              <a:t> </a:t>
            </a:r>
            <a:r>
              <a:rPr lang="en-GB" sz="2000" dirty="0" err="1" smtClean="0">
                <a:latin typeface="Arial" charset="0"/>
                <a:cs typeface="Arial" charset="0"/>
              </a:rPr>
              <a:t>má</a:t>
            </a:r>
            <a:r>
              <a:rPr lang="en-GB" sz="2000" dirty="0" smtClean="0">
                <a:latin typeface="Arial" charset="0"/>
                <a:cs typeface="Arial" charset="0"/>
              </a:rPr>
              <a:t> </a:t>
            </a:r>
            <a:r>
              <a:rPr lang="en-GB" sz="2000" dirty="0" err="1" smtClean="0">
                <a:latin typeface="Arial" charset="0"/>
                <a:cs typeface="Arial" charset="0"/>
              </a:rPr>
              <a:t>vazbu</a:t>
            </a:r>
            <a:r>
              <a:rPr lang="en-GB" sz="2000" dirty="0" smtClean="0">
                <a:latin typeface="Arial" charset="0"/>
                <a:cs typeface="Arial" charset="0"/>
              </a:rPr>
              <a:t> s </a:t>
            </a:r>
            <a:r>
              <a:rPr lang="en-GB" sz="2000" dirty="0" err="1" smtClean="0">
                <a:latin typeface="Arial" charset="0"/>
                <a:cs typeface="Arial" charset="0"/>
              </a:rPr>
              <a:t>okolím</a:t>
            </a:r>
            <a:r>
              <a:rPr lang="en-GB" sz="2000" dirty="0" smtClean="0">
                <a:latin typeface="Arial" charset="0"/>
                <a:cs typeface="Arial" charset="0"/>
              </a:rPr>
              <a:t> (</a:t>
            </a:r>
            <a:r>
              <a:rPr lang="en-GB" sz="2000" dirty="0" err="1" smtClean="0">
                <a:latin typeface="Arial" charset="0"/>
                <a:cs typeface="Arial" charset="0"/>
              </a:rPr>
              <a:t>vstupní</a:t>
            </a:r>
            <a:r>
              <a:rPr lang="en-GB" sz="2000" dirty="0" smtClean="0">
                <a:latin typeface="Arial" charset="0"/>
                <a:cs typeface="Arial" charset="0"/>
              </a:rPr>
              <a:t> </a:t>
            </a:r>
            <a:r>
              <a:rPr lang="en-GB" sz="2000" dirty="0" err="1" smtClean="0">
                <a:latin typeface="Arial" charset="0"/>
                <a:cs typeface="Arial" charset="0"/>
              </a:rPr>
              <a:t>nebo</a:t>
            </a:r>
            <a:r>
              <a:rPr lang="en-GB" sz="2000" dirty="0" smtClean="0">
                <a:latin typeface="Arial" charset="0"/>
                <a:cs typeface="Arial" charset="0"/>
              </a:rPr>
              <a:t> </a:t>
            </a:r>
            <a:r>
              <a:rPr lang="en-GB" sz="2000" dirty="0" err="1" smtClean="0">
                <a:latin typeface="Arial" charset="0"/>
                <a:cs typeface="Arial" charset="0"/>
              </a:rPr>
              <a:t>výstupní</a:t>
            </a:r>
            <a:r>
              <a:rPr lang="en-GB" sz="2000" dirty="0" smtClean="0">
                <a:latin typeface="Arial" charset="0"/>
                <a:cs typeface="Arial" charset="0"/>
              </a:rPr>
              <a:t> </a:t>
            </a:r>
            <a:r>
              <a:rPr lang="en-GB" sz="2000" dirty="0" err="1" smtClean="0">
                <a:latin typeface="Arial" charset="0"/>
                <a:cs typeface="Arial" charset="0"/>
              </a:rPr>
              <a:t>nebo</a:t>
            </a:r>
            <a:r>
              <a:rPr lang="en-GB" sz="2000" dirty="0" smtClean="0">
                <a:latin typeface="Arial" charset="0"/>
                <a:cs typeface="Arial" charset="0"/>
              </a:rPr>
              <a:t> </a:t>
            </a:r>
            <a:r>
              <a:rPr lang="en-GB" sz="2000" dirty="0" err="1" smtClean="0">
                <a:latin typeface="Arial" charset="0"/>
                <a:cs typeface="Arial" charset="0"/>
              </a:rPr>
              <a:t>vstupní</a:t>
            </a:r>
            <a:r>
              <a:rPr lang="en-GB" sz="2000" dirty="0" smtClean="0">
                <a:latin typeface="Arial" charset="0"/>
                <a:cs typeface="Arial" charset="0"/>
              </a:rPr>
              <a:t> </a:t>
            </a:r>
            <a:r>
              <a:rPr lang="en-GB" sz="2000" dirty="0" err="1" smtClean="0">
                <a:latin typeface="Arial" charset="0"/>
                <a:cs typeface="Arial" charset="0"/>
              </a:rPr>
              <a:t>i</a:t>
            </a:r>
            <a:r>
              <a:rPr lang="en-GB" sz="2000" dirty="0" smtClean="0">
                <a:latin typeface="Arial" charset="0"/>
                <a:cs typeface="Arial" charset="0"/>
              </a:rPr>
              <a:t> </a:t>
            </a:r>
            <a:r>
              <a:rPr lang="en-GB" sz="2000" dirty="0" err="1" smtClean="0">
                <a:latin typeface="Arial" charset="0"/>
                <a:cs typeface="Arial" charset="0"/>
              </a:rPr>
              <a:t>výstupní</a:t>
            </a:r>
            <a:r>
              <a:rPr lang="en-GB" sz="2000" dirty="0" smtClean="0">
                <a:latin typeface="Arial" charset="0"/>
                <a:cs typeface="Arial" charset="0"/>
              </a:rPr>
              <a:t>) </a:t>
            </a:r>
            <a:r>
              <a:rPr lang="en-GB" sz="2000" dirty="0" err="1" smtClean="0">
                <a:latin typeface="Arial" charset="0"/>
                <a:cs typeface="Arial" charset="0"/>
              </a:rPr>
              <a:t>nazýváme</a:t>
            </a:r>
            <a:r>
              <a:rPr lang="en-GB" sz="2000" dirty="0" smtClean="0">
                <a:latin typeface="Arial" charset="0"/>
                <a:cs typeface="Arial" charset="0"/>
              </a:rPr>
              <a:t> </a:t>
            </a:r>
            <a:r>
              <a:rPr lang="en-GB" sz="2000" u="sng" dirty="0" err="1" smtClean="0">
                <a:latin typeface="Arial" charset="0"/>
                <a:cs typeface="Arial" charset="0"/>
              </a:rPr>
              <a:t>hraničním</a:t>
            </a:r>
            <a:r>
              <a:rPr lang="en-GB" sz="2000" u="sng" dirty="0" smtClean="0">
                <a:latin typeface="Arial" charset="0"/>
                <a:cs typeface="Arial" charset="0"/>
              </a:rPr>
              <a:t> </a:t>
            </a:r>
            <a:r>
              <a:rPr lang="en-GB" sz="2000" u="sng" dirty="0" err="1" smtClean="0">
                <a:latin typeface="Arial" charset="0"/>
                <a:cs typeface="Arial" charset="0"/>
              </a:rPr>
              <a:t>prvkem</a:t>
            </a:r>
            <a:r>
              <a:rPr lang="en-GB" sz="2000" u="sng" dirty="0" smtClean="0">
                <a:latin typeface="Arial" charset="0"/>
                <a:cs typeface="Arial" charset="0"/>
              </a:rPr>
              <a:t> </a:t>
            </a:r>
            <a:r>
              <a:rPr lang="en-GB" sz="2000" u="sng" dirty="0" err="1" smtClean="0">
                <a:latin typeface="Arial" charset="0"/>
                <a:cs typeface="Arial" charset="0"/>
              </a:rPr>
              <a:t>systému</a:t>
            </a:r>
            <a:r>
              <a:rPr lang="en-GB" sz="2000" dirty="0" smtClean="0">
                <a:latin typeface="Arial" charset="0"/>
                <a:cs typeface="Arial" charset="0"/>
              </a:rPr>
              <a:t> a </a:t>
            </a:r>
            <a:r>
              <a:rPr lang="en-GB" sz="2000" dirty="0" err="1" smtClean="0">
                <a:latin typeface="Arial" charset="0"/>
                <a:cs typeface="Arial" charset="0"/>
              </a:rPr>
              <a:t>množinu</a:t>
            </a:r>
            <a:r>
              <a:rPr lang="en-GB" sz="2000" dirty="0" smtClean="0">
                <a:latin typeface="Arial" charset="0"/>
                <a:cs typeface="Arial" charset="0"/>
              </a:rPr>
              <a:t> </a:t>
            </a:r>
            <a:r>
              <a:rPr lang="en-GB" sz="2000" dirty="0" err="1" smtClean="0">
                <a:latin typeface="Arial" charset="0"/>
                <a:cs typeface="Arial" charset="0"/>
              </a:rPr>
              <a:t>všech</a:t>
            </a:r>
            <a:r>
              <a:rPr lang="en-GB" sz="2000" dirty="0" smtClean="0">
                <a:latin typeface="Arial" charset="0"/>
                <a:cs typeface="Arial" charset="0"/>
              </a:rPr>
              <a:t> </a:t>
            </a:r>
            <a:r>
              <a:rPr lang="en-GB" sz="2000" dirty="0" err="1" smtClean="0">
                <a:latin typeface="Arial" charset="0"/>
                <a:cs typeface="Arial" charset="0"/>
              </a:rPr>
              <a:t>hraničních</a:t>
            </a:r>
            <a:r>
              <a:rPr lang="en-GB" sz="2000" dirty="0" smtClean="0">
                <a:latin typeface="Arial" charset="0"/>
                <a:cs typeface="Arial" charset="0"/>
              </a:rPr>
              <a:t> </a:t>
            </a:r>
            <a:r>
              <a:rPr lang="en-GB" sz="2000" dirty="0" err="1" smtClean="0">
                <a:latin typeface="Arial" charset="0"/>
                <a:cs typeface="Arial" charset="0"/>
              </a:rPr>
              <a:t>prvků</a:t>
            </a:r>
            <a:r>
              <a:rPr lang="en-GB" sz="2000" dirty="0" smtClean="0">
                <a:latin typeface="Arial" charset="0"/>
                <a:cs typeface="Arial" charset="0"/>
              </a:rPr>
              <a:t> </a:t>
            </a:r>
            <a:r>
              <a:rPr lang="en-GB" sz="2000" dirty="0" err="1" smtClean="0">
                <a:latin typeface="Arial" charset="0"/>
                <a:cs typeface="Arial" charset="0"/>
              </a:rPr>
              <a:t>nazýváme</a:t>
            </a:r>
            <a:r>
              <a:rPr lang="en-GB" sz="2000" dirty="0" smtClean="0">
                <a:latin typeface="Arial" charset="0"/>
                <a:cs typeface="Arial" charset="0"/>
              </a:rPr>
              <a:t> </a:t>
            </a:r>
            <a:r>
              <a:rPr lang="en-GB" sz="2000" u="sng" dirty="0" err="1" smtClean="0">
                <a:latin typeface="Arial" charset="0"/>
                <a:cs typeface="Arial" charset="0"/>
              </a:rPr>
              <a:t>hranice</a:t>
            </a:r>
            <a:r>
              <a:rPr lang="en-GB" sz="2000" u="sng" dirty="0" smtClean="0">
                <a:latin typeface="Arial" charset="0"/>
                <a:cs typeface="Arial" charset="0"/>
              </a:rPr>
              <a:t> </a:t>
            </a:r>
            <a:r>
              <a:rPr lang="en-GB" sz="2000" u="sng" dirty="0" err="1" smtClean="0">
                <a:latin typeface="Arial" charset="0"/>
                <a:cs typeface="Arial" charset="0"/>
              </a:rPr>
              <a:t>systému</a:t>
            </a:r>
            <a:r>
              <a:rPr lang="en-GB" sz="2000" dirty="0" smtClean="0">
                <a:latin typeface="Arial" charset="0"/>
                <a:cs typeface="Arial" charset="0"/>
              </a:rPr>
              <a:t>.</a:t>
            </a:r>
          </a:p>
          <a:p>
            <a:pPr algn="just" eaLnBrk="1" hangingPunct="1">
              <a:lnSpc>
                <a:spcPct val="30000"/>
              </a:lnSpc>
              <a:spcBef>
                <a:spcPts val="500"/>
              </a:spcBef>
              <a:buFont typeface="Arial" charset="0"/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en-GB" sz="2000" dirty="0" smtClean="0">
              <a:latin typeface="Arial" charset="0"/>
            </a:endParaRPr>
          </a:p>
        </p:txBody>
      </p:sp>
      <p:grpSp>
        <p:nvGrpSpPr>
          <p:cNvPr id="4" name="Skupina 3"/>
          <p:cNvGrpSpPr/>
          <p:nvPr/>
        </p:nvGrpSpPr>
        <p:grpSpPr>
          <a:xfrm>
            <a:off x="1115616" y="692696"/>
            <a:ext cx="7056784" cy="2466856"/>
            <a:chOff x="1115616" y="692696"/>
            <a:chExt cx="7056784" cy="2466856"/>
          </a:xfrm>
        </p:grpSpPr>
        <p:grpSp>
          <p:nvGrpSpPr>
            <p:cNvPr id="5" name="Skupina 22"/>
            <p:cNvGrpSpPr/>
            <p:nvPr/>
          </p:nvGrpSpPr>
          <p:grpSpPr>
            <a:xfrm>
              <a:off x="1115616" y="692696"/>
              <a:ext cx="7056784" cy="2466856"/>
              <a:chOff x="1115616" y="2267580"/>
              <a:chExt cx="7056784" cy="2466856"/>
            </a:xfrm>
          </p:grpSpPr>
          <p:sp>
            <p:nvSpPr>
              <p:cNvPr id="7" name="Obdélník 6"/>
              <p:cNvSpPr/>
              <p:nvPr/>
            </p:nvSpPr>
            <p:spPr>
              <a:xfrm>
                <a:off x="3491880" y="2348880"/>
                <a:ext cx="2808312" cy="2376264"/>
              </a:xfrm>
              <a:prstGeom prst="rect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r>
                  <a:rPr lang="cs-CZ" sz="9600" dirty="0" smtClean="0">
                    <a:solidFill>
                      <a:srgbClr val="FF0000"/>
                    </a:solidFill>
                  </a:rPr>
                  <a:t> S </a:t>
                </a:r>
                <a:endParaRPr lang="cs-CZ" sz="96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8" name="TextovéPole 7"/>
              <p:cNvSpPr txBox="1"/>
              <p:nvPr/>
            </p:nvSpPr>
            <p:spPr>
              <a:xfrm>
                <a:off x="5220072" y="3717032"/>
                <a:ext cx="64807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b="1" dirty="0" smtClean="0">
                    <a:solidFill>
                      <a:srgbClr val="FF0000"/>
                    </a:solidFill>
                  </a:rPr>
                  <a:t>X</a:t>
                </a:r>
                <a:endParaRPr lang="cs-CZ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9" name="TextovéPole 8"/>
              <p:cNvSpPr txBox="1"/>
              <p:nvPr/>
            </p:nvSpPr>
            <p:spPr>
              <a:xfrm>
                <a:off x="1115616" y="3429000"/>
                <a:ext cx="36004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b="1" dirty="0" smtClean="0"/>
                  <a:t>u</a:t>
                </a:r>
                <a:endParaRPr lang="cs-CZ" b="1" dirty="0"/>
              </a:p>
            </p:txBody>
          </p:sp>
          <p:sp>
            <p:nvSpPr>
              <p:cNvPr id="10" name="TextovéPole 9"/>
              <p:cNvSpPr txBox="1"/>
              <p:nvPr/>
            </p:nvSpPr>
            <p:spPr>
              <a:xfrm>
                <a:off x="7812360" y="3581400"/>
                <a:ext cx="36004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b="1" dirty="0" smtClean="0"/>
                  <a:t>y</a:t>
                </a:r>
                <a:endParaRPr lang="cs-CZ" b="1" dirty="0"/>
              </a:p>
            </p:txBody>
          </p:sp>
          <p:cxnSp>
            <p:nvCxnSpPr>
              <p:cNvPr id="11" name="Přímá spojovací šipka 10"/>
              <p:cNvCxnSpPr/>
              <p:nvPr/>
            </p:nvCxnSpPr>
            <p:spPr>
              <a:xfrm>
                <a:off x="2771800" y="2492896"/>
                <a:ext cx="720080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Přímá spojovací šipka 11"/>
              <p:cNvCxnSpPr/>
              <p:nvPr/>
            </p:nvCxnSpPr>
            <p:spPr>
              <a:xfrm>
                <a:off x="2771800" y="2780928"/>
                <a:ext cx="720080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Přímá spojovací šipka 12"/>
              <p:cNvCxnSpPr/>
              <p:nvPr/>
            </p:nvCxnSpPr>
            <p:spPr>
              <a:xfrm>
                <a:off x="2771800" y="4509120"/>
                <a:ext cx="720080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Přímá spojovací šipka 13"/>
              <p:cNvCxnSpPr/>
              <p:nvPr/>
            </p:nvCxnSpPr>
            <p:spPr>
              <a:xfrm>
                <a:off x="6300192" y="2564904"/>
                <a:ext cx="720080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Přímá spojovací šipka 14"/>
              <p:cNvCxnSpPr/>
              <p:nvPr/>
            </p:nvCxnSpPr>
            <p:spPr>
              <a:xfrm>
                <a:off x="6300192" y="2780928"/>
                <a:ext cx="720080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Přímá spojovací šipka 15"/>
              <p:cNvCxnSpPr/>
              <p:nvPr/>
            </p:nvCxnSpPr>
            <p:spPr>
              <a:xfrm>
                <a:off x="6300192" y="4509120"/>
                <a:ext cx="720080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TextovéPole 16"/>
              <p:cNvSpPr txBox="1"/>
              <p:nvPr/>
            </p:nvSpPr>
            <p:spPr>
              <a:xfrm>
                <a:off x="2339752" y="2267580"/>
                <a:ext cx="43204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dirty="0" smtClean="0"/>
                  <a:t>u</a:t>
                </a:r>
                <a:r>
                  <a:rPr lang="cs-CZ" baseline="-25000" dirty="0" smtClean="0"/>
                  <a:t>1</a:t>
                </a:r>
                <a:endParaRPr lang="cs-CZ" baseline="-25000" dirty="0"/>
              </a:p>
            </p:txBody>
          </p:sp>
          <p:sp>
            <p:nvSpPr>
              <p:cNvPr id="18" name="TextovéPole 17"/>
              <p:cNvSpPr txBox="1"/>
              <p:nvPr/>
            </p:nvSpPr>
            <p:spPr>
              <a:xfrm>
                <a:off x="2339752" y="2564904"/>
                <a:ext cx="43204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dirty="0" smtClean="0"/>
                  <a:t>u</a:t>
                </a:r>
                <a:r>
                  <a:rPr lang="cs-CZ" baseline="-25000" dirty="0" smtClean="0"/>
                  <a:t>2</a:t>
                </a:r>
                <a:endParaRPr lang="cs-CZ" baseline="-25000" dirty="0"/>
              </a:p>
            </p:txBody>
          </p:sp>
          <p:sp>
            <p:nvSpPr>
              <p:cNvPr id="19" name="TextovéPole 18"/>
              <p:cNvSpPr txBox="1"/>
              <p:nvPr/>
            </p:nvSpPr>
            <p:spPr>
              <a:xfrm>
                <a:off x="2339752" y="4283804"/>
                <a:ext cx="43204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dirty="0" err="1" smtClean="0"/>
                  <a:t>u</a:t>
                </a:r>
                <a:r>
                  <a:rPr lang="cs-CZ" baseline="-25000" dirty="0" err="1" smtClean="0"/>
                  <a:t>n</a:t>
                </a:r>
                <a:endParaRPr lang="cs-CZ" baseline="-25000" dirty="0"/>
              </a:p>
            </p:txBody>
          </p:sp>
          <p:sp>
            <p:nvSpPr>
              <p:cNvPr id="20" name="TextovéPole 19"/>
              <p:cNvSpPr txBox="1"/>
              <p:nvPr/>
            </p:nvSpPr>
            <p:spPr>
              <a:xfrm>
                <a:off x="5724128" y="3247816"/>
                <a:ext cx="576064" cy="1477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dirty="0" smtClean="0">
                    <a:solidFill>
                      <a:srgbClr val="FF0000"/>
                    </a:solidFill>
                  </a:rPr>
                  <a:t>x</a:t>
                </a:r>
                <a:r>
                  <a:rPr lang="cs-CZ" baseline="-25000" dirty="0" smtClean="0">
                    <a:solidFill>
                      <a:srgbClr val="FF0000"/>
                    </a:solidFill>
                  </a:rPr>
                  <a:t>1 </a:t>
                </a:r>
                <a:r>
                  <a:rPr lang="cs-CZ" dirty="0" smtClean="0">
                    <a:solidFill>
                      <a:srgbClr val="FF0000"/>
                    </a:solidFill>
                  </a:rPr>
                  <a:t>x</a:t>
                </a:r>
                <a:r>
                  <a:rPr lang="cs-CZ" baseline="-25000" dirty="0" smtClean="0">
                    <a:solidFill>
                      <a:srgbClr val="FF0000"/>
                    </a:solidFill>
                  </a:rPr>
                  <a:t>2</a:t>
                </a:r>
              </a:p>
              <a:p>
                <a:r>
                  <a:rPr lang="cs-CZ" baseline="-25000" dirty="0" smtClean="0">
                    <a:solidFill>
                      <a:srgbClr val="FF0000"/>
                    </a:solidFill>
                  </a:rPr>
                  <a:t>.</a:t>
                </a:r>
              </a:p>
              <a:p>
                <a:r>
                  <a:rPr lang="cs-CZ" baseline="-25000" dirty="0" smtClean="0">
                    <a:solidFill>
                      <a:srgbClr val="FF0000"/>
                    </a:solidFill>
                  </a:rPr>
                  <a:t>.</a:t>
                </a:r>
              </a:p>
              <a:p>
                <a:r>
                  <a:rPr lang="cs-CZ" baseline="-25000" dirty="0" smtClean="0">
                    <a:solidFill>
                      <a:srgbClr val="FF0000"/>
                    </a:solidFill>
                  </a:rPr>
                  <a:t>.</a:t>
                </a:r>
              </a:p>
              <a:p>
                <a:r>
                  <a:rPr lang="cs-CZ" dirty="0" err="1" smtClean="0">
                    <a:solidFill>
                      <a:srgbClr val="FF0000"/>
                    </a:solidFill>
                  </a:rPr>
                  <a:t>x</a:t>
                </a:r>
                <a:r>
                  <a:rPr lang="cs-CZ" baseline="-25000" dirty="0" err="1" smtClean="0">
                    <a:solidFill>
                      <a:srgbClr val="FF0000"/>
                    </a:solidFill>
                  </a:rPr>
                  <a:t>m</a:t>
                </a:r>
                <a:endParaRPr lang="cs-CZ" baseline="-250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1" name="TextovéPole 20"/>
              <p:cNvSpPr txBox="1"/>
              <p:nvPr/>
            </p:nvSpPr>
            <p:spPr>
              <a:xfrm>
                <a:off x="7020272" y="2348880"/>
                <a:ext cx="43204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dirty="0" smtClean="0"/>
                  <a:t>y</a:t>
                </a:r>
                <a:r>
                  <a:rPr lang="cs-CZ" baseline="-25000" dirty="0" smtClean="0"/>
                  <a:t>1</a:t>
                </a:r>
                <a:endParaRPr lang="cs-CZ" baseline="-25000" dirty="0"/>
              </a:p>
            </p:txBody>
          </p:sp>
          <p:sp>
            <p:nvSpPr>
              <p:cNvPr id="22" name="TextovéPole 21"/>
              <p:cNvSpPr txBox="1"/>
              <p:nvPr/>
            </p:nvSpPr>
            <p:spPr>
              <a:xfrm>
                <a:off x="7020272" y="2646204"/>
                <a:ext cx="43204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dirty="0" smtClean="0"/>
                  <a:t>y</a:t>
                </a:r>
                <a:r>
                  <a:rPr lang="cs-CZ" baseline="-25000" dirty="0" smtClean="0"/>
                  <a:t>2</a:t>
                </a:r>
                <a:endParaRPr lang="cs-CZ" baseline="-25000" dirty="0"/>
              </a:p>
            </p:txBody>
          </p:sp>
          <p:sp>
            <p:nvSpPr>
              <p:cNvPr id="23" name="TextovéPole 22"/>
              <p:cNvSpPr txBox="1"/>
              <p:nvPr/>
            </p:nvSpPr>
            <p:spPr>
              <a:xfrm>
                <a:off x="7020272" y="4365104"/>
                <a:ext cx="43204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dirty="0" err="1" smtClean="0"/>
                  <a:t>y</a:t>
                </a:r>
                <a:r>
                  <a:rPr lang="cs-CZ" baseline="-25000" dirty="0" err="1" smtClean="0"/>
                  <a:t>r</a:t>
                </a:r>
                <a:endParaRPr lang="cs-CZ" baseline="-25000" dirty="0"/>
              </a:p>
            </p:txBody>
          </p:sp>
          <p:sp>
            <p:nvSpPr>
              <p:cNvPr id="24" name="TextovéPole 23"/>
              <p:cNvSpPr txBox="1"/>
              <p:nvPr/>
            </p:nvSpPr>
            <p:spPr>
              <a:xfrm>
                <a:off x="2492152" y="3203684"/>
                <a:ext cx="432048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dirty="0" smtClean="0"/>
                  <a:t>.</a:t>
                </a:r>
              </a:p>
              <a:p>
                <a:r>
                  <a:rPr lang="cs-CZ" baseline="-25000" dirty="0" smtClean="0"/>
                  <a:t>.</a:t>
                </a:r>
              </a:p>
              <a:p>
                <a:r>
                  <a:rPr lang="cs-CZ" baseline="-25000" dirty="0" smtClean="0"/>
                  <a:t>.</a:t>
                </a:r>
                <a:endParaRPr lang="cs-CZ" baseline="-25000" dirty="0"/>
              </a:p>
            </p:txBody>
          </p:sp>
        </p:grpSp>
        <p:sp>
          <p:nvSpPr>
            <p:cNvPr id="6" name="TextovéPole 5"/>
            <p:cNvSpPr txBox="1"/>
            <p:nvPr/>
          </p:nvSpPr>
          <p:spPr>
            <a:xfrm>
              <a:off x="6516216" y="1628800"/>
              <a:ext cx="432048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dirty="0" smtClean="0"/>
                <a:t>.</a:t>
              </a:r>
            </a:p>
            <a:p>
              <a:r>
                <a:rPr lang="cs-CZ" baseline="-25000" dirty="0" smtClean="0"/>
                <a:t>.</a:t>
              </a:r>
            </a:p>
            <a:p>
              <a:r>
                <a:rPr lang="cs-CZ" baseline="-25000" dirty="0" smtClean="0"/>
                <a:t>.</a:t>
              </a:r>
              <a:endParaRPr lang="cs-CZ" baseline="-25000" dirty="0"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1"/>
          <p:cNvSpPr>
            <a:spLocks noGrp="1" noChangeArrowheads="1"/>
          </p:cNvSpPr>
          <p:nvPr>
            <p:ph type="title"/>
          </p:nvPr>
        </p:nvSpPr>
        <p:spPr>
          <a:xfrm>
            <a:off x="1600200" y="-387424"/>
            <a:ext cx="5943600" cy="1435100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lnSpc>
                <a:spcPct val="10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dirty="0" err="1" smtClean="0"/>
              <a:t>Základní</a:t>
            </a:r>
            <a:r>
              <a:rPr lang="en-GB" dirty="0" smtClean="0"/>
              <a:t> </a:t>
            </a:r>
            <a:r>
              <a:rPr lang="en-GB" dirty="0" err="1" smtClean="0"/>
              <a:t>atributy</a:t>
            </a:r>
            <a:r>
              <a:rPr lang="en-GB" dirty="0" smtClean="0"/>
              <a:t> </a:t>
            </a:r>
            <a:r>
              <a:rPr lang="en-GB" dirty="0" err="1" smtClean="0"/>
              <a:t>systému</a:t>
            </a:r>
            <a:endParaRPr lang="en-GB" dirty="0" smtClean="0"/>
          </a:p>
        </p:txBody>
      </p:sp>
      <p:sp>
        <p:nvSpPr>
          <p:cNvPr id="4301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42900" y="3645024"/>
            <a:ext cx="8458200" cy="1440160"/>
          </a:xfrm>
        </p:spPr>
        <p:txBody>
          <a:bodyPr/>
          <a:lstStyle/>
          <a:p>
            <a:pPr algn="just" eaLnBrk="1" hangingPunct="1">
              <a:lnSpc>
                <a:spcPct val="30000"/>
              </a:lnSpc>
              <a:spcBef>
                <a:spcPts val="500"/>
              </a:spcBef>
              <a:buFont typeface="Arial" charset="0"/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en-GB" sz="2000" dirty="0" smtClean="0">
              <a:latin typeface="Arial" charset="0"/>
            </a:endParaRPr>
          </a:p>
          <a:p>
            <a:pPr eaLnBrk="1" hangingPunct="1">
              <a:lnSpc>
                <a:spcPct val="90000"/>
              </a:lnSpc>
              <a:spcBef>
                <a:spcPts val="500"/>
              </a:spcBef>
              <a:buFont typeface="Arial" charset="0"/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2000" u="sng" dirty="0" err="1" smtClean="0">
                <a:latin typeface="Arial" charset="0"/>
                <a:cs typeface="Arial" charset="0"/>
              </a:rPr>
              <a:t>Otevřený</a:t>
            </a:r>
            <a:r>
              <a:rPr lang="en-GB" sz="2000" u="sng" dirty="0" smtClean="0">
                <a:latin typeface="Arial" charset="0"/>
                <a:cs typeface="Arial" charset="0"/>
              </a:rPr>
              <a:t> </a:t>
            </a:r>
            <a:r>
              <a:rPr lang="en-GB" sz="2000" u="sng" dirty="0" err="1" smtClean="0">
                <a:latin typeface="Arial" charset="0"/>
                <a:cs typeface="Arial" charset="0"/>
              </a:rPr>
              <a:t>systém</a:t>
            </a:r>
            <a:r>
              <a:rPr lang="en-GB" sz="2000" dirty="0" smtClean="0">
                <a:latin typeface="Arial" charset="0"/>
                <a:cs typeface="Arial" charset="0"/>
              </a:rPr>
              <a:t> je </a:t>
            </a:r>
            <a:r>
              <a:rPr lang="en-GB" sz="2000" dirty="0" err="1" smtClean="0">
                <a:latin typeface="Arial" charset="0"/>
                <a:cs typeface="Arial" charset="0"/>
              </a:rPr>
              <a:t>takový</a:t>
            </a:r>
            <a:r>
              <a:rPr lang="en-GB" sz="2000" dirty="0" smtClean="0">
                <a:latin typeface="Arial" charset="0"/>
                <a:cs typeface="Arial" charset="0"/>
              </a:rPr>
              <a:t>, u </a:t>
            </a:r>
            <a:r>
              <a:rPr lang="en-GB" sz="2000" dirty="0" err="1" smtClean="0">
                <a:latin typeface="Arial" charset="0"/>
                <a:cs typeface="Arial" charset="0"/>
              </a:rPr>
              <a:t>něhož</a:t>
            </a:r>
            <a:r>
              <a:rPr lang="en-GB" sz="2000" dirty="0" smtClean="0">
                <a:latin typeface="Arial" charset="0"/>
                <a:cs typeface="Arial" charset="0"/>
              </a:rPr>
              <a:t> </a:t>
            </a:r>
            <a:r>
              <a:rPr lang="en-GB" sz="2000" dirty="0" err="1" smtClean="0">
                <a:latin typeface="Arial" charset="0"/>
                <a:cs typeface="Arial" charset="0"/>
              </a:rPr>
              <a:t>dochází</a:t>
            </a:r>
            <a:r>
              <a:rPr lang="en-GB" sz="2000" dirty="0" smtClean="0">
                <a:latin typeface="Arial" charset="0"/>
                <a:cs typeface="Arial" charset="0"/>
              </a:rPr>
              <a:t> k </a:t>
            </a:r>
            <a:r>
              <a:rPr lang="en-GB" sz="2000" dirty="0" err="1" smtClean="0">
                <a:latin typeface="Arial" charset="0"/>
                <a:cs typeface="Arial" charset="0"/>
              </a:rPr>
              <a:t>energetické</a:t>
            </a:r>
            <a:r>
              <a:rPr lang="en-GB" sz="2000" dirty="0" smtClean="0">
                <a:latin typeface="Arial" charset="0"/>
                <a:cs typeface="Arial" charset="0"/>
              </a:rPr>
              <a:t> a </a:t>
            </a:r>
            <a:r>
              <a:rPr lang="en-GB" sz="2000" dirty="0" err="1" smtClean="0">
                <a:latin typeface="Arial" charset="0"/>
                <a:cs typeface="Arial" charset="0"/>
              </a:rPr>
              <a:t>informační</a:t>
            </a:r>
            <a:r>
              <a:rPr lang="en-GB" sz="2000" dirty="0" smtClean="0">
                <a:latin typeface="Arial" charset="0"/>
                <a:cs typeface="Arial" charset="0"/>
              </a:rPr>
              <a:t> </a:t>
            </a:r>
            <a:r>
              <a:rPr lang="en-GB" sz="2000" dirty="0" err="1" smtClean="0">
                <a:latin typeface="Arial" charset="0"/>
                <a:cs typeface="Arial" charset="0"/>
              </a:rPr>
              <a:t>výměně</a:t>
            </a:r>
            <a:r>
              <a:rPr lang="en-GB" sz="2000" dirty="0" smtClean="0">
                <a:latin typeface="Arial" charset="0"/>
                <a:cs typeface="Arial" charset="0"/>
              </a:rPr>
              <a:t> s </a:t>
            </a:r>
            <a:r>
              <a:rPr lang="en-GB" sz="2000" dirty="0" err="1" smtClean="0">
                <a:latin typeface="Arial" charset="0"/>
                <a:cs typeface="Arial" charset="0"/>
              </a:rPr>
              <a:t>jeho</a:t>
            </a:r>
            <a:r>
              <a:rPr lang="en-GB" sz="2000" dirty="0" smtClean="0">
                <a:latin typeface="Arial" charset="0"/>
                <a:cs typeface="Arial" charset="0"/>
              </a:rPr>
              <a:t> </a:t>
            </a:r>
            <a:r>
              <a:rPr lang="en-GB" sz="2000" dirty="0" err="1" smtClean="0">
                <a:latin typeface="Arial" charset="0"/>
                <a:cs typeface="Arial" charset="0"/>
              </a:rPr>
              <a:t>okolím</a:t>
            </a:r>
            <a:r>
              <a:rPr lang="en-GB" sz="2000" dirty="0" smtClean="0">
                <a:latin typeface="Arial" charset="0"/>
                <a:cs typeface="Arial" charset="0"/>
              </a:rPr>
              <a:t>.</a:t>
            </a:r>
            <a:endParaRPr lang="cs-CZ" sz="2000" dirty="0" smtClean="0">
              <a:latin typeface="Arial" charset="0"/>
              <a:cs typeface="Arial" charset="0"/>
            </a:endParaRPr>
          </a:p>
          <a:p>
            <a:pPr eaLnBrk="1" hangingPunct="1">
              <a:lnSpc>
                <a:spcPct val="90000"/>
              </a:lnSpc>
              <a:spcBef>
                <a:spcPts val="500"/>
              </a:spcBef>
              <a:buFont typeface="Arial" charset="0"/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2000" dirty="0" smtClean="0">
                <a:latin typeface="Arial" charset="0"/>
                <a:cs typeface="Arial" charset="0"/>
              </a:rPr>
              <a:t> </a:t>
            </a:r>
            <a:r>
              <a:rPr lang="en-GB" sz="2000" u="sng" dirty="0" err="1" smtClean="0">
                <a:latin typeface="Arial" charset="0"/>
                <a:cs typeface="Arial" charset="0"/>
              </a:rPr>
              <a:t>Uzavřený</a:t>
            </a:r>
            <a:r>
              <a:rPr lang="en-GB" sz="2000" u="sng" dirty="0" smtClean="0">
                <a:latin typeface="Arial" charset="0"/>
                <a:cs typeface="Arial" charset="0"/>
              </a:rPr>
              <a:t> </a:t>
            </a:r>
            <a:r>
              <a:rPr lang="en-GB" sz="2000" u="sng" dirty="0" err="1" smtClean="0">
                <a:latin typeface="Arial" charset="0"/>
                <a:cs typeface="Arial" charset="0"/>
              </a:rPr>
              <a:t>systém</a:t>
            </a:r>
            <a:r>
              <a:rPr lang="en-GB" sz="2000" dirty="0" smtClean="0">
                <a:latin typeface="Arial" charset="0"/>
                <a:cs typeface="Arial" charset="0"/>
              </a:rPr>
              <a:t> je </a:t>
            </a:r>
            <a:r>
              <a:rPr lang="en-GB" sz="2000" dirty="0" err="1" smtClean="0">
                <a:latin typeface="Arial" charset="0"/>
                <a:cs typeface="Arial" charset="0"/>
              </a:rPr>
              <a:t>naopak</a:t>
            </a:r>
            <a:r>
              <a:rPr lang="en-GB" sz="2000" dirty="0" smtClean="0">
                <a:latin typeface="Arial" charset="0"/>
                <a:cs typeface="Arial" charset="0"/>
              </a:rPr>
              <a:t> </a:t>
            </a:r>
            <a:r>
              <a:rPr lang="en-GB" sz="2000" dirty="0" err="1" smtClean="0">
                <a:latin typeface="Arial" charset="0"/>
                <a:cs typeface="Arial" charset="0"/>
              </a:rPr>
              <a:t>vůči</a:t>
            </a:r>
            <a:r>
              <a:rPr lang="en-GB" sz="2000" dirty="0" smtClean="0">
                <a:latin typeface="Arial" charset="0"/>
                <a:cs typeface="Arial" charset="0"/>
              </a:rPr>
              <a:t> </a:t>
            </a:r>
            <a:r>
              <a:rPr lang="en-GB" sz="2000" dirty="0" err="1" smtClean="0">
                <a:latin typeface="Arial" charset="0"/>
                <a:cs typeface="Arial" charset="0"/>
              </a:rPr>
              <a:t>svému</a:t>
            </a:r>
            <a:r>
              <a:rPr lang="en-GB" sz="2000" dirty="0" smtClean="0">
                <a:latin typeface="Arial" charset="0"/>
                <a:cs typeface="Arial" charset="0"/>
              </a:rPr>
              <a:t> </a:t>
            </a:r>
            <a:r>
              <a:rPr lang="en-GB" sz="2000" dirty="0" err="1" smtClean="0">
                <a:latin typeface="Arial" charset="0"/>
                <a:cs typeface="Arial" charset="0"/>
              </a:rPr>
              <a:t>okolí</a:t>
            </a:r>
            <a:r>
              <a:rPr lang="en-GB" sz="2000" dirty="0" smtClean="0">
                <a:latin typeface="Arial" charset="0"/>
                <a:cs typeface="Arial" charset="0"/>
              </a:rPr>
              <a:t> </a:t>
            </a:r>
            <a:r>
              <a:rPr lang="en-GB" sz="2000" dirty="0" err="1" smtClean="0">
                <a:latin typeface="Arial" charset="0"/>
                <a:cs typeface="Arial" charset="0"/>
              </a:rPr>
              <a:t>zcela</a:t>
            </a:r>
            <a:r>
              <a:rPr lang="en-GB" sz="2000" dirty="0" smtClean="0">
                <a:latin typeface="Arial" charset="0"/>
                <a:cs typeface="Arial" charset="0"/>
              </a:rPr>
              <a:t> </a:t>
            </a:r>
            <a:r>
              <a:rPr lang="en-GB" sz="2000" dirty="0" err="1" smtClean="0">
                <a:latin typeface="Arial" charset="0"/>
                <a:cs typeface="Arial" charset="0"/>
              </a:rPr>
              <a:t>izolován</a:t>
            </a:r>
            <a:r>
              <a:rPr lang="en-GB" sz="2000" dirty="0" smtClean="0">
                <a:latin typeface="Arial" charset="0"/>
                <a:cs typeface="Arial" charset="0"/>
              </a:rPr>
              <a:t>, </a:t>
            </a:r>
            <a:r>
              <a:rPr lang="en-GB" sz="2000" dirty="0" err="1" smtClean="0">
                <a:latin typeface="Arial" charset="0"/>
                <a:cs typeface="Arial" charset="0"/>
              </a:rPr>
              <a:t>nemá</a:t>
            </a:r>
            <a:r>
              <a:rPr lang="en-GB" sz="2000" dirty="0" smtClean="0">
                <a:latin typeface="Arial" charset="0"/>
                <a:cs typeface="Arial" charset="0"/>
              </a:rPr>
              <a:t> se </a:t>
            </a:r>
            <a:r>
              <a:rPr lang="en-GB" sz="2000" dirty="0" err="1" smtClean="0">
                <a:latin typeface="Arial" charset="0"/>
                <a:cs typeface="Arial" charset="0"/>
              </a:rPr>
              <a:t>svým</a:t>
            </a:r>
            <a:r>
              <a:rPr lang="en-GB" sz="2000" dirty="0" smtClean="0">
                <a:latin typeface="Arial" charset="0"/>
                <a:cs typeface="Arial" charset="0"/>
              </a:rPr>
              <a:t> </a:t>
            </a:r>
            <a:r>
              <a:rPr lang="en-GB" sz="2000" dirty="0" err="1" smtClean="0">
                <a:latin typeface="Arial" charset="0"/>
                <a:cs typeface="Arial" charset="0"/>
              </a:rPr>
              <a:t>okolím</a:t>
            </a:r>
            <a:r>
              <a:rPr lang="en-GB" sz="2000" dirty="0" smtClean="0">
                <a:latin typeface="Arial" charset="0"/>
                <a:cs typeface="Arial" charset="0"/>
              </a:rPr>
              <a:t> </a:t>
            </a:r>
            <a:r>
              <a:rPr lang="en-GB" sz="2000" dirty="0" err="1" smtClean="0">
                <a:latin typeface="Arial" charset="0"/>
                <a:cs typeface="Arial" charset="0"/>
              </a:rPr>
              <a:t>žádné</a:t>
            </a:r>
            <a:r>
              <a:rPr lang="en-GB" sz="2000" dirty="0" smtClean="0">
                <a:latin typeface="Arial" charset="0"/>
                <a:cs typeface="Arial" charset="0"/>
              </a:rPr>
              <a:t> </a:t>
            </a:r>
            <a:r>
              <a:rPr lang="en-GB" sz="2000" dirty="0" err="1" smtClean="0">
                <a:latin typeface="Arial" charset="0"/>
                <a:cs typeface="Arial" charset="0"/>
              </a:rPr>
              <a:t>vazby</a:t>
            </a:r>
            <a:r>
              <a:rPr lang="en-GB" sz="2000" dirty="0" smtClean="0">
                <a:latin typeface="Arial" charset="0"/>
                <a:cs typeface="Arial" charset="0"/>
              </a:rPr>
              <a:t>. </a:t>
            </a:r>
          </a:p>
        </p:txBody>
      </p:sp>
      <p:grpSp>
        <p:nvGrpSpPr>
          <p:cNvPr id="2" name="Skupina 3"/>
          <p:cNvGrpSpPr/>
          <p:nvPr/>
        </p:nvGrpSpPr>
        <p:grpSpPr>
          <a:xfrm>
            <a:off x="1115616" y="692696"/>
            <a:ext cx="7056784" cy="2466856"/>
            <a:chOff x="1115616" y="692696"/>
            <a:chExt cx="7056784" cy="2466856"/>
          </a:xfrm>
        </p:grpSpPr>
        <p:grpSp>
          <p:nvGrpSpPr>
            <p:cNvPr id="3" name="Skupina 22"/>
            <p:cNvGrpSpPr/>
            <p:nvPr/>
          </p:nvGrpSpPr>
          <p:grpSpPr>
            <a:xfrm>
              <a:off x="1115616" y="692696"/>
              <a:ext cx="7056784" cy="2466856"/>
              <a:chOff x="1115616" y="2267580"/>
              <a:chExt cx="7056784" cy="2466856"/>
            </a:xfrm>
          </p:grpSpPr>
          <p:sp>
            <p:nvSpPr>
              <p:cNvPr id="7" name="Obdélník 6"/>
              <p:cNvSpPr/>
              <p:nvPr/>
            </p:nvSpPr>
            <p:spPr>
              <a:xfrm>
                <a:off x="3491880" y="2348880"/>
                <a:ext cx="2808312" cy="2376264"/>
              </a:xfrm>
              <a:prstGeom prst="rect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r>
                  <a:rPr lang="cs-CZ" sz="9600" dirty="0" smtClean="0">
                    <a:solidFill>
                      <a:srgbClr val="FF0000"/>
                    </a:solidFill>
                  </a:rPr>
                  <a:t> S </a:t>
                </a:r>
                <a:endParaRPr lang="cs-CZ" sz="96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8" name="TextovéPole 7"/>
              <p:cNvSpPr txBox="1"/>
              <p:nvPr/>
            </p:nvSpPr>
            <p:spPr>
              <a:xfrm>
                <a:off x="5220072" y="3717032"/>
                <a:ext cx="64807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b="1" dirty="0" smtClean="0">
                    <a:solidFill>
                      <a:srgbClr val="FF0000"/>
                    </a:solidFill>
                  </a:rPr>
                  <a:t>X</a:t>
                </a:r>
                <a:endParaRPr lang="cs-CZ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9" name="TextovéPole 8"/>
              <p:cNvSpPr txBox="1"/>
              <p:nvPr/>
            </p:nvSpPr>
            <p:spPr>
              <a:xfrm>
                <a:off x="1115616" y="3429000"/>
                <a:ext cx="36004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b="1" dirty="0" smtClean="0"/>
                  <a:t>u</a:t>
                </a:r>
                <a:endParaRPr lang="cs-CZ" b="1" dirty="0"/>
              </a:p>
            </p:txBody>
          </p:sp>
          <p:sp>
            <p:nvSpPr>
              <p:cNvPr id="10" name="TextovéPole 9"/>
              <p:cNvSpPr txBox="1"/>
              <p:nvPr/>
            </p:nvSpPr>
            <p:spPr>
              <a:xfrm>
                <a:off x="7812360" y="3581400"/>
                <a:ext cx="36004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b="1" dirty="0" smtClean="0"/>
                  <a:t>y</a:t>
                </a:r>
                <a:endParaRPr lang="cs-CZ" b="1" dirty="0"/>
              </a:p>
            </p:txBody>
          </p:sp>
          <p:cxnSp>
            <p:nvCxnSpPr>
              <p:cNvPr id="11" name="Přímá spojovací šipka 10"/>
              <p:cNvCxnSpPr/>
              <p:nvPr/>
            </p:nvCxnSpPr>
            <p:spPr>
              <a:xfrm>
                <a:off x="2771800" y="2492896"/>
                <a:ext cx="720080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Přímá spojovací šipka 11"/>
              <p:cNvCxnSpPr/>
              <p:nvPr/>
            </p:nvCxnSpPr>
            <p:spPr>
              <a:xfrm>
                <a:off x="2771800" y="2780928"/>
                <a:ext cx="720080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Přímá spojovací šipka 12"/>
              <p:cNvCxnSpPr/>
              <p:nvPr/>
            </p:nvCxnSpPr>
            <p:spPr>
              <a:xfrm>
                <a:off x="2771800" y="4509120"/>
                <a:ext cx="720080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Přímá spojovací šipka 13"/>
              <p:cNvCxnSpPr/>
              <p:nvPr/>
            </p:nvCxnSpPr>
            <p:spPr>
              <a:xfrm>
                <a:off x="6300192" y="2564904"/>
                <a:ext cx="720080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Přímá spojovací šipka 14"/>
              <p:cNvCxnSpPr/>
              <p:nvPr/>
            </p:nvCxnSpPr>
            <p:spPr>
              <a:xfrm>
                <a:off x="6300192" y="2780928"/>
                <a:ext cx="720080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Přímá spojovací šipka 15"/>
              <p:cNvCxnSpPr/>
              <p:nvPr/>
            </p:nvCxnSpPr>
            <p:spPr>
              <a:xfrm>
                <a:off x="6300192" y="4509120"/>
                <a:ext cx="720080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TextovéPole 16"/>
              <p:cNvSpPr txBox="1"/>
              <p:nvPr/>
            </p:nvSpPr>
            <p:spPr>
              <a:xfrm>
                <a:off x="2339752" y="2267580"/>
                <a:ext cx="43204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dirty="0" smtClean="0"/>
                  <a:t>u</a:t>
                </a:r>
                <a:r>
                  <a:rPr lang="cs-CZ" baseline="-25000" dirty="0" smtClean="0"/>
                  <a:t>1</a:t>
                </a:r>
                <a:endParaRPr lang="cs-CZ" baseline="-25000" dirty="0"/>
              </a:p>
            </p:txBody>
          </p:sp>
          <p:sp>
            <p:nvSpPr>
              <p:cNvPr id="18" name="TextovéPole 17"/>
              <p:cNvSpPr txBox="1"/>
              <p:nvPr/>
            </p:nvSpPr>
            <p:spPr>
              <a:xfrm>
                <a:off x="2339752" y="2564904"/>
                <a:ext cx="43204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dirty="0" smtClean="0"/>
                  <a:t>u</a:t>
                </a:r>
                <a:r>
                  <a:rPr lang="cs-CZ" baseline="-25000" dirty="0" smtClean="0"/>
                  <a:t>2</a:t>
                </a:r>
                <a:endParaRPr lang="cs-CZ" baseline="-25000" dirty="0"/>
              </a:p>
            </p:txBody>
          </p:sp>
          <p:sp>
            <p:nvSpPr>
              <p:cNvPr id="19" name="TextovéPole 18"/>
              <p:cNvSpPr txBox="1"/>
              <p:nvPr/>
            </p:nvSpPr>
            <p:spPr>
              <a:xfrm>
                <a:off x="2339752" y="4283804"/>
                <a:ext cx="43204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dirty="0" err="1" smtClean="0"/>
                  <a:t>u</a:t>
                </a:r>
                <a:r>
                  <a:rPr lang="cs-CZ" baseline="-25000" dirty="0" err="1" smtClean="0"/>
                  <a:t>n</a:t>
                </a:r>
                <a:endParaRPr lang="cs-CZ" baseline="-25000" dirty="0"/>
              </a:p>
            </p:txBody>
          </p:sp>
          <p:sp>
            <p:nvSpPr>
              <p:cNvPr id="20" name="TextovéPole 19"/>
              <p:cNvSpPr txBox="1"/>
              <p:nvPr/>
            </p:nvSpPr>
            <p:spPr>
              <a:xfrm>
                <a:off x="5724128" y="3247816"/>
                <a:ext cx="576064" cy="1477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dirty="0" smtClean="0">
                    <a:solidFill>
                      <a:srgbClr val="FF0000"/>
                    </a:solidFill>
                  </a:rPr>
                  <a:t>x</a:t>
                </a:r>
                <a:r>
                  <a:rPr lang="cs-CZ" baseline="-25000" dirty="0" smtClean="0">
                    <a:solidFill>
                      <a:srgbClr val="FF0000"/>
                    </a:solidFill>
                  </a:rPr>
                  <a:t>1 </a:t>
                </a:r>
                <a:r>
                  <a:rPr lang="cs-CZ" dirty="0" smtClean="0">
                    <a:solidFill>
                      <a:srgbClr val="FF0000"/>
                    </a:solidFill>
                  </a:rPr>
                  <a:t>x</a:t>
                </a:r>
                <a:r>
                  <a:rPr lang="cs-CZ" baseline="-25000" dirty="0" smtClean="0">
                    <a:solidFill>
                      <a:srgbClr val="FF0000"/>
                    </a:solidFill>
                  </a:rPr>
                  <a:t>2</a:t>
                </a:r>
              </a:p>
              <a:p>
                <a:r>
                  <a:rPr lang="cs-CZ" baseline="-25000" dirty="0" smtClean="0">
                    <a:solidFill>
                      <a:srgbClr val="FF0000"/>
                    </a:solidFill>
                  </a:rPr>
                  <a:t>.</a:t>
                </a:r>
              </a:p>
              <a:p>
                <a:r>
                  <a:rPr lang="cs-CZ" baseline="-25000" dirty="0" smtClean="0">
                    <a:solidFill>
                      <a:srgbClr val="FF0000"/>
                    </a:solidFill>
                  </a:rPr>
                  <a:t>.</a:t>
                </a:r>
              </a:p>
              <a:p>
                <a:r>
                  <a:rPr lang="cs-CZ" baseline="-25000" dirty="0" smtClean="0">
                    <a:solidFill>
                      <a:srgbClr val="FF0000"/>
                    </a:solidFill>
                  </a:rPr>
                  <a:t>.</a:t>
                </a:r>
              </a:p>
              <a:p>
                <a:r>
                  <a:rPr lang="cs-CZ" dirty="0" err="1" smtClean="0">
                    <a:solidFill>
                      <a:srgbClr val="FF0000"/>
                    </a:solidFill>
                  </a:rPr>
                  <a:t>x</a:t>
                </a:r>
                <a:r>
                  <a:rPr lang="cs-CZ" baseline="-25000" dirty="0" err="1" smtClean="0">
                    <a:solidFill>
                      <a:srgbClr val="FF0000"/>
                    </a:solidFill>
                  </a:rPr>
                  <a:t>m</a:t>
                </a:r>
                <a:endParaRPr lang="cs-CZ" baseline="-250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1" name="TextovéPole 20"/>
              <p:cNvSpPr txBox="1"/>
              <p:nvPr/>
            </p:nvSpPr>
            <p:spPr>
              <a:xfrm>
                <a:off x="7020272" y="2348880"/>
                <a:ext cx="43204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dirty="0" smtClean="0"/>
                  <a:t>y</a:t>
                </a:r>
                <a:r>
                  <a:rPr lang="cs-CZ" baseline="-25000" dirty="0" smtClean="0"/>
                  <a:t>1</a:t>
                </a:r>
                <a:endParaRPr lang="cs-CZ" baseline="-25000" dirty="0"/>
              </a:p>
            </p:txBody>
          </p:sp>
          <p:sp>
            <p:nvSpPr>
              <p:cNvPr id="22" name="TextovéPole 21"/>
              <p:cNvSpPr txBox="1"/>
              <p:nvPr/>
            </p:nvSpPr>
            <p:spPr>
              <a:xfrm>
                <a:off x="7020272" y="2646204"/>
                <a:ext cx="43204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dirty="0" smtClean="0"/>
                  <a:t>y</a:t>
                </a:r>
                <a:r>
                  <a:rPr lang="cs-CZ" baseline="-25000" dirty="0" smtClean="0"/>
                  <a:t>2</a:t>
                </a:r>
                <a:endParaRPr lang="cs-CZ" baseline="-25000" dirty="0"/>
              </a:p>
            </p:txBody>
          </p:sp>
          <p:sp>
            <p:nvSpPr>
              <p:cNvPr id="23" name="TextovéPole 22"/>
              <p:cNvSpPr txBox="1"/>
              <p:nvPr/>
            </p:nvSpPr>
            <p:spPr>
              <a:xfrm>
                <a:off x="7020272" y="4365104"/>
                <a:ext cx="43204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dirty="0" err="1" smtClean="0"/>
                  <a:t>y</a:t>
                </a:r>
                <a:r>
                  <a:rPr lang="cs-CZ" baseline="-25000" dirty="0" err="1" smtClean="0"/>
                  <a:t>r</a:t>
                </a:r>
                <a:endParaRPr lang="cs-CZ" baseline="-25000" dirty="0"/>
              </a:p>
            </p:txBody>
          </p:sp>
          <p:sp>
            <p:nvSpPr>
              <p:cNvPr id="24" name="TextovéPole 23"/>
              <p:cNvSpPr txBox="1"/>
              <p:nvPr/>
            </p:nvSpPr>
            <p:spPr>
              <a:xfrm>
                <a:off x="2492152" y="3203684"/>
                <a:ext cx="432048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dirty="0" smtClean="0"/>
                  <a:t>.</a:t>
                </a:r>
              </a:p>
              <a:p>
                <a:r>
                  <a:rPr lang="cs-CZ" baseline="-25000" dirty="0" smtClean="0"/>
                  <a:t>.</a:t>
                </a:r>
              </a:p>
              <a:p>
                <a:r>
                  <a:rPr lang="cs-CZ" baseline="-25000" dirty="0" smtClean="0"/>
                  <a:t>.</a:t>
                </a:r>
                <a:endParaRPr lang="cs-CZ" baseline="-25000" dirty="0"/>
              </a:p>
            </p:txBody>
          </p:sp>
        </p:grpSp>
        <p:sp>
          <p:nvSpPr>
            <p:cNvPr id="6" name="TextovéPole 5"/>
            <p:cNvSpPr txBox="1"/>
            <p:nvPr/>
          </p:nvSpPr>
          <p:spPr>
            <a:xfrm>
              <a:off x="6516216" y="1628800"/>
              <a:ext cx="432048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dirty="0" smtClean="0"/>
                <a:t>.</a:t>
              </a:r>
            </a:p>
            <a:p>
              <a:r>
                <a:rPr lang="cs-CZ" baseline="-25000" dirty="0" smtClean="0"/>
                <a:t>.</a:t>
              </a:r>
            </a:p>
            <a:p>
              <a:r>
                <a:rPr lang="cs-CZ" baseline="-25000" dirty="0" smtClean="0"/>
                <a:t>.</a:t>
              </a:r>
              <a:endParaRPr lang="cs-CZ" baseline="-25000" dirty="0"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"/>
          <p:cNvSpPr>
            <a:spLocks noGrp="1" noChangeArrowheads="1"/>
          </p:cNvSpPr>
          <p:nvPr>
            <p:ph type="title"/>
          </p:nvPr>
        </p:nvSpPr>
        <p:spPr>
          <a:xfrm>
            <a:off x="1403648" y="-387424"/>
            <a:ext cx="5943600" cy="1435100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lnSpc>
                <a:spcPct val="10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dirty="0" err="1" smtClean="0"/>
              <a:t>Základní</a:t>
            </a:r>
            <a:r>
              <a:rPr lang="en-GB" dirty="0" smtClean="0"/>
              <a:t> </a:t>
            </a:r>
            <a:r>
              <a:rPr lang="en-GB" dirty="0" err="1" smtClean="0"/>
              <a:t>atributy</a:t>
            </a:r>
            <a:r>
              <a:rPr lang="en-GB" dirty="0" smtClean="0"/>
              <a:t> </a:t>
            </a:r>
            <a:r>
              <a:rPr lang="en-GB" dirty="0" err="1" smtClean="0"/>
              <a:t>systému</a:t>
            </a:r>
            <a:endParaRPr lang="en-GB" dirty="0" smtClean="0"/>
          </a:p>
        </p:txBody>
      </p:sp>
      <p:sp>
        <p:nvSpPr>
          <p:cNvPr id="4096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42900" y="3346648"/>
            <a:ext cx="8458200" cy="4114800"/>
          </a:xfrm>
        </p:spPr>
        <p:txBody>
          <a:bodyPr/>
          <a:lstStyle/>
          <a:p>
            <a:pPr eaLnBrk="1" hangingPunct="1">
              <a:lnSpc>
                <a:spcPct val="100000"/>
              </a:lnSpc>
              <a:spcBef>
                <a:spcPts val="600"/>
              </a:spcBef>
              <a:buFont typeface="Arial" charset="0"/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2400" u="sng" dirty="0" err="1" smtClean="0">
                <a:latin typeface="Arial" charset="0"/>
                <a:cs typeface="Arial" charset="0"/>
              </a:rPr>
              <a:t>Stav</a:t>
            </a:r>
            <a:r>
              <a:rPr lang="en-GB" sz="2400" u="sng" dirty="0" smtClean="0">
                <a:latin typeface="Arial" charset="0"/>
                <a:cs typeface="Arial" charset="0"/>
              </a:rPr>
              <a:t> </a:t>
            </a:r>
            <a:r>
              <a:rPr lang="en-GB" sz="2400" u="sng" dirty="0" err="1" smtClean="0">
                <a:latin typeface="Arial" charset="0"/>
                <a:cs typeface="Arial" charset="0"/>
              </a:rPr>
              <a:t>systému</a:t>
            </a:r>
            <a:r>
              <a:rPr lang="en-GB" sz="2800" dirty="0" smtClean="0">
                <a:latin typeface="Arial" charset="0"/>
                <a:cs typeface="Arial" charset="0"/>
              </a:rPr>
              <a:t> </a:t>
            </a:r>
            <a:r>
              <a:rPr lang="en-GB" sz="2400" dirty="0" smtClean="0">
                <a:latin typeface="Arial" charset="0"/>
              </a:rPr>
              <a:t>- </a:t>
            </a:r>
            <a:r>
              <a:rPr lang="en-GB" sz="2400" dirty="0" err="1" smtClean="0">
                <a:latin typeface="Arial" charset="0"/>
                <a:cs typeface="Arial" charset="0"/>
              </a:rPr>
              <a:t>souhrn</a:t>
            </a:r>
            <a:r>
              <a:rPr lang="en-GB" sz="2400" dirty="0" smtClean="0">
                <a:latin typeface="Arial" charset="0"/>
                <a:cs typeface="Arial" charset="0"/>
              </a:rPr>
              <a:t> </a:t>
            </a:r>
            <a:r>
              <a:rPr lang="en-GB" sz="2400" dirty="0" err="1" smtClean="0">
                <a:latin typeface="Arial" charset="0"/>
                <a:cs typeface="Arial" charset="0"/>
              </a:rPr>
              <a:t>přesně</a:t>
            </a:r>
            <a:r>
              <a:rPr lang="en-GB" sz="2400" dirty="0" smtClean="0">
                <a:latin typeface="Arial" charset="0"/>
                <a:cs typeface="Arial" charset="0"/>
              </a:rPr>
              <a:t> </a:t>
            </a:r>
            <a:r>
              <a:rPr lang="en-GB" sz="2400" dirty="0" err="1" smtClean="0">
                <a:latin typeface="Arial" charset="0"/>
                <a:cs typeface="Arial" charset="0"/>
              </a:rPr>
              <a:t>definovaných</a:t>
            </a:r>
            <a:r>
              <a:rPr lang="en-GB" sz="2400" dirty="0" smtClean="0">
                <a:latin typeface="Arial" charset="0"/>
                <a:cs typeface="Arial" charset="0"/>
              </a:rPr>
              <a:t> </a:t>
            </a:r>
            <a:r>
              <a:rPr lang="en-GB" sz="2400" dirty="0" err="1" smtClean="0">
                <a:latin typeface="Arial" charset="0"/>
                <a:cs typeface="Arial" charset="0"/>
              </a:rPr>
              <a:t>podmínek</a:t>
            </a:r>
            <a:r>
              <a:rPr lang="en-GB" sz="2400" dirty="0" smtClean="0">
                <a:latin typeface="Arial" charset="0"/>
                <a:cs typeface="Arial" charset="0"/>
              </a:rPr>
              <a:t> </a:t>
            </a:r>
            <a:r>
              <a:rPr lang="en-GB" sz="2400" dirty="0" err="1" smtClean="0">
                <a:latin typeface="Arial" charset="0"/>
                <a:cs typeface="Arial" charset="0"/>
              </a:rPr>
              <a:t>nebo</a:t>
            </a:r>
            <a:r>
              <a:rPr lang="en-GB" sz="2400" dirty="0" smtClean="0">
                <a:latin typeface="Arial" charset="0"/>
                <a:cs typeface="Arial" charset="0"/>
              </a:rPr>
              <a:t> </a:t>
            </a:r>
            <a:r>
              <a:rPr lang="en-GB" sz="2400" dirty="0" err="1" smtClean="0">
                <a:latin typeface="Arial" charset="0"/>
                <a:cs typeface="Arial" charset="0"/>
              </a:rPr>
              <a:t>vlastností</a:t>
            </a:r>
            <a:r>
              <a:rPr lang="en-GB" sz="2400" dirty="0" smtClean="0">
                <a:latin typeface="Arial" charset="0"/>
                <a:cs typeface="Arial" charset="0"/>
              </a:rPr>
              <a:t> </a:t>
            </a:r>
            <a:r>
              <a:rPr lang="en-GB" sz="2400" dirty="0" err="1" smtClean="0">
                <a:latin typeface="Arial" charset="0"/>
                <a:cs typeface="Arial" charset="0"/>
              </a:rPr>
              <a:t>daného</a:t>
            </a:r>
            <a:r>
              <a:rPr lang="en-GB" sz="2400" dirty="0" smtClean="0">
                <a:latin typeface="Arial" charset="0"/>
                <a:cs typeface="Arial" charset="0"/>
              </a:rPr>
              <a:t> </a:t>
            </a:r>
            <a:r>
              <a:rPr lang="en-GB" sz="2400" dirty="0" err="1" smtClean="0">
                <a:latin typeface="Arial" charset="0"/>
                <a:cs typeface="Arial" charset="0"/>
              </a:rPr>
              <a:t>systému</a:t>
            </a:r>
            <a:r>
              <a:rPr lang="en-GB" sz="2400" dirty="0" smtClean="0">
                <a:latin typeface="Arial" charset="0"/>
                <a:cs typeface="Arial" charset="0"/>
              </a:rPr>
              <a:t>, </a:t>
            </a:r>
            <a:r>
              <a:rPr lang="en-GB" sz="2400" dirty="0" err="1" smtClean="0">
                <a:latin typeface="Arial" charset="0"/>
                <a:cs typeface="Arial" charset="0"/>
              </a:rPr>
              <a:t>které</a:t>
            </a:r>
            <a:r>
              <a:rPr lang="en-GB" sz="2400" dirty="0" smtClean="0">
                <a:latin typeface="Arial" charset="0"/>
                <a:cs typeface="Arial" charset="0"/>
              </a:rPr>
              <a:t> </a:t>
            </a:r>
            <a:r>
              <a:rPr lang="en-GB" sz="2400" dirty="0" err="1" smtClean="0">
                <a:latin typeface="Arial" charset="0"/>
                <a:cs typeface="Arial" charset="0"/>
              </a:rPr>
              <a:t>lze</a:t>
            </a:r>
            <a:r>
              <a:rPr lang="en-GB" sz="2400" dirty="0" smtClean="0">
                <a:latin typeface="Arial" charset="0"/>
                <a:cs typeface="Arial" charset="0"/>
              </a:rPr>
              <a:t> v </a:t>
            </a:r>
            <a:r>
              <a:rPr lang="en-GB" sz="2400" dirty="0" err="1" smtClean="0">
                <a:latin typeface="Arial" charset="0"/>
                <a:cs typeface="Arial" charset="0"/>
              </a:rPr>
              <a:t>daném</a:t>
            </a:r>
            <a:r>
              <a:rPr lang="en-GB" sz="2400" dirty="0" smtClean="0">
                <a:latin typeface="Arial" charset="0"/>
                <a:cs typeface="Arial" charset="0"/>
              </a:rPr>
              <a:t> </a:t>
            </a:r>
            <a:r>
              <a:rPr lang="en-GB" sz="2400" dirty="0" err="1" smtClean="0">
                <a:latin typeface="Arial" charset="0"/>
                <a:cs typeface="Arial" charset="0"/>
              </a:rPr>
              <a:t>časovém</a:t>
            </a:r>
            <a:r>
              <a:rPr lang="en-GB" sz="2400" dirty="0" smtClean="0">
                <a:latin typeface="Arial" charset="0"/>
                <a:cs typeface="Arial" charset="0"/>
              </a:rPr>
              <a:t> </a:t>
            </a:r>
            <a:r>
              <a:rPr lang="en-GB" sz="2400" dirty="0" err="1" smtClean="0">
                <a:latin typeface="Arial" charset="0"/>
                <a:cs typeface="Arial" charset="0"/>
              </a:rPr>
              <a:t>okamžiku</a:t>
            </a:r>
            <a:r>
              <a:rPr lang="en-GB" sz="2400" dirty="0" smtClean="0">
                <a:latin typeface="Arial" charset="0"/>
                <a:cs typeface="Arial" charset="0"/>
              </a:rPr>
              <a:t> </a:t>
            </a:r>
            <a:r>
              <a:rPr lang="en-GB" sz="2400" dirty="0" err="1" smtClean="0">
                <a:latin typeface="Arial" charset="0"/>
                <a:cs typeface="Arial" charset="0"/>
              </a:rPr>
              <a:t>rozpoznat</a:t>
            </a:r>
            <a:r>
              <a:rPr lang="en-GB" sz="2400" dirty="0" smtClean="0">
                <a:latin typeface="Arial" charset="0"/>
                <a:cs typeface="Arial" charset="0"/>
              </a:rPr>
              <a:t>. </a:t>
            </a:r>
            <a:r>
              <a:rPr lang="en-GB" sz="2400" dirty="0" err="1" smtClean="0">
                <a:latin typeface="Arial" charset="0"/>
                <a:cs typeface="Arial" charset="0"/>
              </a:rPr>
              <a:t>Stavu</a:t>
            </a:r>
            <a:r>
              <a:rPr lang="en-GB" sz="2400" dirty="0" smtClean="0">
                <a:latin typeface="Arial" charset="0"/>
                <a:cs typeface="Arial" charset="0"/>
              </a:rPr>
              <a:t> </a:t>
            </a:r>
            <a:r>
              <a:rPr lang="en-GB" sz="2400" dirty="0" err="1" smtClean="0">
                <a:latin typeface="Arial" charset="0"/>
                <a:cs typeface="Arial" charset="0"/>
              </a:rPr>
              <a:t>systému</a:t>
            </a:r>
            <a:r>
              <a:rPr lang="en-GB" sz="2400" dirty="0" smtClean="0">
                <a:latin typeface="Arial" charset="0"/>
                <a:cs typeface="Arial" charset="0"/>
              </a:rPr>
              <a:t> </a:t>
            </a:r>
            <a:r>
              <a:rPr lang="en-GB" sz="2400" dirty="0" err="1" smtClean="0">
                <a:latin typeface="Arial" charset="0"/>
                <a:cs typeface="Arial" charset="0"/>
              </a:rPr>
              <a:t>lze</a:t>
            </a:r>
            <a:r>
              <a:rPr lang="en-GB" sz="2400" dirty="0" smtClean="0">
                <a:latin typeface="Arial" charset="0"/>
                <a:cs typeface="Arial" charset="0"/>
              </a:rPr>
              <a:t> v </a:t>
            </a:r>
            <a:r>
              <a:rPr lang="en-GB" sz="2400" dirty="0" err="1" smtClean="0">
                <a:latin typeface="Arial" charset="0"/>
                <a:cs typeface="Arial" charset="0"/>
              </a:rPr>
              <a:t>libovolném</a:t>
            </a:r>
            <a:r>
              <a:rPr lang="en-GB" sz="2400" dirty="0" smtClean="0">
                <a:latin typeface="Arial" charset="0"/>
                <a:cs typeface="Arial" charset="0"/>
              </a:rPr>
              <a:t> </a:t>
            </a:r>
            <a:r>
              <a:rPr lang="en-GB" sz="2400" dirty="0" err="1" smtClean="0">
                <a:latin typeface="Arial" charset="0"/>
                <a:cs typeface="Arial" charset="0"/>
              </a:rPr>
              <a:t>časovém</a:t>
            </a:r>
            <a:r>
              <a:rPr lang="en-GB" sz="2400" dirty="0" smtClean="0">
                <a:latin typeface="Arial" charset="0"/>
                <a:cs typeface="Arial" charset="0"/>
              </a:rPr>
              <a:t> </a:t>
            </a:r>
            <a:r>
              <a:rPr lang="en-GB" sz="2400" dirty="0" err="1" smtClean="0">
                <a:latin typeface="Arial" charset="0"/>
                <a:cs typeface="Arial" charset="0"/>
              </a:rPr>
              <a:t>okamžiku</a:t>
            </a:r>
            <a:r>
              <a:rPr lang="en-GB" sz="2400" dirty="0" smtClean="0">
                <a:latin typeface="Arial" charset="0"/>
                <a:cs typeface="Arial" charset="0"/>
              </a:rPr>
              <a:t> t (z </a:t>
            </a:r>
            <a:r>
              <a:rPr lang="en-GB" sz="2400" dirty="0" err="1" smtClean="0">
                <a:latin typeface="Arial" charset="0"/>
                <a:cs typeface="Arial" charset="0"/>
              </a:rPr>
              <a:t>nějakého</a:t>
            </a:r>
            <a:r>
              <a:rPr lang="en-GB" sz="2400" dirty="0" smtClean="0">
                <a:latin typeface="Arial" charset="0"/>
                <a:cs typeface="Arial" charset="0"/>
              </a:rPr>
              <a:t> </a:t>
            </a:r>
            <a:r>
              <a:rPr lang="en-GB" sz="2400" dirty="0" err="1" smtClean="0">
                <a:latin typeface="Arial" charset="0"/>
                <a:cs typeface="Arial" charset="0"/>
              </a:rPr>
              <a:t>zvoleného</a:t>
            </a:r>
            <a:r>
              <a:rPr lang="en-GB" sz="2400" dirty="0" smtClean="0">
                <a:latin typeface="Arial" charset="0"/>
                <a:cs typeface="Arial" charset="0"/>
              </a:rPr>
              <a:t> </a:t>
            </a:r>
            <a:r>
              <a:rPr lang="en-GB" sz="2400" dirty="0" err="1" smtClean="0">
                <a:latin typeface="Arial" charset="0"/>
                <a:cs typeface="Arial" charset="0"/>
              </a:rPr>
              <a:t>časového</a:t>
            </a:r>
            <a:r>
              <a:rPr lang="en-GB" sz="2400" dirty="0" smtClean="0">
                <a:latin typeface="Arial" charset="0"/>
                <a:cs typeface="Arial" charset="0"/>
              </a:rPr>
              <a:t> </a:t>
            </a:r>
            <a:r>
              <a:rPr lang="en-GB" sz="2400" dirty="0" err="1" smtClean="0">
                <a:latin typeface="Arial" charset="0"/>
                <a:cs typeface="Arial" charset="0"/>
              </a:rPr>
              <a:t>intervalu</a:t>
            </a:r>
            <a:r>
              <a:rPr lang="en-GB" sz="2400" dirty="0" smtClean="0">
                <a:latin typeface="Arial" charset="0"/>
                <a:cs typeface="Arial" charset="0"/>
              </a:rPr>
              <a:t>) </a:t>
            </a:r>
            <a:r>
              <a:rPr lang="en-GB" sz="2400" dirty="0" err="1" smtClean="0">
                <a:latin typeface="Arial" charset="0"/>
                <a:cs typeface="Arial" charset="0"/>
              </a:rPr>
              <a:t>přiřadit</a:t>
            </a:r>
            <a:r>
              <a:rPr lang="en-GB" sz="2400" dirty="0" smtClean="0">
                <a:latin typeface="Arial" charset="0"/>
                <a:cs typeface="Arial" charset="0"/>
              </a:rPr>
              <a:t> </a:t>
            </a:r>
            <a:r>
              <a:rPr lang="en-GB" sz="2400" dirty="0" err="1" smtClean="0">
                <a:latin typeface="Arial" charset="0"/>
                <a:cs typeface="Arial" charset="0"/>
              </a:rPr>
              <a:t>vektor</a:t>
            </a:r>
            <a:r>
              <a:rPr lang="en-GB" sz="2400" dirty="0" smtClean="0">
                <a:latin typeface="Arial" charset="0"/>
                <a:cs typeface="Arial" charset="0"/>
              </a:rPr>
              <a:t> </a:t>
            </a:r>
            <a:r>
              <a:rPr lang="en-GB" sz="2400" dirty="0" err="1" smtClean="0">
                <a:latin typeface="Arial" charset="0"/>
                <a:cs typeface="Arial" charset="0"/>
              </a:rPr>
              <a:t>hodnot</a:t>
            </a:r>
            <a:r>
              <a:rPr lang="en-GB" sz="2400" dirty="0" smtClean="0">
                <a:latin typeface="Arial" charset="0"/>
                <a:cs typeface="Arial" charset="0"/>
              </a:rPr>
              <a:t> </a:t>
            </a:r>
            <a:r>
              <a:rPr lang="en-GB" sz="24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x</a:t>
            </a:r>
            <a:r>
              <a:rPr lang="en-GB" sz="2400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(t) </a:t>
            </a:r>
            <a:r>
              <a:rPr lang="en-GB" sz="2400" dirty="0" smtClean="0">
                <a:solidFill>
                  <a:srgbClr val="FF0000"/>
                </a:solidFill>
                <a:latin typeface="Symbol" pitchFamily="16" charset="2"/>
                <a:cs typeface="Times New Roman" pitchFamily="16" charset="0"/>
              </a:rPr>
              <a:t></a:t>
            </a:r>
            <a:r>
              <a:rPr lang="en-GB" sz="2400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 </a:t>
            </a:r>
            <a:r>
              <a:rPr lang="en-GB" sz="2400" dirty="0" smtClean="0">
                <a:solidFill>
                  <a:srgbClr val="FF0000"/>
                </a:solidFill>
                <a:latin typeface="Symbol" pitchFamily="16" charset="2"/>
                <a:cs typeface="Times New Roman" pitchFamily="16" charset="0"/>
              </a:rPr>
              <a:t></a:t>
            </a:r>
            <a:r>
              <a:rPr lang="en-GB" sz="2400" dirty="0" smtClean="0">
                <a:latin typeface="Arial" charset="0"/>
                <a:cs typeface="Arial" charset="0"/>
              </a:rPr>
              <a:t>, </a:t>
            </a:r>
            <a:r>
              <a:rPr lang="en-GB" sz="2400" dirty="0" err="1" smtClean="0">
                <a:latin typeface="Arial" charset="0"/>
                <a:cs typeface="Arial" charset="0"/>
              </a:rPr>
              <a:t>který</a:t>
            </a:r>
            <a:r>
              <a:rPr lang="en-GB" sz="2400" dirty="0" smtClean="0">
                <a:latin typeface="Arial" charset="0"/>
                <a:cs typeface="Arial" charset="0"/>
              </a:rPr>
              <a:t> </a:t>
            </a:r>
            <a:r>
              <a:rPr lang="en-GB" sz="2400" dirty="0" err="1" smtClean="0">
                <a:latin typeface="Arial" charset="0"/>
                <a:cs typeface="Arial" charset="0"/>
              </a:rPr>
              <a:t>nazýváme</a:t>
            </a:r>
            <a:r>
              <a:rPr lang="en-GB" sz="2400" dirty="0" smtClean="0">
                <a:latin typeface="Arial" charset="0"/>
                <a:cs typeface="Arial" charset="0"/>
              </a:rPr>
              <a:t> </a:t>
            </a:r>
            <a:r>
              <a:rPr lang="en-GB" sz="2400" i="1" dirty="0" err="1" smtClean="0">
                <a:latin typeface="Arial" charset="0"/>
                <a:cs typeface="Arial" charset="0"/>
              </a:rPr>
              <a:t>stavovým</a:t>
            </a:r>
            <a:r>
              <a:rPr lang="en-GB" sz="2400" i="1" dirty="0" smtClean="0">
                <a:latin typeface="Arial" charset="0"/>
                <a:cs typeface="Arial" charset="0"/>
              </a:rPr>
              <a:t> </a:t>
            </a:r>
            <a:r>
              <a:rPr lang="en-GB" sz="2400" i="1" dirty="0" err="1" smtClean="0">
                <a:latin typeface="Arial" charset="0"/>
                <a:cs typeface="Arial" charset="0"/>
              </a:rPr>
              <a:t>vektorem</a:t>
            </a:r>
            <a:r>
              <a:rPr lang="en-GB" sz="2400" dirty="0" smtClean="0">
                <a:latin typeface="Arial" charset="0"/>
                <a:cs typeface="Arial" charset="0"/>
              </a:rPr>
              <a:t>, </a:t>
            </a:r>
            <a:r>
              <a:rPr lang="en-GB" sz="2400" dirty="0" err="1" smtClean="0">
                <a:latin typeface="Arial" charset="0"/>
                <a:cs typeface="Arial" charset="0"/>
              </a:rPr>
              <a:t>složky</a:t>
            </a:r>
            <a:r>
              <a:rPr lang="en-GB" sz="2400" dirty="0" smtClean="0">
                <a:latin typeface="Arial" charset="0"/>
                <a:cs typeface="Arial" charset="0"/>
              </a:rPr>
              <a:t> </a:t>
            </a:r>
            <a:r>
              <a:rPr lang="en-GB" sz="2400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x</a:t>
            </a:r>
            <a:r>
              <a:rPr lang="en-GB" sz="2400" baseline="-30000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i</a:t>
            </a:r>
            <a:r>
              <a:rPr lang="en-GB" sz="2400" dirty="0" smtClean="0">
                <a:latin typeface="Arial" charset="0"/>
                <a:cs typeface="Arial" charset="0"/>
              </a:rPr>
              <a:t> </a:t>
            </a:r>
            <a:r>
              <a:rPr lang="en-GB" sz="2400" dirty="0" err="1" smtClean="0">
                <a:latin typeface="Arial" charset="0"/>
                <a:cs typeface="Arial" charset="0"/>
              </a:rPr>
              <a:t>vektoru</a:t>
            </a:r>
            <a:r>
              <a:rPr lang="en-GB" sz="2400" dirty="0" smtClean="0">
                <a:latin typeface="Arial" charset="0"/>
                <a:cs typeface="Arial" charset="0"/>
              </a:rPr>
              <a:t> </a:t>
            </a:r>
            <a:r>
              <a:rPr lang="en-GB" sz="24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x</a:t>
            </a:r>
            <a:r>
              <a:rPr lang="en-GB" sz="2400" dirty="0" smtClean="0">
                <a:latin typeface="Arial" charset="0"/>
                <a:cs typeface="Arial" charset="0"/>
              </a:rPr>
              <a:t> </a:t>
            </a:r>
            <a:r>
              <a:rPr lang="en-GB" sz="2400" dirty="0" err="1" smtClean="0">
                <a:latin typeface="Arial" charset="0"/>
                <a:cs typeface="Arial" charset="0"/>
              </a:rPr>
              <a:t>nazýváme</a:t>
            </a:r>
            <a:r>
              <a:rPr lang="en-GB" sz="2400" dirty="0" smtClean="0">
                <a:latin typeface="Arial" charset="0"/>
                <a:cs typeface="Arial" charset="0"/>
              </a:rPr>
              <a:t> </a:t>
            </a:r>
            <a:r>
              <a:rPr lang="en-GB" sz="2400" i="1" dirty="0" err="1" smtClean="0">
                <a:latin typeface="Arial" charset="0"/>
                <a:cs typeface="Arial" charset="0"/>
              </a:rPr>
              <a:t>stavovými</a:t>
            </a:r>
            <a:r>
              <a:rPr lang="en-GB" sz="2400" i="1" dirty="0" smtClean="0">
                <a:latin typeface="Arial" charset="0"/>
                <a:cs typeface="Arial" charset="0"/>
              </a:rPr>
              <a:t> </a:t>
            </a:r>
            <a:r>
              <a:rPr lang="en-GB" sz="2400" i="1" dirty="0" err="1" smtClean="0">
                <a:latin typeface="Arial" charset="0"/>
                <a:cs typeface="Arial" charset="0"/>
              </a:rPr>
              <a:t>veličinami</a:t>
            </a:r>
            <a:r>
              <a:rPr lang="en-GB" sz="2400" dirty="0" smtClean="0">
                <a:latin typeface="Arial" charset="0"/>
                <a:cs typeface="Arial" charset="0"/>
              </a:rPr>
              <a:t> (</a:t>
            </a:r>
            <a:r>
              <a:rPr lang="en-GB" sz="2400" dirty="0" err="1" smtClean="0">
                <a:latin typeface="Arial" charset="0"/>
                <a:cs typeface="Arial" charset="0"/>
              </a:rPr>
              <a:t>proměnnými</a:t>
            </a:r>
            <a:r>
              <a:rPr lang="en-GB" sz="2400" dirty="0" smtClean="0">
                <a:latin typeface="Arial" charset="0"/>
                <a:cs typeface="Arial" charset="0"/>
              </a:rPr>
              <a:t>) a </a:t>
            </a:r>
            <a:r>
              <a:rPr lang="en-GB" sz="2400" dirty="0" err="1" smtClean="0">
                <a:latin typeface="Arial" charset="0"/>
                <a:cs typeface="Arial" charset="0"/>
              </a:rPr>
              <a:t>prostor</a:t>
            </a:r>
            <a:r>
              <a:rPr lang="en-GB" sz="2400" dirty="0" smtClean="0">
                <a:latin typeface="Arial" charset="0"/>
                <a:cs typeface="Arial" charset="0"/>
              </a:rPr>
              <a:t> </a:t>
            </a:r>
            <a:r>
              <a:rPr lang="en-GB" sz="2400" dirty="0" smtClean="0">
                <a:solidFill>
                  <a:srgbClr val="FF0000"/>
                </a:solidFill>
                <a:latin typeface="Symbol" pitchFamily="16" charset="2"/>
                <a:cs typeface="Times New Roman" pitchFamily="16" charset="0"/>
              </a:rPr>
              <a:t></a:t>
            </a:r>
            <a:r>
              <a:rPr lang="en-GB" sz="2400" dirty="0" smtClean="0">
                <a:latin typeface="Arial" charset="0"/>
                <a:cs typeface="Arial" charset="0"/>
              </a:rPr>
              <a:t> </a:t>
            </a:r>
            <a:r>
              <a:rPr lang="en-GB" sz="2400" dirty="0" err="1" smtClean="0">
                <a:latin typeface="Arial" charset="0"/>
                <a:cs typeface="Arial" charset="0"/>
              </a:rPr>
              <a:t>všech</a:t>
            </a:r>
            <a:r>
              <a:rPr lang="en-GB" sz="2400" dirty="0" smtClean="0">
                <a:latin typeface="Arial" charset="0"/>
                <a:cs typeface="Arial" charset="0"/>
              </a:rPr>
              <a:t> </a:t>
            </a:r>
            <a:r>
              <a:rPr lang="en-GB" sz="2400" dirty="0" err="1" smtClean="0">
                <a:latin typeface="Arial" charset="0"/>
                <a:cs typeface="Arial" charset="0"/>
              </a:rPr>
              <a:t>možných</a:t>
            </a:r>
            <a:r>
              <a:rPr lang="en-GB" sz="2400" dirty="0" smtClean="0">
                <a:latin typeface="Arial" charset="0"/>
                <a:cs typeface="Arial" charset="0"/>
              </a:rPr>
              <a:t> </a:t>
            </a:r>
            <a:r>
              <a:rPr lang="en-GB" sz="2400" dirty="0" err="1" smtClean="0">
                <a:latin typeface="Arial" charset="0"/>
                <a:cs typeface="Arial" charset="0"/>
              </a:rPr>
              <a:t>hodnot</a:t>
            </a:r>
            <a:r>
              <a:rPr lang="en-GB" sz="2400" dirty="0" smtClean="0">
                <a:latin typeface="Arial" charset="0"/>
                <a:cs typeface="Arial" charset="0"/>
              </a:rPr>
              <a:t> </a:t>
            </a:r>
            <a:r>
              <a:rPr lang="en-GB" sz="2400" dirty="0" err="1" smtClean="0">
                <a:latin typeface="Arial" charset="0"/>
                <a:cs typeface="Arial" charset="0"/>
              </a:rPr>
              <a:t>stavových</a:t>
            </a:r>
            <a:r>
              <a:rPr lang="en-GB" sz="2400" dirty="0" smtClean="0">
                <a:latin typeface="Arial" charset="0"/>
                <a:cs typeface="Arial" charset="0"/>
              </a:rPr>
              <a:t> </a:t>
            </a:r>
            <a:r>
              <a:rPr lang="en-GB" sz="2400" dirty="0" err="1" smtClean="0">
                <a:latin typeface="Arial" charset="0"/>
                <a:cs typeface="Arial" charset="0"/>
              </a:rPr>
              <a:t>veličin</a:t>
            </a:r>
            <a:r>
              <a:rPr lang="en-GB" sz="2400" dirty="0" smtClean="0">
                <a:latin typeface="Arial" charset="0"/>
                <a:cs typeface="Arial" charset="0"/>
              </a:rPr>
              <a:t> </a:t>
            </a:r>
            <a:r>
              <a:rPr lang="en-GB" sz="2400" dirty="0" err="1" smtClean="0">
                <a:latin typeface="Arial" charset="0"/>
                <a:cs typeface="Arial" charset="0"/>
              </a:rPr>
              <a:t>nazýváme</a:t>
            </a:r>
            <a:r>
              <a:rPr lang="en-GB" sz="2400" dirty="0" smtClean="0">
                <a:latin typeface="Arial" charset="0"/>
                <a:cs typeface="Arial" charset="0"/>
              </a:rPr>
              <a:t> </a:t>
            </a:r>
            <a:r>
              <a:rPr lang="en-GB" sz="2400" i="1" dirty="0" err="1" smtClean="0">
                <a:solidFill>
                  <a:srgbClr val="FF0000"/>
                </a:solidFill>
                <a:latin typeface="Arial" charset="0"/>
                <a:cs typeface="Arial" charset="0"/>
              </a:rPr>
              <a:t>stavovým</a:t>
            </a:r>
            <a:r>
              <a:rPr lang="en-GB" sz="2400" i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 </a:t>
            </a:r>
            <a:r>
              <a:rPr lang="en-GB" sz="2400" i="1" dirty="0" err="1" smtClean="0">
                <a:solidFill>
                  <a:srgbClr val="FF0000"/>
                </a:solidFill>
                <a:latin typeface="Arial" charset="0"/>
                <a:cs typeface="Arial" charset="0"/>
              </a:rPr>
              <a:t>prostorem</a:t>
            </a:r>
            <a:r>
              <a:rPr lang="en-GB" sz="2400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.</a:t>
            </a:r>
            <a:r>
              <a:rPr lang="en-GB" sz="2400" dirty="0" smtClean="0">
                <a:solidFill>
                  <a:srgbClr val="FF0000"/>
                </a:solidFill>
              </a:rPr>
              <a:t> </a:t>
            </a:r>
          </a:p>
        </p:txBody>
      </p:sp>
      <p:grpSp>
        <p:nvGrpSpPr>
          <p:cNvPr id="42" name="Skupina 41"/>
          <p:cNvGrpSpPr/>
          <p:nvPr/>
        </p:nvGrpSpPr>
        <p:grpSpPr>
          <a:xfrm>
            <a:off x="1115616" y="692696"/>
            <a:ext cx="7056784" cy="2466856"/>
            <a:chOff x="1115616" y="692696"/>
            <a:chExt cx="7056784" cy="2466856"/>
          </a:xfrm>
        </p:grpSpPr>
        <p:grpSp>
          <p:nvGrpSpPr>
            <p:cNvPr id="2" name="Skupina 22"/>
            <p:cNvGrpSpPr/>
            <p:nvPr/>
          </p:nvGrpSpPr>
          <p:grpSpPr>
            <a:xfrm>
              <a:off x="1115616" y="692696"/>
              <a:ext cx="7056784" cy="2466856"/>
              <a:chOff x="1115616" y="2267580"/>
              <a:chExt cx="7056784" cy="2466856"/>
            </a:xfrm>
          </p:grpSpPr>
          <p:sp>
            <p:nvSpPr>
              <p:cNvPr id="24" name="Obdélník 23"/>
              <p:cNvSpPr/>
              <p:nvPr/>
            </p:nvSpPr>
            <p:spPr>
              <a:xfrm>
                <a:off x="3491880" y="2348880"/>
                <a:ext cx="2808312" cy="2376264"/>
              </a:xfrm>
              <a:prstGeom prst="rect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r>
                  <a:rPr lang="cs-CZ" sz="9600" dirty="0" smtClean="0">
                    <a:solidFill>
                      <a:srgbClr val="FF0000"/>
                    </a:solidFill>
                  </a:rPr>
                  <a:t> S </a:t>
                </a:r>
                <a:endParaRPr lang="cs-CZ" sz="96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5" name="TextovéPole 24"/>
              <p:cNvSpPr txBox="1"/>
              <p:nvPr/>
            </p:nvSpPr>
            <p:spPr>
              <a:xfrm>
                <a:off x="5220072" y="3717032"/>
                <a:ext cx="64807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b="1" dirty="0" smtClean="0">
                    <a:solidFill>
                      <a:srgbClr val="FF0000"/>
                    </a:solidFill>
                  </a:rPr>
                  <a:t>X</a:t>
                </a:r>
                <a:endParaRPr lang="cs-CZ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6" name="TextovéPole 25"/>
              <p:cNvSpPr txBox="1"/>
              <p:nvPr/>
            </p:nvSpPr>
            <p:spPr>
              <a:xfrm>
                <a:off x="1115616" y="3429000"/>
                <a:ext cx="36004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b="1" dirty="0" smtClean="0"/>
                  <a:t>u</a:t>
                </a:r>
                <a:endParaRPr lang="cs-CZ" b="1" dirty="0"/>
              </a:p>
            </p:txBody>
          </p:sp>
          <p:sp>
            <p:nvSpPr>
              <p:cNvPr id="27" name="TextovéPole 26"/>
              <p:cNvSpPr txBox="1"/>
              <p:nvPr/>
            </p:nvSpPr>
            <p:spPr>
              <a:xfrm>
                <a:off x="7812360" y="3581400"/>
                <a:ext cx="36004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b="1" dirty="0" smtClean="0"/>
                  <a:t>y</a:t>
                </a:r>
                <a:endParaRPr lang="cs-CZ" b="1" dirty="0"/>
              </a:p>
            </p:txBody>
          </p:sp>
          <p:cxnSp>
            <p:nvCxnSpPr>
              <p:cNvPr id="28" name="Přímá spojovací šipka 27"/>
              <p:cNvCxnSpPr/>
              <p:nvPr/>
            </p:nvCxnSpPr>
            <p:spPr>
              <a:xfrm>
                <a:off x="2771800" y="2492896"/>
                <a:ext cx="720080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Přímá spojovací šipka 28"/>
              <p:cNvCxnSpPr/>
              <p:nvPr/>
            </p:nvCxnSpPr>
            <p:spPr>
              <a:xfrm>
                <a:off x="2771800" y="2780928"/>
                <a:ext cx="720080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Přímá spojovací šipka 29"/>
              <p:cNvCxnSpPr/>
              <p:nvPr/>
            </p:nvCxnSpPr>
            <p:spPr>
              <a:xfrm>
                <a:off x="2771800" y="4509120"/>
                <a:ext cx="720080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Přímá spojovací šipka 30"/>
              <p:cNvCxnSpPr/>
              <p:nvPr/>
            </p:nvCxnSpPr>
            <p:spPr>
              <a:xfrm>
                <a:off x="6300192" y="2564904"/>
                <a:ext cx="720080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Přímá spojovací šipka 31"/>
              <p:cNvCxnSpPr/>
              <p:nvPr/>
            </p:nvCxnSpPr>
            <p:spPr>
              <a:xfrm>
                <a:off x="6300192" y="2780928"/>
                <a:ext cx="720080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Přímá spojovací šipka 32"/>
              <p:cNvCxnSpPr/>
              <p:nvPr/>
            </p:nvCxnSpPr>
            <p:spPr>
              <a:xfrm>
                <a:off x="6300192" y="4509120"/>
                <a:ext cx="720080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TextovéPole 33"/>
              <p:cNvSpPr txBox="1"/>
              <p:nvPr/>
            </p:nvSpPr>
            <p:spPr>
              <a:xfrm>
                <a:off x="2339752" y="2267580"/>
                <a:ext cx="43204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dirty="0" smtClean="0"/>
                  <a:t>u</a:t>
                </a:r>
                <a:r>
                  <a:rPr lang="cs-CZ" baseline="-25000" dirty="0" smtClean="0"/>
                  <a:t>1</a:t>
                </a:r>
                <a:endParaRPr lang="cs-CZ" baseline="-25000" dirty="0"/>
              </a:p>
            </p:txBody>
          </p:sp>
          <p:sp>
            <p:nvSpPr>
              <p:cNvPr id="35" name="TextovéPole 34"/>
              <p:cNvSpPr txBox="1"/>
              <p:nvPr/>
            </p:nvSpPr>
            <p:spPr>
              <a:xfrm>
                <a:off x="2339752" y="2564904"/>
                <a:ext cx="43204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dirty="0" smtClean="0"/>
                  <a:t>u</a:t>
                </a:r>
                <a:r>
                  <a:rPr lang="cs-CZ" baseline="-25000" dirty="0" smtClean="0"/>
                  <a:t>2</a:t>
                </a:r>
                <a:endParaRPr lang="cs-CZ" baseline="-25000" dirty="0"/>
              </a:p>
            </p:txBody>
          </p:sp>
          <p:sp>
            <p:nvSpPr>
              <p:cNvPr id="36" name="TextovéPole 35"/>
              <p:cNvSpPr txBox="1"/>
              <p:nvPr/>
            </p:nvSpPr>
            <p:spPr>
              <a:xfrm>
                <a:off x="2339752" y="4283804"/>
                <a:ext cx="43204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dirty="0" err="1" smtClean="0"/>
                  <a:t>u</a:t>
                </a:r>
                <a:r>
                  <a:rPr lang="cs-CZ" baseline="-25000" dirty="0" err="1" smtClean="0"/>
                  <a:t>n</a:t>
                </a:r>
                <a:endParaRPr lang="cs-CZ" baseline="-25000" dirty="0"/>
              </a:p>
            </p:txBody>
          </p:sp>
          <p:sp>
            <p:nvSpPr>
              <p:cNvPr id="37" name="TextovéPole 36"/>
              <p:cNvSpPr txBox="1"/>
              <p:nvPr/>
            </p:nvSpPr>
            <p:spPr>
              <a:xfrm>
                <a:off x="5724128" y="3247816"/>
                <a:ext cx="576064" cy="1477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dirty="0" smtClean="0">
                    <a:solidFill>
                      <a:srgbClr val="FF0000"/>
                    </a:solidFill>
                  </a:rPr>
                  <a:t>x</a:t>
                </a:r>
                <a:r>
                  <a:rPr lang="cs-CZ" baseline="-25000" dirty="0" smtClean="0">
                    <a:solidFill>
                      <a:srgbClr val="FF0000"/>
                    </a:solidFill>
                  </a:rPr>
                  <a:t>1 </a:t>
                </a:r>
                <a:r>
                  <a:rPr lang="cs-CZ" dirty="0" smtClean="0">
                    <a:solidFill>
                      <a:srgbClr val="FF0000"/>
                    </a:solidFill>
                  </a:rPr>
                  <a:t>x</a:t>
                </a:r>
                <a:r>
                  <a:rPr lang="cs-CZ" baseline="-25000" dirty="0" smtClean="0">
                    <a:solidFill>
                      <a:srgbClr val="FF0000"/>
                    </a:solidFill>
                  </a:rPr>
                  <a:t>2</a:t>
                </a:r>
              </a:p>
              <a:p>
                <a:r>
                  <a:rPr lang="cs-CZ" baseline="-25000" dirty="0" smtClean="0">
                    <a:solidFill>
                      <a:srgbClr val="FF0000"/>
                    </a:solidFill>
                  </a:rPr>
                  <a:t>.</a:t>
                </a:r>
              </a:p>
              <a:p>
                <a:r>
                  <a:rPr lang="cs-CZ" baseline="-25000" dirty="0" smtClean="0">
                    <a:solidFill>
                      <a:srgbClr val="FF0000"/>
                    </a:solidFill>
                  </a:rPr>
                  <a:t>.</a:t>
                </a:r>
              </a:p>
              <a:p>
                <a:r>
                  <a:rPr lang="cs-CZ" baseline="-25000" dirty="0" smtClean="0">
                    <a:solidFill>
                      <a:srgbClr val="FF0000"/>
                    </a:solidFill>
                  </a:rPr>
                  <a:t>.</a:t>
                </a:r>
              </a:p>
              <a:p>
                <a:r>
                  <a:rPr lang="cs-CZ" dirty="0" err="1" smtClean="0">
                    <a:solidFill>
                      <a:srgbClr val="FF0000"/>
                    </a:solidFill>
                  </a:rPr>
                  <a:t>x</a:t>
                </a:r>
                <a:r>
                  <a:rPr lang="cs-CZ" baseline="-25000" dirty="0" err="1" smtClean="0">
                    <a:solidFill>
                      <a:srgbClr val="FF0000"/>
                    </a:solidFill>
                  </a:rPr>
                  <a:t>m</a:t>
                </a:r>
                <a:endParaRPr lang="cs-CZ" baseline="-250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38" name="TextovéPole 37"/>
              <p:cNvSpPr txBox="1"/>
              <p:nvPr/>
            </p:nvSpPr>
            <p:spPr>
              <a:xfrm>
                <a:off x="7020272" y="2348880"/>
                <a:ext cx="43204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dirty="0" smtClean="0"/>
                  <a:t>y</a:t>
                </a:r>
                <a:r>
                  <a:rPr lang="cs-CZ" baseline="-25000" dirty="0" smtClean="0"/>
                  <a:t>1</a:t>
                </a:r>
                <a:endParaRPr lang="cs-CZ" baseline="-25000" dirty="0"/>
              </a:p>
            </p:txBody>
          </p:sp>
          <p:sp>
            <p:nvSpPr>
              <p:cNvPr id="39" name="TextovéPole 38"/>
              <p:cNvSpPr txBox="1"/>
              <p:nvPr/>
            </p:nvSpPr>
            <p:spPr>
              <a:xfrm>
                <a:off x="7020272" y="2646204"/>
                <a:ext cx="43204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dirty="0" smtClean="0"/>
                  <a:t>y</a:t>
                </a:r>
                <a:r>
                  <a:rPr lang="cs-CZ" baseline="-25000" dirty="0" smtClean="0"/>
                  <a:t>2</a:t>
                </a:r>
                <a:endParaRPr lang="cs-CZ" baseline="-25000" dirty="0"/>
              </a:p>
            </p:txBody>
          </p:sp>
          <p:sp>
            <p:nvSpPr>
              <p:cNvPr id="40" name="TextovéPole 39"/>
              <p:cNvSpPr txBox="1"/>
              <p:nvPr/>
            </p:nvSpPr>
            <p:spPr>
              <a:xfrm>
                <a:off x="7020272" y="4365104"/>
                <a:ext cx="43204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dirty="0" err="1" smtClean="0"/>
                  <a:t>y</a:t>
                </a:r>
                <a:r>
                  <a:rPr lang="cs-CZ" baseline="-25000" dirty="0" err="1" smtClean="0"/>
                  <a:t>r</a:t>
                </a:r>
                <a:endParaRPr lang="cs-CZ" baseline="-25000" dirty="0"/>
              </a:p>
            </p:txBody>
          </p:sp>
          <p:sp>
            <p:nvSpPr>
              <p:cNvPr id="41" name="TextovéPole 40"/>
              <p:cNvSpPr txBox="1"/>
              <p:nvPr/>
            </p:nvSpPr>
            <p:spPr>
              <a:xfrm>
                <a:off x="2492152" y="3203684"/>
                <a:ext cx="432048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dirty="0" smtClean="0"/>
                  <a:t>.</a:t>
                </a:r>
              </a:p>
              <a:p>
                <a:r>
                  <a:rPr lang="cs-CZ" baseline="-25000" dirty="0" smtClean="0"/>
                  <a:t>.</a:t>
                </a:r>
              </a:p>
              <a:p>
                <a:r>
                  <a:rPr lang="cs-CZ" baseline="-25000" dirty="0" smtClean="0"/>
                  <a:t>.</a:t>
                </a:r>
                <a:endParaRPr lang="cs-CZ" baseline="-25000" dirty="0"/>
              </a:p>
            </p:txBody>
          </p:sp>
        </p:grpSp>
        <p:sp>
          <p:nvSpPr>
            <p:cNvPr id="23" name="TextovéPole 22"/>
            <p:cNvSpPr txBox="1"/>
            <p:nvPr/>
          </p:nvSpPr>
          <p:spPr>
            <a:xfrm>
              <a:off x="6516216" y="1628800"/>
              <a:ext cx="432048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dirty="0" smtClean="0"/>
                <a:t>.</a:t>
              </a:r>
            </a:p>
            <a:p>
              <a:r>
                <a:rPr lang="cs-CZ" baseline="-25000" dirty="0" smtClean="0"/>
                <a:t>.</a:t>
              </a:r>
            </a:p>
            <a:p>
              <a:r>
                <a:rPr lang="cs-CZ" baseline="-25000" dirty="0" smtClean="0"/>
                <a:t>.</a:t>
              </a:r>
              <a:endParaRPr lang="cs-CZ" baseline="-25000" dirty="0"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"/>
          <p:cNvSpPr>
            <a:spLocks noGrp="1" noChangeArrowheads="1"/>
          </p:cNvSpPr>
          <p:nvPr>
            <p:ph type="title"/>
          </p:nvPr>
        </p:nvSpPr>
        <p:spPr>
          <a:xfrm>
            <a:off x="1403648" y="-387424"/>
            <a:ext cx="5943600" cy="1435100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lnSpc>
                <a:spcPct val="10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dirty="0" err="1" smtClean="0"/>
              <a:t>Základní</a:t>
            </a:r>
            <a:r>
              <a:rPr lang="en-GB" dirty="0" smtClean="0"/>
              <a:t> </a:t>
            </a:r>
            <a:r>
              <a:rPr lang="en-GB" dirty="0" err="1" smtClean="0"/>
              <a:t>atributy</a:t>
            </a:r>
            <a:r>
              <a:rPr lang="en-GB" dirty="0" smtClean="0"/>
              <a:t> </a:t>
            </a:r>
            <a:r>
              <a:rPr lang="en-GB" dirty="0" err="1" smtClean="0"/>
              <a:t>systému</a:t>
            </a:r>
            <a:endParaRPr lang="en-GB" dirty="0" smtClean="0"/>
          </a:p>
        </p:txBody>
      </p:sp>
      <p:sp>
        <p:nvSpPr>
          <p:cNvPr id="4096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42900" y="4581128"/>
            <a:ext cx="8458200" cy="1666528"/>
          </a:xfrm>
        </p:spPr>
        <p:txBody>
          <a:bodyPr/>
          <a:lstStyle/>
          <a:p>
            <a:pPr eaLnBrk="1" hangingPunct="1">
              <a:lnSpc>
                <a:spcPct val="100000"/>
              </a:lnSpc>
              <a:spcBef>
                <a:spcPts val="600"/>
              </a:spcBef>
              <a:buFont typeface="Arial" charset="0"/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2400" u="sng" dirty="0" err="1" smtClean="0">
                <a:latin typeface="Arial" charset="0"/>
                <a:cs typeface="Arial" charset="0"/>
              </a:rPr>
              <a:t>Stav</a:t>
            </a:r>
            <a:r>
              <a:rPr lang="en-GB" sz="2400" u="sng" dirty="0" smtClean="0">
                <a:latin typeface="Arial" charset="0"/>
                <a:cs typeface="Arial" charset="0"/>
              </a:rPr>
              <a:t> </a:t>
            </a:r>
            <a:r>
              <a:rPr lang="en-GB" sz="2400" u="sng" dirty="0" err="1" smtClean="0">
                <a:latin typeface="Arial" charset="0"/>
                <a:cs typeface="Arial" charset="0"/>
              </a:rPr>
              <a:t>systému</a:t>
            </a:r>
            <a:r>
              <a:rPr lang="en-GB" sz="2800" dirty="0" smtClean="0">
                <a:latin typeface="Arial" charset="0"/>
                <a:cs typeface="Arial" charset="0"/>
              </a:rPr>
              <a:t> </a:t>
            </a:r>
            <a:r>
              <a:rPr lang="en-GB" sz="2400" dirty="0" smtClean="0">
                <a:latin typeface="Arial" charset="0"/>
              </a:rPr>
              <a:t>- </a:t>
            </a:r>
            <a:r>
              <a:rPr lang="cs-CZ" sz="2400" dirty="0" smtClean="0">
                <a:latin typeface="Arial" charset="0"/>
                <a:cs typeface="Arial" charset="0"/>
              </a:rPr>
              <a:t>p</a:t>
            </a:r>
            <a:r>
              <a:rPr lang="en-GB" sz="2400" dirty="0" err="1" smtClean="0">
                <a:latin typeface="Arial" charset="0"/>
                <a:cs typeface="Arial" charset="0"/>
              </a:rPr>
              <a:t>odle</a:t>
            </a:r>
            <a:r>
              <a:rPr lang="en-GB" sz="2400" dirty="0" smtClean="0">
                <a:latin typeface="Arial" charset="0"/>
                <a:cs typeface="Arial" charset="0"/>
              </a:rPr>
              <a:t> </a:t>
            </a:r>
            <a:r>
              <a:rPr lang="en-GB" sz="2400" dirty="0" err="1" smtClean="0">
                <a:latin typeface="Arial" charset="0"/>
                <a:cs typeface="Arial" charset="0"/>
              </a:rPr>
              <a:t>vývoje</a:t>
            </a:r>
            <a:r>
              <a:rPr lang="en-GB" sz="2400" dirty="0" smtClean="0">
                <a:latin typeface="Arial" charset="0"/>
                <a:cs typeface="Arial" charset="0"/>
              </a:rPr>
              <a:t> </a:t>
            </a:r>
            <a:r>
              <a:rPr lang="en-GB" sz="2400" dirty="0" err="1" smtClean="0">
                <a:latin typeface="Arial" charset="0"/>
                <a:cs typeface="Arial" charset="0"/>
              </a:rPr>
              <a:t>hodnot</a:t>
            </a:r>
            <a:r>
              <a:rPr lang="en-GB" sz="2400" dirty="0" smtClean="0">
                <a:latin typeface="Arial" charset="0"/>
                <a:cs typeface="Arial" charset="0"/>
              </a:rPr>
              <a:t> </a:t>
            </a:r>
            <a:r>
              <a:rPr lang="en-GB" sz="2400" dirty="0" err="1" smtClean="0">
                <a:latin typeface="Arial" charset="0"/>
                <a:cs typeface="Arial" charset="0"/>
              </a:rPr>
              <a:t>stavu</a:t>
            </a:r>
            <a:r>
              <a:rPr lang="en-GB" sz="2400" dirty="0" smtClean="0">
                <a:latin typeface="Arial" charset="0"/>
                <a:cs typeface="Arial" charset="0"/>
              </a:rPr>
              <a:t> </a:t>
            </a:r>
            <a:r>
              <a:rPr lang="en-GB" sz="2400" dirty="0" err="1" smtClean="0">
                <a:latin typeface="Arial" charset="0"/>
                <a:cs typeface="Arial" charset="0"/>
              </a:rPr>
              <a:t>systému</a:t>
            </a:r>
            <a:r>
              <a:rPr lang="en-GB" sz="2400" dirty="0" smtClean="0">
                <a:latin typeface="Arial" charset="0"/>
                <a:cs typeface="Arial" charset="0"/>
              </a:rPr>
              <a:t> </a:t>
            </a:r>
            <a:r>
              <a:rPr lang="en-GB" sz="2400" dirty="0" err="1" smtClean="0">
                <a:latin typeface="Arial" charset="0"/>
                <a:cs typeface="Arial" charset="0"/>
              </a:rPr>
              <a:t>lze</a:t>
            </a:r>
            <a:r>
              <a:rPr lang="en-GB" sz="2400" dirty="0" smtClean="0">
                <a:latin typeface="Arial" charset="0"/>
                <a:cs typeface="Arial" charset="0"/>
              </a:rPr>
              <a:t> </a:t>
            </a:r>
            <a:r>
              <a:rPr lang="en-GB" sz="2400" dirty="0" err="1" smtClean="0">
                <a:latin typeface="Arial" charset="0"/>
                <a:cs typeface="Arial" charset="0"/>
              </a:rPr>
              <a:t>systémy</a:t>
            </a:r>
            <a:r>
              <a:rPr lang="en-GB" sz="2400" dirty="0" smtClean="0">
                <a:latin typeface="Arial" charset="0"/>
                <a:cs typeface="Arial" charset="0"/>
              </a:rPr>
              <a:t> </a:t>
            </a:r>
            <a:r>
              <a:rPr lang="en-GB" sz="2400" dirty="0" err="1" smtClean="0">
                <a:latin typeface="Arial" charset="0"/>
                <a:cs typeface="Arial" charset="0"/>
              </a:rPr>
              <a:t>dělit</a:t>
            </a:r>
            <a:r>
              <a:rPr lang="en-GB" sz="2400" dirty="0" smtClean="0">
                <a:latin typeface="Arial" charset="0"/>
                <a:cs typeface="Arial" charset="0"/>
              </a:rPr>
              <a:t> </a:t>
            </a:r>
            <a:r>
              <a:rPr lang="en-GB" sz="2400" dirty="0" err="1" smtClean="0">
                <a:latin typeface="Arial" charset="0"/>
                <a:cs typeface="Arial" charset="0"/>
              </a:rPr>
              <a:t>na</a:t>
            </a:r>
            <a:r>
              <a:rPr lang="en-GB" sz="2400" dirty="0" smtClean="0">
                <a:latin typeface="Arial" charset="0"/>
                <a:cs typeface="Arial" charset="0"/>
              </a:rPr>
              <a:t> </a:t>
            </a:r>
            <a:r>
              <a:rPr lang="en-GB" sz="2400" i="1" dirty="0" err="1" smtClean="0">
                <a:latin typeface="Arial" charset="0"/>
                <a:cs typeface="Arial" charset="0"/>
              </a:rPr>
              <a:t>statické</a:t>
            </a:r>
            <a:r>
              <a:rPr lang="en-GB" sz="2400" dirty="0" smtClean="0">
                <a:latin typeface="Arial" charset="0"/>
                <a:cs typeface="Arial" charset="0"/>
              </a:rPr>
              <a:t> (</a:t>
            </a:r>
            <a:r>
              <a:rPr lang="en-GB" sz="2400" dirty="0" err="1" smtClean="0">
                <a:latin typeface="Arial" charset="0"/>
                <a:cs typeface="Arial" charset="0"/>
              </a:rPr>
              <a:t>nevykazují</a:t>
            </a:r>
            <a:r>
              <a:rPr lang="en-GB" sz="2400" dirty="0" smtClean="0">
                <a:latin typeface="Arial" charset="0"/>
                <a:cs typeface="Arial" charset="0"/>
              </a:rPr>
              <a:t> </a:t>
            </a:r>
            <a:r>
              <a:rPr lang="en-GB" sz="2400" dirty="0" err="1" smtClean="0">
                <a:latin typeface="Arial" charset="0"/>
                <a:cs typeface="Arial" charset="0"/>
              </a:rPr>
              <a:t>pohyb</a:t>
            </a:r>
            <a:r>
              <a:rPr lang="en-GB" sz="2400" dirty="0" smtClean="0">
                <a:latin typeface="Arial" charset="0"/>
                <a:cs typeface="Arial" charset="0"/>
              </a:rPr>
              <a:t>) a </a:t>
            </a:r>
            <a:r>
              <a:rPr lang="en-GB" sz="2400" i="1" dirty="0" err="1" smtClean="0">
                <a:latin typeface="Arial" charset="0"/>
                <a:cs typeface="Arial" charset="0"/>
              </a:rPr>
              <a:t>dynamické</a:t>
            </a:r>
            <a:r>
              <a:rPr lang="en-GB" sz="2400" dirty="0" smtClean="0">
                <a:latin typeface="Arial" charset="0"/>
                <a:cs typeface="Arial" charset="0"/>
              </a:rPr>
              <a:t>.</a:t>
            </a:r>
            <a:r>
              <a:rPr lang="en-GB" sz="2400" dirty="0" smtClean="0"/>
              <a:t> </a:t>
            </a:r>
          </a:p>
        </p:txBody>
      </p:sp>
      <p:grpSp>
        <p:nvGrpSpPr>
          <p:cNvPr id="23" name="Skupina 22"/>
          <p:cNvGrpSpPr/>
          <p:nvPr/>
        </p:nvGrpSpPr>
        <p:grpSpPr>
          <a:xfrm>
            <a:off x="1115616" y="692696"/>
            <a:ext cx="7056784" cy="2466856"/>
            <a:chOff x="1115616" y="2267580"/>
            <a:chExt cx="7056784" cy="2466856"/>
          </a:xfrm>
        </p:grpSpPr>
        <p:sp>
          <p:nvSpPr>
            <p:cNvPr id="24" name="Obdélník 23"/>
            <p:cNvSpPr/>
            <p:nvPr/>
          </p:nvSpPr>
          <p:spPr>
            <a:xfrm>
              <a:off x="3491880" y="2348880"/>
              <a:ext cx="2808312" cy="2376264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cs-CZ" sz="9600" dirty="0" smtClean="0">
                  <a:solidFill>
                    <a:srgbClr val="FF0000"/>
                  </a:solidFill>
                </a:rPr>
                <a:t> S </a:t>
              </a:r>
              <a:endParaRPr lang="cs-CZ" sz="9600" dirty="0">
                <a:solidFill>
                  <a:srgbClr val="FF0000"/>
                </a:solidFill>
              </a:endParaRPr>
            </a:p>
          </p:txBody>
        </p:sp>
        <p:sp>
          <p:nvSpPr>
            <p:cNvPr id="25" name="TextovéPole 24"/>
            <p:cNvSpPr txBox="1"/>
            <p:nvPr/>
          </p:nvSpPr>
          <p:spPr>
            <a:xfrm>
              <a:off x="5220072" y="3717032"/>
              <a:ext cx="6480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b="1" dirty="0" smtClean="0"/>
                <a:t>X</a:t>
              </a:r>
              <a:endParaRPr lang="cs-CZ" b="1" dirty="0"/>
            </a:p>
          </p:txBody>
        </p:sp>
        <p:sp>
          <p:nvSpPr>
            <p:cNvPr id="26" name="TextovéPole 25"/>
            <p:cNvSpPr txBox="1"/>
            <p:nvPr/>
          </p:nvSpPr>
          <p:spPr>
            <a:xfrm>
              <a:off x="1115616" y="3429000"/>
              <a:ext cx="3600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b="1" dirty="0" smtClean="0"/>
                <a:t>u</a:t>
              </a:r>
              <a:endParaRPr lang="cs-CZ" b="1" dirty="0"/>
            </a:p>
          </p:txBody>
        </p:sp>
        <p:sp>
          <p:nvSpPr>
            <p:cNvPr id="27" name="TextovéPole 26"/>
            <p:cNvSpPr txBox="1"/>
            <p:nvPr/>
          </p:nvSpPr>
          <p:spPr>
            <a:xfrm>
              <a:off x="7812360" y="3581400"/>
              <a:ext cx="3600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b="1" dirty="0" smtClean="0"/>
                <a:t>y</a:t>
              </a:r>
              <a:endParaRPr lang="cs-CZ" b="1" dirty="0"/>
            </a:p>
          </p:txBody>
        </p:sp>
        <p:cxnSp>
          <p:nvCxnSpPr>
            <p:cNvPr id="28" name="Přímá spojovací šipka 27"/>
            <p:cNvCxnSpPr/>
            <p:nvPr/>
          </p:nvCxnSpPr>
          <p:spPr>
            <a:xfrm>
              <a:off x="2771800" y="2492896"/>
              <a:ext cx="72008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Přímá spojovací šipka 28"/>
            <p:cNvCxnSpPr/>
            <p:nvPr/>
          </p:nvCxnSpPr>
          <p:spPr>
            <a:xfrm>
              <a:off x="2771800" y="2780928"/>
              <a:ext cx="72008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Přímá spojovací šipka 29"/>
            <p:cNvCxnSpPr/>
            <p:nvPr/>
          </p:nvCxnSpPr>
          <p:spPr>
            <a:xfrm>
              <a:off x="2771800" y="4509120"/>
              <a:ext cx="72008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Přímá spojovací šipka 30"/>
            <p:cNvCxnSpPr/>
            <p:nvPr/>
          </p:nvCxnSpPr>
          <p:spPr>
            <a:xfrm>
              <a:off x="6300192" y="2564904"/>
              <a:ext cx="72008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Přímá spojovací šipka 31"/>
            <p:cNvCxnSpPr/>
            <p:nvPr/>
          </p:nvCxnSpPr>
          <p:spPr>
            <a:xfrm>
              <a:off x="6300192" y="2780928"/>
              <a:ext cx="72008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Přímá spojovací šipka 32"/>
            <p:cNvCxnSpPr/>
            <p:nvPr/>
          </p:nvCxnSpPr>
          <p:spPr>
            <a:xfrm>
              <a:off x="6300192" y="4509120"/>
              <a:ext cx="72008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ovéPole 33"/>
            <p:cNvSpPr txBox="1"/>
            <p:nvPr/>
          </p:nvSpPr>
          <p:spPr>
            <a:xfrm>
              <a:off x="2339752" y="2267580"/>
              <a:ext cx="4320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dirty="0" smtClean="0"/>
                <a:t>u</a:t>
              </a:r>
              <a:r>
                <a:rPr lang="cs-CZ" baseline="-25000" dirty="0" smtClean="0"/>
                <a:t>1</a:t>
              </a:r>
              <a:endParaRPr lang="cs-CZ" baseline="-25000" dirty="0"/>
            </a:p>
          </p:txBody>
        </p:sp>
        <p:sp>
          <p:nvSpPr>
            <p:cNvPr id="35" name="TextovéPole 34"/>
            <p:cNvSpPr txBox="1"/>
            <p:nvPr/>
          </p:nvSpPr>
          <p:spPr>
            <a:xfrm>
              <a:off x="2339752" y="2564904"/>
              <a:ext cx="4320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dirty="0" smtClean="0"/>
                <a:t>u</a:t>
              </a:r>
              <a:r>
                <a:rPr lang="cs-CZ" baseline="-25000" dirty="0" smtClean="0"/>
                <a:t>2</a:t>
              </a:r>
              <a:endParaRPr lang="cs-CZ" baseline="-25000" dirty="0"/>
            </a:p>
          </p:txBody>
        </p:sp>
        <p:sp>
          <p:nvSpPr>
            <p:cNvPr id="36" name="TextovéPole 35"/>
            <p:cNvSpPr txBox="1"/>
            <p:nvPr/>
          </p:nvSpPr>
          <p:spPr>
            <a:xfrm>
              <a:off x="2339752" y="4283804"/>
              <a:ext cx="4320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dirty="0" err="1" smtClean="0"/>
                <a:t>u</a:t>
              </a:r>
              <a:r>
                <a:rPr lang="cs-CZ" baseline="-25000" dirty="0" err="1" smtClean="0"/>
                <a:t>n</a:t>
              </a:r>
              <a:endParaRPr lang="cs-CZ" baseline="-25000" dirty="0"/>
            </a:p>
          </p:txBody>
        </p:sp>
        <p:sp>
          <p:nvSpPr>
            <p:cNvPr id="37" name="TextovéPole 36"/>
            <p:cNvSpPr txBox="1"/>
            <p:nvPr/>
          </p:nvSpPr>
          <p:spPr>
            <a:xfrm>
              <a:off x="5724128" y="3247816"/>
              <a:ext cx="576064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dirty="0" smtClean="0"/>
                <a:t>x</a:t>
              </a:r>
              <a:r>
                <a:rPr lang="cs-CZ" baseline="-25000" dirty="0" smtClean="0"/>
                <a:t>1 </a:t>
              </a:r>
              <a:r>
                <a:rPr lang="cs-CZ" dirty="0" smtClean="0"/>
                <a:t>x</a:t>
              </a:r>
              <a:r>
                <a:rPr lang="cs-CZ" baseline="-25000" dirty="0" smtClean="0"/>
                <a:t>2</a:t>
              </a:r>
            </a:p>
            <a:p>
              <a:r>
                <a:rPr lang="cs-CZ" baseline="-25000" dirty="0" smtClean="0"/>
                <a:t>.</a:t>
              </a:r>
            </a:p>
            <a:p>
              <a:r>
                <a:rPr lang="cs-CZ" baseline="-25000" dirty="0" smtClean="0"/>
                <a:t>.</a:t>
              </a:r>
            </a:p>
            <a:p>
              <a:r>
                <a:rPr lang="cs-CZ" baseline="-25000" dirty="0" smtClean="0"/>
                <a:t>.</a:t>
              </a:r>
            </a:p>
            <a:p>
              <a:r>
                <a:rPr lang="cs-CZ" dirty="0" err="1" smtClean="0"/>
                <a:t>x</a:t>
              </a:r>
              <a:r>
                <a:rPr lang="cs-CZ" baseline="-25000" dirty="0" err="1" smtClean="0"/>
                <a:t>m</a:t>
              </a:r>
              <a:endParaRPr lang="cs-CZ" baseline="-25000" dirty="0"/>
            </a:p>
          </p:txBody>
        </p:sp>
        <p:sp>
          <p:nvSpPr>
            <p:cNvPr id="38" name="TextovéPole 37"/>
            <p:cNvSpPr txBox="1"/>
            <p:nvPr/>
          </p:nvSpPr>
          <p:spPr>
            <a:xfrm>
              <a:off x="7020272" y="2348880"/>
              <a:ext cx="4320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dirty="0" smtClean="0"/>
                <a:t>y</a:t>
              </a:r>
              <a:r>
                <a:rPr lang="cs-CZ" baseline="-25000" dirty="0" smtClean="0"/>
                <a:t>1</a:t>
              </a:r>
              <a:endParaRPr lang="cs-CZ" baseline="-25000" dirty="0"/>
            </a:p>
          </p:txBody>
        </p:sp>
        <p:sp>
          <p:nvSpPr>
            <p:cNvPr id="39" name="TextovéPole 38"/>
            <p:cNvSpPr txBox="1"/>
            <p:nvPr/>
          </p:nvSpPr>
          <p:spPr>
            <a:xfrm>
              <a:off x="7020272" y="2646204"/>
              <a:ext cx="4320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dirty="0" smtClean="0"/>
                <a:t>y</a:t>
              </a:r>
              <a:r>
                <a:rPr lang="cs-CZ" baseline="-25000" dirty="0" smtClean="0"/>
                <a:t>2</a:t>
              </a:r>
              <a:endParaRPr lang="cs-CZ" baseline="-25000" dirty="0"/>
            </a:p>
          </p:txBody>
        </p:sp>
        <p:sp>
          <p:nvSpPr>
            <p:cNvPr id="40" name="TextovéPole 39"/>
            <p:cNvSpPr txBox="1"/>
            <p:nvPr/>
          </p:nvSpPr>
          <p:spPr>
            <a:xfrm>
              <a:off x="7020272" y="4365104"/>
              <a:ext cx="4320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dirty="0" err="1" smtClean="0"/>
                <a:t>y</a:t>
              </a:r>
              <a:r>
                <a:rPr lang="cs-CZ" baseline="-25000" dirty="0" err="1" smtClean="0"/>
                <a:t>r</a:t>
              </a:r>
              <a:endParaRPr lang="cs-CZ" baseline="-25000" dirty="0"/>
            </a:p>
          </p:txBody>
        </p:sp>
        <p:sp>
          <p:nvSpPr>
            <p:cNvPr id="41" name="TextovéPole 40"/>
            <p:cNvSpPr txBox="1"/>
            <p:nvPr/>
          </p:nvSpPr>
          <p:spPr>
            <a:xfrm>
              <a:off x="2492152" y="3203684"/>
              <a:ext cx="432048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dirty="0" smtClean="0"/>
                <a:t>.</a:t>
              </a:r>
            </a:p>
            <a:p>
              <a:r>
                <a:rPr lang="cs-CZ" baseline="-25000" dirty="0" smtClean="0"/>
                <a:t>.</a:t>
              </a:r>
            </a:p>
            <a:p>
              <a:r>
                <a:rPr lang="cs-CZ" baseline="-25000" dirty="0" smtClean="0"/>
                <a:t>.</a:t>
              </a:r>
              <a:endParaRPr lang="cs-CZ" baseline="-25000" dirty="0"/>
            </a:p>
          </p:txBody>
        </p:sp>
      </p:grpSp>
      <p:sp>
        <p:nvSpPr>
          <p:cNvPr id="42" name="TextovéPole 41"/>
          <p:cNvSpPr txBox="1"/>
          <p:nvPr/>
        </p:nvSpPr>
        <p:spPr>
          <a:xfrm>
            <a:off x="6516216" y="1538208"/>
            <a:ext cx="43204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.</a:t>
            </a:r>
          </a:p>
          <a:p>
            <a:r>
              <a:rPr lang="cs-CZ" baseline="-25000" dirty="0" smtClean="0"/>
              <a:t>.</a:t>
            </a:r>
          </a:p>
          <a:p>
            <a:r>
              <a:rPr lang="cs-CZ" baseline="-25000" dirty="0" smtClean="0"/>
              <a:t>.</a:t>
            </a:r>
            <a:endParaRPr lang="cs-CZ" baseline="-25000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ontrols>
      <p:control spid="167937" name="ShockwaveFlash1" r:id="rId2" imgW="9142857" imgH="6857143"/>
    </p:controls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Obdélník 42"/>
          <p:cNvSpPr/>
          <p:nvPr/>
        </p:nvSpPr>
        <p:spPr>
          <a:xfrm>
            <a:off x="2267744" y="980728"/>
            <a:ext cx="3744416" cy="172819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4033" name="Rectangle 1"/>
          <p:cNvSpPr>
            <a:spLocks noGrp="1" noChangeArrowheads="1"/>
          </p:cNvSpPr>
          <p:nvPr>
            <p:ph type="title"/>
          </p:nvPr>
        </p:nvSpPr>
        <p:spPr>
          <a:xfrm>
            <a:off x="1600200" y="-27384"/>
            <a:ext cx="5943600" cy="1219200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lnSpc>
                <a:spcPct val="10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dirty="0" err="1" smtClean="0"/>
              <a:t>Syntéza</a:t>
            </a:r>
            <a:r>
              <a:rPr lang="en-GB" dirty="0" smtClean="0"/>
              <a:t> a </a:t>
            </a:r>
            <a:r>
              <a:rPr lang="en-GB" dirty="0" err="1" smtClean="0"/>
              <a:t>dekompozice</a:t>
            </a:r>
            <a:endParaRPr lang="en-GB" dirty="0" smtClean="0"/>
          </a:p>
        </p:txBody>
      </p:sp>
      <p:sp>
        <p:nvSpPr>
          <p:cNvPr id="5734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42900" y="2743200"/>
            <a:ext cx="8458200" cy="4114800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  <a:spcBef>
                <a:spcPts val="600"/>
              </a:spcBef>
              <a:buClr>
                <a:srgbClr val="FFFF00"/>
              </a:buClr>
              <a:buFont typeface="Arial" charset="0"/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2800" b="1" i="1" dirty="0" err="1" smtClean="0">
                <a:solidFill>
                  <a:schemeClr val="tx2"/>
                </a:solidFill>
                <a:latin typeface="Arial" charset="0"/>
                <a:cs typeface="Arial" charset="0"/>
              </a:rPr>
              <a:t>Syntéza</a:t>
            </a:r>
            <a:r>
              <a:rPr lang="en-GB" sz="2800" b="1" dirty="0" smtClean="0">
                <a:latin typeface="Arial" charset="0"/>
              </a:rPr>
              <a:t> - </a:t>
            </a:r>
            <a:r>
              <a:rPr lang="en-GB" sz="2400" dirty="0" err="1" smtClean="0">
                <a:latin typeface="Arial" charset="0"/>
              </a:rPr>
              <a:t>p</a:t>
            </a:r>
            <a:r>
              <a:rPr lang="en-GB" sz="2400" dirty="0" err="1" smtClean="0">
                <a:latin typeface="Arial" charset="0"/>
                <a:cs typeface="Arial" charset="0"/>
              </a:rPr>
              <a:t>ropojení</a:t>
            </a:r>
            <a:r>
              <a:rPr lang="en-GB" sz="2400" dirty="0" smtClean="0">
                <a:latin typeface="Arial" charset="0"/>
                <a:cs typeface="Arial" charset="0"/>
              </a:rPr>
              <a:t> </a:t>
            </a:r>
            <a:r>
              <a:rPr lang="en-GB" sz="2400" dirty="0" err="1" smtClean="0">
                <a:latin typeface="Arial" charset="0"/>
                <a:cs typeface="Arial" charset="0"/>
              </a:rPr>
              <a:t>systémů</a:t>
            </a:r>
            <a:r>
              <a:rPr lang="en-GB" sz="2400" dirty="0" smtClean="0">
                <a:latin typeface="Arial" charset="0"/>
                <a:cs typeface="Arial" charset="0"/>
              </a:rPr>
              <a:t> </a:t>
            </a:r>
            <a:r>
              <a:rPr lang="en-GB" sz="2400" dirty="0" err="1" smtClean="0">
                <a:latin typeface="Arial" charset="0"/>
                <a:cs typeface="Arial" charset="0"/>
              </a:rPr>
              <a:t>nižších</a:t>
            </a:r>
            <a:r>
              <a:rPr lang="en-GB" sz="2400" dirty="0" smtClean="0">
                <a:latin typeface="Arial" charset="0"/>
                <a:cs typeface="Arial" charset="0"/>
              </a:rPr>
              <a:t> </a:t>
            </a:r>
            <a:r>
              <a:rPr lang="en-GB" sz="2400" dirty="0" err="1" smtClean="0">
                <a:latin typeface="Arial" charset="0"/>
                <a:cs typeface="Arial" charset="0"/>
              </a:rPr>
              <a:t>řádů</a:t>
            </a:r>
            <a:r>
              <a:rPr lang="en-GB" sz="2400" dirty="0" smtClean="0">
                <a:latin typeface="Arial" charset="0"/>
                <a:cs typeface="Arial" charset="0"/>
              </a:rPr>
              <a:t> do </a:t>
            </a:r>
            <a:r>
              <a:rPr lang="en-GB" sz="2400" dirty="0" err="1" smtClean="0">
                <a:latin typeface="Arial" charset="0"/>
                <a:cs typeface="Arial" charset="0"/>
              </a:rPr>
              <a:t>celků</a:t>
            </a:r>
            <a:r>
              <a:rPr lang="en-GB" sz="2400" dirty="0" smtClean="0">
                <a:latin typeface="Arial" charset="0"/>
                <a:cs typeface="Arial" charset="0"/>
              </a:rPr>
              <a:t> </a:t>
            </a:r>
            <a:r>
              <a:rPr lang="en-GB" sz="2400" dirty="0" err="1" smtClean="0">
                <a:latin typeface="Arial" charset="0"/>
                <a:cs typeface="Arial" charset="0"/>
              </a:rPr>
              <a:t>prostřednictvím</a:t>
            </a:r>
            <a:r>
              <a:rPr lang="en-GB" sz="2400" dirty="0" smtClean="0">
                <a:latin typeface="Arial" charset="0"/>
                <a:cs typeface="Arial" charset="0"/>
              </a:rPr>
              <a:t> </a:t>
            </a:r>
            <a:r>
              <a:rPr lang="en-GB" sz="2400" dirty="0" err="1" smtClean="0">
                <a:latin typeface="Arial" charset="0"/>
                <a:cs typeface="Arial" charset="0"/>
              </a:rPr>
              <a:t>především</a:t>
            </a:r>
            <a:r>
              <a:rPr lang="en-GB" sz="2400" dirty="0" smtClean="0">
                <a:latin typeface="Arial" charset="0"/>
                <a:cs typeface="Arial" charset="0"/>
              </a:rPr>
              <a:t> </a:t>
            </a:r>
            <a:r>
              <a:rPr lang="en-GB" sz="2400" dirty="0" err="1" smtClean="0">
                <a:latin typeface="Arial" charset="0"/>
                <a:cs typeface="Arial" charset="0"/>
              </a:rPr>
              <a:t>jejich</a:t>
            </a:r>
            <a:r>
              <a:rPr lang="en-GB" sz="2400" dirty="0" smtClean="0">
                <a:latin typeface="Arial" charset="0"/>
                <a:cs typeface="Arial" charset="0"/>
              </a:rPr>
              <a:t> </a:t>
            </a:r>
            <a:r>
              <a:rPr lang="en-GB" sz="2400" dirty="0" err="1" smtClean="0">
                <a:latin typeface="Arial" charset="0"/>
                <a:cs typeface="Arial" charset="0"/>
              </a:rPr>
              <a:t>hraničních</a:t>
            </a:r>
            <a:r>
              <a:rPr lang="en-GB" sz="2400" dirty="0" smtClean="0">
                <a:latin typeface="Arial" charset="0"/>
                <a:cs typeface="Arial" charset="0"/>
              </a:rPr>
              <a:t> </a:t>
            </a:r>
            <a:r>
              <a:rPr lang="en-GB" sz="2400" dirty="0" err="1" smtClean="0">
                <a:latin typeface="Arial" charset="0"/>
                <a:cs typeface="Arial" charset="0"/>
              </a:rPr>
              <a:t>prvků</a:t>
            </a:r>
            <a:r>
              <a:rPr lang="en-GB" sz="2400" dirty="0" smtClean="0">
                <a:latin typeface="Arial" charset="0"/>
                <a:cs typeface="Arial" charset="0"/>
              </a:rPr>
              <a:t>, ale </a:t>
            </a:r>
            <a:r>
              <a:rPr lang="en-GB" sz="2400" dirty="0" err="1" smtClean="0">
                <a:latin typeface="Arial" charset="0"/>
                <a:cs typeface="Arial" charset="0"/>
              </a:rPr>
              <a:t>případně</a:t>
            </a:r>
            <a:r>
              <a:rPr lang="en-GB" sz="2400" dirty="0" smtClean="0">
                <a:latin typeface="Arial" charset="0"/>
                <a:cs typeface="Arial" charset="0"/>
              </a:rPr>
              <a:t> </a:t>
            </a:r>
            <a:r>
              <a:rPr lang="en-GB" sz="2400" dirty="0" err="1" smtClean="0">
                <a:latin typeface="Arial" charset="0"/>
                <a:cs typeface="Arial" charset="0"/>
              </a:rPr>
              <a:t>i</a:t>
            </a:r>
            <a:r>
              <a:rPr lang="en-GB" sz="2400" dirty="0" smtClean="0">
                <a:latin typeface="Arial" charset="0"/>
                <a:cs typeface="Arial" charset="0"/>
              </a:rPr>
              <a:t> </a:t>
            </a:r>
            <a:r>
              <a:rPr lang="en-GB" sz="2400" dirty="0" err="1" smtClean="0">
                <a:latin typeface="Arial" charset="0"/>
                <a:cs typeface="Arial" charset="0"/>
              </a:rPr>
              <a:t>vnitřních</a:t>
            </a:r>
            <a:r>
              <a:rPr lang="en-GB" sz="2400" dirty="0" smtClean="0">
                <a:latin typeface="Arial" charset="0"/>
                <a:cs typeface="Arial" charset="0"/>
              </a:rPr>
              <a:t> </a:t>
            </a:r>
            <a:r>
              <a:rPr lang="en-GB" sz="2400" dirty="0" err="1" smtClean="0">
                <a:latin typeface="Arial" charset="0"/>
                <a:cs typeface="Arial" charset="0"/>
              </a:rPr>
              <a:t>prvků</a:t>
            </a:r>
            <a:endParaRPr lang="cs-CZ" sz="2400" dirty="0" smtClean="0">
              <a:latin typeface="Arial" charset="0"/>
              <a:cs typeface="Arial" charset="0"/>
            </a:endParaRPr>
          </a:p>
          <a:p>
            <a:pPr>
              <a:lnSpc>
                <a:spcPct val="90000"/>
              </a:lnSpc>
              <a:spcBef>
                <a:spcPts val="600"/>
              </a:spcBef>
              <a:buClr>
                <a:srgbClr val="FFFF00"/>
              </a:buClr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cs-CZ" sz="2400" dirty="0" smtClean="0">
                <a:latin typeface="Arial" charset="0"/>
                <a:cs typeface="Arial" charset="0"/>
              </a:rPr>
              <a:t>	- </a:t>
            </a:r>
            <a:r>
              <a:rPr lang="en-GB" sz="2400" dirty="0" err="1" smtClean="0">
                <a:latin typeface="Arial" charset="0"/>
                <a:cs typeface="Arial" charset="0"/>
              </a:rPr>
              <a:t>systém</a:t>
            </a:r>
            <a:r>
              <a:rPr lang="en-GB" sz="2400" dirty="0" smtClean="0">
                <a:latin typeface="Arial" charset="0"/>
                <a:cs typeface="Arial" charset="0"/>
              </a:rPr>
              <a:t> 1.řádu </a:t>
            </a:r>
            <a:r>
              <a:rPr lang="en-GB" sz="2400" dirty="0" err="1" smtClean="0">
                <a:latin typeface="Arial" charset="0"/>
                <a:cs typeface="Arial" charset="0"/>
              </a:rPr>
              <a:t>vzniká</a:t>
            </a:r>
            <a:r>
              <a:rPr lang="en-GB" sz="2400" dirty="0" smtClean="0">
                <a:latin typeface="Arial" charset="0"/>
                <a:cs typeface="Arial" charset="0"/>
              </a:rPr>
              <a:t> </a:t>
            </a:r>
            <a:r>
              <a:rPr lang="en-GB" sz="2400" dirty="0" err="1" smtClean="0">
                <a:latin typeface="Arial" charset="0"/>
                <a:cs typeface="Arial" charset="0"/>
              </a:rPr>
              <a:t>spojením</a:t>
            </a:r>
            <a:r>
              <a:rPr lang="en-GB" sz="2400" dirty="0" smtClean="0">
                <a:latin typeface="Arial" charset="0"/>
                <a:cs typeface="Arial" charset="0"/>
              </a:rPr>
              <a:t> </a:t>
            </a:r>
            <a:r>
              <a:rPr lang="en-GB" sz="2400" dirty="0" err="1" smtClean="0">
                <a:latin typeface="Arial" charset="0"/>
                <a:cs typeface="Arial" charset="0"/>
              </a:rPr>
              <a:t>elementárních</a:t>
            </a:r>
            <a:r>
              <a:rPr lang="en-GB" sz="2400" dirty="0" smtClean="0">
                <a:latin typeface="Arial" charset="0"/>
                <a:cs typeface="Arial" charset="0"/>
              </a:rPr>
              <a:t> </a:t>
            </a:r>
            <a:r>
              <a:rPr lang="en-GB" sz="2400" dirty="0" err="1" smtClean="0">
                <a:latin typeface="Arial" charset="0"/>
                <a:cs typeface="Arial" charset="0"/>
              </a:rPr>
              <a:t>systémů</a:t>
            </a:r>
            <a:r>
              <a:rPr lang="en-GB" sz="2400" dirty="0" smtClean="0">
                <a:latin typeface="Arial" charset="0"/>
                <a:cs typeface="Arial" charset="0"/>
              </a:rPr>
              <a:t>,</a:t>
            </a:r>
            <a:endParaRPr lang="cs-CZ" sz="2400" dirty="0" smtClean="0">
              <a:latin typeface="Arial" charset="0"/>
              <a:cs typeface="Arial" charset="0"/>
            </a:endParaRPr>
          </a:p>
          <a:p>
            <a:pPr>
              <a:lnSpc>
                <a:spcPct val="90000"/>
              </a:lnSpc>
              <a:spcBef>
                <a:spcPts val="600"/>
              </a:spcBef>
              <a:buClr>
                <a:srgbClr val="FFFF00"/>
              </a:buClr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cs-CZ" sz="2400" dirty="0" smtClean="0">
                <a:latin typeface="Arial" charset="0"/>
                <a:cs typeface="Arial" charset="0"/>
              </a:rPr>
              <a:t>	- </a:t>
            </a:r>
            <a:r>
              <a:rPr lang="en-GB" sz="2400" dirty="0" err="1" smtClean="0">
                <a:latin typeface="Arial" charset="0"/>
                <a:cs typeface="Arial" charset="0"/>
              </a:rPr>
              <a:t>systém</a:t>
            </a:r>
            <a:r>
              <a:rPr lang="en-GB" sz="2400" dirty="0" smtClean="0">
                <a:latin typeface="Arial" charset="0"/>
                <a:cs typeface="Arial" charset="0"/>
              </a:rPr>
              <a:t> 2.řádu </a:t>
            </a:r>
            <a:r>
              <a:rPr lang="en-GB" sz="2400" dirty="0" err="1" smtClean="0">
                <a:latin typeface="Arial" charset="0"/>
                <a:cs typeface="Arial" charset="0"/>
              </a:rPr>
              <a:t>spojením</a:t>
            </a:r>
            <a:r>
              <a:rPr lang="en-GB" sz="2400" dirty="0" smtClean="0">
                <a:latin typeface="Arial" charset="0"/>
                <a:cs typeface="Arial" charset="0"/>
              </a:rPr>
              <a:t> </a:t>
            </a:r>
            <a:r>
              <a:rPr lang="en-GB" sz="2400" dirty="0" err="1" smtClean="0">
                <a:latin typeface="Arial" charset="0"/>
                <a:cs typeface="Arial" charset="0"/>
              </a:rPr>
              <a:t>systémů</a:t>
            </a:r>
            <a:r>
              <a:rPr lang="en-GB" sz="2400" dirty="0" smtClean="0">
                <a:latin typeface="Arial" charset="0"/>
                <a:cs typeface="Arial" charset="0"/>
              </a:rPr>
              <a:t> 1. </a:t>
            </a:r>
            <a:r>
              <a:rPr lang="en-GB" sz="2400" dirty="0" err="1" smtClean="0">
                <a:latin typeface="Arial" charset="0"/>
                <a:cs typeface="Arial" charset="0"/>
              </a:rPr>
              <a:t>řádu</a:t>
            </a:r>
            <a:r>
              <a:rPr lang="en-GB" sz="2400" dirty="0" smtClean="0">
                <a:latin typeface="Arial" charset="0"/>
                <a:cs typeface="Arial" charset="0"/>
              </a:rPr>
              <a:t>, ... . </a:t>
            </a:r>
            <a:endParaRPr lang="cs-CZ" sz="2400" dirty="0" smtClean="0">
              <a:latin typeface="Arial" charset="0"/>
              <a:cs typeface="Arial" charset="0"/>
            </a:endParaRP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buClr>
                <a:srgbClr val="FFFF00"/>
              </a:buClr>
              <a:buFont typeface="Arial" charset="0"/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cs-CZ" sz="2400" dirty="0" smtClean="0">
                <a:latin typeface="Arial" charset="0"/>
                <a:cs typeface="Arial" charset="0"/>
              </a:rPr>
              <a:t>    </a:t>
            </a:r>
            <a:r>
              <a:rPr lang="en-GB" sz="2400" dirty="0" smtClean="0">
                <a:latin typeface="Arial" charset="0"/>
                <a:cs typeface="Arial" charset="0"/>
              </a:rPr>
              <a:t>V </a:t>
            </a:r>
            <a:r>
              <a:rPr lang="en-GB" sz="2400" dirty="0" err="1" smtClean="0">
                <a:latin typeface="Arial" charset="0"/>
                <a:cs typeface="Arial" charset="0"/>
              </a:rPr>
              <a:t>praxi</a:t>
            </a:r>
            <a:r>
              <a:rPr lang="en-GB" sz="2400" dirty="0" smtClean="0">
                <a:latin typeface="Arial" charset="0"/>
                <a:cs typeface="Arial" charset="0"/>
              </a:rPr>
              <a:t> ale </a:t>
            </a:r>
            <a:r>
              <a:rPr lang="en-GB" sz="2400" dirty="0" err="1" smtClean="0">
                <a:latin typeface="Arial" charset="0"/>
                <a:cs typeface="Arial" charset="0"/>
              </a:rPr>
              <a:t>celostní</a:t>
            </a:r>
            <a:r>
              <a:rPr lang="en-GB" sz="2400" dirty="0" smtClean="0">
                <a:latin typeface="Arial" charset="0"/>
                <a:cs typeface="Arial" charset="0"/>
              </a:rPr>
              <a:t> </a:t>
            </a:r>
            <a:r>
              <a:rPr lang="en-GB" sz="2400" dirty="0" err="1" smtClean="0">
                <a:latin typeface="Arial" charset="0"/>
                <a:cs typeface="Arial" charset="0"/>
              </a:rPr>
              <a:t>systémy</a:t>
            </a:r>
            <a:r>
              <a:rPr lang="en-GB" sz="2400" dirty="0" smtClean="0">
                <a:latin typeface="Arial" charset="0"/>
                <a:cs typeface="Arial" charset="0"/>
              </a:rPr>
              <a:t> </a:t>
            </a:r>
            <a:r>
              <a:rPr lang="en-GB" sz="2400" dirty="0" err="1" smtClean="0">
                <a:latin typeface="Arial" charset="0"/>
                <a:cs typeface="Arial" charset="0"/>
              </a:rPr>
              <a:t>nejsou</a:t>
            </a:r>
            <a:r>
              <a:rPr lang="en-GB" sz="2400" dirty="0" smtClean="0">
                <a:latin typeface="Arial" charset="0"/>
                <a:cs typeface="Arial" charset="0"/>
              </a:rPr>
              <a:t> </a:t>
            </a:r>
            <a:r>
              <a:rPr lang="en-GB" sz="2400" dirty="0" err="1" smtClean="0">
                <a:latin typeface="Arial" charset="0"/>
                <a:cs typeface="Arial" charset="0"/>
              </a:rPr>
              <a:t>obecně</a:t>
            </a:r>
            <a:r>
              <a:rPr lang="en-GB" sz="2400" dirty="0" smtClean="0">
                <a:latin typeface="Arial" charset="0"/>
                <a:cs typeface="Arial" charset="0"/>
              </a:rPr>
              <a:t> </a:t>
            </a:r>
            <a:r>
              <a:rPr lang="en-GB" sz="2400" dirty="0" err="1" smtClean="0">
                <a:latin typeface="Arial" charset="0"/>
                <a:cs typeface="Arial" charset="0"/>
              </a:rPr>
              <a:t>vytvořeny</a:t>
            </a:r>
            <a:r>
              <a:rPr lang="en-GB" sz="2400" dirty="0" smtClean="0">
                <a:latin typeface="Arial" charset="0"/>
                <a:cs typeface="Arial" charset="0"/>
              </a:rPr>
              <a:t> </a:t>
            </a:r>
            <a:r>
              <a:rPr lang="en-GB" sz="2400" dirty="0" err="1" smtClean="0">
                <a:latin typeface="Arial" charset="0"/>
                <a:cs typeface="Arial" charset="0"/>
              </a:rPr>
              <a:t>spojením</a:t>
            </a:r>
            <a:r>
              <a:rPr lang="en-GB" sz="2400" dirty="0" smtClean="0">
                <a:latin typeface="Arial" charset="0"/>
                <a:cs typeface="Arial" charset="0"/>
              </a:rPr>
              <a:t> </a:t>
            </a:r>
            <a:r>
              <a:rPr lang="en-GB" sz="2400" dirty="0" err="1" smtClean="0">
                <a:latin typeface="Arial" charset="0"/>
                <a:cs typeface="Arial" charset="0"/>
              </a:rPr>
              <a:t>systémů</a:t>
            </a:r>
            <a:r>
              <a:rPr lang="en-GB" sz="2400" dirty="0" smtClean="0">
                <a:latin typeface="Arial" charset="0"/>
                <a:cs typeface="Arial" charset="0"/>
              </a:rPr>
              <a:t> </a:t>
            </a:r>
            <a:r>
              <a:rPr lang="en-GB" sz="2400" dirty="0" err="1" smtClean="0">
                <a:latin typeface="Arial" charset="0"/>
                <a:cs typeface="Arial" charset="0"/>
              </a:rPr>
              <a:t>téhož</a:t>
            </a:r>
            <a:r>
              <a:rPr lang="en-GB" sz="2400" dirty="0" smtClean="0">
                <a:latin typeface="Arial" charset="0"/>
                <a:cs typeface="Arial" charset="0"/>
              </a:rPr>
              <a:t> </a:t>
            </a:r>
            <a:r>
              <a:rPr lang="en-GB" sz="2400" dirty="0" err="1" smtClean="0">
                <a:latin typeface="Arial" charset="0"/>
                <a:cs typeface="Arial" charset="0"/>
              </a:rPr>
              <a:t>řádu</a:t>
            </a:r>
            <a:r>
              <a:rPr lang="en-GB" sz="2400" dirty="0" smtClean="0">
                <a:latin typeface="Arial" charset="0"/>
                <a:cs typeface="Arial" charset="0"/>
              </a:rPr>
              <a:t>.</a:t>
            </a: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buClr>
                <a:srgbClr val="FFFF00"/>
              </a:buClr>
              <a:buFont typeface="Arial" charset="0"/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2800" b="1" i="1" dirty="0" err="1" smtClean="0">
                <a:solidFill>
                  <a:schemeClr val="tx2"/>
                </a:solidFill>
                <a:latin typeface="Arial" charset="0"/>
                <a:cs typeface="Arial" charset="0"/>
              </a:rPr>
              <a:t>Dekompozice</a:t>
            </a:r>
            <a:r>
              <a:rPr lang="en-GB" sz="2800" b="1" dirty="0" smtClean="0">
                <a:solidFill>
                  <a:schemeClr val="tx2"/>
                </a:solidFill>
                <a:latin typeface="Arial" charset="0"/>
              </a:rPr>
              <a:t> </a:t>
            </a:r>
            <a:r>
              <a:rPr lang="en-GB" sz="2800" b="1" dirty="0" smtClean="0">
                <a:latin typeface="Arial" charset="0"/>
              </a:rPr>
              <a:t>- </a:t>
            </a:r>
            <a:r>
              <a:rPr lang="en-GB" sz="2400" dirty="0" err="1" smtClean="0">
                <a:latin typeface="Arial" charset="0"/>
              </a:rPr>
              <a:t>r</a:t>
            </a:r>
            <a:r>
              <a:rPr lang="en-GB" sz="2400" dirty="0" err="1" smtClean="0">
                <a:latin typeface="Arial" charset="0"/>
                <a:cs typeface="Arial" charset="0"/>
              </a:rPr>
              <a:t>ozložení</a:t>
            </a:r>
            <a:r>
              <a:rPr lang="en-GB" sz="2400" dirty="0" smtClean="0">
                <a:latin typeface="Arial" charset="0"/>
                <a:cs typeface="Arial" charset="0"/>
              </a:rPr>
              <a:t> </a:t>
            </a:r>
            <a:r>
              <a:rPr lang="en-GB" sz="2400" dirty="0" err="1" smtClean="0">
                <a:latin typeface="Arial" charset="0"/>
                <a:cs typeface="Arial" charset="0"/>
              </a:rPr>
              <a:t>složitého</a:t>
            </a:r>
            <a:r>
              <a:rPr lang="en-GB" sz="2400" dirty="0" smtClean="0">
                <a:latin typeface="Arial" charset="0"/>
                <a:cs typeface="Arial" charset="0"/>
              </a:rPr>
              <a:t> </a:t>
            </a:r>
            <a:r>
              <a:rPr lang="en-GB" sz="2400" dirty="0" err="1" smtClean="0">
                <a:latin typeface="Arial" charset="0"/>
                <a:cs typeface="Arial" charset="0"/>
              </a:rPr>
              <a:t>systému</a:t>
            </a:r>
            <a:r>
              <a:rPr lang="en-GB" sz="2400" dirty="0" smtClean="0">
                <a:latin typeface="Arial" charset="0"/>
                <a:cs typeface="Arial" charset="0"/>
              </a:rPr>
              <a:t> </a:t>
            </a:r>
            <a:r>
              <a:rPr lang="en-GB" sz="2400" dirty="0" err="1" smtClean="0">
                <a:latin typeface="Arial" charset="0"/>
                <a:cs typeface="Arial" charset="0"/>
              </a:rPr>
              <a:t>na</a:t>
            </a:r>
            <a:r>
              <a:rPr lang="en-GB" sz="2400" dirty="0" smtClean="0">
                <a:latin typeface="Arial" charset="0"/>
                <a:cs typeface="Arial" charset="0"/>
              </a:rPr>
              <a:t> </a:t>
            </a:r>
            <a:r>
              <a:rPr lang="en-GB" sz="2400" dirty="0" err="1" smtClean="0">
                <a:latin typeface="Arial" charset="0"/>
                <a:cs typeface="Arial" charset="0"/>
              </a:rPr>
              <a:t>jednodušší</a:t>
            </a:r>
            <a:r>
              <a:rPr lang="en-GB" sz="2400" dirty="0" smtClean="0">
                <a:latin typeface="Arial" charset="0"/>
                <a:cs typeface="Arial" charset="0"/>
              </a:rPr>
              <a:t> </a:t>
            </a:r>
            <a:r>
              <a:rPr lang="en-GB" sz="2400" dirty="0" err="1" smtClean="0">
                <a:latin typeface="Arial" charset="0"/>
                <a:cs typeface="Arial" charset="0"/>
              </a:rPr>
              <a:t>části</a:t>
            </a:r>
            <a:r>
              <a:rPr lang="en-GB" sz="2400" dirty="0" smtClean="0">
                <a:latin typeface="Arial" charset="0"/>
                <a:cs typeface="Arial" charset="0"/>
              </a:rPr>
              <a:t> </a:t>
            </a:r>
            <a:r>
              <a:rPr lang="en-GB" sz="2400" dirty="0" err="1" smtClean="0">
                <a:latin typeface="Arial" charset="0"/>
                <a:cs typeface="Arial" charset="0"/>
              </a:rPr>
              <a:t>podle</a:t>
            </a:r>
            <a:r>
              <a:rPr lang="en-GB" sz="2400" dirty="0" smtClean="0">
                <a:latin typeface="Arial" charset="0"/>
                <a:cs typeface="Arial" charset="0"/>
              </a:rPr>
              <a:t> </a:t>
            </a:r>
            <a:r>
              <a:rPr lang="en-GB" sz="2400" dirty="0" err="1" smtClean="0">
                <a:latin typeface="Arial" charset="0"/>
                <a:cs typeface="Arial" charset="0"/>
              </a:rPr>
              <a:t>funkčních</a:t>
            </a:r>
            <a:r>
              <a:rPr lang="en-GB" sz="2400" dirty="0" smtClean="0">
                <a:latin typeface="Arial" charset="0"/>
                <a:cs typeface="Arial" charset="0"/>
              </a:rPr>
              <a:t>, </a:t>
            </a:r>
            <a:r>
              <a:rPr lang="en-GB" sz="2400" dirty="0" err="1" smtClean="0">
                <a:latin typeface="Arial" charset="0"/>
                <a:cs typeface="Arial" charset="0"/>
              </a:rPr>
              <a:t>topologických</a:t>
            </a:r>
            <a:r>
              <a:rPr lang="en-GB" sz="2400" dirty="0" smtClean="0">
                <a:latin typeface="Arial" charset="0"/>
                <a:cs typeface="Arial" charset="0"/>
              </a:rPr>
              <a:t> </a:t>
            </a:r>
            <a:r>
              <a:rPr lang="en-GB" sz="2400" dirty="0" err="1" smtClean="0">
                <a:latin typeface="Arial" charset="0"/>
                <a:cs typeface="Arial" charset="0"/>
              </a:rPr>
              <a:t>či</a:t>
            </a:r>
            <a:r>
              <a:rPr lang="en-GB" sz="2400" dirty="0" smtClean="0">
                <a:latin typeface="Arial" charset="0"/>
                <a:cs typeface="Arial" charset="0"/>
              </a:rPr>
              <a:t> </a:t>
            </a:r>
            <a:r>
              <a:rPr lang="en-GB" sz="2400" dirty="0" err="1" smtClean="0">
                <a:latin typeface="Arial" charset="0"/>
                <a:cs typeface="Arial" charset="0"/>
              </a:rPr>
              <a:t>hierarchických</a:t>
            </a:r>
            <a:r>
              <a:rPr lang="en-GB" sz="2400" dirty="0" smtClean="0">
                <a:latin typeface="Arial" charset="0"/>
                <a:cs typeface="Arial" charset="0"/>
              </a:rPr>
              <a:t> </a:t>
            </a:r>
            <a:r>
              <a:rPr lang="en-GB" sz="2400" dirty="0" err="1" smtClean="0">
                <a:latin typeface="Arial" charset="0"/>
                <a:cs typeface="Arial" charset="0"/>
              </a:rPr>
              <a:t>hledisek</a:t>
            </a:r>
            <a:r>
              <a:rPr lang="en-GB" sz="2400" dirty="0" smtClean="0">
                <a:latin typeface="Arial" charset="0"/>
                <a:cs typeface="Arial" charset="0"/>
              </a:rPr>
              <a:t>. </a:t>
            </a:r>
            <a:r>
              <a:rPr lang="en-GB" sz="2400" dirty="0" err="1" smtClean="0">
                <a:latin typeface="Arial" charset="0"/>
                <a:cs typeface="Times New Roman" pitchFamily="16" charset="0"/>
              </a:rPr>
              <a:t>Rozlo</a:t>
            </a:r>
            <a:r>
              <a:rPr lang="en-GB" sz="2400" dirty="0" err="1" smtClean="0">
                <a:latin typeface="Arial" charset="0"/>
              </a:rPr>
              <a:t>ž</a:t>
            </a:r>
            <a:r>
              <a:rPr lang="en-GB" sz="2400" dirty="0" err="1" smtClean="0">
                <a:latin typeface="Arial" charset="0"/>
                <a:cs typeface="Times New Roman" pitchFamily="16" charset="0"/>
              </a:rPr>
              <a:t>ením</a:t>
            </a:r>
            <a:r>
              <a:rPr lang="en-GB" sz="2400" dirty="0" smtClean="0">
                <a:latin typeface="Arial" charset="0"/>
                <a:cs typeface="Times New Roman" pitchFamily="16" charset="0"/>
              </a:rPr>
              <a:t> </a:t>
            </a:r>
            <a:r>
              <a:rPr lang="en-GB" sz="2400" dirty="0" err="1" smtClean="0">
                <a:latin typeface="Arial" charset="0"/>
                <a:cs typeface="Times New Roman" pitchFamily="16" charset="0"/>
              </a:rPr>
              <a:t>rozsáhlého</a:t>
            </a:r>
            <a:r>
              <a:rPr lang="en-GB" sz="2400" dirty="0" smtClean="0">
                <a:latin typeface="Arial" charset="0"/>
                <a:cs typeface="Times New Roman" pitchFamily="16" charset="0"/>
              </a:rPr>
              <a:t> </a:t>
            </a:r>
            <a:r>
              <a:rPr lang="en-GB" sz="2400" dirty="0" err="1" smtClean="0">
                <a:latin typeface="Arial" charset="0"/>
                <a:cs typeface="Times New Roman" pitchFamily="16" charset="0"/>
              </a:rPr>
              <a:t>systému</a:t>
            </a:r>
            <a:r>
              <a:rPr lang="en-GB" sz="2400" dirty="0" smtClean="0">
                <a:latin typeface="Arial" charset="0"/>
                <a:cs typeface="Times New Roman" pitchFamily="16" charset="0"/>
              </a:rPr>
              <a:t> </a:t>
            </a:r>
            <a:r>
              <a:rPr lang="en-GB" sz="2400" dirty="0" err="1" smtClean="0">
                <a:latin typeface="Arial" charset="0"/>
                <a:cs typeface="Times New Roman" pitchFamily="16" charset="0"/>
              </a:rPr>
              <a:t>na</a:t>
            </a:r>
            <a:r>
              <a:rPr lang="en-GB" sz="2400" dirty="0" smtClean="0">
                <a:latin typeface="Arial" charset="0"/>
                <a:cs typeface="Times New Roman" pitchFamily="16" charset="0"/>
              </a:rPr>
              <a:t> </a:t>
            </a:r>
            <a:r>
              <a:rPr lang="en-GB" sz="2400" dirty="0" err="1" smtClean="0">
                <a:latin typeface="Arial" charset="0"/>
                <a:cs typeface="Times New Roman" pitchFamily="16" charset="0"/>
              </a:rPr>
              <a:t>menší</a:t>
            </a:r>
            <a:r>
              <a:rPr lang="en-GB" sz="2400" dirty="0" smtClean="0">
                <a:latin typeface="Arial" charset="0"/>
                <a:cs typeface="Times New Roman" pitchFamily="16" charset="0"/>
              </a:rPr>
              <a:t> </a:t>
            </a:r>
            <a:r>
              <a:rPr lang="en-GB" sz="2400" dirty="0" err="1" smtClean="0">
                <a:latin typeface="Arial" charset="0"/>
                <a:cs typeface="Times New Roman" pitchFamily="16" charset="0"/>
              </a:rPr>
              <a:t>elementy</a:t>
            </a:r>
            <a:r>
              <a:rPr lang="en-GB" sz="2400" dirty="0" smtClean="0">
                <a:latin typeface="Arial" charset="0"/>
                <a:cs typeface="Times New Roman" pitchFamily="16" charset="0"/>
              </a:rPr>
              <a:t> </a:t>
            </a:r>
            <a:r>
              <a:rPr lang="en-GB" sz="2400" dirty="0" err="1" smtClean="0">
                <a:latin typeface="Arial" charset="0"/>
                <a:cs typeface="Times New Roman" pitchFamily="16" charset="0"/>
              </a:rPr>
              <a:t>lze</a:t>
            </a:r>
            <a:r>
              <a:rPr lang="en-GB" sz="2400" dirty="0" smtClean="0">
                <a:latin typeface="Arial" charset="0"/>
                <a:cs typeface="Times New Roman" pitchFamily="16" charset="0"/>
              </a:rPr>
              <a:t> </a:t>
            </a:r>
            <a:r>
              <a:rPr lang="en-GB" sz="2400" dirty="0" err="1" smtClean="0">
                <a:latin typeface="Arial" charset="0"/>
                <a:cs typeface="Times New Roman" pitchFamily="16" charset="0"/>
              </a:rPr>
              <a:t>zpravidla</a:t>
            </a:r>
            <a:r>
              <a:rPr lang="en-GB" sz="2400" dirty="0" smtClean="0">
                <a:latin typeface="Arial" charset="0"/>
                <a:cs typeface="Times New Roman" pitchFamily="16" charset="0"/>
              </a:rPr>
              <a:t> </a:t>
            </a:r>
            <a:r>
              <a:rPr lang="en-GB" sz="2400" dirty="0" err="1" smtClean="0">
                <a:latin typeface="Arial" charset="0"/>
                <a:cs typeface="Times New Roman" pitchFamily="16" charset="0"/>
              </a:rPr>
              <a:t>lépe</a:t>
            </a:r>
            <a:r>
              <a:rPr lang="en-GB" sz="2400" dirty="0" smtClean="0">
                <a:latin typeface="Arial" charset="0"/>
                <a:cs typeface="Times New Roman" pitchFamily="16" charset="0"/>
              </a:rPr>
              <a:t> a </a:t>
            </a:r>
            <a:r>
              <a:rPr lang="en-GB" sz="2400" dirty="0" err="1" smtClean="0">
                <a:latin typeface="Arial" charset="0"/>
                <a:cs typeface="Times New Roman" pitchFamily="16" charset="0"/>
              </a:rPr>
              <a:t>snadn</a:t>
            </a:r>
            <a:r>
              <a:rPr lang="en-GB" sz="2400" dirty="0" err="1" smtClean="0">
                <a:latin typeface="Arial" charset="0"/>
              </a:rPr>
              <a:t>ě</a:t>
            </a:r>
            <a:r>
              <a:rPr lang="en-GB" sz="2400" dirty="0" err="1" smtClean="0">
                <a:latin typeface="Arial" charset="0"/>
                <a:cs typeface="Times New Roman" pitchFamily="16" charset="0"/>
              </a:rPr>
              <a:t>ji</a:t>
            </a:r>
            <a:r>
              <a:rPr lang="en-GB" sz="2400" dirty="0" smtClean="0">
                <a:latin typeface="Arial" charset="0"/>
                <a:cs typeface="Times New Roman" pitchFamily="16" charset="0"/>
              </a:rPr>
              <a:t> </a:t>
            </a:r>
            <a:r>
              <a:rPr lang="en-GB" sz="2400" dirty="0" err="1" smtClean="0">
                <a:latin typeface="Arial" charset="0"/>
              </a:rPr>
              <a:t>ř</a:t>
            </a:r>
            <a:r>
              <a:rPr lang="en-GB" sz="2400" dirty="0" err="1" smtClean="0">
                <a:latin typeface="Arial" charset="0"/>
                <a:cs typeface="Times New Roman" pitchFamily="16" charset="0"/>
              </a:rPr>
              <a:t>ešit</a:t>
            </a:r>
            <a:r>
              <a:rPr lang="en-GB" sz="2400" dirty="0" smtClean="0">
                <a:latin typeface="Arial" charset="0"/>
                <a:cs typeface="Times New Roman" pitchFamily="16" charset="0"/>
              </a:rPr>
              <a:t> </a:t>
            </a:r>
            <a:r>
              <a:rPr lang="en-GB" sz="2400" dirty="0" err="1" smtClean="0">
                <a:latin typeface="Arial" charset="0"/>
                <a:cs typeface="Times New Roman" pitchFamily="16" charset="0"/>
              </a:rPr>
              <a:t>analytické</a:t>
            </a:r>
            <a:r>
              <a:rPr lang="en-GB" sz="2400" dirty="0" smtClean="0">
                <a:latin typeface="Arial" charset="0"/>
                <a:cs typeface="Times New Roman" pitchFamily="16" charset="0"/>
              </a:rPr>
              <a:t> </a:t>
            </a:r>
            <a:r>
              <a:rPr lang="en-GB" sz="2400" dirty="0" err="1" smtClean="0">
                <a:latin typeface="Arial" charset="0"/>
                <a:cs typeface="Times New Roman" pitchFamily="16" charset="0"/>
              </a:rPr>
              <a:t>úlohy</a:t>
            </a:r>
            <a:r>
              <a:rPr lang="en-GB" sz="2400" dirty="0" smtClean="0">
                <a:latin typeface="Arial" charset="0"/>
                <a:cs typeface="Times New Roman" pitchFamily="16" charset="0"/>
              </a:rPr>
              <a:t> </a:t>
            </a:r>
            <a:r>
              <a:rPr lang="en-GB" sz="2400" dirty="0" err="1" smtClean="0">
                <a:latin typeface="Arial" charset="0"/>
                <a:cs typeface="Times New Roman" pitchFamily="16" charset="0"/>
              </a:rPr>
              <a:t>na</a:t>
            </a:r>
            <a:r>
              <a:rPr lang="en-GB" sz="2400" dirty="0" smtClean="0">
                <a:latin typeface="Arial" charset="0"/>
                <a:cs typeface="Times New Roman" pitchFamily="16" charset="0"/>
              </a:rPr>
              <a:t> </a:t>
            </a:r>
            <a:r>
              <a:rPr lang="en-GB" sz="2400" dirty="0" err="1" smtClean="0">
                <a:latin typeface="Arial" charset="0"/>
                <a:cs typeface="Times New Roman" pitchFamily="16" charset="0"/>
              </a:rPr>
              <a:t>zadaném</a:t>
            </a:r>
            <a:r>
              <a:rPr lang="en-GB" sz="2400" dirty="0" smtClean="0">
                <a:latin typeface="Arial" charset="0"/>
                <a:cs typeface="Times New Roman" pitchFamily="16" charset="0"/>
              </a:rPr>
              <a:t> </a:t>
            </a:r>
            <a:r>
              <a:rPr lang="en-GB" sz="2400" dirty="0" err="1" smtClean="0">
                <a:latin typeface="Arial" charset="0"/>
                <a:cs typeface="Times New Roman" pitchFamily="16" charset="0"/>
              </a:rPr>
              <a:t>systému</a:t>
            </a:r>
            <a:r>
              <a:rPr lang="en-GB" sz="2400" dirty="0" smtClean="0">
                <a:latin typeface="Arial" charset="0"/>
                <a:cs typeface="Times New Roman" pitchFamily="16" charset="0"/>
              </a:rPr>
              <a:t>.</a:t>
            </a:r>
          </a:p>
        </p:txBody>
      </p:sp>
      <p:grpSp>
        <p:nvGrpSpPr>
          <p:cNvPr id="2" name="Skupina 17"/>
          <p:cNvGrpSpPr/>
          <p:nvPr/>
        </p:nvGrpSpPr>
        <p:grpSpPr>
          <a:xfrm>
            <a:off x="2267744" y="1556792"/>
            <a:ext cx="2016224" cy="441340"/>
            <a:chOff x="2411760" y="1844824"/>
            <a:chExt cx="2016224" cy="441340"/>
          </a:xfrm>
        </p:grpSpPr>
        <p:sp>
          <p:nvSpPr>
            <p:cNvPr id="4" name="Obdélník 3"/>
            <p:cNvSpPr/>
            <p:nvPr/>
          </p:nvSpPr>
          <p:spPr>
            <a:xfrm>
              <a:off x="2987824" y="1844824"/>
              <a:ext cx="576064" cy="43204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cxnSp>
          <p:nvCxnSpPr>
            <p:cNvPr id="8" name="Přímá spojovací šipka 7"/>
            <p:cNvCxnSpPr/>
            <p:nvPr/>
          </p:nvCxnSpPr>
          <p:spPr>
            <a:xfrm>
              <a:off x="2771800" y="1916832"/>
              <a:ext cx="216024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Přímá spojovací šipka 9"/>
            <p:cNvCxnSpPr/>
            <p:nvPr/>
          </p:nvCxnSpPr>
          <p:spPr>
            <a:xfrm>
              <a:off x="2771800" y="2060848"/>
              <a:ext cx="216024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Přímá spojovací šipka 10"/>
            <p:cNvCxnSpPr/>
            <p:nvPr/>
          </p:nvCxnSpPr>
          <p:spPr>
            <a:xfrm>
              <a:off x="2771800" y="2204864"/>
              <a:ext cx="216024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Přímá spojovací šipka 11"/>
            <p:cNvCxnSpPr/>
            <p:nvPr/>
          </p:nvCxnSpPr>
          <p:spPr>
            <a:xfrm>
              <a:off x="3563888" y="1916832"/>
              <a:ext cx="216024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Přímá spojovací šipka 12"/>
            <p:cNvCxnSpPr/>
            <p:nvPr/>
          </p:nvCxnSpPr>
          <p:spPr>
            <a:xfrm>
              <a:off x="3563888" y="2060848"/>
              <a:ext cx="216024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Přímá spojovací šipka 13"/>
            <p:cNvCxnSpPr/>
            <p:nvPr/>
          </p:nvCxnSpPr>
          <p:spPr>
            <a:xfrm>
              <a:off x="3563888" y="2204864"/>
              <a:ext cx="216024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ovéPole 16"/>
            <p:cNvSpPr txBox="1"/>
            <p:nvPr/>
          </p:nvSpPr>
          <p:spPr>
            <a:xfrm>
              <a:off x="3131840" y="1916832"/>
              <a:ext cx="6480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i="1" dirty="0" smtClean="0"/>
                <a:t>x</a:t>
              </a:r>
              <a:r>
                <a:rPr lang="cs-CZ" i="1" baseline="-25000" dirty="0" smtClean="0"/>
                <a:t>s1</a:t>
              </a:r>
              <a:endParaRPr lang="cs-CZ" i="1" baseline="-25000" dirty="0"/>
            </a:p>
          </p:txBody>
        </p:sp>
        <p:sp>
          <p:nvSpPr>
            <p:cNvPr id="57" name="TextovéPole 56"/>
            <p:cNvSpPr txBox="1"/>
            <p:nvPr/>
          </p:nvSpPr>
          <p:spPr>
            <a:xfrm>
              <a:off x="2411760" y="1844824"/>
              <a:ext cx="6480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i="1" dirty="0" smtClean="0"/>
                <a:t>u</a:t>
              </a:r>
              <a:r>
                <a:rPr lang="cs-CZ" i="1" baseline="-25000" dirty="0" smtClean="0"/>
                <a:t>s1</a:t>
              </a:r>
              <a:endParaRPr lang="cs-CZ" i="1" baseline="-25000" dirty="0"/>
            </a:p>
          </p:txBody>
        </p:sp>
        <p:sp>
          <p:nvSpPr>
            <p:cNvPr id="58" name="TextovéPole 57"/>
            <p:cNvSpPr txBox="1"/>
            <p:nvPr/>
          </p:nvSpPr>
          <p:spPr>
            <a:xfrm>
              <a:off x="3779912" y="1907540"/>
              <a:ext cx="6480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i="1" dirty="0" smtClean="0"/>
                <a:t>y</a:t>
              </a:r>
              <a:r>
                <a:rPr lang="cs-CZ" i="1" baseline="-25000" dirty="0" smtClean="0"/>
                <a:t>s1</a:t>
              </a:r>
              <a:endParaRPr lang="cs-CZ" i="1" baseline="-25000" dirty="0"/>
            </a:p>
          </p:txBody>
        </p:sp>
      </p:grpSp>
      <p:sp>
        <p:nvSpPr>
          <p:cNvPr id="41" name="Obousměrná vodorovná šipka 40"/>
          <p:cNvSpPr/>
          <p:nvPr/>
        </p:nvSpPr>
        <p:spPr>
          <a:xfrm rot="20435856">
            <a:off x="3591284" y="1340768"/>
            <a:ext cx="720080" cy="288032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2" name="Obousměrná vodorovná šipka 41"/>
          <p:cNvSpPr/>
          <p:nvPr/>
        </p:nvSpPr>
        <p:spPr>
          <a:xfrm rot="1604719">
            <a:off x="3537595" y="2058244"/>
            <a:ext cx="720080" cy="288032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45" name="Přímá spojovací šipka 44"/>
          <p:cNvCxnSpPr/>
          <p:nvPr/>
        </p:nvCxnSpPr>
        <p:spPr>
          <a:xfrm>
            <a:off x="1907704" y="1196752"/>
            <a:ext cx="36004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Přímá spojovací šipka 45"/>
          <p:cNvCxnSpPr/>
          <p:nvPr/>
        </p:nvCxnSpPr>
        <p:spPr>
          <a:xfrm>
            <a:off x="1907704" y="1349152"/>
            <a:ext cx="36004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Přímá spojovací šipka 46"/>
          <p:cNvCxnSpPr/>
          <p:nvPr/>
        </p:nvCxnSpPr>
        <p:spPr>
          <a:xfrm>
            <a:off x="1907704" y="1484784"/>
            <a:ext cx="36004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Přímá spojovací šipka 47"/>
          <p:cNvCxnSpPr/>
          <p:nvPr/>
        </p:nvCxnSpPr>
        <p:spPr>
          <a:xfrm>
            <a:off x="1907704" y="2348880"/>
            <a:ext cx="36004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Přímá spojovací šipka 48"/>
          <p:cNvCxnSpPr/>
          <p:nvPr/>
        </p:nvCxnSpPr>
        <p:spPr>
          <a:xfrm>
            <a:off x="6012160" y="1268760"/>
            <a:ext cx="36004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Přímá spojovací šipka 49"/>
          <p:cNvCxnSpPr/>
          <p:nvPr/>
        </p:nvCxnSpPr>
        <p:spPr>
          <a:xfrm>
            <a:off x="6012160" y="1412776"/>
            <a:ext cx="36004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Přímá spojovací šipka 50"/>
          <p:cNvCxnSpPr/>
          <p:nvPr/>
        </p:nvCxnSpPr>
        <p:spPr>
          <a:xfrm>
            <a:off x="6012160" y="1556792"/>
            <a:ext cx="36004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Přímá spojovací šipka 51"/>
          <p:cNvCxnSpPr/>
          <p:nvPr/>
        </p:nvCxnSpPr>
        <p:spPr>
          <a:xfrm>
            <a:off x="6012160" y="2348880"/>
            <a:ext cx="36004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ovéPole 52"/>
          <p:cNvSpPr txBox="1"/>
          <p:nvPr/>
        </p:nvSpPr>
        <p:spPr>
          <a:xfrm>
            <a:off x="1907704" y="1412776"/>
            <a:ext cx="720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.</a:t>
            </a:r>
          </a:p>
          <a:p>
            <a:r>
              <a:rPr lang="cs-CZ" dirty="0" smtClean="0"/>
              <a:t>.</a:t>
            </a:r>
          </a:p>
          <a:p>
            <a:r>
              <a:rPr lang="cs-CZ" dirty="0" smtClean="0"/>
              <a:t>.</a:t>
            </a:r>
            <a:endParaRPr lang="cs-CZ" dirty="0"/>
          </a:p>
        </p:txBody>
      </p:sp>
      <p:sp>
        <p:nvSpPr>
          <p:cNvPr id="54" name="TextovéPole 53"/>
          <p:cNvSpPr txBox="1"/>
          <p:nvPr/>
        </p:nvSpPr>
        <p:spPr>
          <a:xfrm>
            <a:off x="6156176" y="1412776"/>
            <a:ext cx="720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.</a:t>
            </a:r>
          </a:p>
          <a:p>
            <a:r>
              <a:rPr lang="cs-CZ" dirty="0" smtClean="0"/>
              <a:t>.</a:t>
            </a:r>
          </a:p>
          <a:p>
            <a:r>
              <a:rPr lang="cs-CZ" dirty="0" smtClean="0"/>
              <a:t>.</a:t>
            </a:r>
            <a:endParaRPr lang="cs-CZ" dirty="0"/>
          </a:p>
        </p:txBody>
      </p:sp>
      <p:sp>
        <p:nvSpPr>
          <p:cNvPr id="55" name="TextovéPole 54"/>
          <p:cNvSpPr txBox="1"/>
          <p:nvPr/>
        </p:nvSpPr>
        <p:spPr>
          <a:xfrm>
            <a:off x="1475656" y="1484784"/>
            <a:ext cx="1993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i="1" dirty="0" smtClean="0"/>
              <a:t>u</a:t>
            </a:r>
            <a:endParaRPr lang="cs-CZ" b="1" i="1" dirty="0"/>
          </a:p>
        </p:txBody>
      </p:sp>
      <p:sp>
        <p:nvSpPr>
          <p:cNvPr id="56" name="TextovéPole 55"/>
          <p:cNvSpPr txBox="1"/>
          <p:nvPr/>
        </p:nvSpPr>
        <p:spPr>
          <a:xfrm>
            <a:off x="6532892" y="1637184"/>
            <a:ext cx="1993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i="1" dirty="0" smtClean="0"/>
              <a:t>y</a:t>
            </a:r>
            <a:endParaRPr lang="cs-CZ" b="1" i="1" dirty="0"/>
          </a:p>
        </p:txBody>
      </p:sp>
      <p:grpSp>
        <p:nvGrpSpPr>
          <p:cNvPr id="3" name="Skupina 58"/>
          <p:cNvGrpSpPr/>
          <p:nvPr/>
        </p:nvGrpSpPr>
        <p:grpSpPr>
          <a:xfrm>
            <a:off x="4211960" y="1124744"/>
            <a:ext cx="2016224" cy="441340"/>
            <a:chOff x="2411760" y="1844824"/>
            <a:chExt cx="2016224" cy="441340"/>
          </a:xfrm>
        </p:grpSpPr>
        <p:sp>
          <p:nvSpPr>
            <p:cNvPr id="60" name="Obdélník 59"/>
            <p:cNvSpPr/>
            <p:nvPr/>
          </p:nvSpPr>
          <p:spPr>
            <a:xfrm>
              <a:off x="2987824" y="1844824"/>
              <a:ext cx="576064" cy="43204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cxnSp>
          <p:nvCxnSpPr>
            <p:cNvPr id="61" name="Přímá spojovací šipka 60"/>
            <p:cNvCxnSpPr/>
            <p:nvPr/>
          </p:nvCxnSpPr>
          <p:spPr>
            <a:xfrm>
              <a:off x="2771800" y="1916832"/>
              <a:ext cx="216024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Přímá spojovací šipka 61"/>
            <p:cNvCxnSpPr/>
            <p:nvPr/>
          </p:nvCxnSpPr>
          <p:spPr>
            <a:xfrm>
              <a:off x="2771800" y="2060848"/>
              <a:ext cx="216024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Přímá spojovací šipka 62"/>
            <p:cNvCxnSpPr/>
            <p:nvPr/>
          </p:nvCxnSpPr>
          <p:spPr>
            <a:xfrm>
              <a:off x="2771800" y="2204864"/>
              <a:ext cx="216024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Přímá spojovací šipka 63"/>
            <p:cNvCxnSpPr/>
            <p:nvPr/>
          </p:nvCxnSpPr>
          <p:spPr>
            <a:xfrm>
              <a:off x="3563888" y="1916832"/>
              <a:ext cx="216024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Přímá spojovací šipka 64"/>
            <p:cNvCxnSpPr/>
            <p:nvPr/>
          </p:nvCxnSpPr>
          <p:spPr>
            <a:xfrm>
              <a:off x="3563888" y="2060848"/>
              <a:ext cx="216024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Přímá spojovací šipka 65"/>
            <p:cNvCxnSpPr/>
            <p:nvPr/>
          </p:nvCxnSpPr>
          <p:spPr>
            <a:xfrm>
              <a:off x="3563888" y="2204864"/>
              <a:ext cx="216024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TextovéPole 66"/>
            <p:cNvSpPr txBox="1"/>
            <p:nvPr/>
          </p:nvSpPr>
          <p:spPr>
            <a:xfrm>
              <a:off x="3131840" y="1916832"/>
              <a:ext cx="6480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i="1" dirty="0" smtClean="0"/>
                <a:t>x</a:t>
              </a:r>
              <a:r>
                <a:rPr lang="cs-CZ" i="1" baseline="-25000" dirty="0" smtClean="0"/>
                <a:t>s2</a:t>
              </a:r>
              <a:endParaRPr lang="cs-CZ" i="1" baseline="-25000" dirty="0"/>
            </a:p>
          </p:txBody>
        </p:sp>
        <p:sp>
          <p:nvSpPr>
            <p:cNvPr id="68" name="TextovéPole 67"/>
            <p:cNvSpPr txBox="1"/>
            <p:nvPr/>
          </p:nvSpPr>
          <p:spPr>
            <a:xfrm>
              <a:off x="2411760" y="1844824"/>
              <a:ext cx="6480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i="1" dirty="0" smtClean="0"/>
                <a:t>u</a:t>
              </a:r>
              <a:r>
                <a:rPr lang="cs-CZ" i="1" baseline="-25000" dirty="0" smtClean="0"/>
                <a:t>s2</a:t>
              </a:r>
              <a:endParaRPr lang="cs-CZ" i="1" baseline="-25000" dirty="0"/>
            </a:p>
          </p:txBody>
        </p:sp>
        <p:sp>
          <p:nvSpPr>
            <p:cNvPr id="69" name="TextovéPole 68"/>
            <p:cNvSpPr txBox="1"/>
            <p:nvPr/>
          </p:nvSpPr>
          <p:spPr>
            <a:xfrm>
              <a:off x="3779912" y="1907540"/>
              <a:ext cx="6480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i="1" dirty="0" smtClean="0"/>
                <a:t>y</a:t>
              </a:r>
              <a:r>
                <a:rPr lang="cs-CZ" i="1" baseline="-25000" dirty="0" smtClean="0"/>
                <a:t>s2</a:t>
              </a:r>
              <a:endParaRPr lang="cs-CZ" i="1" baseline="-25000" dirty="0"/>
            </a:p>
          </p:txBody>
        </p:sp>
      </p:grpSp>
      <p:grpSp>
        <p:nvGrpSpPr>
          <p:cNvPr id="5" name="Skupina 69"/>
          <p:cNvGrpSpPr/>
          <p:nvPr/>
        </p:nvGrpSpPr>
        <p:grpSpPr>
          <a:xfrm>
            <a:off x="4139952" y="2123564"/>
            <a:ext cx="2016224" cy="441340"/>
            <a:chOff x="2411760" y="1844824"/>
            <a:chExt cx="2016224" cy="441340"/>
          </a:xfrm>
        </p:grpSpPr>
        <p:sp>
          <p:nvSpPr>
            <p:cNvPr id="71" name="Obdélník 70"/>
            <p:cNvSpPr/>
            <p:nvPr/>
          </p:nvSpPr>
          <p:spPr>
            <a:xfrm>
              <a:off x="2987824" y="1844824"/>
              <a:ext cx="576064" cy="43204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cxnSp>
          <p:nvCxnSpPr>
            <p:cNvPr id="72" name="Přímá spojovací šipka 71"/>
            <p:cNvCxnSpPr/>
            <p:nvPr/>
          </p:nvCxnSpPr>
          <p:spPr>
            <a:xfrm>
              <a:off x="2771800" y="1916832"/>
              <a:ext cx="216024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Přímá spojovací šipka 72"/>
            <p:cNvCxnSpPr/>
            <p:nvPr/>
          </p:nvCxnSpPr>
          <p:spPr>
            <a:xfrm>
              <a:off x="2771800" y="2060848"/>
              <a:ext cx="216024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Přímá spojovací šipka 73"/>
            <p:cNvCxnSpPr/>
            <p:nvPr/>
          </p:nvCxnSpPr>
          <p:spPr>
            <a:xfrm>
              <a:off x="2771800" y="2204864"/>
              <a:ext cx="216024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Přímá spojovací šipka 74"/>
            <p:cNvCxnSpPr/>
            <p:nvPr/>
          </p:nvCxnSpPr>
          <p:spPr>
            <a:xfrm>
              <a:off x="3563888" y="1916832"/>
              <a:ext cx="216024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Přímá spojovací šipka 75"/>
            <p:cNvCxnSpPr/>
            <p:nvPr/>
          </p:nvCxnSpPr>
          <p:spPr>
            <a:xfrm>
              <a:off x="3563888" y="2060848"/>
              <a:ext cx="216024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Přímá spojovací šipka 76"/>
            <p:cNvCxnSpPr/>
            <p:nvPr/>
          </p:nvCxnSpPr>
          <p:spPr>
            <a:xfrm>
              <a:off x="3563888" y="2204864"/>
              <a:ext cx="216024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8" name="TextovéPole 77"/>
            <p:cNvSpPr txBox="1"/>
            <p:nvPr/>
          </p:nvSpPr>
          <p:spPr>
            <a:xfrm>
              <a:off x="3131840" y="1916832"/>
              <a:ext cx="6480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i="1" dirty="0" err="1" smtClean="0"/>
                <a:t>x</a:t>
              </a:r>
              <a:r>
                <a:rPr lang="cs-CZ" i="1" baseline="-25000" dirty="0" err="1" smtClean="0"/>
                <a:t>sn</a:t>
              </a:r>
              <a:endParaRPr lang="cs-CZ" i="1" baseline="-25000" dirty="0"/>
            </a:p>
          </p:txBody>
        </p:sp>
        <p:sp>
          <p:nvSpPr>
            <p:cNvPr id="79" name="TextovéPole 78"/>
            <p:cNvSpPr txBox="1"/>
            <p:nvPr/>
          </p:nvSpPr>
          <p:spPr>
            <a:xfrm>
              <a:off x="2411760" y="1844824"/>
              <a:ext cx="6480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i="1" dirty="0" err="1" smtClean="0"/>
                <a:t>u</a:t>
              </a:r>
              <a:r>
                <a:rPr lang="cs-CZ" i="1" baseline="-25000" dirty="0" err="1" smtClean="0"/>
                <a:t>sn</a:t>
              </a:r>
              <a:endParaRPr lang="cs-CZ" i="1" baseline="-25000" dirty="0"/>
            </a:p>
          </p:txBody>
        </p:sp>
        <p:sp>
          <p:nvSpPr>
            <p:cNvPr id="80" name="TextovéPole 79"/>
            <p:cNvSpPr txBox="1"/>
            <p:nvPr/>
          </p:nvSpPr>
          <p:spPr>
            <a:xfrm>
              <a:off x="3779912" y="1907540"/>
              <a:ext cx="6480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i="1" dirty="0" err="1" smtClean="0"/>
                <a:t>y</a:t>
              </a:r>
              <a:r>
                <a:rPr lang="cs-CZ" i="1" baseline="-25000" dirty="0" err="1" smtClean="0"/>
                <a:t>sn</a:t>
              </a:r>
              <a:endParaRPr lang="cs-CZ" i="1" baseline="-25000" dirty="0"/>
            </a:p>
          </p:txBody>
        </p:sp>
      </p:grpSp>
      <p:sp>
        <p:nvSpPr>
          <p:cNvPr id="81" name="TextovéPole 80"/>
          <p:cNvSpPr txBox="1"/>
          <p:nvPr/>
        </p:nvSpPr>
        <p:spPr>
          <a:xfrm>
            <a:off x="4139952" y="1599183"/>
            <a:ext cx="720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800" b="1" dirty="0" smtClean="0"/>
              <a:t>.</a:t>
            </a:r>
          </a:p>
          <a:p>
            <a:r>
              <a:rPr lang="cs-CZ" sz="800" b="1" dirty="0" smtClean="0"/>
              <a:t>.</a:t>
            </a:r>
          </a:p>
          <a:p>
            <a:r>
              <a:rPr lang="cs-CZ" sz="800" b="1" dirty="0" smtClean="0"/>
              <a:t>.</a:t>
            </a:r>
            <a:endParaRPr lang="cs-CZ" sz="800" b="1" dirty="0"/>
          </a:p>
        </p:txBody>
      </p:sp>
      <p:grpSp>
        <p:nvGrpSpPr>
          <p:cNvPr id="6" name="Skupina 100"/>
          <p:cNvGrpSpPr/>
          <p:nvPr/>
        </p:nvGrpSpPr>
        <p:grpSpPr>
          <a:xfrm>
            <a:off x="2267744" y="0"/>
            <a:ext cx="6876256" cy="2924944"/>
            <a:chOff x="2267744" y="0"/>
            <a:chExt cx="6876256" cy="2924944"/>
          </a:xfrm>
        </p:grpSpPr>
        <p:sp>
          <p:nvSpPr>
            <p:cNvPr id="83" name="Obdélník 82"/>
            <p:cNvSpPr/>
            <p:nvPr/>
          </p:nvSpPr>
          <p:spPr>
            <a:xfrm>
              <a:off x="7415808" y="0"/>
              <a:ext cx="1728192" cy="1340768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93" name="TextovéPole 92"/>
            <p:cNvSpPr txBox="1"/>
            <p:nvPr/>
          </p:nvSpPr>
          <p:spPr>
            <a:xfrm>
              <a:off x="6892932" y="476672"/>
              <a:ext cx="1993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b="1" i="1" dirty="0" smtClean="0"/>
                <a:t>u</a:t>
              </a:r>
              <a:endParaRPr lang="cs-CZ" b="1" i="1" dirty="0"/>
            </a:p>
          </p:txBody>
        </p:sp>
        <p:grpSp>
          <p:nvGrpSpPr>
            <p:cNvPr id="7" name="Skupina 99"/>
            <p:cNvGrpSpPr/>
            <p:nvPr/>
          </p:nvGrpSpPr>
          <p:grpSpPr>
            <a:xfrm>
              <a:off x="2267744" y="116632"/>
              <a:ext cx="6876256" cy="2808312"/>
              <a:chOff x="2267744" y="116632"/>
              <a:chExt cx="6876256" cy="2808312"/>
            </a:xfrm>
          </p:grpSpPr>
          <p:grpSp>
            <p:nvGrpSpPr>
              <p:cNvPr id="9" name="Skupina 98"/>
              <p:cNvGrpSpPr/>
              <p:nvPr/>
            </p:nvGrpSpPr>
            <p:grpSpPr>
              <a:xfrm>
                <a:off x="2267744" y="116632"/>
                <a:ext cx="6876256" cy="2808312"/>
                <a:chOff x="2267744" y="116632"/>
                <a:chExt cx="6876256" cy="2808312"/>
              </a:xfrm>
            </p:grpSpPr>
            <p:sp>
              <p:nvSpPr>
                <p:cNvPr id="97" name="Obousměrná vodorovná šipka 96"/>
                <p:cNvSpPr/>
                <p:nvPr/>
              </p:nvSpPr>
              <p:spPr>
                <a:xfrm rot="19753585">
                  <a:off x="6201913" y="825708"/>
                  <a:ext cx="920310" cy="432048"/>
                </a:xfrm>
                <a:prstGeom prst="leftRightArrow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sp>
              <p:nvSpPr>
                <p:cNvPr id="82" name="Obdélník 81"/>
                <p:cNvSpPr/>
                <p:nvPr/>
              </p:nvSpPr>
              <p:spPr>
                <a:xfrm>
                  <a:off x="2267744" y="980728"/>
                  <a:ext cx="3744416" cy="1728192"/>
                </a:xfrm>
                <a:prstGeom prst="rect">
                  <a:avLst/>
                </a:prstGeom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sp>
              <p:nvSpPr>
                <p:cNvPr id="84" name="Obdélník 83"/>
                <p:cNvSpPr/>
                <p:nvPr/>
              </p:nvSpPr>
              <p:spPr>
                <a:xfrm>
                  <a:off x="7631832" y="1656184"/>
                  <a:ext cx="1512168" cy="1268760"/>
                </a:xfrm>
                <a:prstGeom prst="rect">
                  <a:avLst/>
                </a:prstGeom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cxnSp>
              <p:nvCxnSpPr>
                <p:cNvPr id="85" name="Přímá spojovací šipka 84"/>
                <p:cNvCxnSpPr/>
                <p:nvPr/>
              </p:nvCxnSpPr>
              <p:spPr>
                <a:xfrm>
                  <a:off x="7092280" y="116632"/>
                  <a:ext cx="360040" cy="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6" name="Přímá spojovací šipka 85"/>
                <p:cNvCxnSpPr/>
                <p:nvPr/>
              </p:nvCxnSpPr>
              <p:spPr>
                <a:xfrm>
                  <a:off x="7092280" y="269032"/>
                  <a:ext cx="360040" cy="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7" name="Přímá spojovací šipka 86"/>
                <p:cNvCxnSpPr/>
                <p:nvPr/>
              </p:nvCxnSpPr>
              <p:spPr>
                <a:xfrm>
                  <a:off x="7092280" y="404664"/>
                  <a:ext cx="360040" cy="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8" name="Přímá spojovací šipka 87"/>
                <p:cNvCxnSpPr/>
                <p:nvPr/>
              </p:nvCxnSpPr>
              <p:spPr>
                <a:xfrm>
                  <a:off x="7308304" y="1700808"/>
                  <a:ext cx="360040" cy="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9" name="Přímá spojovací šipka 88"/>
                <p:cNvCxnSpPr/>
                <p:nvPr/>
              </p:nvCxnSpPr>
              <p:spPr>
                <a:xfrm>
                  <a:off x="7308304" y="1853208"/>
                  <a:ext cx="360040" cy="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0" name="Přímá spojovací šipka 89"/>
                <p:cNvCxnSpPr/>
                <p:nvPr/>
              </p:nvCxnSpPr>
              <p:spPr>
                <a:xfrm>
                  <a:off x="7308304" y="1988840"/>
                  <a:ext cx="360040" cy="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1" name="TextovéPole 90"/>
                <p:cNvSpPr txBox="1"/>
                <p:nvPr/>
              </p:nvSpPr>
              <p:spPr>
                <a:xfrm>
                  <a:off x="7524328" y="2057073"/>
                  <a:ext cx="72008" cy="5078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cs-CZ" sz="900" dirty="0" smtClean="0"/>
                    <a:t>.</a:t>
                  </a:r>
                </a:p>
                <a:p>
                  <a:r>
                    <a:rPr lang="cs-CZ" sz="900" dirty="0" smtClean="0"/>
                    <a:t>.</a:t>
                  </a:r>
                </a:p>
                <a:p>
                  <a:r>
                    <a:rPr lang="cs-CZ" sz="900" dirty="0" smtClean="0"/>
                    <a:t>.</a:t>
                  </a:r>
                  <a:endParaRPr lang="cs-CZ" sz="900" dirty="0"/>
                </a:p>
              </p:txBody>
            </p:sp>
            <p:cxnSp>
              <p:nvCxnSpPr>
                <p:cNvPr id="92" name="Přímá spojovací šipka 91"/>
                <p:cNvCxnSpPr/>
                <p:nvPr/>
              </p:nvCxnSpPr>
              <p:spPr>
                <a:xfrm>
                  <a:off x="7308304" y="2708920"/>
                  <a:ext cx="360040" cy="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94" name="TextovéPole 93"/>
                <p:cNvSpPr txBox="1"/>
                <p:nvPr/>
              </p:nvSpPr>
              <p:spPr>
                <a:xfrm>
                  <a:off x="7092280" y="2051556"/>
                  <a:ext cx="19934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cs-CZ" b="1" i="1" dirty="0" smtClean="0"/>
                    <a:t>u</a:t>
                  </a:r>
                  <a:endParaRPr lang="cs-CZ" b="1" i="1" dirty="0"/>
                </a:p>
              </p:txBody>
            </p:sp>
            <p:sp>
              <p:nvSpPr>
                <p:cNvPr id="95" name="TextovéPole 94"/>
                <p:cNvSpPr txBox="1"/>
                <p:nvPr/>
              </p:nvSpPr>
              <p:spPr>
                <a:xfrm>
                  <a:off x="7308304" y="472897"/>
                  <a:ext cx="72008" cy="5078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cs-CZ" sz="900" dirty="0" smtClean="0"/>
                    <a:t>.</a:t>
                  </a:r>
                </a:p>
                <a:p>
                  <a:r>
                    <a:rPr lang="cs-CZ" sz="900" dirty="0" smtClean="0"/>
                    <a:t>.</a:t>
                  </a:r>
                </a:p>
                <a:p>
                  <a:r>
                    <a:rPr lang="cs-CZ" sz="900" dirty="0" smtClean="0"/>
                    <a:t>.</a:t>
                  </a:r>
                  <a:endParaRPr lang="cs-CZ" sz="900" dirty="0"/>
                </a:p>
              </p:txBody>
            </p:sp>
            <p:cxnSp>
              <p:nvCxnSpPr>
                <p:cNvPr id="96" name="Přímá spojovací šipka 95"/>
                <p:cNvCxnSpPr/>
                <p:nvPr/>
              </p:nvCxnSpPr>
              <p:spPr>
                <a:xfrm>
                  <a:off x="7092280" y="1196752"/>
                  <a:ext cx="360040" cy="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98" name="Obousměrná vodorovná šipka 97"/>
              <p:cNvSpPr/>
              <p:nvPr/>
            </p:nvSpPr>
            <p:spPr>
              <a:xfrm rot="2077226">
                <a:off x="6213297" y="1984021"/>
                <a:ext cx="920310" cy="432048"/>
              </a:xfrm>
              <a:prstGeom prst="left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73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573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5734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1"/>
          <p:cNvSpPr>
            <a:spLocks noGrp="1" noChangeArrowheads="1"/>
          </p:cNvSpPr>
          <p:nvPr>
            <p:ph type="title"/>
          </p:nvPr>
        </p:nvSpPr>
        <p:spPr>
          <a:xfrm>
            <a:off x="1907704" y="260648"/>
            <a:ext cx="5943600" cy="1219200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lnSpc>
                <a:spcPct val="10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dirty="0" err="1" smtClean="0"/>
              <a:t>Syntéza</a:t>
            </a:r>
            <a:r>
              <a:rPr lang="en-GB" dirty="0" smtClean="0"/>
              <a:t> a </a:t>
            </a:r>
            <a:r>
              <a:rPr lang="en-GB" dirty="0" err="1" smtClean="0"/>
              <a:t>dekompozice</a:t>
            </a:r>
            <a:endParaRPr lang="en-GB" dirty="0" smtClean="0"/>
          </a:p>
        </p:txBody>
      </p:sp>
      <p:sp>
        <p:nvSpPr>
          <p:cNvPr id="5837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04800" y="1981200"/>
            <a:ext cx="8458200" cy="4313238"/>
          </a:xfrm>
        </p:spPr>
        <p:txBody>
          <a:bodyPr/>
          <a:lstStyle/>
          <a:p>
            <a:pPr eaLnBrk="1" hangingPunct="1">
              <a:lnSpc>
                <a:spcPct val="100000"/>
              </a:lnSpc>
              <a:spcBef>
                <a:spcPts val="700"/>
              </a:spcBef>
              <a:buFont typeface="Arial" charset="0"/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2800" smtClean="0">
                <a:latin typeface="Arial" charset="0"/>
                <a:cs typeface="Times New Roman" pitchFamily="16" charset="0"/>
              </a:rPr>
              <a:t>Dekomponovaný systém musí zabezpe</a:t>
            </a:r>
            <a:r>
              <a:rPr lang="en-GB" sz="2800" smtClean="0">
                <a:latin typeface="Arial" charset="0"/>
              </a:rPr>
              <a:t>č</a:t>
            </a:r>
            <a:r>
              <a:rPr lang="en-GB" sz="2800" smtClean="0">
                <a:latin typeface="Arial" charset="0"/>
                <a:cs typeface="Times New Roman" pitchFamily="16" charset="0"/>
              </a:rPr>
              <a:t>ovat vlastnosti p</a:t>
            </a:r>
            <a:r>
              <a:rPr lang="en-GB" sz="2800" smtClean="0">
                <a:latin typeface="Arial" charset="0"/>
              </a:rPr>
              <a:t>ů</a:t>
            </a:r>
            <a:r>
              <a:rPr lang="en-GB" sz="2800" smtClean="0">
                <a:latin typeface="Arial" charset="0"/>
                <a:cs typeface="Times New Roman" pitchFamily="16" charset="0"/>
              </a:rPr>
              <a:t>vodního systému, proto musí být spln</a:t>
            </a:r>
            <a:r>
              <a:rPr lang="en-GB" sz="2800" smtClean="0">
                <a:latin typeface="Arial" charset="0"/>
              </a:rPr>
              <a:t>ě</a:t>
            </a:r>
            <a:r>
              <a:rPr lang="en-GB" sz="2800" smtClean="0">
                <a:latin typeface="Arial" charset="0"/>
                <a:cs typeface="Times New Roman" pitchFamily="16" charset="0"/>
              </a:rPr>
              <a:t>ny následující po</a:t>
            </a:r>
            <a:r>
              <a:rPr lang="en-GB" sz="2800" smtClean="0">
                <a:latin typeface="Arial" charset="0"/>
              </a:rPr>
              <a:t>ž</a:t>
            </a:r>
            <a:r>
              <a:rPr lang="en-GB" sz="2800" smtClean="0">
                <a:latin typeface="Arial" charset="0"/>
                <a:cs typeface="Times New Roman" pitchFamily="16" charset="0"/>
              </a:rPr>
              <a:t>adavky:</a:t>
            </a:r>
          </a:p>
          <a:p>
            <a:pPr eaLnBrk="1" hangingPunct="1">
              <a:lnSpc>
                <a:spcPct val="100000"/>
              </a:lnSpc>
              <a:spcBef>
                <a:spcPts val="600"/>
              </a:spcBef>
              <a:buFont typeface="Arial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2400" smtClean="0">
                <a:latin typeface="Arial" charset="0"/>
                <a:cs typeface="Times New Roman" pitchFamily="16" charset="0"/>
              </a:rPr>
              <a:t>dekompozicí se nesmí porušit soudr</a:t>
            </a:r>
            <a:r>
              <a:rPr lang="en-GB" sz="2400" smtClean="0">
                <a:latin typeface="Arial" charset="0"/>
              </a:rPr>
              <a:t>ž</a:t>
            </a:r>
            <a:r>
              <a:rPr lang="en-GB" sz="2400" smtClean="0">
                <a:latin typeface="Arial" charset="0"/>
                <a:cs typeface="Times New Roman" pitchFamily="16" charset="0"/>
              </a:rPr>
              <a:t>nost celku;</a:t>
            </a:r>
          </a:p>
          <a:p>
            <a:pPr eaLnBrk="1" hangingPunct="1">
              <a:lnSpc>
                <a:spcPct val="100000"/>
              </a:lnSpc>
              <a:spcBef>
                <a:spcPts val="600"/>
              </a:spcBef>
              <a:buFont typeface="Arial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2400" smtClean="0">
                <a:latin typeface="Arial" charset="0"/>
                <a:cs typeface="Times New Roman" pitchFamily="16" charset="0"/>
              </a:rPr>
              <a:t>dekompozicí dosáhnout co nejv</a:t>
            </a:r>
            <a:r>
              <a:rPr lang="en-GB" sz="2400" smtClean="0">
                <a:latin typeface="Arial" charset="0"/>
              </a:rPr>
              <a:t>ě</a:t>
            </a:r>
            <a:r>
              <a:rPr lang="en-GB" sz="2400" smtClean="0">
                <a:latin typeface="Arial" charset="0"/>
                <a:cs typeface="Times New Roman" pitchFamily="16" charset="0"/>
              </a:rPr>
              <a:t>tší rovnom</a:t>
            </a:r>
            <a:r>
              <a:rPr lang="en-GB" sz="2400" smtClean="0">
                <a:latin typeface="Arial" charset="0"/>
              </a:rPr>
              <a:t>ě</a:t>
            </a:r>
            <a:r>
              <a:rPr lang="en-GB" sz="2400" smtClean="0">
                <a:latin typeface="Arial" charset="0"/>
                <a:cs typeface="Times New Roman" pitchFamily="16" charset="0"/>
              </a:rPr>
              <a:t>rnosti ve velikosti jednotlivých subsystém</a:t>
            </a:r>
            <a:r>
              <a:rPr lang="en-GB" sz="2400" smtClean="0">
                <a:latin typeface="Arial" charset="0"/>
              </a:rPr>
              <a:t>ů</a:t>
            </a:r>
            <a:r>
              <a:rPr lang="en-GB" sz="2400" smtClean="0">
                <a:latin typeface="Arial" charset="0"/>
                <a:cs typeface="Times New Roman" pitchFamily="16" charset="0"/>
              </a:rPr>
              <a:t>;</a:t>
            </a:r>
          </a:p>
          <a:p>
            <a:pPr eaLnBrk="1" hangingPunct="1">
              <a:lnSpc>
                <a:spcPct val="100000"/>
              </a:lnSpc>
              <a:spcBef>
                <a:spcPts val="600"/>
              </a:spcBef>
              <a:buFont typeface="Arial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2400" smtClean="0">
                <a:latin typeface="Arial" charset="0"/>
                <a:cs typeface="Times New Roman" pitchFamily="16" charset="0"/>
              </a:rPr>
              <a:t>vytvo</a:t>
            </a:r>
            <a:r>
              <a:rPr lang="en-GB" sz="2400" smtClean="0">
                <a:latin typeface="Arial" charset="0"/>
              </a:rPr>
              <a:t>ř</a:t>
            </a:r>
            <a:r>
              <a:rPr lang="en-GB" sz="2400" smtClean="0">
                <a:latin typeface="Arial" charset="0"/>
                <a:cs typeface="Times New Roman" pitchFamily="16" charset="0"/>
              </a:rPr>
              <a:t>ené subsystémy musí být disjunktní;</a:t>
            </a:r>
          </a:p>
          <a:p>
            <a:pPr eaLnBrk="1" hangingPunct="1">
              <a:lnSpc>
                <a:spcPct val="100000"/>
              </a:lnSpc>
              <a:spcBef>
                <a:spcPts val="600"/>
              </a:spcBef>
              <a:buFont typeface="Arial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2400" smtClean="0">
                <a:latin typeface="Arial" charset="0"/>
                <a:cs typeface="Times New Roman" pitchFamily="16" charset="0"/>
              </a:rPr>
              <a:t>dekompozicí se ka</a:t>
            </a:r>
            <a:r>
              <a:rPr lang="en-GB" sz="2400" smtClean="0">
                <a:latin typeface="Arial" charset="0"/>
              </a:rPr>
              <a:t>ž</a:t>
            </a:r>
            <a:r>
              <a:rPr lang="en-GB" sz="2400" smtClean="0">
                <a:latin typeface="Arial" charset="0"/>
                <a:cs typeface="Times New Roman" pitchFamily="16" charset="0"/>
              </a:rPr>
              <a:t>dému subsystému vy</a:t>
            </a:r>
            <a:r>
              <a:rPr lang="en-GB" sz="2400" smtClean="0">
                <a:latin typeface="Arial" charset="0"/>
              </a:rPr>
              <a:t>č</a:t>
            </a:r>
            <a:r>
              <a:rPr lang="en-GB" sz="2400" smtClean="0">
                <a:latin typeface="Arial" charset="0"/>
                <a:cs typeface="Times New Roman" pitchFamily="16" charset="0"/>
              </a:rPr>
              <a:t>lení i cíle, které p</a:t>
            </a:r>
            <a:r>
              <a:rPr lang="en-GB" sz="2400" smtClean="0">
                <a:latin typeface="Arial" charset="0"/>
              </a:rPr>
              <a:t>ř</a:t>
            </a:r>
            <a:r>
              <a:rPr lang="en-GB" sz="2400" smtClean="0">
                <a:latin typeface="Arial" charset="0"/>
                <a:cs typeface="Times New Roman" pitchFamily="16" charset="0"/>
              </a:rPr>
              <a:t>ispívají k vytvo</a:t>
            </a:r>
            <a:r>
              <a:rPr lang="en-GB" sz="2400" smtClean="0">
                <a:latin typeface="Arial" charset="0"/>
              </a:rPr>
              <a:t>ř</a:t>
            </a:r>
            <a:r>
              <a:rPr lang="en-GB" sz="2400" smtClean="0">
                <a:latin typeface="Arial" charset="0"/>
                <a:cs typeface="Times New Roman" pitchFamily="16" charset="0"/>
              </a:rPr>
              <a:t>ení celkového cíle p</a:t>
            </a:r>
            <a:r>
              <a:rPr lang="en-GB" sz="2400" smtClean="0">
                <a:latin typeface="Arial" charset="0"/>
              </a:rPr>
              <a:t>ů</a:t>
            </a:r>
            <a:r>
              <a:rPr lang="en-GB" sz="2400" smtClean="0">
                <a:latin typeface="Arial" charset="0"/>
                <a:cs typeface="Times New Roman" pitchFamily="16" charset="0"/>
              </a:rPr>
              <a:t>vodního systému.</a:t>
            </a:r>
          </a:p>
          <a:p>
            <a:pPr eaLnBrk="1" hangingPunct="1">
              <a:lnSpc>
                <a:spcPct val="100000"/>
              </a:lnSpc>
              <a:spcBef>
                <a:spcPts val="600"/>
              </a:spcBef>
              <a:buFont typeface="Arial" charset="0"/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en-GB" sz="2400" smtClean="0">
              <a:latin typeface="Arial" charset="0"/>
              <a:cs typeface="Times New Roman" pitchFamily="16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1"/>
          <p:cNvSpPr>
            <a:spLocks noGrp="1" noChangeArrowheads="1"/>
          </p:cNvSpPr>
          <p:nvPr>
            <p:ph type="title"/>
          </p:nvPr>
        </p:nvSpPr>
        <p:spPr>
          <a:xfrm>
            <a:off x="1665802" y="-462998"/>
            <a:ext cx="5943600" cy="1435100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1" hangingPunct="1">
              <a:lnSpc>
                <a:spcPct val="10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cs-CZ" dirty="0" err="1" smtClean="0"/>
              <a:t>Separabilita</a:t>
            </a:r>
            <a:r>
              <a:rPr lang="cs-CZ" dirty="0" smtClean="0"/>
              <a:t> </a:t>
            </a:r>
            <a:r>
              <a:rPr lang="en-GB" dirty="0" err="1" smtClean="0"/>
              <a:t>systému</a:t>
            </a:r>
            <a:endParaRPr lang="en-GB" dirty="0" smtClean="0"/>
          </a:p>
        </p:txBody>
      </p:sp>
      <p:sp>
        <p:nvSpPr>
          <p:cNvPr id="44037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51520" y="3140968"/>
            <a:ext cx="8458200" cy="3854152"/>
          </a:xfrm>
        </p:spPr>
        <p:txBody>
          <a:bodyPr/>
          <a:lstStyle/>
          <a:p>
            <a:pPr algn="just" eaLnBrk="1" hangingPunct="1">
              <a:lnSpc>
                <a:spcPct val="100000"/>
              </a:lnSpc>
              <a:spcBef>
                <a:spcPts val="500"/>
              </a:spcBef>
              <a:buFont typeface="Arial" charset="0"/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2000" u="sng" dirty="0" err="1" smtClean="0">
                <a:latin typeface="Arial" charset="0"/>
                <a:cs typeface="Times New Roman" pitchFamily="16" charset="0"/>
              </a:rPr>
              <a:t>Podmínka</a:t>
            </a:r>
            <a:r>
              <a:rPr lang="en-GB" sz="2000" u="sng" dirty="0" smtClean="0">
                <a:latin typeface="Arial" charset="0"/>
                <a:cs typeface="Times New Roman" pitchFamily="16" charset="0"/>
              </a:rPr>
              <a:t> </a:t>
            </a:r>
            <a:r>
              <a:rPr lang="en-GB" sz="2000" u="sng" dirty="0" err="1" smtClean="0">
                <a:latin typeface="Arial" charset="0"/>
                <a:cs typeface="Times New Roman" pitchFamily="16" charset="0"/>
              </a:rPr>
              <a:t>separability</a:t>
            </a:r>
            <a:r>
              <a:rPr lang="en-GB" sz="2000" u="sng" dirty="0" smtClean="0">
                <a:latin typeface="Arial" charset="0"/>
                <a:cs typeface="Times New Roman" pitchFamily="16" charset="0"/>
              </a:rPr>
              <a:t> </a:t>
            </a:r>
            <a:r>
              <a:rPr lang="en-GB" sz="2000" u="sng" dirty="0" err="1" smtClean="0">
                <a:latin typeface="Arial" charset="0"/>
                <a:cs typeface="Times New Roman" pitchFamily="16" charset="0"/>
              </a:rPr>
              <a:t>systému</a:t>
            </a:r>
            <a:r>
              <a:rPr lang="en-GB" sz="2000" dirty="0" smtClean="0">
                <a:latin typeface="Arial" charset="0"/>
                <a:cs typeface="Times New Roman" pitchFamily="16" charset="0"/>
              </a:rPr>
              <a:t> - </a:t>
            </a:r>
            <a:r>
              <a:rPr lang="en-GB" sz="2000" dirty="0" err="1" smtClean="0">
                <a:latin typeface="Arial" charset="0"/>
                <a:cs typeface="Times New Roman" pitchFamily="16" charset="0"/>
              </a:rPr>
              <a:t>systém</a:t>
            </a:r>
            <a:r>
              <a:rPr lang="en-GB" sz="2000" dirty="0" smtClean="0">
                <a:latin typeface="Arial" charset="0"/>
                <a:cs typeface="Times New Roman" pitchFamily="16" charset="0"/>
              </a:rPr>
              <a:t> je </a:t>
            </a:r>
            <a:r>
              <a:rPr lang="en-GB" sz="2000" b="1" dirty="0" err="1" smtClean="0">
                <a:latin typeface="Arial" charset="0"/>
                <a:cs typeface="Times New Roman" pitchFamily="16" charset="0"/>
              </a:rPr>
              <a:t>separabilní</a:t>
            </a:r>
            <a:r>
              <a:rPr lang="en-GB" sz="2000" dirty="0" smtClean="0">
                <a:latin typeface="Arial" charset="0"/>
                <a:cs typeface="Times New Roman" pitchFamily="16" charset="0"/>
              </a:rPr>
              <a:t>, </a:t>
            </a:r>
            <a:r>
              <a:rPr lang="en-GB" sz="2000" dirty="0" err="1" smtClean="0">
                <a:latin typeface="Arial" charset="0"/>
                <a:cs typeface="Times New Roman" pitchFamily="16" charset="0"/>
              </a:rPr>
              <a:t>jestli</a:t>
            </a:r>
            <a:r>
              <a:rPr lang="en-GB" sz="2000" dirty="0" err="1" smtClean="0">
                <a:latin typeface="Arial" charset="0"/>
              </a:rPr>
              <a:t>ž</a:t>
            </a:r>
            <a:r>
              <a:rPr lang="en-GB" sz="2000" dirty="0" err="1" smtClean="0">
                <a:latin typeface="Arial" charset="0"/>
                <a:cs typeface="Times New Roman" pitchFamily="16" charset="0"/>
              </a:rPr>
              <a:t>e</a:t>
            </a:r>
            <a:r>
              <a:rPr lang="en-GB" sz="2000" dirty="0" smtClean="0">
                <a:latin typeface="Arial" charset="0"/>
                <a:cs typeface="Times New Roman" pitchFamily="16" charset="0"/>
              </a:rPr>
              <a:t> </a:t>
            </a:r>
            <a:r>
              <a:rPr lang="en-GB" sz="2000" dirty="0" err="1" smtClean="0">
                <a:latin typeface="Arial" charset="0"/>
                <a:cs typeface="Times New Roman" pitchFamily="16" charset="0"/>
              </a:rPr>
              <a:t>jeho</a:t>
            </a:r>
            <a:r>
              <a:rPr lang="en-GB" sz="2000" dirty="0" smtClean="0">
                <a:latin typeface="Arial" charset="0"/>
                <a:cs typeface="Times New Roman" pitchFamily="16" charset="0"/>
              </a:rPr>
              <a:t> </a:t>
            </a:r>
            <a:r>
              <a:rPr lang="en-GB" sz="2000" dirty="0" err="1" smtClean="0">
                <a:latin typeface="Arial" charset="0"/>
                <a:cs typeface="Times New Roman" pitchFamily="16" charset="0"/>
              </a:rPr>
              <a:t>výstupy</a:t>
            </a:r>
            <a:r>
              <a:rPr lang="en-GB" sz="2000" dirty="0" smtClean="0">
                <a:latin typeface="Arial" charset="0"/>
                <a:cs typeface="Times New Roman" pitchFamily="16" charset="0"/>
              </a:rPr>
              <a:t> </a:t>
            </a:r>
            <a:r>
              <a:rPr lang="en-GB" sz="2000" dirty="0" err="1" smtClean="0">
                <a:latin typeface="Arial" charset="0"/>
                <a:cs typeface="Times New Roman" pitchFamily="16" charset="0"/>
              </a:rPr>
              <a:t>zp</a:t>
            </a:r>
            <a:r>
              <a:rPr lang="en-GB" sz="2000" dirty="0" err="1" smtClean="0">
                <a:latin typeface="Arial" charset="0"/>
              </a:rPr>
              <a:t>ě</a:t>
            </a:r>
            <a:r>
              <a:rPr lang="en-GB" sz="2000" dirty="0" err="1" smtClean="0">
                <a:latin typeface="Arial" charset="0"/>
                <a:cs typeface="Times New Roman" pitchFamily="16" charset="0"/>
              </a:rPr>
              <a:t>tn</a:t>
            </a:r>
            <a:r>
              <a:rPr lang="en-GB" sz="2000" dirty="0" err="1" smtClean="0">
                <a:latin typeface="Arial" charset="0"/>
              </a:rPr>
              <a:t>ě</a:t>
            </a:r>
            <a:r>
              <a:rPr lang="en-GB" sz="2000" dirty="0" smtClean="0">
                <a:latin typeface="Arial" charset="0"/>
                <a:cs typeface="Times New Roman" pitchFamily="16" charset="0"/>
              </a:rPr>
              <a:t> </a:t>
            </a:r>
            <a:r>
              <a:rPr lang="en-GB" sz="2000" dirty="0" err="1" smtClean="0">
                <a:latin typeface="Arial" charset="0"/>
                <a:cs typeface="Times New Roman" pitchFamily="16" charset="0"/>
              </a:rPr>
              <a:t>vlivem</a:t>
            </a:r>
            <a:r>
              <a:rPr lang="en-GB" sz="2000" dirty="0" smtClean="0">
                <a:latin typeface="Arial" charset="0"/>
                <a:cs typeface="Times New Roman" pitchFamily="16" charset="0"/>
              </a:rPr>
              <a:t> </a:t>
            </a:r>
            <a:r>
              <a:rPr lang="en-GB" sz="2000" dirty="0" err="1" smtClean="0">
                <a:latin typeface="Arial" charset="0"/>
                <a:cs typeface="Times New Roman" pitchFamily="16" charset="0"/>
              </a:rPr>
              <a:t>prost</a:t>
            </a:r>
            <a:r>
              <a:rPr lang="en-GB" sz="2000" dirty="0" err="1" smtClean="0">
                <a:latin typeface="Arial" charset="0"/>
              </a:rPr>
              <a:t>ř</a:t>
            </a:r>
            <a:r>
              <a:rPr lang="en-GB" sz="2000" dirty="0" err="1" smtClean="0">
                <a:latin typeface="Arial" charset="0"/>
                <a:cs typeface="Times New Roman" pitchFamily="16" charset="0"/>
              </a:rPr>
              <a:t>edí</a:t>
            </a:r>
            <a:r>
              <a:rPr lang="en-GB" sz="2000" dirty="0" smtClean="0">
                <a:latin typeface="Arial" charset="0"/>
                <a:cs typeface="Times New Roman" pitchFamily="16" charset="0"/>
              </a:rPr>
              <a:t> </a:t>
            </a:r>
            <a:r>
              <a:rPr lang="en-GB" sz="2000" dirty="0" err="1" smtClean="0">
                <a:latin typeface="Arial" charset="0"/>
                <a:cs typeface="Times New Roman" pitchFamily="16" charset="0"/>
              </a:rPr>
              <a:t>neovliv</a:t>
            </a:r>
            <a:r>
              <a:rPr lang="en-GB" sz="2000" dirty="0" err="1" smtClean="0">
                <a:latin typeface="Arial" charset="0"/>
              </a:rPr>
              <a:t>ň</a:t>
            </a:r>
            <a:r>
              <a:rPr lang="en-GB" sz="2000" dirty="0" err="1" smtClean="0">
                <a:latin typeface="Arial" charset="0"/>
                <a:cs typeface="Times New Roman" pitchFamily="16" charset="0"/>
              </a:rPr>
              <a:t>ují</a:t>
            </a:r>
            <a:r>
              <a:rPr lang="en-GB" sz="2000" dirty="0" smtClean="0">
                <a:latin typeface="Arial" charset="0"/>
                <a:cs typeface="Times New Roman" pitchFamily="16" charset="0"/>
              </a:rPr>
              <a:t> </a:t>
            </a:r>
            <a:r>
              <a:rPr lang="en-GB" sz="2000" dirty="0" err="1" smtClean="0">
                <a:latin typeface="Arial" charset="0"/>
                <a:cs typeface="Times New Roman" pitchFamily="16" charset="0"/>
              </a:rPr>
              <a:t>podstatn</a:t>
            </a:r>
            <a:r>
              <a:rPr lang="en-GB" sz="2000" dirty="0" err="1" smtClean="0">
                <a:latin typeface="Arial" charset="0"/>
              </a:rPr>
              <a:t>ě</a:t>
            </a:r>
            <a:r>
              <a:rPr lang="en-GB" sz="2000" dirty="0" smtClean="0">
                <a:latin typeface="Arial" charset="0"/>
                <a:cs typeface="Times New Roman" pitchFamily="16" charset="0"/>
              </a:rPr>
              <a:t> </a:t>
            </a:r>
            <a:r>
              <a:rPr lang="en-GB" sz="2000" dirty="0" err="1" smtClean="0">
                <a:latin typeface="Arial" charset="0"/>
                <a:cs typeface="Times New Roman" pitchFamily="16" charset="0"/>
              </a:rPr>
              <a:t>vstupy</a:t>
            </a:r>
            <a:r>
              <a:rPr lang="en-GB" sz="2000" dirty="0" smtClean="0">
                <a:latin typeface="Arial" charset="0"/>
                <a:cs typeface="Times New Roman" pitchFamily="16" charset="0"/>
              </a:rPr>
              <a:t>.</a:t>
            </a:r>
            <a:endParaRPr lang="en-GB" sz="2000" i="1" dirty="0" smtClean="0">
              <a:latin typeface="Arial" charset="0"/>
            </a:endParaRPr>
          </a:p>
          <a:p>
            <a:pPr algn="just" eaLnBrk="1" hangingPunct="1">
              <a:lnSpc>
                <a:spcPct val="100000"/>
              </a:lnSpc>
              <a:spcBef>
                <a:spcPts val="500"/>
              </a:spcBef>
              <a:buFont typeface="Arial" charset="0"/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2000" i="1" dirty="0" err="1" smtClean="0">
                <a:latin typeface="Arial" charset="0"/>
                <a:cs typeface="Times New Roman" pitchFamily="16" charset="0"/>
              </a:rPr>
              <a:t>P</a:t>
            </a:r>
            <a:r>
              <a:rPr lang="en-GB" sz="2000" i="1" dirty="0" err="1" smtClean="0">
                <a:latin typeface="Arial" charset="0"/>
              </a:rPr>
              <a:t>ř</a:t>
            </a:r>
            <a:r>
              <a:rPr lang="en-GB" sz="2000" i="1" dirty="0" err="1" smtClean="0">
                <a:latin typeface="Arial" charset="0"/>
                <a:cs typeface="Times New Roman" pitchFamily="16" charset="0"/>
              </a:rPr>
              <a:t>íklady</a:t>
            </a:r>
            <a:r>
              <a:rPr lang="en-GB" sz="2000" i="1" dirty="0" smtClean="0">
                <a:latin typeface="Arial" charset="0"/>
                <a:cs typeface="Times New Roman" pitchFamily="16" charset="0"/>
              </a:rPr>
              <a:t>:</a:t>
            </a:r>
          </a:p>
          <a:p>
            <a:pPr eaLnBrk="1" hangingPunct="1">
              <a:lnSpc>
                <a:spcPct val="100000"/>
              </a:lnSpc>
              <a:spcBef>
                <a:spcPts val="500"/>
              </a:spcBef>
              <a:buFont typeface="Arial" charset="0"/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2000" dirty="0" smtClean="0">
                <a:latin typeface="Arial" charset="0"/>
                <a:cs typeface="Times New Roman" pitchFamily="16" charset="0"/>
              </a:rPr>
              <a:t>· </a:t>
            </a:r>
            <a:r>
              <a:rPr lang="en-GB" sz="2000" dirty="0" smtClean="0">
                <a:latin typeface="Arial" charset="0"/>
              </a:rPr>
              <a:t> </a:t>
            </a:r>
            <a:r>
              <a:rPr lang="en-GB" sz="2000" i="1" dirty="0" err="1" smtClean="0">
                <a:latin typeface="Arial" charset="0"/>
                <a:cs typeface="Times New Roman" pitchFamily="16" charset="0"/>
              </a:rPr>
              <a:t>termoregula</a:t>
            </a:r>
            <a:r>
              <a:rPr lang="en-GB" sz="2000" i="1" dirty="0" err="1" smtClean="0">
                <a:latin typeface="Arial" charset="0"/>
              </a:rPr>
              <a:t>č</a:t>
            </a:r>
            <a:r>
              <a:rPr lang="en-GB" sz="2000" i="1" dirty="0" err="1" smtClean="0">
                <a:latin typeface="Arial" charset="0"/>
                <a:cs typeface="Times New Roman" pitchFamily="16" charset="0"/>
              </a:rPr>
              <a:t>ní</a:t>
            </a:r>
            <a:r>
              <a:rPr lang="en-GB" sz="2000" i="1" dirty="0" smtClean="0">
                <a:latin typeface="Arial" charset="0"/>
                <a:cs typeface="Times New Roman" pitchFamily="16" charset="0"/>
              </a:rPr>
              <a:t> </a:t>
            </a:r>
            <a:r>
              <a:rPr lang="en-GB" sz="2000" i="1" dirty="0" err="1" smtClean="0">
                <a:latin typeface="Arial" charset="0"/>
                <a:cs typeface="Times New Roman" pitchFamily="16" charset="0"/>
              </a:rPr>
              <a:t>systém</a:t>
            </a:r>
            <a:r>
              <a:rPr lang="en-GB" sz="2000" i="1" dirty="0" smtClean="0">
                <a:latin typeface="Arial" charset="0"/>
                <a:cs typeface="Times New Roman" pitchFamily="16" charset="0"/>
              </a:rPr>
              <a:t> </a:t>
            </a:r>
            <a:r>
              <a:rPr lang="en-GB" sz="2000" i="1" dirty="0" err="1" smtClean="0">
                <a:latin typeface="Arial" charset="0"/>
              </a:rPr>
              <a:t>ž</a:t>
            </a:r>
            <a:r>
              <a:rPr lang="en-GB" sz="2000" i="1" dirty="0" err="1" smtClean="0">
                <a:latin typeface="Arial" charset="0"/>
                <a:cs typeface="Times New Roman" pitchFamily="16" charset="0"/>
              </a:rPr>
              <a:t>ivého</a:t>
            </a:r>
            <a:r>
              <a:rPr lang="en-GB" sz="2000" i="1" dirty="0" smtClean="0">
                <a:latin typeface="Arial" charset="0"/>
                <a:cs typeface="Times New Roman" pitchFamily="16" charset="0"/>
              </a:rPr>
              <a:t> </a:t>
            </a:r>
            <a:r>
              <a:rPr lang="en-GB" sz="2000" i="1" dirty="0" err="1" smtClean="0">
                <a:latin typeface="Arial" charset="0"/>
                <a:cs typeface="Times New Roman" pitchFamily="16" charset="0"/>
              </a:rPr>
              <a:t>organismu</a:t>
            </a:r>
            <a:r>
              <a:rPr lang="en-GB" sz="2000" dirty="0" smtClean="0">
                <a:latin typeface="Arial" charset="0"/>
                <a:cs typeface="Times New Roman" pitchFamily="16" charset="0"/>
              </a:rPr>
              <a:t> - </a:t>
            </a:r>
            <a:r>
              <a:rPr lang="en-GB" sz="2000" dirty="0" err="1" smtClean="0">
                <a:latin typeface="Arial" charset="0"/>
                <a:cs typeface="Times New Roman" pitchFamily="16" charset="0"/>
              </a:rPr>
              <a:t>systém</a:t>
            </a:r>
            <a:r>
              <a:rPr lang="en-GB" sz="2000" dirty="0" smtClean="0">
                <a:latin typeface="Arial" charset="0"/>
                <a:cs typeface="Times New Roman" pitchFamily="16" charset="0"/>
              </a:rPr>
              <a:t> </a:t>
            </a:r>
            <a:r>
              <a:rPr lang="en-GB" sz="2000" dirty="0" err="1" smtClean="0">
                <a:latin typeface="Arial" charset="0"/>
                <a:cs typeface="Times New Roman" pitchFamily="16" charset="0"/>
              </a:rPr>
              <a:t>m</a:t>
            </a:r>
            <a:r>
              <a:rPr lang="en-GB" sz="2000" dirty="0" err="1" smtClean="0">
                <a:latin typeface="Arial" charset="0"/>
              </a:rPr>
              <a:t>ůž</a:t>
            </a:r>
            <a:r>
              <a:rPr lang="en-GB" sz="2000" dirty="0" err="1" smtClean="0">
                <a:latin typeface="Arial" charset="0"/>
                <a:cs typeface="Times New Roman" pitchFamily="16" charset="0"/>
              </a:rPr>
              <a:t>eme</a:t>
            </a:r>
            <a:r>
              <a:rPr lang="en-GB" sz="2000" dirty="0" smtClean="0">
                <a:latin typeface="Arial" charset="0"/>
                <a:cs typeface="Times New Roman" pitchFamily="16" charset="0"/>
              </a:rPr>
              <a:t> </a:t>
            </a:r>
            <a:r>
              <a:rPr lang="en-GB" sz="2000" dirty="0" err="1" smtClean="0">
                <a:latin typeface="Arial" charset="0"/>
                <a:cs typeface="Times New Roman" pitchFamily="16" charset="0"/>
              </a:rPr>
              <a:t>pova</a:t>
            </a:r>
            <a:r>
              <a:rPr lang="en-GB" sz="2000" dirty="0" err="1" smtClean="0">
                <a:latin typeface="Arial" charset="0"/>
              </a:rPr>
              <a:t>ž</a:t>
            </a:r>
            <a:r>
              <a:rPr lang="en-GB" sz="2000" dirty="0" err="1" smtClean="0">
                <a:latin typeface="Arial" charset="0"/>
                <a:cs typeface="Times New Roman" pitchFamily="16" charset="0"/>
              </a:rPr>
              <a:t>ovat</a:t>
            </a:r>
            <a:r>
              <a:rPr lang="en-GB" sz="2000" dirty="0" smtClean="0">
                <a:latin typeface="Arial" charset="0"/>
                <a:cs typeface="Times New Roman" pitchFamily="16" charset="0"/>
              </a:rPr>
              <a:t> </a:t>
            </a:r>
            <a:r>
              <a:rPr lang="en-GB" sz="2000" dirty="0" err="1" smtClean="0">
                <a:latin typeface="Arial" charset="0"/>
                <a:cs typeface="Times New Roman" pitchFamily="16" charset="0"/>
              </a:rPr>
              <a:t>za</a:t>
            </a:r>
            <a:r>
              <a:rPr lang="en-GB" sz="2000" dirty="0" smtClean="0">
                <a:latin typeface="Arial" charset="0"/>
                <a:cs typeface="Times New Roman" pitchFamily="16" charset="0"/>
              </a:rPr>
              <a:t> </a:t>
            </a:r>
            <a:r>
              <a:rPr lang="en-GB" sz="2000" dirty="0" err="1" smtClean="0">
                <a:latin typeface="Arial" charset="0"/>
                <a:cs typeface="Times New Roman" pitchFamily="16" charset="0"/>
              </a:rPr>
              <a:t>separabilní</a:t>
            </a:r>
            <a:r>
              <a:rPr lang="en-GB" sz="2000" dirty="0" smtClean="0">
                <a:latin typeface="Arial" charset="0"/>
                <a:cs typeface="Times New Roman" pitchFamily="16" charset="0"/>
              </a:rPr>
              <a:t>, </a:t>
            </a:r>
            <a:r>
              <a:rPr lang="en-GB" sz="2000" dirty="0" err="1" smtClean="0">
                <a:latin typeface="Arial" charset="0"/>
                <a:cs typeface="Times New Roman" pitchFamily="16" charset="0"/>
              </a:rPr>
              <a:t>pokud</a:t>
            </a:r>
            <a:r>
              <a:rPr lang="en-GB" sz="2000" dirty="0" smtClean="0">
                <a:latin typeface="Arial" charset="0"/>
                <a:cs typeface="Times New Roman" pitchFamily="16" charset="0"/>
              </a:rPr>
              <a:t> </a:t>
            </a:r>
            <a:r>
              <a:rPr lang="en-GB" sz="2000" dirty="0" err="1" smtClean="0">
                <a:latin typeface="Arial" charset="0"/>
                <a:cs typeface="Times New Roman" pitchFamily="16" charset="0"/>
              </a:rPr>
              <a:t>organismus</a:t>
            </a:r>
            <a:r>
              <a:rPr lang="en-GB" sz="2000" dirty="0" smtClean="0">
                <a:latin typeface="Arial" charset="0"/>
                <a:cs typeface="Times New Roman" pitchFamily="16" charset="0"/>
              </a:rPr>
              <a:t> </a:t>
            </a:r>
            <a:r>
              <a:rPr lang="en-GB" sz="2000" dirty="0" err="1" smtClean="0">
                <a:latin typeface="Arial" charset="0"/>
                <a:cs typeface="Times New Roman" pitchFamily="16" charset="0"/>
              </a:rPr>
              <a:t>svou</a:t>
            </a:r>
            <a:r>
              <a:rPr lang="en-GB" sz="2000" dirty="0" smtClean="0">
                <a:latin typeface="Arial" charset="0"/>
                <a:cs typeface="Times New Roman" pitchFamily="16" charset="0"/>
              </a:rPr>
              <a:t> </a:t>
            </a:r>
            <a:r>
              <a:rPr lang="en-GB" sz="2000" dirty="0" err="1" smtClean="0">
                <a:latin typeface="Arial" charset="0"/>
                <a:cs typeface="Times New Roman" pitchFamily="16" charset="0"/>
              </a:rPr>
              <a:t>tepelnou</a:t>
            </a:r>
            <a:r>
              <a:rPr lang="en-GB" sz="2000" dirty="0" smtClean="0">
                <a:latin typeface="Arial" charset="0"/>
                <a:cs typeface="Times New Roman" pitchFamily="16" charset="0"/>
              </a:rPr>
              <a:t> </a:t>
            </a:r>
            <a:r>
              <a:rPr lang="en-GB" sz="2000" dirty="0" err="1" smtClean="0">
                <a:latin typeface="Arial" charset="0"/>
                <a:cs typeface="Times New Roman" pitchFamily="16" charset="0"/>
              </a:rPr>
              <a:t>energií</a:t>
            </a:r>
            <a:r>
              <a:rPr lang="en-GB" sz="2000" dirty="0" smtClean="0">
                <a:latin typeface="Arial" charset="0"/>
                <a:cs typeface="Times New Roman" pitchFamily="16" charset="0"/>
              </a:rPr>
              <a:t> </a:t>
            </a:r>
            <a:r>
              <a:rPr lang="en-GB" sz="2000" dirty="0" err="1" smtClean="0">
                <a:latin typeface="Arial" charset="0"/>
                <a:cs typeface="Times New Roman" pitchFamily="16" charset="0"/>
              </a:rPr>
              <a:t>významn</a:t>
            </a:r>
            <a:r>
              <a:rPr lang="en-GB" sz="2000" dirty="0" err="1" smtClean="0">
                <a:latin typeface="Arial" charset="0"/>
              </a:rPr>
              <a:t>ě</a:t>
            </a:r>
            <a:r>
              <a:rPr lang="en-GB" sz="2000" dirty="0" smtClean="0">
                <a:latin typeface="Arial" charset="0"/>
              </a:rPr>
              <a:t> </a:t>
            </a:r>
            <a:r>
              <a:rPr lang="en-GB" sz="2000" dirty="0" err="1" smtClean="0">
                <a:latin typeface="Arial" charset="0"/>
                <a:cs typeface="Times New Roman" pitchFamily="16" charset="0"/>
              </a:rPr>
              <a:t>neovliv</a:t>
            </a:r>
            <a:r>
              <a:rPr lang="en-GB" sz="2000" dirty="0" err="1" smtClean="0">
                <a:latin typeface="Arial" charset="0"/>
              </a:rPr>
              <a:t>ň</a:t>
            </a:r>
            <a:r>
              <a:rPr lang="en-GB" sz="2000" dirty="0" err="1" smtClean="0">
                <a:latin typeface="Arial" charset="0"/>
                <a:cs typeface="Times New Roman" pitchFamily="16" charset="0"/>
              </a:rPr>
              <a:t>uje</a:t>
            </a:r>
            <a:r>
              <a:rPr lang="en-GB" sz="2000" dirty="0" smtClean="0">
                <a:latin typeface="Arial" charset="0"/>
                <a:cs typeface="Times New Roman" pitchFamily="16" charset="0"/>
              </a:rPr>
              <a:t> </a:t>
            </a:r>
            <a:r>
              <a:rPr lang="en-GB" sz="2000" dirty="0" err="1" smtClean="0">
                <a:latin typeface="Arial" charset="0"/>
                <a:cs typeface="Times New Roman" pitchFamily="16" charset="0"/>
              </a:rPr>
              <a:t>teplotu</a:t>
            </a:r>
            <a:r>
              <a:rPr lang="en-GB" sz="2000" dirty="0" smtClean="0">
                <a:latin typeface="Arial" charset="0"/>
                <a:cs typeface="Times New Roman" pitchFamily="16" charset="0"/>
              </a:rPr>
              <a:t> </a:t>
            </a:r>
            <a:r>
              <a:rPr lang="en-GB" sz="2000" dirty="0" err="1" smtClean="0">
                <a:latin typeface="Arial" charset="0"/>
                <a:cs typeface="Times New Roman" pitchFamily="16" charset="0"/>
              </a:rPr>
              <a:t>prost</a:t>
            </a:r>
            <a:r>
              <a:rPr lang="en-GB" sz="2000" dirty="0" err="1" smtClean="0">
                <a:latin typeface="Arial" charset="0"/>
              </a:rPr>
              <a:t>ř</a:t>
            </a:r>
            <a:r>
              <a:rPr lang="en-GB" sz="2000" dirty="0" err="1" smtClean="0">
                <a:latin typeface="Arial" charset="0"/>
                <a:cs typeface="Times New Roman" pitchFamily="16" charset="0"/>
              </a:rPr>
              <a:t>edí</a:t>
            </a:r>
            <a:r>
              <a:rPr lang="en-GB" sz="2000" dirty="0" smtClean="0">
                <a:latin typeface="Arial" charset="0"/>
                <a:cs typeface="Times New Roman" pitchFamily="16" charset="0"/>
              </a:rPr>
              <a:t>, </a:t>
            </a:r>
            <a:r>
              <a:rPr lang="en-GB" sz="2000" dirty="0" err="1" smtClean="0">
                <a:latin typeface="Arial" charset="0"/>
                <a:cs typeface="Times New Roman" pitchFamily="16" charset="0"/>
              </a:rPr>
              <a:t>ve</a:t>
            </a:r>
            <a:r>
              <a:rPr lang="en-GB" sz="2000" dirty="0" smtClean="0">
                <a:latin typeface="Arial" charset="0"/>
                <a:cs typeface="Times New Roman" pitchFamily="16" charset="0"/>
              </a:rPr>
              <a:t> </a:t>
            </a:r>
            <a:r>
              <a:rPr lang="en-GB" sz="2000" dirty="0" err="1" smtClean="0">
                <a:latin typeface="Arial" charset="0"/>
                <a:cs typeface="Times New Roman" pitchFamily="16" charset="0"/>
              </a:rPr>
              <a:t>kterém</a:t>
            </a:r>
            <a:r>
              <a:rPr lang="en-GB" sz="2000" dirty="0" smtClean="0">
                <a:latin typeface="Arial" charset="0"/>
                <a:cs typeface="Times New Roman" pitchFamily="16" charset="0"/>
              </a:rPr>
              <a:t> se </a:t>
            </a:r>
            <a:r>
              <a:rPr lang="en-GB" sz="2000" dirty="0" err="1" smtClean="0">
                <a:latin typeface="Arial" charset="0"/>
                <a:cs typeface="Times New Roman" pitchFamily="16" charset="0"/>
              </a:rPr>
              <a:t>nachází</a:t>
            </a:r>
            <a:r>
              <a:rPr lang="en-GB" sz="2000" dirty="0" smtClean="0">
                <a:latin typeface="Arial" charset="0"/>
                <a:cs typeface="Times New Roman" pitchFamily="16" charset="0"/>
              </a:rPr>
              <a:t>;</a:t>
            </a:r>
          </a:p>
          <a:p>
            <a:pPr eaLnBrk="1" hangingPunct="1">
              <a:lnSpc>
                <a:spcPct val="100000"/>
              </a:lnSpc>
              <a:spcBef>
                <a:spcPts val="500"/>
              </a:spcBef>
              <a:buFont typeface="Arial" charset="0"/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2000" dirty="0" smtClean="0">
                <a:latin typeface="Arial" charset="0"/>
                <a:cs typeface="Times New Roman" pitchFamily="16" charset="0"/>
              </a:rPr>
              <a:t>·  </a:t>
            </a:r>
            <a:r>
              <a:rPr lang="en-GB" sz="2000" i="1" dirty="0" err="1" smtClean="0">
                <a:latin typeface="Arial" charset="0"/>
                <a:cs typeface="Times New Roman" pitchFamily="16" charset="0"/>
              </a:rPr>
              <a:t>lesní</a:t>
            </a:r>
            <a:r>
              <a:rPr lang="en-GB" sz="2000" i="1" dirty="0" smtClean="0">
                <a:latin typeface="Arial" charset="0"/>
                <a:cs typeface="Times New Roman" pitchFamily="16" charset="0"/>
              </a:rPr>
              <a:t> </a:t>
            </a:r>
            <a:r>
              <a:rPr lang="en-GB" sz="2000" i="1" dirty="0" err="1" smtClean="0">
                <a:latin typeface="Arial" charset="0"/>
                <a:cs typeface="Times New Roman" pitchFamily="16" charset="0"/>
              </a:rPr>
              <a:t>komplex</a:t>
            </a:r>
            <a:r>
              <a:rPr lang="en-GB" sz="2000" i="1" dirty="0" smtClean="0">
                <a:latin typeface="Arial" charset="0"/>
                <a:cs typeface="Times New Roman" pitchFamily="16" charset="0"/>
              </a:rPr>
              <a:t> v </a:t>
            </a:r>
            <a:r>
              <a:rPr lang="en-GB" sz="2000" i="1" dirty="0" err="1" smtClean="0">
                <a:latin typeface="Arial" charset="0"/>
                <a:cs typeface="Times New Roman" pitchFamily="16" charset="0"/>
              </a:rPr>
              <a:t>oblasti</a:t>
            </a:r>
            <a:r>
              <a:rPr lang="en-GB" sz="2000" i="1" dirty="0" smtClean="0">
                <a:latin typeface="Arial" charset="0"/>
                <a:cs typeface="Times New Roman" pitchFamily="16" charset="0"/>
              </a:rPr>
              <a:t> </a:t>
            </a:r>
            <a:r>
              <a:rPr lang="en-GB" sz="2000" i="1" dirty="0" err="1" smtClean="0">
                <a:latin typeface="Arial" charset="0"/>
                <a:cs typeface="Times New Roman" pitchFamily="16" charset="0"/>
              </a:rPr>
              <a:t>zasa</a:t>
            </a:r>
            <a:r>
              <a:rPr lang="en-GB" sz="2000" i="1" dirty="0" err="1" smtClean="0">
                <a:latin typeface="Arial" charset="0"/>
              </a:rPr>
              <a:t>ž</a:t>
            </a:r>
            <a:r>
              <a:rPr lang="en-GB" sz="2000" i="1" dirty="0" err="1" smtClean="0">
                <a:latin typeface="Arial" charset="0"/>
                <a:cs typeface="Times New Roman" pitchFamily="16" charset="0"/>
              </a:rPr>
              <a:t>ené</a:t>
            </a:r>
            <a:r>
              <a:rPr lang="en-GB" sz="2000" i="1" dirty="0" smtClean="0">
                <a:latin typeface="Arial" charset="0"/>
                <a:cs typeface="Times New Roman" pitchFamily="16" charset="0"/>
              </a:rPr>
              <a:t> </a:t>
            </a:r>
            <a:r>
              <a:rPr lang="en-GB" sz="2000" i="1" dirty="0" err="1" smtClean="0">
                <a:latin typeface="Arial" charset="0"/>
                <a:cs typeface="Times New Roman" pitchFamily="16" charset="0"/>
              </a:rPr>
              <a:t>exhaláty</a:t>
            </a:r>
            <a:r>
              <a:rPr lang="en-GB" sz="2000" dirty="0" smtClean="0">
                <a:latin typeface="Arial" charset="0"/>
                <a:cs typeface="Times New Roman" pitchFamily="16" charset="0"/>
              </a:rPr>
              <a:t> - </a:t>
            </a:r>
            <a:r>
              <a:rPr lang="en-GB" sz="2000" dirty="0" err="1" smtClean="0">
                <a:latin typeface="Arial" charset="0"/>
                <a:cs typeface="Times New Roman" pitchFamily="16" charset="0"/>
              </a:rPr>
              <a:t>systém</a:t>
            </a:r>
            <a:r>
              <a:rPr lang="en-GB" sz="2000" dirty="0" smtClean="0">
                <a:latin typeface="Arial" charset="0"/>
                <a:cs typeface="Times New Roman" pitchFamily="16" charset="0"/>
              </a:rPr>
              <a:t> </a:t>
            </a:r>
            <a:r>
              <a:rPr lang="en-GB" sz="2000" dirty="0" err="1" smtClean="0">
                <a:latin typeface="Arial" charset="0"/>
                <a:cs typeface="Times New Roman" pitchFamily="16" charset="0"/>
              </a:rPr>
              <a:t>lze</a:t>
            </a:r>
            <a:r>
              <a:rPr lang="en-GB" sz="2000" dirty="0" smtClean="0">
                <a:latin typeface="Arial" charset="0"/>
                <a:cs typeface="Times New Roman" pitchFamily="16" charset="0"/>
              </a:rPr>
              <a:t> </a:t>
            </a:r>
            <a:r>
              <a:rPr lang="en-GB" sz="2000" dirty="0" err="1" smtClean="0">
                <a:latin typeface="Arial" charset="0"/>
                <a:cs typeface="Times New Roman" pitchFamily="16" charset="0"/>
              </a:rPr>
              <a:t>pova</a:t>
            </a:r>
            <a:r>
              <a:rPr lang="en-GB" sz="2000" dirty="0" err="1" smtClean="0">
                <a:latin typeface="Arial" charset="0"/>
              </a:rPr>
              <a:t>ž</a:t>
            </a:r>
            <a:r>
              <a:rPr lang="en-GB" sz="2000" dirty="0" err="1" smtClean="0">
                <a:latin typeface="Arial" charset="0"/>
                <a:cs typeface="Times New Roman" pitchFamily="16" charset="0"/>
              </a:rPr>
              <a:t>ovat</a:t>
            </a:r>
            <a:r>
              <a:rPr lang="en-GB" sz="2000" dirty="0" smtClean="0">
                <a:latin typeface="Arial" charset="0"/>
                <a:cs typeface="Times New Roman" pitchFamily="16" charset="0"/>
              </a:rPr>
              <a:t> </a:t>
            </a:r>
            <a:r>
              <a:rPr lang="en-GB" sz="2000" dirty="0" err="1" smtClean="0">
                <a:latin typeface="Arial" charset="0"/>
                <a:cs typeface="Times New Roman" pitchFamily="16" charset="0"/>
              </a:rPr>
              <a:t>za</a:t>
            </a:r>
            <a:r>
              <a:rPr lang="en-GB" sz="2000" dirty="0" smtClean="0">
                <a:latin typeface="Arial" charset="0"/>
                <a:cs typeface="Times New Roman" pitchFamily="16" charset="0"/>
              </a:rPr>
              <a:t> </a:t>
            </a:r>
            <a:r>
              <a:rPr lang="en-GB" sz="2000" dirty="0" err="1" smtClean="0">
                <a:latin typeface="Arial" charset="0"/>
                <a:cs typeface="Times New Roman" pitchFamily="16" charset="0"/>
              </a:rPr>
              <a:t>separabilní</a:t>
            </a:r>
            <a:r>
              <a:rPr lang="en-GB" sz="2000" dirty="0" smtClean="0">
                <a:latin typeface="Arial" charset="0"/>
                <a:cs typeface="Times New Roman" pitchFamily="16" charset="0"/>
              </a:rPr>
              <a:t>, </a:t>
            </a:r>
            <a:r>
              <a:rPr lang="en-GB" sz="2000" dirty="0" err="1" smtClean="0">
                <a:latin typeface="Arial" charset="0"/>
                <a:cs typeface="Times New Roman" pitchFamily="16" charset="0"/>
              </a:rPr>
              <a:t>pokud</a:t>
            </a:r>
            <a:r>
              <a:rPr lang="en-GB" sz="2000" dirty="0" smtClean="0">
                <a:latin typeface="Arial" charset="0"/>
                <a:cs typeface="Times New Roman" pitchFamily="16" charset="0"/>
              </a:rPr>
              <a:t> by </a:t>
            </a:r>
            <a:r>
              <a:rPr lang="en-GB" sz="2000" dirty="0" err="1" smtClean="0">
                <a:latin typeface="Arial" charset="0"/>
                <a:cs typeface="Times New Roman" pitchFamily="16" charset="0"/>
              </a:rPr>
              <a:t>zm</a:t>
            </a:r>
            <a:r>
              <a:rPr lang="en-GB" sz="2000" dirty="0" err="1" smtClean="0">
                <a:latin typeface="Arial" charset="0"/>
              </a:rPr>
              <a:t>ě</a:t>
            </a:r>
            <a:r>
              <a:rPr lang="en-GB" sz="2000" dirty="0" err="1" smtClean="0">
                <a:latin typeface="Arial" charset="0"/>
                <a:cs typeface="Times New Roman" pitchFamily="16" charset="0"/>
              </a:rPr>
              <a:t>n</a:t>
            </a:r>
            <a:r>
              <a:rPr lang="en-GB" sz="2000" dirty="0" err="1" smtClean="0">
                <a:latin typeface="Arial" charset="0"/>
              </a:rPr>
              <a:t>ě</a:t>
            </a:r>
            <a:r>
              <a:rPr lang="en-GB" sz="2000" dirty="0" err="1" smtClean="0">
                <a:latin typeface="Arial" charset="0"/>
                <a:cs typeface="Times New Roman" pitchFamily="16" charset="0"/>
              </a:rPr>
              <a:t>ná</a:t>
            </a:r>
            <a:r>
              <a:rPr lang="en-GB" sz="2000" dirty="0" smtClean="0">
                <a:latin typeface="Arial" charset="0"/>
                <a:cs typeface="Times New Roman" pitchFamily="16" charset="0"/>
              </a:rPr>
              <a:t> </a:t>
            </a:r>
            <a:r>
              <a:rPr lang="en-GB" sz="2000" dirty="0" err="1" smtClean="0">
                <a:latin typeface="Arial" charset="0"/>
                <a:cs typeface="Times New Roman" pitchFamily="16" charset="0"/>
              </a:rPr>
              <a:t>schopnost</a:t>
            </a:r>
            <a:r>
              <a:rPr lang="en-GB" sz="2000" dirty="0" smtClean="0">
                <a:latin typeface="Arial" charset="0"/>
                <a:cs typeface="Times New Roman" pitchFamily="16" charset="0"/>
              </a:rPr>
              <a:t> </a:t>
            </a:r>
            <a:r>
              <a:rPr lang="en-GB" sz="2000" dirty="0" err="1" smtClean="0">
                <a:latin typeface="Arial" charset="0"/>
                <a:cs typeface="Times New Roman" pitchFamily="16" charset="0"/>
              </a:rPr>
              <a:t>lesního</a:t>
            </a:r>
            <a:r>
              <a:rPr lang="en-GB" sz="2000" dirty="0" smtClean="0">
                <a:latin typeface="Arial" charset="0"/>
                <a:cs typeface="Times New Roman" pitchFamily="16" charset="0"/>
              </a:rPr>
              <a:t> </a:t>
            </a:r>
            <a:r>
              <a:rPr lang="en-GB" sz="2000" dirty="0" err="1" smtClean="0">
                <a:latin typeface="Arial" charset="0"/>
                <a:cs typeface="Times New Roman" pitchFamily="16" charset="0"/>
              </a:rPr>
              <a:t>komplexu</a:t>
            </a:r>
            <a:r>
              <a:rPr lang="en-GB" sz="2000" dirty="0" smtClean="0">
                <a:latin typeface="Arial" charset="0"/>
                <a:cs typeface="Times New Roman" pitchFamily="16" charset="0"/>
              </a:rPr>
              <a:t> </a:t>
            </a:r>
            <a:r>
              <a:rPr lang="en-GB" sz="2000" dirty="0" err="1" smtClean="0">
                <a:latin typeface="Arial" charset="0"/>
                <a:cs typeface="Times New Roman" pitchFamily="16" charset="0"/>
              </a:rPr>
              <a:t>absorbovat</a:t>
            </a:r>
            <a:r>
              <a:rPr lang="en-GB" sz="2000" dirty="0" smtClean="0">
                <a:latin typeface="Arial" charset="0"/>
                <a:cs typeface="Times New Roman" pitchFamily="16" charset="0"/>
              </a:rPr>
              <a:t> </a:t>
            </a:r>
            <a:r>
              <a:rPr lang="en-GB" sz="2000" dirty="0" err="1" smtClean="0">
                <a:latin typeface="Arial" charset="0"/>
                <a:cs typeface="Times New Roman" pitchFamily="16" charset="0"/>
              </a:rPr>
              <a:t>exhaláty</a:t>
            </a:r>
            <a:r>
              <a:rPr lang="en-GB" sz="2000" dirty="0" smtClean="0">
                <a:latin typeface="Arial" charset="0"/>
                <a:cs typeface="Times New Roman" pitchFamily="16" charset="0"/>
              </a:rPr>
              <a:t> </a:t>
            </a:r>
            <a:r>
              <a:rPr lang="en-GB" sz="2000" dirty="0" err="1" smtClean="0">
                <a:latin typeface="Arial" charset="0"/>
                <a:cs typeface="Times New Roman" pitchFamily="16" charset="0"/>
              </a:rPr>
              <a:t>neovlivnila</a:t>
            </a:r>
            <a:r>
              <a:rPr lang="en-GB" sz="2000" dirty="0" smtClean="0">
                <a:latin typeface="Arial" charset="0"/>
                <a:cs typeface="Times New Roman" pitchFamily="16" charset="0"/>
              </a:rPr>
              <a:t> </a:t>
            </a:r>
            <a:r>
              <a:rPr lang="en-GB" sz="2000" dirty="0" err="1" smtClean="0">
                <a:latin typeface="Arial" charset="0"/>
                <a:cs typeface="Times New Roman" pitchFamily="16" charset="0"/>
              </a:rPr>
              <a:t>celkovou</a:t>
            </a:r>
            <a:r>
              <a:rPr lang="en-GB" sz="2000" dirty="0" smtClean="0">
                <a:latin typeface="Arial" charset="0"/>
                <a:cs typeface="Times New Roman" pitchFamily="16" charset="0"/>
              </a:rPr>
              <a:t> </a:t>
            </a:r>
            <a:r>
              <a:rPr lang="en-GB" sz="2000" dirty="0" err="1" smtClean="0">
                <a:latin typeface="Arial" charset="0"/>
                <a:cs typeface="Times New Roman" pitchFamily="16" charset="0"/>
              </a:rPr>
              <a:t>koncentraci</a:t>
            </a:r>
            <a:r>
              <a:rPr lang="en-GB" sz="2000" dirty="0" smtClean="0">
                <a:latin typeface="Arial" charset="0"/>
                <a:cs typeface="Times New Roman" pitchFamily="16" charset="0"/>
              </a:rPr>
              <a:t> </a:t>
            </a:r>
            <a:r>
              <a:rPr lang="en-GB" sz="2000" dirty="0" err="1" smtClean="0">
                <a:latin typeface="Arial" charset="0"/>
                <a:cs typeface="Times New Roman" pitchFamily="16" charset="0"/>
              </a:rPr>
              <a:t>exhalát</a:t>
            </a:r>
            <a:r>
              <a:rPr lang="en-GB" sz="2000" dirty="0" err="1" smtClean="0">
                <a:latin typeface="Arial" charset="0"/>
              </a:rPr>
              <a:t>ů</a:t>
            </a:r>
            <a:r>
              <a:rPr lang="en-GB" sz="2000" dirty="0" smtClean="0">
                <a:latin typeface="Arial" charset="0"/>
                <a:cs typeface="Times New Roman" pitchFamily="16" charset="0"/>
              </a:rPr>
              <a:t> v </a:t>
            </a:r>
            <a:r>
              <a:rPr lang="en-GB" sz="2000" dirty="0" err="1" smtClean="0">
                <a:latin typeface="Arial" charset="0"/>
                <a:cs typeface="Times New Roman" pitchFamily="16" charset="0"/>
              </a:rPr>
              <a:t>ovzduší</a:t>
            </a:r>
            <a:r>
              <a:rPr lang="en-GB" sz="2000" dirty="0" smtClean="0">
                <a:latin typeface="Arial" charset="0"/>
                <a:cs typeface="Times New Roman" pitchFamily="16" charset="0"/>
              </a:rPr>
              <a:t>;</a:t>
            </a:r>
          </a:p>
          <a:p>
            <a:pPr algn="just" eaLnBrk="1" hangingPunct="1">
              <a:lnSpc>
                <a:spcPct val="100000"/>
              </a:lnSpc>
              <a:spcBef>
                <a:spcPts val="500"/>
              </a:spcBef>
              <a:buFont typeface="Arial" charset="0"/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en-GB" sz="2000" dirty="0" smtClean="0">
              <a:latin typeface="Arial" charset="0"/>
              <a:cs typeface="Times New Roman" pitchFamily="16" charset="0"/>
            </a:endParaRPr>
          </a:p>
        </p:txBody>
      </p:sp>
      <p:grpSp>
        <p:nvGrpSpPr>
          <p:cNvPr id="4" name="Skupina 3"/>
          <p:cNvGrpSpPr/>
          <p:nvPr/>
        </p:nvGrpSpPr>
        <p:grpSpPr>
          <a:xfrm>
            <a:off x="1187624" y="1268760"/>
            <a:ext cx="5832648" cy="1838783"/>
            <a:chOff x="1115616" y="2267580"/>
            <a:chExt cx="7056784" cy="2624716"/>
          </a:xfrm>
        </p:grpSpPr>
        <p:sp>
          <p:nvSpPr>
            <p:cNvPr id="5" name="Obdélník 4"/>
            <p:cNvSpPr/>
            <p:nvPr/>
          </p:nvSpPr>
          <p:spPr>
            <a:xfrm>
              <a:off x="3491880" y="2348880"/>
              <a:ext cx="2808312" cy="2376264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cs-CZ" sz="9600" dirty="0" smtClean="0">
                  <a:solidFill>
                    <a:srgbClr val="FF0000"/>
                  </a:solidFill>
                </a:rPr>
                <a:t> S </a:t>
              </a:r>
              <a:endParaRPr lang="cs-CZ" sz="9600" dirty="0">
                <a:solidFill>
                  <a:srgbClr val="FF0000"/>
                </a:solidFill>
              </a:endParaRPr>
            </a:p>
          </p:txBody>
        </p:sp>
        <p:sp>
          <p:nvSpPr>
            <p:cNvPr id="6" name="TextovéPole 5"/>
            <p:cNvSpPr txBox="1"/>
            <p:nvPr/>
          </p:nvSpPr>
          <p:spPr>
            <a:xfrm>
              <a:off x="5220072" y="3717032"/>
              <a:ext cx="6480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b="1" dirty="0" smtClean="0"/>
                <a:t>X</a:t>
              </a:r>
              <a:endParaRPr lang="cs-CZ" b="1" dirty="0"/>
            </a:p>
          </p:txBody>
        </p:sp>
        <p:sp>
          <p:nvSpPr>
            <p:cNvPr id="7" name="TextovéPole 6"/>
            <p:cNvSpPr txBox="1"/>
            <p:nvPr/>
          </p:nvSpPr>
          <p:spPr>
            <a:xfrm>
              <a:off x="1115616" y="3429000"/>
              <a:ext cx="3600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b="1" dirty="0" smtClean="0"/>
                <a:t>u</a:t>
              </a:r>
              <a:endParaRPr lang="cs-CZ" b="1" dirty="0"/>
            </a:p>
          </p:txBody>
        </p:sp>
        <p:sp>
          <p:nvSpPr>
            <p:cNvPr id="8" name="TextovéPole 7"/>
            <p:cNvSpPr txBox="1"/>
            <p:nvPr/>
          </p:nvSpPr>
          <p:spPr>
            <a:xfrm>
              <a:off x="7812360" y="3581400"/>
              <a:ext cx="3600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b="1" dirty="0" smtClean="0"/>
                <a:t>y</a:t>
              </a:r>
              <a:endParaRPr lang="cs-CZ" b="1" dirty="0"/>
            </a:p>
          </p:txBody>
        </p:sp>
        <p:cxnSp>
          <p:nvCxnSpPr>
            <p:cNvPr id="9" name="Přímá spojovací šipka 8"/>
            <p:cNvCxnSpPr/>
            <p:nvPr/>
          </p:nvCxnSpPr>
          <p:spPr>
            <a:xfrm>
              <a:off x="2771800" y="2492896"/>
              <a:ext cx="72008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Přímá spojovací šipka 9"/>
            <p:cNvCxnSpPr/>
            <p:nvPr/>
          </p:nvCxnSpPr>
          <p:spPr>
            <a:xfrm>
              <a:off x="2771800" y="2780928"/>
              <a:ext cx="72008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Přímá spojovací šipka 10"/>
            <p:cNvCxnSpPr/>
            <p:nvPr/>
          </p:nvCxnSpPr>
          <p:spPr>
            <a:xfrm>
              <a:off x="2771800" y="4509120"/>
              <a:ext cx="72008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Přímá spojovací šipka 11"/>
            <p:cNvCxnSpPr/>
            <p:nvPr/>
          </p:nvCxnSpPr>
          <p:spPr>
            <a:xfrm>
              <a:off x="6300192" y="2564904"/>
              <a:ext cx="72008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Přímá spojovací šipka 12"/>
            <p:cNvCxnSpPr/>
            <p:nvPr/>
          </p:nvCxnSpPr>
          <p:spPr>
            <a:xfrm>
              <a:off x="6300192" y="2780928"/>
              <a:ext cx="72008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Přímá spojovací šipka 13"/>
            <p:cNvCxnSpPr/>
            <p:nvPr/>
          </p:nvCxnSpPr>
          <p:spPr>
            <a:xfrm>
              <a:off x="6300192" y="4509120"/>
              <a:ext cx="72008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ovéPole 14"/>
            <p:cNvSpPr txBox="1"/>
            <p:nvPr/>
          </p:nvSpPr>
          <p:spPr>
            <a:xfrm>
              <a:off x="2073945" y="2267580"/>
              <a:ext cx="609846" cy="5271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dirty="0" smtClean="0"/>
                <a:t>u</a:t>
              </a:r>
              <a:r>
                <a:rPr lang="cs-CZ" baseline="-25000" dirty="0" smtClean="0"/>
                <a:t>1</a:t>
              </a:r>
              <a:endParaRPr lang="cs-CZ" baseline="-25000" dirty="0"/>
            </a:p>
          </p:txBody>
        </p:sp>
        <p:sp>
          <p:nvSpPr>
            <p:cNvPr id="16" name="TextovéPole 15"/>
            <p:cNvSpPr txBox="1"/>
            <p:nvPr/>
          </p:nvSpPr>
          <p:spPr>
            <a:xfrm>
              <a:off x="2073945" y="2564905"/>
              <a:ext cx="697856" cy="5271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dirty="0" smtClean="0"/>
                <a:t>u</a:t>
              </a:r>
              <a:r>
                <a:rPr lang="cs-CZ" baseline="-25000" dirty="0" smtClean="0"/>
                <a:t>2</a:t>
              </a:r>
              <a:endParaRPr lang="cs-CZ" baseline="-25000" dirty="0"/>
            </a:p>
          </p:txBody>
        </p:sp>
        <p:sp>
          <p:nvSpPr>
            <p:cNvPr id="17" name="TextovéPole 16"/>
            <p:cNvSpPr txBox="1"/>
            <p:nvPr/>
          </p:nvSpPr>
          <p:spPr>
            <a:xfrm>
              <a:off x="2161065" y="4283804"/>
              <a:ext cx="610735" cy="5271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dirty="0" err="1" smtClean="0"/>
                <a:t>u</a:t>
              </a:r>
              <a:r>
                <a:rPr lang="cs-CZ" baseline="-25000" dirty="0" err="1" smtClean="0"/>
                <a:t>n</a:t>
              </a:r>
              <a:endParaRPr lang="cs-CZ" baseline="-25000" dirty="0"/>
            </a:p>
          </p:txBody>
        </p:sp>
        <p:sp>
          <p:nvSpPr>
            <p:cNvPr id="18" name="TextovéPole 17"/>
            <p:cNvSpPr txBox="1"/>
            <p:nvPr/>
          </p:nvSpPr>
          <p:spPr>
            <a:xfrm>
              <a:off x="5724128" y="2678723"/>
              <a:ext cx="576065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dirty="0" smtClean="0"/>
                <a:t>x</a:t>
              </a:r>
              <a:r>
                <a:rPr lang="cs-CZ" baseline="-25000" dirty="0" smtClean="0"/>
                <a:t>1 </a:t>
              </a:r>
              <a:r>
                <a:rPr lang="cs-CZ" dirty="0" smtClean="0"/>
                <a:t>x</a:t>
              </a:r>
              <a:r>
                <a:rPr lang="cs-CZ" baseline="-25000" dirty="0" smtClean="0"/>
                <a:t>2</a:t>
              </a:r>
            </a:p>
            <a:p>
              <a:r>
                <a:rPr lang="cs-CZ" baseline="-25000" dirty="0" smtClean="0"/>
                <a:t>.</a:t>
              </a:r>
            </a:p>
            <a:p>
              <a:r>
                <a:rPr lang="cs-CZ" baseline="-25000" dirty="0" smtClean="0"/>
                <a:t>.</a:t>
              </a:r>
            </a:p>
            <a:p>
              <a:r>
                <a:rPr lang="cs-CZ" baseline="-25000" dirty="0" smtClean="0"/>
                <a:t>.</a:t>
              </a:r>
            </a:p>
            <a:p>
              <a:r>
                <a:rPr lang="cs-CZ" dirty="0" err="1" smtClean="0"/>
                <a:t>x</a:t>
              </a:r>
              <a:r>
                <a:rPr lang="cs-CZ" baseline="-25000" dirty="0" err="1" smtClean="0"/>
                <a:t>m</a:t>
              </a:r>
              <a:endParaRPr lang="cs-CZ" baseline="-25000" dirty="0"/>
            </a:p>
          </p:txBody>
        </p:sp>
        <p:sp>
          <p:nvSpPr>
            <p:cNvPr id="19" name="TextovéPole 18"/>
            <p:cNvSpPr txBox="1"/>
            <p:nvPr/>
          </p:nvSpPr>
          <p:spPr>
            <a:xfrm>
              <a:off x="7020272" y="2348880"/>
              <a:ext cx="629403" cy="5271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dirty="0" smtClean="0"/>
                <a:t>y</a:t>
              </a:r>
              <a:r>
                <a:rPr lang="cs-CZ" baseline="-25000" dirty="0" smtClean="0"/>
                <a:t>1</a:t>
              </a:r>
              <a:endParaRPr lang="cs-CZ" baseline="-25000" dirty="0"/>
            </a:p>
          </p:txBody>
        </p:sp>
        <p:sp>
          <p:nvSpPr>
            <p:cNvPr id="20" name="TextovéPole 19"/>
            <p:cNvSpPr txBox="1"/>
            <p:nvPr/>
          </p:nvSpPr>
          <p:spPr>
            <a:xfrm>
              <a:off x="7020272" y="2646205"/>
              <a:ext cx="629403" cy="5271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dirty="0" smtClean="0"/>
                <a:t>y</a:t>
              </a:r>
              <a:r>
                <a:rPr lang="cs-CZ" baseline="-25000" dirty="0" smtClean="0"/>
                <a:t>2</a:t>
              </a:r>
              <a:endParaRPr lang="cs-CZ" baseline="-25000" dirty="0"/>
            </a:p>
          </p:txBody>
        </p:sp>
        <p:sp>
          <p:nvSpPr>
            <p:cNvPr id="21" name="TextovéPole 20"/>
            <p:cNvSpPr txBox="1"/>
            <p:nvPr/>
          </p:nvSpPr>
          <p:spPr>
            <a:xfrm>
              <a:off x="7020272" y="4365104"/>
              <a:ext cx="716524" cy="5271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dirty="0" err="1" smtClean="0"/>
                <a:t>y</a:t>
              </a:r>
              <a:r>
                <a:rPr lang="cs-CZ" baseline="-25000" dirty="0" err="1" smtClean="0"/>
                <a:t>r</a:t>
              </a:r>
              <a:endParaRPr lang="cs-CZ" baseline="-25000" dirty="0"/>
            </a:p>
          </p:txBody>
        </p:sp>
        <p:sp>
          <p:nvSpPr>
            <p:cNvPr id="22" name="TextovéPole 21"/>
            <p:cNvSpPr txBox="1"/>
            <p:nvPr/>
          </p:nvSpPr>
          <p:spPr>
            <a:xfrm>
              <a:off x="2492152" y="3203684"/>
              <a:ext cx="432048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dirty="0" smtClean="0"/>
                <a:t>.</a:t>
              </a:r>
            </a:p>
            <a:p>
              <a:r>
                <a:rPr lang="cs-CZ" baseline="-25000" dirty="0" smtClean="0"/>
                <a:t>.</a:t>
              </a:r>
            </a:p>
            <a:p>
              <a:r>
                <a:rPr lang="cs-CZ" baseline="-25000" dirty="0" smtClean="0"/>
                <a:t>.</a:t>
              </a:r>
              <a:endParaRPr lang="cs-CZ" baseline="-25000" dirty="0"/>
            </a:p>
          </p:txBody>
        </p:sp>
      </p:grpSp>
      <p:sp>
        <p:nvSpPr>
          <p:cNvPr id="23" name="Zahnutá šipka dolů 22"/>
          <p:cNvSpPr/>
          <p:nvPr/>
        </p:nvSpPr>
        <p:spPr>
          <a:xfrm flipH="1">
            <a:off x="2051720" y="548680"/>
            <a:ext cx="4536504" cy="720080"/>
          </a:xfrm>
          <a:prstGeom prst="curvedDownArrow">
            <a:avLst>
              <a:gd name="adj1" fmla="val 18262"/>
              <a:gd name="adj2" fmla="val 91402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sp>
        <p:nvSpPr>
          <p:cNvPr id="24" name="Blesk 23"/>
          <p:cNvSpPr/>
          <p:nvPr/>
        </p:nvSpPr>
        <p:spPr>
          <a:xfrm>
            <a:off x="2051720" y="1124744"/>
            <a:ext cx="504056" cy="288032"/>
          </a:xfrm>
          <a:prstGeom prst="lightningBol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5" name="TextovéPole 24"/>
          <p:cNvSpPr txBox="1"/>
          <p:nvPr/>
        </p:nvSpPr>
        <p:spPr>
          <a:xfrm>
            <a:off x="1547664" y="539388"/>
            <a:ext cx="6038833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cs-CZ" dirty="0" smtClean="0"/>
              <a:t>!!! Výstupy nesmí ovlivňovat vstupy pře okolí systému !!!!</a:t>
            </a:r>
            <a:endParaRPr lang="cs-CZ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1"/>
          <p:cNvSpPr>
            <a:spLocks noGrp="1" noChangeArrowheads="1"/>
          </p:cNvSpPr>
          <p:nvPr>
            <p:ph type="title"/>
          </p:nvPr>
        </p:nvSpPr>
        <p:spPr>
          <a:xfrm>
            <a:off x="1600200" y="188640"/>
            <a:ext cx="5943600" cy="1435100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lnSpc>
                <a:spcPct val="10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dirty="0" err="1" smtClean="0"/>
              <a:t>Základní</a:t>
            </a:r>
            <a:r>
              <a:rPr lang="en-GB" dirty="0" smtClean="0"/>
              <a:t> </a:t>
            </a:r>
            <a:r>
              <a:rPr lang="en-GB" dirty="0" err="1" smtClean="0"/>
              <a:t>atributy</a:t>
            </a:r>
            <a:r>
              <a:rPr lang="en-GB" dirty="0" smtClean="0"/>
              <a:t> </a:t>
            </a:r>
            <a:r>
              <a:rPr lang="en-GB" dirty="0" err="1" smtClean="0"/>
              <a:t>systému</a:t>
            </a:r>
            <a:endParaRPr lang="en-GB" dirty="0" smtClean="0"/>
          </a:p>
        </p:txBody>
      </p:sp>
      <p:sp>
        <p:nvSpPr>
          <p:cNvPr id="4198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04800" y="1981200"/>
            <a:ext cx="8458200" cy="4688160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spcBef>
                <a:spcPts val="600"/>
              </a:spcBef>
              <a:buFont typeface="Arial" charset="0"/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2400" u="sng" dirty="0" err="1" smtClean="0">
                <a:latin typeface="Arial" charset="0"/>
                <a:cs typeface="Arial" charset="0"/>
              </a:rPr>
              <a:t>Stabilita</a:t>
            </a:r>
            <a:r>
              <a:rPr lang="en-GB" sz="2400" dirty="0" smtClean="0">
                <a:latin typeface="Arial" charset="0"/>
                <a:cs typeface="Arial" charset="0"/>
              </a:rPr>
              <a:t> </a:t>
            </a:r>
            <a:r>
              <a:rPr lang="en-GB" sz="2400" dirty="0" smtClean="0">
                <a:latin typeface="Arial" charset="0"/>
              </a:rPr>
              <a:t>-</a:t>
            </a:r>
            <a:r>
              <a:rPr lang="en-GB" sz="2400" dirty="0" smtClean="0">
                <a:latin typeface="Arial" charset="0"/>
                <a:cs typeface="Arial" charset="0"/>
              </a:rPr>
              <a:t> </a:t>
            </a:r>
            <a:r>
              <a:rPr lang="en-GB" sz="2400" dirty="0" err="1" smtClean="0">
                <a:latin typeface="Arial" charset="0"/>
                <a:cs typeface="Arial" charset="0"/>
              </a:rPr>
              <a:t>schopnost</a:t>
            </a:r>
            <a:r>
              <a:rPr lang="en-GB" sz="2400" dirty="0" smtClean="0">
                <a:latin typeface="Arial" charset="0"/>
                <a:cs typeface="Arial" charset="0"/>
              </a:rPr>
              <a:t> </a:t>
            </a:r>
            <a:r>
              <a:rPr lang="en-GB" sz="2400" dirty="0" err="1" smtClean="0">
                <a:latin typeface="Arial" charset="0"/>
                <a:cs typeface="Arial" charset="0"/>
              </a:rPr>
              <a:t>systému</a:t>
            </a:r>
            <a:r>
              <a:rPr lang="en-GB" sz="2400" dirty="0" smtClean="0">
                <a:latin typeface="Arial" charset="0"/>
                <a:cs typeface="Arial" charset="0"/>
              </a:rPr>
              <a:t> </a:t>
            </a:r>
            <a:r>
              <a:rPr lang="en-GB" sz="2400" dirty="0" err="1" smtClean="0">
                <a:latin typeface="Arial" charset="0"/>
                <a:cs typeface="Arial" charset="0"/>
              </a:rPr>
              <a:t>udržovat</a:t>
            </a:r>
            <a:r>
              <a:rPr lang="en-GB" sz="2400" dirty="0" smtClean="0">
                <a:latin typeface="Arial" charset="0"/>
                <a:cs typeface="Arial" charset="0"/>
              </a:rPr>
              <a:t> </a:t>
            </a:r>
            <a:r>
              <a:rPr lang="en-GB" sz="2400" dirty="0" err="1" smtClean="0">
                <a:latin typeface="Arial" charset="0"/>
                <a:cs typeface="Arial" charset="0"/>
              </a:rPr>
              <a:t>si</a:t>
            </a:r>
            <a:r>
              <a:rPr lang="en-GB" sz="2400" dirty="0" smtClean="0">
                <a:latin typeface="Arial" charset="0"/>
                <a:cs typeface="Arial" charset="0"/>
              </a:rPr>
              <a:t> </a:t>
            </a:r>
            <a:r>
              <a:rPr lang="en-GB" sz="2400" dirty="0" err="1" smtClean="0">
                <a:latin typeface="Arial" charset="0"/>
                <a:cs typeface="Arial" charset="0"/>
              </a:rPr>
              <a:t>při</a:t>
            </a:r>
            <a:r>
              <a:rPr lang="en-GB" sz="2400" dirty="0" smtClean="0">
                <a:latin typeface="Arial" charset="0"/>
                <a:cs typeface="Arial" charset="0"/>
              </a:rPr>
              <a:t> </a:t>
            </a:r>
            <a:r>
              <a:rPr lang="en-GB" sz="2400" dirty="0" err="1" smtClean="0">
                <a:latin typeface="Arial" charset="0"/>
                <a:cs typeface="Arial" charset="0"/>
              </a:rPr>
              <a:t>změně</a:t>
            </a:r>
            <a:r>
              <a:rPr lang="en-GB" sz="2400" dirty="0" smtClean="0">
                <a:latin typeface="Arial" charset="0"/>
                <a:cs typeface="Arial" charset="0"/>
              </a:rPr>
              <a:t> </a:t>
            </a:r>
            <a:r>
              <a:rPr lang="en-GB" sz="2400" dirty="0" err="1" smtClean="0">
                <a:latin typeface="Arial" charset="0"/>
                <a:cs typeface="Arial" charset="0"/>
              </a:rPr>
              <a:t>vstupů</a:t>
            </a:r>
            <a:r>
              <a:rPr lang="en-GB" sz="2400" dirty="0" smtClean="0">
                <a:latin typeface="Arial" charset="0"/>
                <a:cs typeface="Arial" charset="0"/>
              </a:rPr>
              <a:t> a </a:t>
            </a:r>
            <a:r>
              <a:rPr lang="en-GB" sz="2400" dirty="0" err="1" smtClean="0">
                <a:latin typeface="Arial" charset="0"/>
                <a:cs typeface="Arial" charset="0"/>
              </a:rPr>
              <a:t>stavů</a:t>
            </a:r>
            <a:r>
              <a:rPr lang="en-GB" sz="2400" dirty="0" smtClean="0">
                <a:latin typeface="Arial" charset="0"/>
                <a:cs typeface="Arial" charset="0"/>
              </a:rPr>
              <a:t> </a:t>
            </a:r>
            <a:r>
              <a:rPr lang="en-GB" sz="2400" dirty="0" err="1" smtClean="0">
                <a:latin typeface="Arial" charset="0"/>
                <a:cs typeface="Arial" charset="0"/>
              </a:rPr>
              <a:t>svých</a:t>
            </a:r>
            <a:r>
              <a:rPr lang="en-GB" sz="2400" dirty="0" smtClean="0">
                <a:latin typeface="Arial" charset="0"/>
                <a:cs typeface="Arial" charset="0"/>
              </a:rPr>
              <a:t> </a:t>
            </a:r>
            <a:r>
              <a:rPr lang="en-GB" sz="2400" dirty="0" err="1" smtClean="0">
                <a:latin typeface="Arial" charset="0"/>
                <a:cs typeface="Arial" charset="0"/>
              </a:rPr>
              <a:t>prvků</a:t>
            </a:r>
            <a:r>
              <a:rPr lang="en-GB" sz="2400" dirty="0" smtClean="0">
                <a:latin typeface="Arial" charset="0"/>
                <a:cs typeface="Arial" charset="0"/>
              </a:rPr>
              <a:t> </a:t>
            </a:r>
            <a:r>
              <a:rPr lang="en-GB" sz="2400" dirty="0" err="1" smtClean="0">
                <a:latin typeface="Arial" charset="0"/>
                <a:cs typeface="Arial" charset="0"/>
              </a:rPr>
              <a:t>nezměněnou</a:t>
            </a:r>
            <a:r>
              <a:rPr lang="en-GB" sz="2400" dirty="0" smtClean="0">
                <a:latin typeface="Arial" charset="0"/>
                <a:cs typeface="Arial" charset="0"/>
              </a:rPr>
              <a:t> </a:t>
            </a:r>
            <a:r>
              <a:rPr lang="en-GB" sz="2400" dirty="0" err="1" smtClean="0">
                <a:latin typeface="Arial" charset="0"/>
                <a:cs typeface="Arial" charset="0"/>
              </a:rPr>
              <a:t>vnější</a:t>
            </a:r>
            <a:r>
              <a:rPr lang="en-GB" sz="2400" dirty="0" smtClean="0">
                <a:latin typeface="Arial" charset="0"/>
                <a:cs typeface="Arial" charset="0"/>
              </a:rPr>
              <a:t> </a:t>
            </a:r>
            <a:r>
              <a:rPr lang="en-GB" sz="2400" dirty="0" err="1" smtClean="0">
                <a:latin typeface="Arial" charset="0"/>
                <a:cs typeface="Arial" charset="0"/>
              </a:rPr>
              <a:t>formu</a:t>
            </a:r>
            <a:r>
              <a:rPr lang="en-GB" sz="2400" dirty="0" smtClean="0">
                <a:latin typeface="Arial" charset="0"/>
                <a:cs typeface="Arial" charset="0"/>
              </a:rPr>
              <a:t> (</a:t>
            </a:r>
            <a:r>
              <a:rPr lang="en-GB" sz="2400" dirty="0" err="1" smtClean="0">
                <a:latin typeface="Arial" charset="0"/>
                <a:cs typeface="Arial" charset="0"/>
              </a:rPr>
              <a:t>chování</a:t>
            </a:r>
            <a:r>
              <a:rPr lang="en-GB" sz="2400" dirty="0" smtClean="0">
                <a:latin typeface="Arial" charset="0"/>
                <a:cs typeface="Arial" charset="0"/>
              </a:rPr>
              <a:t>) </a:t>
            </a:r>
            <a:r>
              <a:rPr lang="en-GB" sz="2400" dirty="0" err="1" smtClean="0">
                <a:latin typeface="Arial" charset="0"/>
                <a:cs typeface="Arial" charset="0"/>
              </a:rPr>
              <a:t>i</a:t>
            </a:r>
            <a:r>
              <a:rPr lang="en-GB" sz="2400" dirty="0" smtClean="0">
                <a:latin typeface="Arial" charset="0"/>
                <a:cs typeface="Arial" charset="0"/>
              </a:rPr>
              <a:t> </a:t>
            </a:r>
            <a:r>
              <a:rPr lang="en-GB" sz="2400" dirty="0" err="1" smtClean="0">
                <a:latin typeface="Arial" charset="0"/>
                <a:cs typeface="Arial" charset="0"/>
              </a:rPr>
              <a:t>navzdory</a:t>
            </a:r>
            <a:r>
              <a:rPr lang="en-GB" sz="2400" dirty="0" smtClean="0">
                <a:latin typeface="Arial" charset="0"/>
                <a:cs typeface="Arial" charset="0"/>
              </a:rPr>
              <a:t> </a:t>
            </a:r>
            <a:r>
              <a:rPr lang="en-GB" sz="2400" dirty="0" err="1" smtClean="0">
                <a:latin typeface="Arial" charset="0"/>
                <a:cs typeface="Arial" charset="0"/>
              </a:rPr>
              <a:t>procesům</a:t>
            </a:r>
            <a:r>
              <a:rPr lang="en-GB" sz="2400" dirty="0" smtClean="0">
                <a:latin typeface="Arial" charset="0"/>
                <a:cs typeface="Arial" charset="0"/>
              </a:rPr>
              <a:t> </a:t>
            </a:r>
            <a:r>
              <a:rPr lang="en-GB" sz="2400" dirty="0" err="1" smtClean="0">
                <a:latin typeface="Arial" charset="0"/>
                <a:cs typeface="Arial" charset="0"/>
              </a:rPr>
              <a:t>probíhajícím</a:t>
            </a:r>
            <a:r>
              <a:rPr lang="en-GB" sz="2400" dirty="0" smtClean="0">
                <a:latin typeface="Arial" charset="0"/>
                <a:cs typeface="Arial" charset="0"/>
              </a:rPr>
              <a:t> </a:t>
            </a:r>
            <a:r>
              <a:rPr lang="en-GB" sz="2400" dirty="0" err="1" smtClean="0">
                <a:latin typeface="Arial" charset="0"/>
                <a:cs typeface="Arial" charset="0"/>
              </a:rPr>
              <a:t>uvnitř</a:t>
            </a:r>
            <a:r>
              <a:rPr lang="en-GB" sz="2400" dirty="0" smtClean="0">
                <a:latin typeface="Arial" charset="0"/>
                <a:cs typeface="Arial" charset="0"/>
              </a:rPr>
              <a:t> </a:t>
            </a:r>
            <a:r>
              <a:rPr lang="en-GB" sz="2400" dirty="0" err="1" smtClean="0">
                <a:latin typeface="Arial" charset="0"/>
                <a:cs typeface="Arial" charset="0"/>
              </a:rPr>
              <a:t>systému</a:t>
            </a:r>
            <a:r>
              <a:rPr lang="en-GB" sz="2400" dirty="0" smtClean="0">
                <a:latin typeface="Arial" charset="0"/>
                <a:cs typeface="Arial" charset="0"/>
              </a:rPr>
              <a:t>. </a:t>
            </a:r>
            <a:endParaRPr lang="cs-CZ" sz="2400" dirty="0" smtClean="0">
              <a:latin typeface="Arial" charset="0"/>
              <a:cs typeface="Arial" charset="0"/>
            </a:endParaRP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buFont typeface="Arial" charset="0"/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2400" dirty="0" err="1" smtClean="0">
                <a:latin typeface="Arial" charset="0"/>
                <a:cs typeface="Arial" charset="0"/>
              </a:rPr>
              <a:t>Stabilitu</a:t>
            </a:r>
            <a:r>
              <a:rPr lang="en-GB" sz="2400" dirty="0" smtClean="0">
                <a:latin typeface="Arial" charset="0"/>
                <a:cs typeface="Arial" charset="0"/>
              </a:rPr>
              <a:t> </a:t>
            </a:r>
            <a:r>
              <a:rPr lang="en-GB" sz="2400" dirty="0" err="1" smtClean="0">
                <a:latin typeface="Arial" charset="0"/>
                <a:cs typeface="Arial" charset="0"/>
              </a:rPr>
              <a:t>chápeme</a:t>
            </a:r>
            <a:r>
              <a:rPr lang="en-GB" sz="2400" dirty="0" smtClean="0">
                <a:latin typeface="Arial" charset="0"/>
                <a:cs typeface="Arial" charset="0"/>
              </a:rPr>
              <a:t> </a:t>
            </a:r>
            <a:r>
              <a:rPr lang="en-GB" sz="2400" dirty="0" err="1" smtClean="0">
                <a:latin typeface="Arial" charset="0"/>
                <a:cs typeface="Arial" charset="0"/>
              </a:rPr>
              <a:t>jako</a:t>
            </a:r>
            <a:r>
              <a:rPr lang="en-GB" sz="2400" dirty="0" smtClean="0">
                <a:latin typeface="Arial" charset="0"/>
                <a:cs typeface="Arial" charset="0"/>
              </a:rPr>
              <a:t> </a:t>
            </a:r>
            <a:r>
              <a:rPr lang="en-GB" sz="2400" dirty="0" err="1" smtClean="0">
                <a:latin typeface="Arial" charset="0"/>
                <a:cs typeface="Arial" charset="0"/>
              </a:rPr>
              <a:t>vlastnost</a:t>
            </a:r>
            <a:r>
              <a:rPr lang="en-GB" sz="2400" dirty="0" smtClean="0">
                <a:latin typeface="Arial" charset="0"/>
                <a:cs typeface="Arial" charset="0"/>
              </a:rPr>
              <a:t> </a:t>
            </a:r>
            <a:r>
              <a:rPr lang="en-GB" sz="2400" dirty="0" err="1" smtClean="0">
                <a:latin typeface="Arial" charset="0"/>
                <a:cs typeface="Arial" charset="0"/>
              </a:rPr>
              <a:t>zaručující</a:t>
            </a:r>
            <a:r>
              <a:rPr lang="en-GB" sz="2400" dirty="0" smtClean="0">
                <a:latin typeface="Arial" charset="0"/>
                <a:cs typeface="Arial" charset="0"/>
              </a:rPr>
              <a:t>, </a:t>
            </a:r>
            <a:r>
              <a:rPr lang="en-GB" sz="2400" dirty="0" err="1" smtClean="0">
                <a:latin typeface="Arial" charset="0"/>
                <a:cs typeface="Arial" charset="0"/>
              </a:rPr>
              <a:t>že</a:t>
            </a:r>
            <a:r>
              <a:rPr lang="en-GB" sz="2400" dirty="0" smtClean="0">
                <a:latin typeface="Arial" charset="0"/>
                <a:cs typeface="Arial" charset="0"/>
              </a:rPr>
              <a:t> </a:t>
            </a:r>
            <a:r>
              <a:rPr lang="en-GB" sz="2400" dirty="0" err="1" smtClean="0">
                <a:latin typeface="Arial" charset="0"/>
                <a:cs typeface="Arial" charset="0"/>
              </a:rPr>
              <a:t>po</a:t>
            </a:r>
            <a:r>
              <a:rPr lang="en-GB" sz="2400" dirty="0" smtClean="0">
                <a:latin typeface="Arial" charset="0"/>
                <a:cs typeface="Arial" charset="0"/>
              </a:rPr>
              <a:t> </a:t>
            </a:r>
            <a:r>
              <a:rPr lang="en-GB" sz="2400" dirty="0" err="1" smtClean="0">
                <a:latin typeface="Arial" charset="0"/>
                <a:cs typeface="Arial" charset="0"/>
              </a:rPr>
              <a:t>určité</a:t>
            </a:r>
            <a:r>
              <a:rPr lang="en-GB" sz="2400" dirty="0" smtClean="0">
                <a:latin typeface="Arial" charset="0"/>
                <a:cs typeface="Arial" charset="0"/>
              </a:rPr>
              <a:t> </a:t>
            </a:r>
            <a:r>
              <a:rPr lang="en-GB" sz="2400" dirty="0" err="1" smtClean="0">
                <a:latin typeface="Arial" charset="0"/>
                <a:cs typeface="Arial" charset="0"/>
              </a:rPr>
              <a:t>malé</a:t>
            </a:r>
            <a:r>
              <a:rPr lang="en-GB" sz="2400" dirty="0" smtClean="0">
                <a:latin typeface="Arial" charset="0"/>
                <a:cs typeface="Arial" charset="0"/>
              </a:rPr>
              <a:t> </a:t>
            </a:r>
            <a:r>
              <a:rPr lang="en-GB" sz="2400" dirty="0" err="1" smtClean="0">
                <a:latin typeface="Arial" charset="0"/>
                <a:cs typeface="Arial" charset="0"/>
              </a:rPr>
              <a:t>změně</a:t>
            </a:r>
            <a:r>
              <a:rPr lang="en-GB" sz="2400" dirty="0" smtClean="0">
                <a:latin typeface="Arial" charset="0"/>
                <a:cs typeface="Arial" charset="0"/>
              </a:rPr>
              <a:t> </a:t>
            </a:r>
            <a:r>
              <a:rPr lang="en-GB" sz="2400" dirty="0" err="1" smtClean="0">
                <a:latin typeface="Arial" charset="0"/>
                <a:cs typeface="Arial" charset="0"/>
              </a:rPr>
              <a:t>počátečních</a:t>
            </a:r>
            <a:r>
              <a:rPr lang="en-GB" sz="2400" dirty="0" smtClean="0">
                <a:latin typeface="Arial" charset="0"/>
                <a:cs typeface="Arial" charset="0"/>
              </a:rPr>
              <a:t> </a:t>
            </a:r>
            <a:r>
              <a:rPr lang="en-GB" sz="2400" dirty="0" err="1" smtClean="0">
                <a:latin typeface="Arial" charset="0"/>
                <a:cs typeface="Arial" charset="0"/>
              </a:rPr>
              <a:t>podmínek</a:t>
            </a:r>
            <a:r>
              <a:rPr lang="en-GB" sz="2400" dirty="0" smtClean="0">
                <a:latin typeface="Arial" charset="0"/>
                <a:cs typeface="Arial" charset="0"/>
              </a:rPr>
              <a:t> </a:t>
            </a:r>
            <a:r>
              <a:rPr lang="en-GB" sz="2400" dirty="0" err="1" smtClean="0">
                <a:latin typeface="Arial" charset="0"/>
                <a:cs typeface="Arial" charset="0"/>
              </a:rPr>
              <a:t>nastane</a:t>
            </a:r>
            <a:r>
              <a:rPr lang="en-GB" sz="2400" dirty="0" smtClean="0">
                <a:latin typeface="Arial" charset="0"/>
                <a:cs typeface="Arial" charset="0"/>
              </a:rPr>
              <a:t> v </a:t>
            </a:r>
            <a:r>
              <a:rPr lang="en-GB" sz="2400" dirty="0" err="1" smtClean="0">
                <a:latin typeface="Arial" charset="0"/>
                <a:cs typeface="Arial" charset="0"/>
              </a:rPr>
              <a:t>systému</a:t>
            </a:r>
            <a:r>
              <a:rPr lang="en-GB" sz="2400" dirty="0" smtClean="0">
                <a:latin typeface="Arial" charset="0"/>
                <a:cs typeface="Arial" charset="0"/>
              </a:rPr>
              <a:t> </a:t>
            </a:r>
            <a:r>
              <a:rPr lang="en-GB" sz="2400" dirty="0" err="1" smtClean="0">
                <a:latin typeface="Arial" charset="0"/>
                <a:cs typeface="Arial" charset="0"/>
              </a:rPr>
              <a:t>při</a:t>
            </a:r>
            <a:r>
              <a:rPr lang="en-GB" sz="2400" dirty="0" smtClean="0">
                <a:latin typeface="Arial" charset="0"/>
                <a:cs typeface="Arial" charset="0"/>
              </a:rPr>
              <a:t> </a:t>
            </a:r>
            <a:r>
              <a:rPr lang="en-GB" sz="2400" dirty="0" err="1" smtClean="0">
                <a:latin typeface="Arial" charset="0"/>
                <a:cs typeface="Arial" charset="0"/>
              </a:rPr>
              <a:t>nezměněných</a:t>
            </a:r>
            <a:r>
              <a:rPr lang="en-GB" sz="2400" dirty="0" smtClean="0">
                <a:latin typeface="Arial" charset="0"/>
                <a:cs typeface="Arial" charset="0"/>
              </a:rPr>
              <a:t> </a:t>
            </a:r>
            <a:r>
              <a:rPr lang="en-GB" sz="2400" dirty="0" err="1" smtClean="0">
                <a:latin typeface="Arial" charset="0"/>
                <a:cs typeface="Arial" charset="0"/>
              </a:rPr>
              <a:t>vstupech</a:t>
            </a:r>
            <a:r>
              <a:rPr lang="en-GB" sz="2400" dirty="0" smtClean="0">
                <a:latin typeface="Arial" charset="0"/>
                <a:cs typeface="Arial" charset="0"/>
              </a:rPr>
              <a:t> </a:t>
            </a:r>
            <a:r>
              <a:rPr lang="en-GB" sz="2400" dirty="0" err="1" smtClean="0">
                <a:latin typeface="Arial" charset="0"/>
                <a:cs typeface="Arial" charset="0"/>
              </a:rPr>
              <a:t>pohyb</a:t>
            </a:r>
            <a:r>
              <a:rPr lang="en-GB" sz="2400" dirty="0" smtClean="0">
                <a:latin typeface="Arial" charset="0"/>
                <a:cs typeface="Arial" charset="0"/>
              </a:rPr>
              <a:t> </a:t>
            </a:r>
            <a:r>
              <a:rPr lang="en-GB" sz="2400" dirty="0" err="1" smtClean="0">
                <a:latin typeface="Arial" charset="0"/>
                <a:cs typeface="Arial" charset="0"/>
              </a:rPr>
              <a:t>jen</a:t>
            </a:r>
            <a:r>
              <a:rPr lang="en-GB" sz="2400" dirty="0" smtClean="0">
                <a:latin typeface="Arial" charset="0"/>
                <a:cs typeface="Arial" charset="0"/>
              </a:rPr>
              <a:t> </a:t>
            </a:r>
            <a:r>
              <a:rPr lang="en-GB" sz="2400" dirty="0" err="1" smtClean="0">
                <a:latin typeface="Arial" charset="0"/>
                <a:cs typeface="Arial" charset="0"/>
              </a:rPr>
              <a:t>málo</a:t>
            </a:r>
            <a:r>
              <a:rPr lang="en-GB" sz="2400" dirty="0" smtClean="0">
                <a:latin typeface="Arial" charset="0"/>
                <a:cs typeface="Arial" charset="0"/>
              </a:rPr>
              <a:t> </a:t>
            </a:r>
            <a:r>
              <a:rPr lang="en-GB" sz="2400" dirty="0" err="1" smtClean="0">
                <a:latin typeface="Arial" charset="0"/>
                <a:cs typeface="Arial" charset="0"/>
              </a:rPr>
              <a:t>odlišný</a:t>
            </a:r>
            <a:r>
              <a:rPr lang="en-GB" sz="2400" dirty="0" smtClean="0">
                <a:latin typeface="Arial" charset="0"/>
                <a:cs typeface="Arial" charset="0"/>
              </a:rPr>
              <a:t> </a:t>
            </a:r>
            <a:r>
              <a:rPr lang="en-GB" sz="2400" dirty="0" err="1" smtClean="0">
                <a:latin typeface="Arial" charset="0"/>
                <a:cs typeface="Arial" charset="0"/>
              </a:rPr>
              <a:t>od</a:t>
            </a:r>
            <a:r>
              <a:rPr lang="en-GB" sz="2400" dirty="0" smtClean="0">
                <a:latin typeface="Arial" charset="0"/>
                <a:cs typeface="Arial" charset="0"/>
              </a:rPr>
              <a:t> </a:t>
            </a:r>
            <a:r>
              <a:rPr lang="en-GB" sz="2400" dirty="0" err="1" smtClean="0">
                <a:latin typeface="Arial" charset="0"/>
                <a:cs typeface="Arial" charset="0"/>
              </a:rPr>
              <a:t>původního</a:t>
            </a:r>
            <a:r>
              <a:rPr lang="en-GB" sz="2400" dirty="0" smtClean="0">
                <a:latin typeface="Arial" charset="0"/>
                <a:cs typeface="Arial" charset="0"/>
              </a:rPr>
              <a:t>. </a:t>
            </a:r>
            <a:endParaRPr lang="cs-CZ" sz="2400" dirty="0" smtClean="0">
              <a:latin typeface="Arial" charset="0"/>
              <a:cs typeface="Arial" charset="0"/>
            </a:endParaRP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buFont typeface="Arial" charset="0"/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2400" dirty="0" err="1" smtClean="0">
                <a:latin typeface="Arial" charset="0"/>
                <a:cs typeface="Arial" charset="0"/>
              </a:rPr>
              <a:t>Pojem</a:t>
            </a:r>
            <a:r>
              <a:rPr lang="en-GB" sz="2400" dirty="0" smtClean="0">
                <a:latin typeface="Arial" charset="0"/>
                <a:cs typeface="Arial" charset="0"/>
              </a:rPr>
              <a:t> stability se </a:t>
            </a:r>
            <a:r>
              <a:rPr lang="en-GB" sz="2400" dirty="0" err="1" smtClean="0">
                <a:latin typeface="Arial" charset="0"/>
                <a:cs typeface="Arial" charset="0"/>
              </a:rPr>
              <a:t>neomezuje</a:t>
            </a:r>
            <a:r>
              <a:rPr lang="en-GB" sz="2400" dirty="0" smtClean="0">
                <a:latin typeface="Arial" charset="0"/>
                <a:cs typeface="Arial" charset="0"/>
              </a:rPr>
              <a:t> </a:t>
            </a:r>
            <a:r>
              <a:rPr lang="en-GB" sz="2400" dirty="0" err="1" smtClean="0">
                <a:latin typeface="Arial" charset="0"/>
                <a:cs typeface="Arial" charset="0"/>
              </a:rPr>
              <a:t>pouze</a:t>
            </a:r>
            <a:r>
              <a:rPr lang="en-GB" sz="2400" dirty="0" smtClean="0">
                <a:latin typeface="Arial" charset="0"/>
                <a:cs typeface="Arial" charset="0"/>
              </a:rPr>
              <a:t> </a:t>
            </a:r>
            <a:r>
              <a:rPr lang="en-GB" sz="2400" dirty="0" err="1" smtClean="0">
                <a:latin typeface="Arial" charset="0"/>
                <a:cs typeface="Arial" charset="0"/>
              </a:rPr>
              <a:t>na</a:t>
            </a:r>
            <a:r>
              <a:rPr lang="en-GB" sz="2400" dirty="0" smtClean="0">
                <a:latin typeface="Arial" charset="0"/>
                <a:cs typeface="Arial" charset="0"/>
              </a:rPr>
              <a:t> </a:t>
            </a:r>
            <a:r>
              <a:rPr lang="en-GB" sz="2400" dirty="0" err="1" smtClean="0">
                <a:latin typeface="Arial" charset="0"/>
                <a:cs typeface="Arial" charset="0"/>
              </a:rPr>
              <a:t>návrat</a:t>
            </a:r>
            <a:r>
              <a:rPr lang="en-GB" sz="2400" dirty="0" smtClean="0">
                <a:latin typeface="Arial" charset="0"/>
                <a:cs typeface="Arial" charset="0"/>
              </a:rPr>
              <a:t> do </a:t>
            </a:r>
            <a:r>
              <a:rPr lang="en-GB" sz="2400" dirty="0" err="1" smtClean="0">
                <a:latin typeface="Arial" charset="0"/>
                <a:cs typeface="Arial" charset="0"/>
              </a:rPr>
              <a:t>výchozího</a:t>
            </a:r>
            <a:r>
              <a:rPr lang="en-GB" sz="2400" dirty="0" smtClean="0">
                <a:latin typeface="Arial" charset="0"/>
                <a:cs typeface="Arial" charset="0"/>
              </a:rPr>
              <a:t> </a:t>
            </a:r>
            <a:r>
              <a:rPr lang="en-GB" sz="2400" dirty="0" err="1" smtClean="0">
                <a:latin typeface="Arial" charset="0"/>
                <a:cs typeface="Arial" charset="0"/>
              </a:rPr>
              <a:t>stavu</a:t>
            </a:r>
            <a:r>
              <a:rPr lang="en-GB" sz="2400" dirty="0" smtClean="0">
                <a:latin typeface="Arial" charset="0"/>
                <a:cs typeface="Arial" charset="0"/>
              </a:rPr>
              <a:t> </a:t>
            </a:r>
            <a:r>
              <a:rPr lang="en-GB" sz="2400" dirty="0" err="1" smtClean="0">
                <a:latin typeface="Arial" charset="0"/>
                <a:cs typeface="Arial" charset="0"/>
              </a:rPr>
              <a:t>po</a:t>
            </a:r>
            <a:r>
              <a:rPr lang="en-GB" sz="2400" dirty="0" smtClean="0">
                <a:latin typeface="Arial" charset="0"/>
                <a:cs typeface="Arial" charset="0"/>
              </a:rPr>
              <a:t> </a:t>
            </a:r>
            <a:r>
              <a:rPr lang="en-GB" sz="2400" dirty="0" err="1" smtClean="0">
                <a:latin typeface="Arial" charset="0"/>
                <a:cs typeface="Arial" charset="0"/>
              </a:rPr>
              <a:t>poruše</a:t>
            </a:r>
            <a:r>
              <a:rPr lang="en-GB" sz="2400" dirty="0" smtClean="0">
                <a:latin typeface="Arial" charset="0"/>
                <a:cs typeface="Arial" charset="0"/>
              </a:rPr>
              <a:t>, </a:t>
            </a:r>
            <a:r>
              <a:rPr lang="en-GB" sz="2400" dirty="0" err="1" smtClean="0">
                <a:latin typeface="Arial" charset="0"/>
                <a:cs typeface="Arial" charset="0"/>
              </a:rPr>
              <a:t>která</a:t>
            </a:r>
            <a:r>
              <a:rPr lang="en-GB" sz="2400" dirty="0" smtClean="0">
                <a:latin typeface="Arial" charset="0"/>
                <a:cs typeface="Arial" charset="0"/>
              </a:rPr>
              <a:t> </a:t>
            </a:r>
            <a:r>
              <a:rPr lang="en-GB" sz="2400" dirty="0" err="1" smtClean="0">
                <a:latin typeface="Arial" charset="0"/>
                <a:cs typeface="Arial" charset="0"/>
              </a:rPr>
              <a:t>způsobí</a:t>
            </a:r>
            <a:r>
              <a:rPr lang="en-GB" sz="2400" dirty="0" smtClean="0">
                <a:latin typeface="Arial" charset="0"/>
                <a:cs typeface="Arial" charset="0"/>
              </a:rPr>
              <a:t> </a:t>
            </a:r>
            <a:r>
              <a:rPr lang="en-GB" sz="2400" dirty="0" err="1" smtClean="0">
                <a:latin typeface="Arial" charset="0"/>
                <a:cs typeface="Arial" charset="0"/>
              </a:rPr>
              <a:t>vychýlení</a:t>
            </a:r>
            <a:r>
              <a:rPr lang="en-GB" sz="2400" dirty="0" smtClean="0">
                <a:latin typeface="Arial" charset="0"/>
                <a:cs typeface="Arial" charset="0"/>
              </a:rPr>
              <a:t>. </a:t>
            </a:r>
            <a:endParaRPr lang="cs-CZ" sz="2400" dirty="0" smtClean="0">
              <a:latin typeface="Arial" charset="0"/>
              <a:cs typeface="Arial" charset="0"/>
            </a:endParaRP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buFont typeface="Arial" charset="0"/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2400" dirty="0" err="1" smtClean="0">
                <a:latin typeface="Arial" charset="0"/>
                <a:cs typeface="Arial" charset="0"/>
              </a:rPr>
              <a:t>Často</a:t>
            </a:r>
            <a:r>
              <a:rPr lang="en-GB" sz="2400" dirty="0" smtClean="0">
                <a:latin typeface="Arial" charset="0"/>
                <a:cs typeface="Arial" charset="0"/>
              </a:rPr>
              <a:t> je </a:t>
            </a:r>
            <a:r>
              <a:rPr lang="en-GB" sz="2400" dirty="0" err="1" smtClean="0">
                <a:latin typeface="Arial" charset="0"/>
                <a:cs typeface="Arial" charset="0"/>
              </a:rPr>
              <a:t>návrat</a:t>
            </a:r>
            <a:r>
              <a:rPr lang="en-GB" sz="2400" dirty="0" smtClean="0">
                <a:latin typeface="Arial" charset="0"/>
                <a:cs typeface="Arial" charset="0"/>
              </a:rPr>
              <a:t> do </a:t>
            </a:r>
            <a:r>
              <a:rPr lang="en-GB" sz="2400" dirty="0" err="1" smtClean="0">
                <a:latin typeface="Arial" charset="0"/>
                <a:cs typeface="Arial" charset="0"/>
              </a:rPr>
              <a:t>původního</a:t>
            </a:r>
            <a:r>
              <a:rPr lang="en-GB" sz="2400" dirty="0" smtClean="0">
                <a:latin typeface="Arial" charset="0"/>
                <a:cs typeface="Arial" charset="0"/>
              </a:rPr>
              <a:t> </a:t>
            </a:r>
            <a:r>
              <a:rPr lang="en-GB" sz="2400" dirty="0" err="1" smtClean="0">
                <a:latin typeface="Arial" charset="0"/>
                <a:cs typeface="Arial" charset="0"/>
              </a:rPr>
              <a:t>stavu</a:t>
            </a:r>
            <a:r>
              <a:rPr lang="en-GB" sz="2400" dirty="0" smtClean="0">
                <a:latin typeface="Arial" charset="0"/>
                <a:cs typeface="Arial" charset="0"/>
              </a:rPr>
              <a:t> </a:t>
            </a:r>
            <a:r>
              <a:rPr lang="en-GB" sz="2400" dirty="0" err="1" smtClean="0">
                <a:latin typeface="Arial" charset="0"/>
                <a:cs typeface="Arial" charset="0"/>
              </a:rPr>
              <a:t>nemožný</a:t>
            </a:r>
            <a:r>
              <a:rPr lang="en-GB" sz="2400" dirty="0" smtClean="0">
                <a:latin typeface="Arial" charset="0"/>
                <a:cs typeface="Arial" charset="0"/>
              </a:rPr>
              <a:t>, </a:t>
            </a:r>
            <a:r>
              <a:rPr lang="en-GB" sz="2400" dirty="0" err="1" smtClean="0">
                <a:latin typeface="Arial" charset="0"/>
                <a:cs typeface="Arial" charset="0"/>
              </a:rPr>
              <a:t>protože</a:t>
            </a:r>
            <a:r>
              <a:rPr lang="en-GB" sz="2400" dirty="0" smtClean="0">
                <a:latin typeface="Arial" charset="0"/>
                <a:cs typeface="Arial" charset="0"/>
              </a:rPr>
              <a:t> se </a:t>
            </a:r>
            <a:r>
              <a:rPr lang="en-GB" sz="2400" dirty="0" err="1" smtClean="0">
                <a:latin typeface="Arial" charset="0"/>
                <a:cs typeface="Arial" charset="0"/>
              </a:rPr>
              <a:t>změnily</a:t>
            </a:r>
            <a:r>
              <a:rPr lang="en-GB" sz="2400" dirty="0" smtClean="0">
                <a:latin typeface="Arial" charset="0"/>
                <a:cs typeface="Arial" charset="0"/>
              </a:rPr>
              <a:t> </a:t>
            </a:r>
            <a:r>
              <a:rPr lang="en-GB" sz="2400" dirty="0" err="1" smtClean="0">
                <a:latin typeface="Arial" charset="0"/>
                <a:cs typeface="Arial" charset="0"/>
              </a:rPr>
              <a:t>podmínky</a:t>
            </a:r>
            <a:r>
              <a:rPr lang="en-GB" sz="2400" dirty="0" smtClean="0">
                <a:latin typeface="Arial" charset="0"/>
                <a:cs typeface="Arial" charset="0"/>
              </a:rPr>
              <a:t> v </a:t>
            </a:r>
            <a:r>
              <a:rPr lang="en-GB" sz="2400" dirty="0" err="1" smtClean="0">
                <a:latin typeface="Arial" charset="0"/>
                <a:cs typeface="Arial" charset="0"/>
              </a:rPr>
              <a:t>nichž</a:t>
            </a:r>
            <a:r>
              <a:rPr lang="en-GB" sz="2400" dirty="0" smtClean="0">
                <a:latin typeface="Arial" charset="0"/>
                <a:cs typeface="Arial" charset="0"/>
              </a:rPr>
              <a:t> </a:t>
            </a:r>
            <a:r>
              <a:rPr lang="en-GB" sz="2400" dirty="0" err="1" smtClean="0">
                <a:latin typeface="Arial" charset="0"/>
                <a:cs typeface="Arial" charset="0"/>
              </a:rPr>
              <a:t>systém</a:t>
            </a:r>
            <a:r>
              <a:rPr lang="en-GB" sz="2400" dirty="0" smtClean="0">
                <a:latin typeface="Arial" charset="0"/>
                <a:cs typeface="Arial" charset="0"/>
              </a:rPr>
              <a:t> </a:t>
            </a:r>
            <a:r>
              <a:rPr lang="en-GB" sz="2400" dirty="0" err="1" smtClean="0">
                <a:latin typeface="Arial" charset="0"/>
                <a:cs typeface="Arial" charset="0"/>
              </a:rPr>
              <a:t>existuje</a:t>
            </a:r>
            <a:r>
              <a:rPr lang="en-GB" sz="2400" dirty="0" smtClean="0">
                <a:latin typeface="Arial" charset="0"/>
                <a:cs typeface="Arial" charset="0"/>
              </a:rPr>
              <a:t> - </a:t>
            </a:r>
            <a:r>
              <a:rPr lang="en-GB" sz="2400" dirty="0" err="1" smtClean="0">
                <a:latin typeface="Arial" charset="0"/>
                <a:cs typeface="Arial" charset="0"/>
              </a:rPr>
              <a:t>pak</a:t>
            </a:r>
            <a:r>
              <a:rPr lang="en-GB" sz="2400" dirty="0" smtClean="0">
                <a:latin typeface="Arial" charset="0"/>
                <a:cs typeface="Arial" charset="0"/>
              </a:rPr>
              <a:t> </a:t>
            </a:r>
            <a:r>
              <a:rPr lang="en-GB" sz="2400" dirty="0" err="1" smtClean="0">
                <a:latin typeface="Arial" charset="0"/>
                <a:cs typeface="Arial" charset="0"/>
              </a:rPr>
              <a:t>si</a:t>
            </a:r>
            <a:r>
              <a:rPr lang="en-GB" sz="2400" dirty="0" smtClean="0">
                <a:latin typeface="Arial" charset="0"/>
                <a:cs typeface="Arial" charset="0"/>
              </a:rPr>
              <a:t> </a:t>
            </a:r>
            <a:r>
              <a:rPr lang="en-GB" sz="2400" dirty="0" err="1" smtClean="0">
                <a:latin typeface="Arial" charset="0"/>
                <a:cs typeface="Arial" charset="0"/>
              </a:rPr>
              <a:t>systém</a:t>
            </a:r>
            <a:r>
              <a:rPr lang="en-GB" sz="2400" dirty="0" smtClean="0">
                <a:latin typeface="Arial" charset="0"/>
                <a:cs typeface="Arial" charset="0"/>
              </a:rPr>
              <a:t> </a:t>
            </a:r>
            <a:r>
              <a:rPr lang="en-GB" sz="2400" dirty="0" err="1" smtClean="0">
                <a:latin typeface="Arial" charset="0"/>
                <a:cs typeface="Arial" charset="0"/>
              </a:rPr>
              <a:t>může</a:t>
            </a:r>
            <a:r>
              <a:rPr lang="en-GB" sz="2400" dirty="0" smtClean="0">
                <a:latin typeface="Arial" charset="0"/>
                <a:cs typeface="Arial" charset="0"/>
              </a:rPr>
              <a:t> </a:t>
            </a:r>
            <a:r>
              <a:rPr lang="en-GB" sz="2400" dirty="0" err="1" smtClean="0">
                <a:latin typeface="Arial" charset="0"/>
                <a:cs typeface="Arial" charset="0"/>
              </a:rPr>
              <a:t>najít</a:t>
            </a:r>
            <a:r>
              <a:rPr lang="en-GB" sz="2400" dirty="0" smtClean="0">
                <a:latin typeface="Arial" charset="0"/>
                <a:cs typeface="Arial" charset="0"/>
              </a:rPr>
              <a:t> </a:t>
            </a:r>
            <a:r>
              <a:rPr lang="en-GB" sz="2400" dirty="0" err="1" smtClean="0">
                <a:latin typeface="Arial" charset="0"/>
                <a:cs typeface="Arial" charset="0"/>
              </a:rPr>
              <a:t>stav</a:t>
            </a:r>
            <a:r>
              <a:rPr lang="en-GB" sz="2400" dirty="0" smtClean="0">
                <a:latin typeface="Arial" charset="0"/>
                <a:cs typeface="Arial" charset="0"/>
              </a:rPr>
              <a:t> </a:t>
            </a:r>
            <a:r>
              <a:rPr lang="en-GB" sz="2400" dirty="0" err="1" smtClean="0">
                <a:latin typeface="Arial" charset="0"/>
                <a:cs typeface="Arial" charset="0"/>
              </a:rPr>
              <a:t>odchylný</a:t>
            </a:r>
            <a:r>
              <a:rPr lang="en-GB" sz="2400" dirty="0" smtClean="0">
                <a:latin typeface="Arial" charset="0"/>
                <a:cs typeface="Arial" charset="0"/>
              </a:rPr>
              <a:t> </a:t>
            </a:r>
            <a:r>
              <a:rPr lang="en-GB" sz="2400" dirty="0" err="1" smtClean="0">
                <a:latin typeface="Arial" charset="0"/>
                <a:cs typeface="Arial" charset="0"/>
              </a:rPr>
              <a:t>od</a:t>
            </a:r>
            <a:r>
              <a:rPr lang="en-GB" sz="2400" dirty="0" smtClean="0">
                <a:latin typeface="Arial" charset="0"/>
                <a:cs typeface="Arial" charset="0"/>
              </a:rPr>
              <a:t> </a:t>
            </a:r>
            <a:r>
              <a:rPr lang="en-GB" sz="2400" dirty="0" err="1" smtClean="0">
                <a:latin typeface="Arial" charset="0"/>
                <a:cs typeface="Arial" charset="0"/>
              </a:rPr>
              <a:t>výchozího</a:t>
            </a:r>
            <a:r>
              <a:rPr lang="en-GB" sz="2400" dirty="0" smtClean="0">
                <a:latin typeface="Arial" charset="0"/>
                <a:cs typeface="Arial" charset="0"/>
              </a:rPr>
              <a:t> </a:t>
            </a:r>
            <a:r>
              <a:rPr lang="en-GB" sz="2400" dirty="0" err="1" smtClean="0">
                <a:latin typeface="Arial" charset="0"/>
                <a:cs typeface="Arial" charset="0"/>
              </a:rPr>
              <a:t>stavu</a:t>
            </a:r>
            <a:r>
              <a:rPr lang="en-GB" sz="2400" dirty="0" smtClean="0">
                <a:latin typeface="Arial" charset="0"/>
                <a:cs typeface="Arial" charset="0"/>
              </a:rPr>
              <a:t>, </a:t>
            </a:r>
            <a:r>
              <a:rPr lang="en-GB" sz="2400" dirty="0" err="1" smtClean="0">
                <a:latin typeface="Arial" charset="0"/>
                <a:cs typeface="Arial" charset="0"/>
              </a:rPr>
              <a:t>který</a:t>
            </a:r>
            <a:r>
              <a:rPr lang="en-GB" sz="2400" dirty="0" smtClean="0">
                <a:latin typeface="Arial" charset="0"/>
                <a:cs typeface="Arial" charset="0"/>
              </a:rPr>
              <a:t> je </a:t>
            </a:r>
            <a:r>
              <a:rPr lang="en-GB" sz="2400" dirty="0" err="1" smtClean="0">
                <a:latin typeface="Arial" charset="0"/>
                <a:cs typeface="Arial" charset="0"/>
              </a:rPr>
              <a:t>rovněž</a:t>
            </a:r>
            <a:r>
              <a:rPr lang="en-GB" sz="2400" dirty="0" smtClean="0">
                <a:latin typeface="Arial" charset="0"/>
                <a:cs typeface="Arial" charset="0"/>
              </a:rPr>
              <a:t> </a:t>
            </a:r>
            <a:r>
              <a:rPr lang="en-GB" sz="2400" dirty="0" err="1" smtClean="0">
                <a:latin typeface="Arial" charset="0"/>
                <a:cs typeface="Arial" charset="0"/>
              </a:rPr>
              <a:t>stabilní</a:t>
            </a:r>
            <a:r>
              <a:rPr lang="en-GB" sz="2400" dirty="0" smtClean="0">
                <a:latin typeface="Arial" charset="0"/>
                <a:cs typeface="Arial" charset="0"/>
              </a:rPr>
              <a:t> - </a:t>
            </a:r>
            <a:r>
              <a:rPr lang="en-GB" sz="2400" dirty="0" err="1" smtClean="0">
                <a:latin typeface="Arial" charset="0"/>
                <a:cs typeface="Arial" charset="0"/>
              </a:rPr>
              <a:t>tzv</a:t>
            </a:r>
            <a:r>
              <a:rPr lang="en-GB" sz="2400" dirty="0" smtClean="0">
                <a:latin typeface="Arial" charset="0"/>
                <a:cs typeface="Arial" charset="0"/>
              </a:rPr>
              <a:t>. </a:t>
            </a:r>
            <a:r>
              <a:rPr lang="en-GB" sz="2400" i="1" dirty="0" err="1" smtClean="0">
                <a:latin typeface="Arial" charset="0"/>
                <a:cs typeface="Arial" charset="0"/>
              </a:rPr>
              <a:t>ultrastabilní</a:t>
            </a:r>
            <a:r>
              <a:rPr lang="en-GB" sz="2400" i="1" dirty="0" smtClean="0">
                <a:latin typeface="Arial" charset="0"/>
                <a:cs typeface="Arial" charset="0"/>
              </a:rPr>
              <a:t> </a:t>
            </a:r>
            <a:r>
              <a:rPr lang="en-GB" sz="2400" i="1" dirty="0" err="1" smtClean="0">
                <a:latin typeface="Arial" charset="0"/>
                <a:cs typeface="Arial" charset="0"/>
              </a:rPr>
              <a:t>systém</a:t>
            </a:r>
            <a:r>
              <a:rPr lang="en-GB" sz="2400" dirty="0" smtClean="0">
                <a:latin typeface="Arial" charset="0"/>
                <a:cs typeface="Arial" charset="0"/>
              </a:rPr>
              <a:t>.</a:t>
            </a:r>
            <a:r>
              <a:rPr lang="en-GB" sz="2400" dirty="0" smtClean="0"/>
              <a:t>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6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04800" y="1981200"/>
            <a:ext cx="8458200" cy="4130675"/>
          </a:xfrm>
        </p:spPr>
        <p:txBody>
          <a:bodyPr/>
          <a:lstStyle/>
          <a:p>
            <a:pPr eaLnBrk="1" hangingPunct="1">
              <a:lnSpc>
                <a:spcPct val="100000"/>
              </a:lnSpc>
              <a:spcBef>
                <a:spcPts val="600"/>
              </a:spcBef>
              <a:buFont typeface="Arial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2400" smtClean="0">
                <a:latin typeface="Arial" charset="0"/>
                <a:cs typeface="Times New Roman" pitchFamily="16" charset="0"/>
              </a:rPr>
              <a:t>p</a:t>
            </a:r>
            <a:r>
              <a:rPr lang="en-GB" sz="2400" smtClean="0">
                <a:latin typeface="Arial" charset="0"/>
              </a:rPr>
              <a:t>ř</a:t>
            </a:r>
            <a:r>
              <a:rPr lang="en-GB" sz="2400" smtClean="0">
                <a:latin typeface="Arial" charset="0"/>
                <a:cs typeface="Times New Roman" pitchFamily="16" charset="0"/>
              </a:rPr>
              <a:t>irozenost (nejsou zpravidla um</a:t>
            </a:r>
            <a:r>
              <a:rPr lang="en-GB" sz="2400" smtClean="0">
                <a:latin typeface="Arial" charset="0"/>
              </a:rPr>
              <a:t>ě</a:t>
            </a:r>
            <a:r>
              <a:rPr lang="en-GB" sz="2400" smtClean="0">
                <a:latin typeface="Arial" charset="0"/>
                <a:cs typeface="Times New Roman" pitchFamily="16" charset="0"/>
              </a:rPr>
              <a:t>le vytvo</a:t>
            </a:r>
            <a:r>
              <a:rPr lang="en-GB" sz="2400" smtClean="0">
                <a:latin typeface="Arial" charset="0"/>
              </a:rPr>
              <a:t>ř</a:t>
            </a:r>
            <a:r>
              <a:rPr lang="en-GB" sz="2400" smtClean="0">
                <a:latin typeface="Arial" charset="0"/>
                <a:cs typeface="Times New Roman" pitchFamily="16" charset="0"/>
              </a:rPr>
              <a:t>eny </a:t>
            </a:r>
            <a:r>
              <a:rPr lang="en-GB" sz="2400" smtClean="0">
                <a:latin typeface="Arial" charset="0"/>
              </a:rPr>
              <a:t>č</a:t>
            </a:r>
            <a:r>
              <a:rPr lang="en-GB" sz="2400" smtClean="0">
                <a:latin typeface="Arial" charset="0"/>
                <a:cs typeface="Times New Roman" pitchFamily="16" charset="0"/>
              </a:rPr>
              <a:t>lov</a:t>
            </a:r>
            <a:r>
              <a:rPr lang="en-GB" sz="2400" smtClean="0">
                <a:latin typeface="Arial" charset="0"/>
              </a:rPr>
              <a:t>ě</a:t>
            </a:r>
            <a:r>
              <a:rPr lang="en-GB" sz="2400" smtClean="0">
                <a:latin typeface="Arial" charset="0"/>
                <a:cs typeface="Times New Roman" pitchFamily="16" charset="0"/>
              </a:rPr>
              <a:t>kem);</a:t>
            </a:r>
          </a:p>
          <a:p>
            <a:pPr eaLnBrk="1" hangingPunct="1">
              <a:lnSpc>
                <a:spcPct val="100000"/>
              </a:lnSpc>
              <a:spcBef>
                <a:spcPts val="600"/>
              </a:spcBef>
              <a:buFont typeface="Arial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2400" smtClean="0">
                <a:latin typeface="Arial" charset="0"/>
                <a:cs typeface="Times New Roman" pitchFamily="16" charset="0"/>
              </a:rPr>
              <a:t>velký rozm</a:t>
            </a:r>
            <a:r>
              <a:rPr lang="en-GB" sz="2400" smtClean="0">
                <a:latin typeface="Arial" charset="0"/>
              </a:rPr>
              <a:t>ě</a:t>
            </a:r>
            <a:r>
              <a:rPr lang="en-GB" sz="2400" smtClean="0">
                <a:latin typeface="Arial" charset="0"/>
                <a:cs typeface="Times New Roman" pitchFamily="16" charset="0"/>
              </a:rPr>
              <a:t>r (vysoký po</a:t>
            </a:r>
            <a:r>
              <a:rPr lang="en-GB" sz="2400" smtClean="0">
                <a:latin typeface="Arial" charset="0"/>
              </a:rPr>
              <a:t>č</a:t>
            </a:r>
            <a:r>
              <a:rPr lang="en-GB" sz="2400" smtClean="0">
                <a:latin typeface="Arial" charset="0"/>
                <a:cs typeface="Times New Roman" pitchFamily="16" charset="0"/>
              </a:rPr>
              <a:t>et stavových prom</a:t>
            </a:r>
            <a:r>
              <a:rPr lang="en-GB" sz="2400" smtClean="0">
                <a:latin typeface="Arial" charset="0"/>
              </a:rPr>
              <a:t>ě</a:t>
            </a:r>
            <a:r>
              <a:rPr lang="en-GB" sz="2400" smtClean="0">
                <a:latin typeface="Arial" charset="0"/>
                <a:cs typeface="Times New Roman" pitchFamily="16" charset="0"/>
              </a:rPr>
              <a:t>nných a ne v</a:t>
            </a:r>
            <a:r>
              <a:rPr lang="en-GB" sz="2400" smtClean="0">
                <a:latin typeface="Arial" charset="0"/>
              </a:rPr>
              <a:t>ž</a:t>
            </a:r>
            <a:r>
              <a:rPr lang="en-GB" sz="2400" smtClean="0">
                <a:latin typeface="Arial" charset="0"/>
                <a:cs typeface="Times New Roman" pitchFamily="16" charset="0"/>
              </a:rPr>
              <a:t>dy je p</a:t>
            </a:r>
            <a:r>
              <a:rPr lang="en-GB" sz="2400" smtClean="0">
                <a:latin typeface="Arial" charset="0"/>
              </a:rPr>
              <a:t>ř</a:t>
            </a:r>
            <a:r>
              <a:rPr lang="en-GB" sz="2400" smtClean="0">
                <a:latin typeface="Arial" charset="0"/>
                <a:cs typeface="Times New Roman" pitchFamily="16" charset="0"/>
              </a:rPr>
              <a:t>esn</a:t>
            </a:r>
            <a:r>
              <a:rPr lang="en-GB" sz="2400" smtClean="0">
                <a:latin typeface="Arial" charset="0"/>
              </a:rPr>
              <a:t>ě</a:t>
            </a:r>
            <a:r>
              <a:rPr lang="en-GB" sz="2400" smtClean="0">
                <a:latin typeface="Arial" charset="0"/>
                <a:cs typeface="Times New Roman" pitchFamily="16" charset="0"/>
              </a:rPr>
              <a:t> znám);</a:t>
            </a:r>
          </a:p>
          <a:p>
            <a:pPr eaLnBrk="1" hangingPunct="1">
              <a:lnSpc>
                <a:spcPct val="100000"/>
              </a:lnSpc>
              <a:spcBef>
                <a:spcPts val="600"/>
              </a:spcBef>
              <a:buFont typeface="Arial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2400" smtClean="0">
                <a:latin typeface="Arial" charset="0"/>
                <a:cs typeface="Times New Roman" pitchFamily="16" charset="0"/>
              </a:rPr>
              <a:t>slo</a:t>
            </a:r>
            <a:r>
              <a:rPr lang="en-GB" sz="2400" smtClean="0">
                <a:latin typeface="Arial" charset="0"/>
              </a:rPr>
              <a:t>ž</a:t>
            </a:r>
            <a:r>
              <a:rPr lang="en-GB" sz="2400" smtClean="0">
                <a:latin typeface="Arial" charset="0"/>
                <a:cs typeface="Times New Roman" pitchFamily="16" charset="0"/>
              </a:rPr>
              <a:t>itá hierarchická struktura;</a:t>
            </a:r>
          </a:p>
          <a:p>
            <a:pPr eaLnBrk="1" hangingPunct="1">
              <a:lnSpc>
                <a:spcPct val="100000"/>
              </a:lnSpc>
              <a:spcBef>
                <a:spcPts val="600"/>
              </a:spcBef>
              <a:buFont typeface="Arial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2400" smtClean="0">
                <a:latin typeface="Arial" charset="0"/>
                <a:cs typeface="Times New Roman" pitchFamily="16" charset="0"/>
              </a:rPr>
              <a:t>významná interakce na všech úrovních jejich struktury (</a:t>
            </a:r>
            <a:r>
              <a:rPr lang="en-GB" sz="2400" smtClean="0">
                <a:latin typeface="Arial" charset="0"/>
              </a:rPr>
              <a:t>č</a:t>
            </a:r>
            <a:r>
              <a:rPr lang="en-GB" sz="2400" smtClean="0">
                <a:latin typeface="Arial" charset="0"/>
                <a:cs typeface="Times New Roman" pitchFamily="16" charset="0"/>
              </a:rPr>
              <a:t>asto </a:t>
            </a:r>
            <a:r>
              <a:rPr lang="en-GB" sz="2400" smtClean="0">
                <a:latin typeface="Arial" charset="0"/>
              </a:rPr>
              <a:t>č</a:t>
            </a:r>
            <a:r>
              <a:rPr lang="en-GB" sz="2400" smtClean="0">
                <a:latin typeface="Arial" charset="0"/>
                <a:cs typeface="Times New Roman" pitchFamily="16" charset="0"/>
              </a:rPr>
              <a:t>asov</a:t>
            </a:r>
            <a:r>
              <a:rPr lang="en-GB" sz="2400" smtClean="0">
                <a:latin typeface="Arial" charset="0"/>
              </a:rPr>
              <a:t>ě</a:t>
            </a:r>
            <a:r>
              <a:rPr lang="en-GB" sz="2400" smtClean="0">
                <a:latin typeface="Arial" charset="0"/>
                <a:cs typeface="Times New Roman" pitchFamily="16" charset="0"/>
              </a:rPr>
              <a:t> prom</a:t>
            </a:r>
            <a:r>
              <a:rPr lang="en-GB" sz="2400" smtClean="0">
                <a:latin typeface="Arial" charset="0"/>
              </a:rPr>
              <a:t>ě</a:t>
            </a:r>
            <a:r>
              <a:rPr lang="en-GB" sz="2400" smtClean="0">
                <a:latin typeface="Arial" charset="0"/>
                <a:cs typeface="Times New Roman" pitchFamily="16" charset="0"/>
              </a:rPr>
              <a:t>nná);</a:t>
            </a:r>
          </a:p>
          <a:p>
            <a:pPr eaLnBrk="1" hangingPunct="1">
              <a:lnSpc>
                <a:spcPct val="100000"/>
              </a:lnSpc>
              <a:spcBef>
                <a:spcPts val="600"/>
              </a:spcBef>
              <a:buFont typeface="Arial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2400" smtClean="0">
                <a:latin typeface="Arial" charset="0"/>
                <a:cs typeface="Times New Roman" pitchFamily="16" charset="0"/>
              </a:rPr>
              <a:t>velké rozdíly mezi jednotlivými realizacemi (jedinci) - rozptyl uvnit</a:t>
            </a:r>
            <a:r>
              <a:rPr lang="en-GB" sz="2400" smtClean="0">
                <a:latin typeface="Arial" charset="0"/>
              </a:rPr>
              <a:t>ř</a:t>
            </a:r>
            <a:r>
              <a:rPr lang="en-GB" sz="2400" smtClean="0">
                <a:latin typeface="Arial" charset="0"/>
                <a:cs typeface="Times New Roman" pitchFamily="16" charset="0"/>
              </a:rPr>
              <a:t> populace - </a:t>
            </a:r>
            <a:r>
              <a:rPr lang="en-GB" sz="2400" i="1" smtClean="0">
                <a:latin typeface="Arial" charset="0"/>
                <a:cs typeface="Times New Roman" pitchFamily="16" charset="0"/>
              </a:rPr>
              <a:t>interindividuální variabilita</a:t>
            </a:r>
            <a:r>
              <a:rPr lang="en-GB" sz="2400" smtClean="0">
                <a:latin typeface="Arial" charset="0"/>
                <a:cs typeface="Times New Roman" pitchFamily="16" charset="0"/>
              </a:rPr>
              <a:t>;</a:t>
            </a:r>
          </a:p>
          <a:p>
            <a:pPr eaLnBrk="1" hangingPunct="1">
              <a:lnSpc>
                <a:spcPct val="100000"/>
              </a:lnSpc>
              <a:spcBef>
                <a:spcPts val="600"/>
              </a:spcBef>
              <a:buFont typeface="Arial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2400" smtClean="0">
                <a:latin typeface="Arial" charset="0"/>
                <a:cs typeface="Times New Roman" pitchFamily="16" charset="0"/>
              </a:rPr>
              <a:t>velké rozdíly v chování jednotlivých realizací (jedinc</a:t>
            </a:r>
            <a:r>
              <a:rPr lang="en-GB" sz="2400" smtClean="0">
                <a:latin typeface="Arial" charset="0"/>
              </a:rPr>
              <a:t>ů</a:t>
            </a:r>
            <a:r>
              <a:rPr lang="en-GB" sz="2400" smtClean="0">
                <a:latin typeface="Arial" charset="0"/>
                <a:cs typeface="Times New Roman" pitchFamily="16" charset="0"/>
              </a:rPr>
              <a:t>) v </a:t>
            </a:r>
            <a:r>
              <a:rPr lang="en-GB" sz="2400" smtClean="0">
                <a:latin typeface="Arial" charset="0"/>
              </a:rPr>
              <a:t>č</a:t>
            </a:r>
            <a:r>
              <a:rPr lang="en-GB" sz="2400" smtClean="0">
                <a:latin typeface="Arial" charset="0"/>
                <a:cs typeface="Times New Roman" pitchFamily="16" charset="0"/>
              </a:rPr>
              <a:t>ase - </a:t>
            </a:r>
            <a:r>
              <a:rPr lang="en-GB" sz="2400" i="1" smtClean="0">
                <a:latin typeface="Arial" charset="0"/>
                <a:cs typeface="Times New Roman" pitchFamily="16" charset="0"/>
              </a:rPr>
              <a:t>intraindividuální variabilita</a:t>
            </a:r>
            <a:r>
              <a:rPr lang="en-GB" sz="2400" smtClean="0">
                <a:latin typeface="Arial" charset="0"/>
                <a:cs typeface="Times New Roman" pitchFamily="16" charset="0"/>
              </a:rPr>
              <a:t>;</a:t>
            </a: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1403648" y="0"/>
            <a:ext cx="5943600" cy="143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Tx/>
              <a:buFont typeface="Times New Roman" pitchFamily="16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en-GB" sz="4400" b="0" i="0" u="none" strike="noStrike" kern="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Biologické systémy a jejich vlastnosti</a:t>
            </a:r>
            <a:endParaRPr kumimoji="0" lang="en-GB" sz="4400" b="0" i="0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1"/>
          <p:cNvSpPr>
            <a:spLocks noGrp="1" noChangeArrowheads="1"/>
          </p:cNvSpPr>
          <p:nvPr>
            <p:ph type="body"/>
          </p:nvPr>
        </p:nvSpPr>
        <p:spPr>
          <a:xfrm>
            <a:off x="304800" y="1981200"/>
            <a:ext cx="8458200" cy="4114800"/>
          </a:xfrm>
          <a:noFill/>
          <a:ln>
            <a:round/>
            <a:headEnd/>
            <a:tailEnd/>
          </a:ln>
          <a:extLst/>
        </p:spPr>
        <p:txBody>
          <a:bodyPr anchor="t"/>
          <a:lstStyle/>
          <a:p>
            <a:pPr marL="338138" indent="-338138" algn="l" eaLnBrk="1" hangingPunct="1">
              <a:lnSpc>
                <a:spcPct val="90000"/>
              </a:lnSpc>
              <a:spcBef>
                <a:spcPts val="600"/>
              </a:spcBef>
              <a:buClr>
                <a:srgbClr val="FFFFFF"/>
              </a:buClr>
              <a:buFont typeface="Arial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2400" dirty="0" err="1" smtClean="0">
                <a:effectLst/>
                <a:latin typeface="Arial" charset="0"/>
                <a:cs typeface="Times New Roman" pitchFamily="16" charset="0"/>
              </a:rPr>
              <a:t>neergodicita</a:t>
            </a:r>
            <a:r>
              <a:rPr lang="en-GB" sz="2400" dirty="0" smtClean="0">
                <a:effectLst/>
                <a:latin typeface="Arial" charset="0"/>
                <a:cs typeface="Times New Roman" pitchFamily="16" charset="0"/>
              </a:rPr>
              <a:t> </a:t>
            </a:r>
            <a:r>
              <a:rPr lang="en-GB" sz="2400" dirty="0" err="1" smtClean="0">
                <a:effectLst/>
                <a:latin typeface="Arial" charset="0"/>
                <a:cs typeface="Times New Roman" pitchFamily="16" charset="0"/>
              </a:rPr>
              <a:t>statistických</a:t>
            </a:r>
            <a:r>
              <a:rPr lang="en-GB" sz="2400" dirty="0" smtClean="0">
                <a:effectLst/>
                <a:latin typeface="Arial" charset="0"/>
                <a:cs typeface="Times New Roman" pitchFamily="16" charset="0"/>
              </a:rPr>
              <a:t> </a:t>
            </a:r>
            <a:r>
              <a:rPr lang="en-GB" sz="2400" dirty="0" err="1" smtClean="0">
                <a:effectLst/>
                <a:latin typeface="Arial" charset="0"/>
                <a:cs typeface="Times New Roman" pitchFamily="16" charset="0"/>
              </a:rPr>
              <a:t>úloh</a:t>
            </a:r>
            <a:r>
              <a:rPr lang="en-GB" sz="2400" dirty="0" smtClean="0">
                <a:effectLst/>
                <a:latin typeface="Arial" charset="0"/>
                <a:cs typeface="Times New Roman" pitchFamily="16" charset="0"/>
              </a:rPr>
              <a:t> (a </a:t>
            </a:r>
            <a:r>
              <a:rPr lang="en-GB" sz="2400" dirty="0" err="1" smtClean="0">
                <a:effectLst/>
                <a:latin typeface="Arial" charset="0"/>
                <a:cs typeface="Times New Roman" pitchFamily="16" charset="0"/>
              </a:rPr>
              <a:t>podle</a:t>
            </a:r>
            <a:r>
              <a:rPr lang="en-GB" sz="2400" dirty="0" smtClean="0">
                <a:effectLst/>
                <a:latin typeface="Arial" charset="0"/>
                <a:cs typeface="Times New Roman" pitchFamily="16" charset="0"/>
              </a:rPr>
              <a:t> </a:t>
            </a:r>
            <a:r>
              <a:rPr lang="en-GB" sz="2400" dirty="0" err="1" smtClean="0">
                <a:effectLst/>
                <a:latin typeface="Arial" charset="0"/>
                <a:cs typeface="Times New Roman" pitchFamily="16" charset="0"/>
              </a:rPr>
              <a:t>výše</a:t>
            </a:r>
            <a:r>
              <a:rPr lang="en-GB" sz="2400" dirty="0" smtClean="0">
                <a:effectLst/>
                <a:latin typeface="Arial" charset="0"/>
                <a:cs typeface="Times New Roman" pitchFamily="16" charset="0"/>
              </a:rPr>
              <a:t> </a:t>
            </a:r>
            <a:r>
              <a:rPr lang="en-GB" sz="2400" dirty="0" err="1" smtClean="0">
                <a:effectLst/>
                <a:latin typeface="Arial" charset="0"/>
                <a:cs typeface="Times New Roman" pitchFamily="16" charset="0"/>
              </a:rPr>
              <a:t>uvedeného</a:t>
            </a:r>
            <a:r>
              <a:rPr lang="en-GB" sz="2400" dirty="0" smtClean="0">
                <a:effectLst/>
                <a:latin typeface="Arial" charset="0"/>
                <a:cs typeface="Times New Roman" pitchFamily="16" charset="0"/>
              </a:rPr>
              <a:t> </a:t>
            </a:r>
            <a:r>
              <a:rPr lang="en-GB" sz="2400" dirty="0" err="1" smtClean="0">
                <a:effectLst/>
                <a:latin typeface="Arial" charset="0"/>
                <a:cs typeface="Times New Roman" pitchFamily="16" charset="0"/>
              </a:rPr>
              <a:t>bodu</a:t>
            </a:r>
            <a:r>
              <a:rPr lang="en-GB" sz="2400" dirty="0" smtClean="0">
                <a:effectLst/>
                <a:latin typeface="Arial" charset="0"/>
                <a:cs typeface="Times New Roman" pitchFamily="16" charset="0"/>
              </a:rPr>
              <a:t> </a:t>
            </a:r>
            <a:r>
              <a:rPr lang="en-GB" sz="2400" dirty="0" err="1" smtClean="0">
                <a:effectLst/>
                <a:latin typeface="Arial" charset="0"/>
                <a:cs typeface="Times New Roman" pitchFamily="16" charset="0"/>
              </a:rPr>
              <a:t>ani</a:t>
            </a:r>
            <a:r>
              <a:rPr lang="en-GB" sz="2400" dirty="0" smtClean="0">
                <a:effectLst/>
                <a:latin typeface="Arial" charset="0"/>
                <a:cs typeface="Times New Roman" pitchFamily="16" charset="0"/>
              </a:rPr>
              <a:t> </a:t>
            </a:r>
            <a:r>
              <a:rPr lang="en-GB" sz="2400" dirty="0" err="1" smtClean="0">
                <a:effectLst/>
                <a:latin typeface="Arial" charset="0"/>
                <a:cs typeface="Times New Roman" pitchFamily="16" charset="0"/>
              </a:rPr>
              <a:t>jejich</a:t>
            </a:r>
            <a:r>
              <a:rPr lang="en-GB" sz="2400" dirty="0" smtClean="0">
                <a:effectLst/>
                <a:latin typeface="Arial" charset="0"/>
                <a:cs typeface="Times New Roman" pitchFamily="16" charset="0"/>
              </a:rPr>
              <a:t> </a:t>
            </a:r>
            <a:r>
              <a:rPr lang="en-GB" sz="2400" dirty="0" err="1" smtClean="0">
                <a:effectLst/>
                <a:latin typeface="Arial" charset="0"/>
                <a:cs typeface="Times New Roman" pitchFamily="16" charset="0"/>
              </a:rPr>
              <a:t>stacionarita</a:t>
            </a:r>
            <a:r>
              <a:rPr lang="en-GB" sz="2400" dirty="0" smtClean="0">
                <a:effectLst/>
                <a:latin typeface="Arial" charset="0"/>
                <a:cs typeface="Times New Roman" pitchFamily="16" charset="0"/>
              </a:rPr>
              <a:t>);</a:t>
            </a:r>
          </a:p>
          <a:p>
            <a:pPr marL="338138" indent="-338138" algn="l" eaLnBrk="1" hangingPunct="1">
              <a:lnSpc>
                <a:spcPct val="90000"/>
              </a:lnSpc>
              <a:spcBef>
                <a:spcPts val="600"/>
              </a:spcBef>
              <a:buClr>
                <a:srgbClr val="FFFFFF"/>
              </a:buClr>
              <a:buFont typeface="Arial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2400" dirty="0" err="1" smtClean="0">
                <a:effectLst/>
                <a:latin typeface="Arial" charset="0"/>
                <a:cs typeface="Times New Roman" pitchFamily="16" charset="0"/>
              </a:rPr>
              <a:t>p</a:t>
            </a:r>
            <a:r>
              <a:rPr lang="en-GB" sz="2400" dirty="0" err="1" smtClean="0">
                <a:effectLst/>
                <a:latin typeface="Arial" charset="0"/>
              </a:rPr>
              <a:t>ř</a:t>
            </a:r>
            <a:r>
              <a:rPr lang="en-GB" sz="2400" dirty="0" err="1" smtClean="0">
                <a:effectLst/>
                <a:latin typeface="Arial" charset="0"/>
                <a:cs typeface="Times New Roman" pitchFamily="16" charset="0"/>
              </a:rPr>
              <a:t>edpoklady</a:t>
            </a:r>
            <a:r>
              <a:rPr lang="en-GB" sz="2400" dirty="0" smtClean="0">
                <a:effectLst/>
                <a:latin typeface="Arial" charset="0"/>
                <a:cs typeface="Times New Roman" pitchFamily="16" charset="0"/>
              </a:rPr>
              <a:t> o </a:t>
            </a:r>
            <a:r>
              <a:rPr lang="en-GB" sz="2400" dirty="0" err="1" smtClean="0">
                <a:effectLst/>
                <a:latin typeface="Arial" charset="0"/>
                <a:cs typeface="Times New Roman" pitchFamily="16" charset="0"/>
              </a:rPr>
              <a:t>linearit</a:t>
            </a:r>
            <a:r>
              <a:rPr lang="en-GB" sz="2400" dirty="0" err="1" smtClean="0">
                <a:effectLst/>
                <a:latin typeface="Arial" charset="0"/>
              </a:rPr>
              <a:t>ě</a:t>
            </a:r>
            <a:r>
              <a:rPr lang="en-GB" sz="2400" dirty="0" smtClean="0">
                <a:effectLst/>
                <a:latin typeface="Arial" charset="0"/>
                <a:cs typeface="Times New Roman" pitchFamily="16" charset="0"/>
              </a:rPr>
              <a:t> </a:t>
            </a:r>
            <a:r>
              <a:rPr lang="en-GB" sz="2400" dirty="0" err="1" smtClean="0">
                <a:effectLst/>
                <a:latin typeface="Arial" charset="0"/>
                <a:cs typeface="Times New Roman" pitchFamily="16" charset="0"/>
              </a:rPr>
              <a:t>p</a:t>
            </a:r>
            <a:r>
              <a:rPr lang="en-GB" sz="2400" dirty="0" err="1" smtClean="0">
                <a:effectLst/>
                <a:latin typeface="Arial" charset="0"/>
              </a:rPr>
              <a:t>ř</a:t>
            </a:r>
            <a:r>
              <a:rPr lang="en-GB" sz="2400" dirty="0" err="1" smtClean="0">
                <a:effectLst/>
                <a:latin typeface="Arial" charset="0"/>
                <a:cs typeface="Times New Roman" pitchFamily="16" charset="0"/>
              </a:rPr>
              <a:t>edstavují</a:t>
            </a:r>
            <a:r>
              <a:rPr lang="en-GB" sz="2400" dirty="0" smtClean="0">
                <a:effectLst/>
                <a:latin typeface="Arial" charset="0"/>
                <a:cs typeface="Times New Roman" pitchFamily="16" charset="0"/>
              </a:rPr>
              <a:t> </a:t>
            </a:r>
            <a:r>
              <a:rPr lang="en-GB" sz="2400" dirty="0" err="1" smtClean="0">
                <a:effectLst/>
                <a:latin typeface="Arial" charset="0"/>
                <a:cs typeface="Times New Roman" pitchFamily="16" charset="0"/>
              </a:rPr>
              <a:t>velice</a:t>
            </a:r>
            <a:r>
              <a:rPr lang="en-GB" sz="2400" dirty="0" smtClean="0">
                <a:effectLst/>
                <a:latin typeface="Arial" charset="0"/>
                <a:cs typeface="Times New Roman" pitchFamily="16" charset="0"/>
              </a:rPr>
              <a:t> </a:t>
            </a:r>
            <a:r>
              <a:rPr lang="en-GB" sz="2400" dirty="0" err="1" smtClean="0">
                <a:effectLst/>
                <a:latin typeface="Arial" charset="0"/>
                <a:cs typeface="Times New Roman" pitchFamily="16" charset="0"/>
              </a:rPr>
              <a:t>hrubou</a:t>
            </a:r>
            <a:r>
              <a:rPr lang="en-GB" sz="2400" dirty="0" smtClean="0">
                <a:effectLst/>
                <a:latin typeface="Arial" charset="0"/>
                <a:cs typeface="Times New Roman" pitchFamily="16" charset="0"/>
              </a:rPr>
              <a:t> a </a:t>
            </a:r>
            <a:r>
              <a:rPr lang="en-GB" sz="2400" dirty="0" err="1" smtClean="0">
                <a:effectLst/>
                <a:latin typeface="Arial" charset="0"/>
                <a:cs typeface="Times New Roman" pitchFamily="16" charset="0"/>
              </a:rPr>
              <a:t>omezenou</a:t>
            </a:r>
            <a:r>
              <a:rPr lang="en-GB" sz="2400" dirty="0" smtClean="0">
                <a:effectLst/>
                <a:latin typeface="Arial" charset="0"/>
                <a:cs typeface="Times New Roman" pitchFamily="16" charset="0"/>
              </a:rPr>
              <a:t> </a:t>
            </a:r>
            <a:r>
              <a:rPr lang="en-GB" sz="2400" dirty="0" err="1" smtClean="0">
                <a:effectLst/>
                <a:latin typeface="Arial" charset="0"/>
                <a:cs typeface="Times New Roman" pitchFamily="16" charset="0"/>
              </a:rPr>
              <a:t>aproximaci</a:t>
            </a:r>
            <a:r>
              <a:rPr lang="en-GB" sz="2400" dirty="0" smtClean="0">
                <a:effectLst/>
                <a:latin typeface="Arial" charset="0"/>
                <a:cs typeface="Times New Roman" pitchFamily="16" charset="0"/>
              </a:rPr>
              <a:t>;</a:t>
            </a:r>
          </a:p>
          <a:p>
            <a:pPr marL="338138" indent="-338138" algn="l" eaLnBrk="1" hangingPunct="1">
              <a:lnSpc>
                <a:spcPct val="90000"/>
              </a:lnSpc>
              <a:spcBef>
                <a:spcPts val="600"/>
              </a:spcBef>
              <a:buClr>
                <a:srgbClr val="FFFFFF"/>
              </a:buClr>
              <a:buFont typeface="Arial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2400" dirty="0" err="1" smtClean="0">
                <a:effectLst/>
                <a:latin typeface="Arial" charset="0"/>
                <a:cs typeface="Times New Roman" pitchFamily="16" charset="0"/>
              </a:rPr>
              <a:t>významné</a:t>
            </a:r>
            <a:r>
              <a:rPr lang="en-GB" sz="2400" dirty="0" smtClean="0">
                <a:effectLst/>
                <a:latin typeface="Arial" charset="0"/>
                <a:cs typeface="Times New Roman" pitchFamily="16" charset="0"/>
              </a:rPr>
              <a:t> </a:t>
            </a:r>
            <a:r>
              <a:rPr lang="en-GB" sz="2400" dirty="0" err="1" smtClean="0">
                <a:effectLst/>
                <a:latin typeface="Arial" charset="0"/>
                <a:cs typeface="Times New Roman" pitchFamily="16" charset="0"/>
              </a:rPr>
              <a:t>omezení</a:t>
            </a:r>
            <a:r>
              <a:rPr lang="en-GB" sz="2400" dirty="0" smtClean="0">
                <a:effectLst/>
                <a:latin typeface="Arial" charset="0"/>
                <a:cs typeface="Times New Roman" pitchFamily="16" charset="0"/>
              </a:rPr>
              <a:t> </a:t>
            </a:r>
            <a:r>
              <a:rPr lang="en-GB" sz="2400" dirty="0" err="1" smtClean="0">
                <a:effectLst/>
                <a:latin typeface="Arial" charset="0"/>
                <a:cs typeface="Times New Roman" pitchFamily="16" charset="0"/>
              </a:rPr>
              <a:t>po</a:t>
            </a:r>
            <a:r>
              <a:rPr lang="en-GB" sz="2400" dirty="0" err="1" smtClean="0">
                <a:effectLst/>
                <a:latin typeface="Arial" charset="0"/>
              </a:rPr>
              <a:t>č</a:t>
            </a:r>
            <a:r>
              <a:rPr lang="en-GB" sz="2400" dirty="0" err="1" smtClean="0">
                <a:effectLst/>
                <a:latin typeface="Arial" charset="0"/>
                <a:cs typeface="Times New Roman" pitchFamily="16" charset="0"/>
              </a:rPr>
              <a:t>tu</a:t>
            </a:r>
            <a:r>
              <a:rPr lang="en-GB" sz="2400" dirty="0" smtClean="0">
                <a:effectLst/>
                <a:latin typeface="Arial" charset="0"/>
                <a:cs typeface="Times New Roman" pitchFamily="16" charset="0"/>
              </a:rPr>
              <a:t> </a:t>
            </a:r>
            <a:r>
              <a:rPr lang="en-GB" sz="2400" dirty="0" err="1" smtClean="0">
                <a:effectLst/>
                <a:latin typeface="Arial" charset="0"/>
                <a:cs typeface="Times New Roman" pitchFamily="16" charset="0"/>
              </a:rPr>
              <a:t>experiment</a:t>
            </a:r>
            <a:r>
              <a:rPr lang="en-GB" sz="2400" dirty="0" err="1" smtClean="0">
                <a:effectLst/>
                <a:latin typeface="Arial" charset="0"/>
              </a:rPr>
              <a:t>ů</a:t>
            </a:r>
            <a:r>
              <a:rPr lang="en-GB" sz="2400" dirty="0" smtClean="0">
                <a:effectLst/>
                <a:latin typeface="Arial" charset="0"/>
                <a:cs typeface="Times New Roman" pitchFamily="16" charset="0"/>
              </a:rPr>
              <a:t> </a:t>
            </a:r>
            <a:r>
              <a:rPr lang="en-GB" sz="2400" dirty="0" err="1" smtClean="0">
                <a:effectLst/>
                <a:latin typeface="Arial" charset="0"/>
                <a:cs typeface="Times New Roman" pitchFamily="16" charset="0"/>
              </a:rPr>
              <a:t>opakovatelných</a:t>
            </a:r>
            <a:r>
              <a:rPr lang="en-GB" sz="2400" dirty="0" smtClean="0">
                <a:effectLst/>
                <a:latin typeface="Arial" charset="0"/>
                <a:cs typeface="Times New Roman" pitchFamily="16" charset="0"/>
              </a:rPr>
              <a:t> </a:t>
            </a:r>
            <a:r>
              <a:rPr lang="en-GB" sz="2400" dirty="0" err="1" smtClean="0">
                <a:effectLst/>
                <a:latin typeface="Arial" charset="0"/>
                <a:cs typeface="Times New Roman" pitchFamily="16" charset="0"/>
              </a:rPr>
              <a:t>za</a:t>
            </a:r>
            <a:r>
              <a:rPr lang="en-GB" sz="2400" dirty="0" smtClean="0">
                <a:effectLst/>
                <a:latin typeface="Arial" charset="0"/>
                <a:cs typeface="Times New Roman" pitchFamily="16" charset="0"/>
              </a:rPr>
              <a:t> </a:t>
            </a:r>
            <a:r>
              <a:rPr lang="en-GB" sz="2400" dirty="0" err="1" smtClean="0">
                <a:effectLst/>
                <a:latin typeface="Arial" charset="0"/>
                <a:cs typeface="Times New Roman" pitchFamily="16" charset="0"/>
              </a:rPr>
              <a:t>dostate</a:t>
            </a:r>
            <a:r>
              <a:rPr lang="en-GB" sz="2400" dirty="0" err="1" smtClean="0">
                <a:effectLst/>
                <a:latin typeface="Arial" charset="0"/>
              </a:rPr>
              <a:t>č</a:t>
            </a:r>
            <a:r>
              <a:rPr lang="en-GB" sz="2400" dirty="0" err="1" smtClean="0">
                <a:effectLst/>
                <a:latin typeface="Arial" charset="0"/>
                <a:cs typeface="Times New Roman" pitchFamily="16" charset="0"/>
              </a:rPr>
              <a:t>n</a:t>
            </a:r>
            <a:r>
              <a:rPr lang="en-GB" sz="2400" dirty="0" err="1" smtClean="0">
                <a:effectLst/>
                <a:latin typeface="Arial" charset="0"/>
              </a:rPr>
              <a:t>ě</a:t>
            </a:r>
            <a:r>
              <a:rPr lang="en-GB" sz="2400" dirty="0" smtClean="0">
                <a:effectLst/>
                <a:latin typeface="Arial" charset="0"/>
                <a:cs typeface="Times New Roman" pitchFamily="16" charset="0"/>
              </a:rPr>
              <a:t> </a:t>
            </a:r>
            <a:r>
              <a:rPr lang="en-GB" sz="2400" dirty="0" err="1" smtClean="0">
                <a:effectLst/>
                <a:latin typeface="Arial" charset="0"/>
                <a:cs typeface="Times New Roman" pitchFamily="16" charset="0"/>
              </a:rPr>
              <a:t>srovnatelných</a:t>
            </a:r>
            <a:r>
              <a:rPr lang="en-GB" sz="2400" dirty="0" smtClean="0">
                <a:effectLst/>
                <a:latin typeface="Arial" charset="0"/>
                <a:cs typeface="Times New Roman" pitchFamily="16" charset="0"/>
              </a:rPr>
              <a:t> </a:t>
            </a:r>
            <a:r>
              <a:rPr lang="en-GB" sz="2400" dirty="0" err="1" smtClean="0">
                <a:effectLst/>
                <a:latin typeface="Arial" charset="0"/>
                <a:cs typeface="Times New Roman" pitchFamily="16" charset="0"/>
              </a:rPr>
              <a:t>podmínek</a:t>
            </a:r>
            <a:r>
              <a:rPr lang="en-GB" sz="2400" dirty="0" smtClean="0">
                <a:effectLst/>
                <a:latin typeface="Arial" charset="0"/>
                <a:cs typeface="Times New Roman" pitchFamily="16" charset="0"/>
              </a:rPr>
              <a:t>;</a:t>
            </a:r>
          </a:p>
          <a:p>
            <a:pPr marL="338138" indent="-338138" algn="l" eaLnBrk="1" hangingPunct="1">
              <a:lnSpc>
                <a:spcPct val="90000"/>
              </a:lnSpc>
              <a:spcBef>
                <a:spcPts val="600"/>
              </a:spcBef>
              <a:buClr>
                <a:srgbClr val="FFFFFF"/>
              </a:buClr>
              <a:buFont typeface="Arial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2400" dirty="0" err="1" smtClean="0">
                <a:effectLst/>
                <a:latin typeface="Arial" charset="0"/>
                <a:cs typeface="Times New Roman" pitchFamily="16" charset="0"/>
              </a:rPr>
              <a:t>významné</a:t>
            </a:r>
            <a:r>
              <a:rPr lang="en-GB" sz="2400" dirty="0" smtClean="0">
                <a:effectLst/>
                <a:latin typeface="Arial" charset="0"/>
                <a:cs typeface="Times New Roman" pitchFamily="16" charset="0"/>
              </a:rPr>
              <a:t> </a:t>
            </a:r>
            <a:r>
              <a:rPr lang="en-GB" sz="2400" dirty="0" err="1" smtClean="0">
                <a:effectLst/>
                <a:latin typeface="Arial" charset="0"/>
                <a:cs typeface="Times New Roman" pitchFamily="16" charset="0"/>
              </a:rPr>
              <a:t>omezení</a:t>
            </a:r>
            <a:r>
              <a:rPr lang="en-GB" sz="2400" dirty="0" smtClean="0">
                <a:effectLst/>
                <a:latin typeface="Arial" charset="0"/>
                <a:cs typeface="Times New Roman" pitchFamily="16" charset="0"/>
              </a:rPr>
              <a:t> </a:t>
            </a:r>
            <a:r>
              <a:rPr lang="en-GB" sz="2400" dirty="0" err="1" smtClean="0">
                <a:effectLst/>
                <a:latin typeface="Arial" charset="0"/>
                <a:cs typeface="Times New Roman" pitchFamily="16" charset="0"/>
              </a:rPr>
              <a:t>experiment</a:t>
            </a:r>
            <a:r>
              <a:rPr lang="en-GB" sz="2400" dirty="0" err="1" smtClean="0">
                <a:effectLst/>
                <a:latin typeface="Arial" charset="0"/>
              </a:rPr>
              <a:t>ů</a:t>
            </a:r>
            <a:r>
              <a:rPr lang="en-GB" sz="2400" dirty="0" smtClean="0">
                <a:effectLst/>
                <a:latin typeface="Arial" charset="0"/>
                <a:cs typeface="Times New Roman" pitchFamily="16" charset="0"/>
              </a:rPr>
              <a:t> z </a:t>
            </a:r>
            <a:r>
              <a:rPr lang="en-GB" sz="2400" dirty="0" err="1" smtClean="0">
                <a:effectLst/>
                <a:latin typeface="Arial" charset="0"/>
                <a:cs typeface="Times New Roman" pitchFamily="16" charset="0"/>
              </a:rPr>
              <a:t>hlediska</a:t>
            </a:r>
            <a:r>
              <a:rPr lang="en-GB" sz="2400" dirty="0" smtClean="0">
                <a:effectLst/>
                <a:latin typeface="Arial" charset="0"/>
                <a:cs typeface="Times New Roman" pitchFamily="16" charset="0"/>
              </a:rPr>
              <a:t> </a:t>
            </a:r>
            <a:r>
              <a:rPr lang="en-GB" sz="2400" dirty="0" err="1" smtClean="0">
                <a:effectLst/>
                <a:latin typeface="Arial" charset="0"/>
                <a:cs typeface="Times New Roman" pitchFamily="16" charset="0"/>
              </a:rPr>
              <a:t>prevence</a:t>
            </a:r>
            <a:r>
              <a:rPr lang="en-GB" sz="2400" dirty="0" smtClean="0">
                <a:effectLst/>
                <a:latin typeface="Arial" charset="0"/>
                <a:cs typeface="Times New Roman" pitchFamily="16" charset="0"/>
              </a:rPr>
              <a:t> </a:t>
            </a:r>
            <a:r>
              <a:rPr lang="en-GB" sz="2400" dirty="0" err="1" smtClean="0">
                <a:effectLst/>
                <a:latin typeface="Arial" charset="0"/>
                <a:cs typeface="Times New Roman" pitchFamily="16" charset="0"/>
              </a:rPr>
              <a:t>škod</a:t>
            </a:r>
            <a:r>
              <a:rPr lang="en-GB" sz="2400" dirty="0" smtClean="0">
                <a:effectLst/>
                <a:latin typeface="Arial" charset="0"/>
                <a:cs typeface="Times New Roman" pitchFamily="16" charset="0"/>
              </a:rPr>
              <a:t>;</a:t>
            </a:r>
          </a:p>
          <a:p>
            <a:pPr marL="338138" indent="-338138" algn="l" eaLnBrk="1" hangingPunct="1">
              <a:lnSpc>
                <a:spcPct val="90000"/>
              </a:lnSpc>
              <a:spcBef>
                <a:spcPts val="600"/>
              </a:spcBef>
              <a:buClr>
                <a:srgbClr val="FFFFFF"/>
              </a:buClr>
              <a:buFont typeface="Arial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2400" dirty="0" err="1" smtClean="0">
                <a:effectLst/>
                <a:latin typeface="Arial" charset="0"/>
                <a:cs typeface="Times New Roman" pitchFamily="16" charset="0"/>
              </a:rPr>
              <a:t>experimenty</a:t>
            </a:r>
            <a:r>
              <a:rPr lang="en-GB" sz="2400" dirty="0" smtClean="0">
                <a:effectLst/>
                <a:latin typeface="Arial" charset="0"/>
                <a:cs typeface="Times New Roman" pitchFamily="16" charset="0"/>
              </a:rPr>
              <a:t> </a:t>
            </a:r>
            <a:r>
              <a:rPr lang="en-GB" sz="2400" dirty="0" err="1" smtClean="0">
                <a:effectLst/>
                <a:latin typeface="Arial" charset="0"/>
                <a:cs typeface="Times New Roman" pitchFamily="16" charset="0"/>
              </a:rPr>
              <a:t>na</a:t>
            </a:r>
            <a:r>
              <a:rPr lang="en-GB" sz="2400" dirty="0" smtClean="0">
                <a:effectLst/>
                <a:latin typeface="Arial" charset="0"/>
                <a:cs typeface="Times New Roman" pitchFamily="16" charset="0"/>
              </a:rPr>
              <a:t> </a:t>
            </a:r>
            <a:r>
              <a:rPr lang="en-GB" sz="2400" dirty="0" err="1" smtClean="0">
                <a:effectLst/>
                <a:latin typeface="Arial" charset="0"/>
                <a:cs typeface="Times New Roman" pitchFamily="16" charset="0"/>
              </a:rPr>
              <a:t>jedincích</a:t>
            </a:r>
            <a:r>
              <a:rPr lang="en-GB" sz="2400" dirty="0" smtClean="0">
                <a:effectLst/>
                <a:latin typeface="Arial" charset="0"/>
                <a:cs typeface="Times New Roman" pitchFamily="16" charset="0"/>
              </a:rPr>
              <a:t> </a:t>
            </a:r>
            <a:r>
              <a:rPr lang="en-GB" sz="2400" dirty="0" err="1" smtClean="0">
                <a:effectLst/>
                <a:latin typeface="Arial" charset="0"/>
                <a:cs typeface="Times New Roman" pitchFamily="16" charset="0"/>
              </a:rPr>
              <a:t>r</a:t>
            </a:r>
            <a:r>
              <a:rPr lang="en-GB" sz="2400" dirty="0" err="1" smtClean="0">
                <a:effectLst/>
                <a:latin typeface="Arial" charset="0"/>
              </a:rPr>
              <a:t>ů</a:t>
            </a:r>
            <a:r>
              <a:rPr lang="en-GB" sz="2400" dirty="0" err="1" smtClean="0">
                <a:effectLst/>
                <a:latin typeface="Arial" charset="0"/>
                <a:cs typeface="Times New Roman" pitchFamily="16" charset="0"/>
              </a:rPr>
              <a:t>zného</a:t>
            </a:r>
            <a:r>
              <a:rPr lang="en-GB" sz="2400" dirty="0" smtClean="0">
                <a:effectLst/>
                <a:latin typeface="Arial" charset="0"/>
                <a:cs typeface="Times New Roman" pitchFamily="16" charset="0"/>
              </a:rPr>
              <a:t> </a:t>
            </a:r>
            <a:r>
              <a:rPr lang="en-GB" sz="2400" dirty="0" err="1" smtClean="0">
                <a:effectLst/>
                <a:latin typeface="Arial" charset="0"/>
                <a:cs typeface="Times New Roman" pitchFamily="16" charset="0"/>
              </a:rPr>
              <a:t>typu</a:t>
            </a:r>
            <a:r>
              <a:rPr lang="en-GB" sz="2400" dirty="0" smtClean="0">
                <a:effectLst/>
                <a:latin typeface="Arial" charset="0"/>
                <a:cs typeface="Times New Roman" pitchFamily="16" charset="0"/>
              </a:rPr>
              <a:t> (</a:t>
            </a:r>
            <a:r>
              <a:rPr lang="en-GB" sz="2400" dirty="0" err="1" smtClean="0">
                <a:effectLst/>
                <a:latin typeface="Arial" charset="0"/>
              </a:rPr>
              <a:t>č</a:t>
            </a:r>
            <a:r>
              <a:rPr lang="en-GB" sz="2400" dirty="0" err="1" smtClean="0">
                <a:effectLst/>
                <a:latin typeface="Arial" charset="0"/>
                <a:cs typeface="Times New Roman" pitchFamily="16" charset="0"/>
              </a:rPr>
              <a:t>lov</a:t>
            </a:r>
            <a:r>
              <a:rPr lang="en-GB" sz="2400" dirty="0" err="1" smtClean="0">
                <a:effectLst/>
                <a:latin typeface="Arial" charset="0"/>
              </a:rPr>
              <a:t>ě</a:t>
            </a:r>
            <a:r>
              <a:rPr lang="en-GB" sz="2400" dirty="0" err="1" smtClean="0">
                <a:effectLst/>
                <a:latin typeface="Arial" charset="0"/>
                <a:cs typeface="Times New Roman" pitchFamily="16" charset="0"/>
              </a:rPr>
              <a:t>k</a:t>
            </a:r>
            <a:r>
              <a:rPr lang="en-GB" sz="2400" dirty="0" smtClean="0">
                <a:effectLst/>
                <a:latin typeface="Arial" charset="0"/>
                <a:cs typeface="Times New Roman" pitchFamily="16" charset="0"/>
              </a:rPr>
              <a:t> x </a:t>
            </a:r>
            <a:r>
              <a:rPr lang="en-GB" sz="2400" dirty="0" err="1" smtClean="0">
                <a:effectLst/>
                <a:latin typeface="Arial" charset="0"/>
                <a:cs typeface="Times New Roman" pitchFamily="16" charset="0"/>
              </a:rPr>
              <a:t>zví</a:t>
            </a:r>
            <a:r>
              <a:rPr lang="en-GB" sz="2400" dirty="0" err="1" smtClean="0">
                <a:effectLst/>
                <a:latin typeface="Arial" charset="0"/>
              </a:rPr>
              <a:t>ř</a:t>
            </a:r>
            <a:r>
              <a:rPr lang="en-GB" sz="2400" dirty="0" err="1" smtClean="0">
                <a:effectLst/>
                <a:latin typeface="Arial" charset="0"/>
                <a:cs typeface="Times New Roman" pitchFamily="16" charset="0"/>
              </a:rPr>
              <a:t>ata</a:t>
            </a:r>
            <a:r>
              <a:rPr lang="en-GB" sz="2400" dirty="0" smtClean="0">
                <a:effectLst/>
                <a:latin typeface="Arial" charset="0"/>
                <a:cs typeface="Times New Roman" pitchFamily="16" charset="0"/>
              </a:rPr>
              <a:t>) </a:t>
            </a:r>
            <a:r>
              <a:rPr lang="en-GB" sz="2400" dirty="0" err="1" smtClean="0">
                <a:effectLst/>
                <a:latin typeface="Arial" charset="0"/>
                <a:cs typeface="Times New Roman" pitchFamily="16" charset="0"/>
              </a:rPr>
              <a:t>mohou</a:t>
            </a:r>
            <a:r>
              <a:rPr lang="en-GB" sz="2400" dirty="0" smtClean="0">
                <a:effectLst/>
                <a:latin typeface="Arial" charset="0"/>
                <a:cs typeface="Times New Roman" pitchFamily="16" charset="0"/>
              </a:rPr>
              <a:t> </a:t>
            </a:r>
            <a:r>
              <a:rPr lang="en-GB" sz="2400" dirty="0" err="1" smtClean="0">
                <a:effectLst/>
                <a:latin typeface="Arial" charset="0"/>
                <a:cs typeface="Times New Roman" pitchFamily="16" charset="0"/>
              </a:rPr>
              <a:t>p</a:t>
            </a:r>
            <a:r>
              <a:rPr lang="en-GB" sz="2400" dirty="0" err="1" smtClean="0">
                <a:effectLst/>
                <a:latin typeface="Arial" charset="0"/>
              </a:rPr>
              <a:t>ř</a:t>
            </a:r>
            <a:r>
              <a:rPr lang="en-GB" sz="2400" dirty="0" err="1" smtClean="0">
                <a:effectLst/>
                <a:latin typeface="Arial" charset="0"/>
                <a:cs typeface="Times New Roman" pitchFamily="16" charset="0"/>
              </a:rPr>
              <a:t>inášet</a:t>
            </a:r>
            <a:r>
              <a:rPr lang="en-GB" sz="2400" dirty="0" smtClean="0">
                <a:effectLst/>
                <a:latin typeface="Arial" charset="0"/>
                <a:cs typeface="Times New Roman" pitchFamily="16" charset="0"/>
              </a:rPr>
              <a:t> </a:t>
            </a:r>
            <a:r>
              <a:rPr lang="en-GB" sz="2400" dirty="0" err="1" smtClean="0">
                <a:effectLst/>
                <a:latin typeface="Arial" charset="0"/>
                <a:cs typeface="Times New Roman" pitchFamily="16" charset="0"/>
              </a:rPr>
              <a:t>r</a:t>
            </a:r>
            <a:r>
              <a:rPr lang="en-GB" sz="2400" dirty="0" err="1" smtClean="0">
                <a:effectLst/>
                <a:latin typeface="Arial" charset="0"/>
              </a:rPr>
              <a:t>ů</a:t>
            </a:r>
            <a:r>
              <a:rPr lang="en-GB" sz="2400" dirty="0" err="1" smtClean="0">
                <a:effectLst/>
                <a:latin typeface="Arial" charset="0"/>
                <a:cs typeface="Times New Roman" pitchFamily="16" charset="0"/>
              </a:rPr>
              <a:t>zné</a:t>
            </a:r>
            <a:r>
              <a:rPr lang="en-GB" sz="2400" dirty="0" smtClean="0">
                <a:effectLst/>
                <a:latin typeface="Arial" charset="0"/>
                <a:cs typeface="Times New Roman" pitchFamily="16" charset="0"/>
              </a:rPr>
              <a:t> </a:t>
            </a:r>
            <a:r>
              <a:rPr lang="en-GB" sz="2400" dirty="0" err="1" smtClean="0">
                <a:effectLst/>
                <a:latin typeface="Arial" charset="0"/>
                <a:cs typeface="Times New Roman" pitchFamily="16" charset="0"/>
              </a:rPr>
              <a:t>výsledky</a:t>
            </a:r>
            <a:r>
              <a:rPr lang="en-GB" sz="2400" dirty="0" smtClean="0">
                <a:effectLst/>
                <a:latin typeface="Arial" charset="0"/>
                <a:cs typeface="Times New Roman" pitchFamily="16" charset="0"/>
              </a:rPr>
              <a:t> </a:t>
            </a:r>
            <a:r>
              <a:rPr lang="en-GB" sz="2400" dirty="0" err="1" smtClean="0">
                <a:effectLst/>
                <a:latin typeface="Arial" charset="0"/>
                <a:cs typeface="Times New Roman" pitchFamily="16" charset="0"/>
              </a:rPr>
              <a:t>jak</a:t>
            </a:r>
            <a:r>
              <a:rPr lang="en-GB" sz="2400" dirty="0" smtClean="0">
                <a:effectLst/>
                <a:latin typeface="Arial" charset="0"/>
                <a:cs typeface="Times New Roman" pitchFamily="16" charset="0"/>
              </a:rPr>
              <a:t> z </a:t>
            </a:r>
            <a:r>
              <a:rPr lang="en-GB" sz="2400" dirty="0" err="1" smtClean="0">
                <a:effectLst/>
                <a:latin typeface="Arial" charset="0"/>
                <a:cs typeface="Times New Roman" pitchFamily="16" charset="0"/>
              </a:rPr>
              <a:t>hlediska</a:t>
            </a:r>
            <a:r>
              <a:rPr lang="en-GB" sz="2400" dirty="0" smtClean="0">
                <a:effectLst/>
                <a:latin typeface="Arial" charset="0"/>
                <a:cs typeface="Times New Roman" pitchFamily="16" charset="0"/>
              </a:rPr>
              <a:t> </a:t>
            </a:r>
            <a:r>
              <a:rPr lang="en-GB" sz="2400" dirty="0" err="1" smtClean="0">
                <a:effectLst/>
                <a:latin typeface="Arial" charset="0"/>
                <a:cs typeface="Times New Roman" pitchFamily="16" charset="0"/>
              </a:rPr>
              <a:t>kvality</a:t>
            </a:r>
            <a:r>
              <a:rPr lang="en-GB" sz="2400" dirty="0" smtClean="0">
                <a:effectLst/>
                <a:latin typeface="Arial" charset="0"/>
                <a:cs typeface="Times New Roman" pitchFamily="16" charset="0"/>
              </a:rPr>
              <a:t>, </a:t>
            </a:r>
            <a:r>
              <a:rPr lang="en-GB" sz="2400" dirty="0" err="1" smtClean="0">
                <a:effectLst/>
                <a:latin typeface="Arial" charset="0"/>
                <a:cs typeface="Times New Roman" pitchFamily="16" charset="0"/>
              </a:rPr>
              <a:t>tak</a:t>
            </a:r>
            <a:r>
              <a:rPr lang="en-GB" sz="2400" dirty="0" smtClean="0">
                <a:effectLst/>
                <a:latin typeface="Arial" charset="0"/>
                <a:cs typeface="Times New Roman" pitchFamily="16" charset="0"/>
              </a:rPr>
              <a:t> </a:t>
            </a:r>
            <a:r>
              <a:rPr lang="en-GB" sz="2400" dirty="0" err="1" smtClean="0">
                <a:effectLst/>
                <a:latin typeface="Arial" charset="0"/>
                <a:cs typeface="Times New Roman" pitchFamily="16" charset="0"/>
              </a:rPr>
              <a:t>kvantity</a:t>
            </a:r>
            <a:r>
              <a:rPr lang="en-GB" sz="2400" dirty="0" smtClean="0">
                <a:effectLst/>
                <a:latin typeface="Arial" charset="0"/>
                <a:cs typeface="Times New Roman" pitchFamily="16" charset="0"/>
              </a:rPr>
              <a:t>.</a:t>
            </a:r>
          </a:p>
        </p:txBody>
      </p:sp>
      <p:sp>
        <p:nvSpPr>
          <p:cNvPr id="32770" name="Rectangle 2"/>
          <p:cNvSpPr>
            <a:spLocks noGrp="1" noChangeArrowheads="1"/>
          </p:cNvSpPr>
          <p:nvPr>
            <p:ph type="title" idx="1"/>
          </p:nvPr>
        </p:nvSpPr>
        <p:spPr>
          <a:xfrm>
            <a:off x="1403648" y="0"/>
            <a:ext cx="5943600" cy="14351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0" indent="0" algn="ctr" eaLnBrk="1" hangingPunct="1">
              <a:lnSpc>
                <a:spcPct val="100000"/>
              </a:lnSpc>
              <a:spcBef>
                <a:spcPct val="0"/>
              </a:spcBef>
              <a:buClr>
                <a:srgbClr val="FFFF00"/>
              </a:buClr>
              <a:buFont typeface="Times New Roman" pitchFamily="16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4400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Biologické</a:t>
            </a:r>
            <a:r>
              <a:rPr lang="en-GB" sz="44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GB" sz="4400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systémy</a:t>
            </a:r>
            <a:r>
              <a:rPr lang="en-GB" sz="44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a </a:t>
            </a:r>
            <a:r>
              <a:rPr lang="en-GB" sz="4400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jejich</a:t>
            </a:r>
            <a:r>
              <a:rPr lang="en-GB" sz="44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GB" sz="4400" dirty="0" err="1" smtClean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vlastnosti</a:t>
            </a:r>
            <a:endParaRPr lang="en-GB" sz="4400" dirty="0" smtClean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/>
          <p:cNvSpPr>
            <a:spLocks noGrp="1" noChangeArrowheads="1"/>
          </p:cNvSpPr>
          <p:nvPr>
            <p:ph type="title"/>
          </p:nvPr>
        </p:nvSpPr>
        <p:spPr>
          <a:xfrm>
            <a:off x="2819400" y="228600"/>
            <a:ext cx="5943600" cy="1219200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lnSpc>
                <a:spcPct val="10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mtClean="0"/>
              <a:t>Modely a jejich popis</a:t>
            </a:r>
          </a:p>
        </p:txBody>
      </p:sp>
      <p:sp>
        <p:nvSpPr>
          <p:cNvPr id="4710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04800" y="1981200"/>
            <a:ext cx="8458200" cy="4195763"/>
          </a:xfrm>
        </p:spPr>
        <p:txBody>
          <a:bodyPr/>
          <a:lstStyle/>
          <a:p>
            <a:pPr eaLnBrk="1" hangingPunct="1">
              <a:lnSpc>
                <a:spcPct val="100000"/>
              </a:lnSpc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i="1" smtClean="0">
                <a:cs typeface="Times New Roman" pitchFamily="16" charset="0"/>
              </a:rPr>
              <a:t>neformální popis</a:t>
            </a:r>
            <a:r>
              <a:rPr lang="en-GB" smtClean="0">
                <a:cs typeface="Times New Roman" pitchFamily="16" charset="0"/>
              </a:rPr>
              <a:t> - vychází z pochopení základních rysů a funkce reálného systému (je v přirozeném jazyku nebo používá blokových schémat);</a:t>
            </a:r>
          </a:p>
          <a:p>
            <a:pPr eaLnBrk="1" hangingPunct="1">
              <a:lnSpc>
                <a:spcPct val="100000"/>
              </a:lnSpc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i="1" smtClean="0">
                <a:cs typeface="Times New Roman" pitchFamily="16" charset="0"/>
              </a:rPr>
              <a:t>formální popis</a:t>
            </a:r>
            <a:r>
              <a:rPr lang="en-GB" smtClean="0">
                <a:cs typeface="Times New Roman" pitchFamily="16" charset="0"/>
              </a:rPr>
              <a:t> - vyjadřuje rysy a funkci modelu pomocí matematických prostředků, tj. </a:t>
            </a:r>
            <a:r>
              <a:rPr lang="en-GB" i="1" smtClean="0">
                <a:cs typeface="Times New Roman" pitchFamily="16" charset="0"/>
              </a:rPr>
              <a:t>matematický model</a:t>
            </a:r>
          </a:p>
          <a:p>
            <a:pPr eaLnBrk="1" hangingPunct="1">
              <a:lnSpc>
                <a:spcPct val="100000"/>
              </a:lnSpc>
              <a:buFont typeface="Times New Roman" pitchFamily="16" charset="0"/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en-GB" i="1" smtClean="0">
              <a:cs typeface="Times New Roman" pitchFamily="16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"/>
          <p:cNvSpPr>
            <a:spLocks noGrp="1" noChangeArrowheads="1"/>
          </p:cNvSpPr>
          <p:nvPr>
            <p:ph type="title"/>
          </p:nvPr>
        </p:nvSpPr>
        <p:spPr>
          <a:xfrm>
            <a:off x="2819400" y="228600"/>
            <a:ext cx="5943600" cy="1219200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lnSpc>
                <a:spcPct val="10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mtClean="0"/>
              <a:t>Neformální popis</a:t>
            </a:r>
          </a:p>
        </p:txBody>
      </p:sp>
      <p:sp>
        <p:nvSpPr>
          <p:cNvPr id="4813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04800" y="1981200"/>
            <a:ext cx="8458200" cy="4114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ts val="600"/>
              </a:spcBef>
              <a:buFont typeface="Arial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2400" i="1" smtClean="0">
                <a:latin typeface="Arial" charset="0"/>
                <a:cs typeface="Times New Roman" pitchFamily="16" charset="0"/>
              </a:rPr>
              <a:t>prvky</a:t>
            </a:r>
            <a:r>
              <a:rPr lang="en-GB" sz="2400" smtClean="0">
                <a:latin typeface="Arial" charset="0"/>
                <a:cs typeface="Times New Roman" pitchFamily="16" charset="0"/>
              </a:rPr>
              <a:t> - </a:t>
            </a:r>
            <a:r>
              <a:rPr lang="en-GB" sz="2400" smtClean="0">
                <a:latin typeface="Arial" charset="0"/>
              </a:rPr>
              <a:t>č</a:t>
            </a:r>
            <a:r>
              <a:rPr lang="en-GB" sz="2400" smtClean="0">
                <a:latin typeface="Arial" charset="0"/>
                <a:cs typeface="Times New Roman" pitchFamily="16" charset="0"/>
              </a:rPr>
              <a:t>ásti, ze kterých se skládají modelované objekty (systémy);</a:t>
            </a: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buFont typeface="Arial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2400" i="1" smtClean="0">
                <a:latin typeface="Arial" charset="0"/>
                <a:cs typeface="Times New Roman" pitchFamily="16" charset="0"/>
              </a:rPr>
              <a:t>prom</a:t>
            </a:r>
            <a:r>
              <a:rPr lang="en-GB" sz="2400" i="1" smtClean="0">
                <a:latin typeface="Arial" charset="0"/>
              </a:rPr>
              <a:t>ě</a:t>
            </a:r>
            <a:r>
              <a:rPr lang="en-GB" sz="2400" i="1" smtClean="0">
                <a:latin typeface="Arial" charset="0"/>
                <a:cs typeface="Times New Roman" pitchFamily="16" charset="0"/>
              </a:rPr>
              <a:t>nné</a:t>
            </a:r>
            <a:r>
              <a:rPr lang="en-GB" sz="2400" smtClean="0">
                <a:latin typeface="Arial" charset="0"/>
                <a:cs typeface="Times New Roman" pitchFamily="16" charset="0"/>
              </a:rPr>
              <a:t> - slou</a:t>
            </a:r>
            <a:r>
              <a:rPr lang="en-GB" sz="2400" smtClean="0">
                <a:latin typeface="Arial" charset="0"/>
              </a:rPr>
              <a:t>ž</a:t>
            </a:r>
            <a:r>
              <a:rPr lang="en-GB" sz="2400" smtClean="0">
                <a:latin typeface="Arial" charset="0"/>
                <a:cs typeface="Times New Roman" pitchFamily="16" charset="0"/>
              </a:rPr>
              <a:t>í k popisu stavu prvk</a:t>
            </a:r>
            <a:r>
              <a:rPr lang="en-GB" sz="2400" smtClean="0">
                <a:latin typeface="Arial" charset="0"/>
              </a:rPr>
              <a:t>ů</a:t>
            </a:r>
            <a:r>
              <a:rPr lang="en-GB" sz="2400" smtClean="0">
                <a:latin typeface="Arial" charset="0"/>
                <a:cs typeface="Times New Roman" pitchFamily="16" charset="0"/>
              </a:rPr>
              <a:t> systému a jejich vývoje v </a:t>
            </a:r>
            <a:r>
              <a:rPr lang="en-GB" sz="2400" smtClean="0">
                <a:latin typeface="Arial" charset="0"/>
              </a:rPr>
              <a:t>č</a:t>
            </a:r>
            <a:r>
              <a:rPr lang="en-GB" sz="2400" smtClean="0">
                <a:latin typeface="Arial" charset="0"/>
                <a:cs typeface="Times New Roman" pitchFamily="16" charset="0"/>
              </a:rPr>
              <a:t>ase;</a:t>
            </a: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buFont typeface="Arial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2400" i="1" smtClean="0">
                <a:latin typeface="Arial" charset="0"/>
                <a:cs typeface="Times New Roman" pitchFamily="16" charset="0"/>
              </a:rPr>
              <a:t>parametry</a:t>
            </a:r>
            <a:r>
              <a:rPr lang="en-GB" sz="2400" smtClean="0">
                <a:latin typeface="Arial" charset="0"/>
                <a:cs typeface="Times New Roman" pitchFamily="16" charset="0"/>
              </a:rPr>
              <a:t> - zpravidla neprom</a:t>
            </a:r>
            <a:r>
              <a:rPr lang="en-GB" sz="2400" smtClean="0">
                <a:latin typeface="Arial" charset="0"/>
              </a:rPr>
              <a:t>ě</a:t>
            </a:r>
            <a:r>
              <a:rPr lang="en-GB" sz="2400" smtClean="0">
                <a:latin typeface="Arial" charset="0"/>
                <a:cs typeface="Times New Roman" pitchFamily="16" charset="0"/>
              </a:rPr>
              <a:t>nné (konstantní) charakteristiky prvk</a:t>
            </a:r>
            <a:r>
              <a:rPr lang="en-GB" sz="2400" smtClean="0">
                <a:latin typeface="Arial" charset="0"/>
              </a:rPr>
              <a:t>ů</a:t>
            </a:r>
            <a:r>
              <a:rPr lang="en-GB" sz="2400" smtClean="0">
                <a:latin typeface="Arial" charset="0"/>
                <a:cs typeface="Times New Roman" pitchFamily="16" charset="0"/>
              </a:rPr>
              <a:t> a vazeb modelu;</a:t>
            </a: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buFont typeface="Arial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2400" i="1" smtClean="0">
                <a:latin typeface="Arial" charset="0"/>
                <a:cs typeface="Times New Roman" pitchFamily="16" charset="0"/>
              </a:rPr>
              <a:t>vazby</a:t>
            </a:r>
            <a:r>
              <a:rPr lang="en-GB" sz="2400" smtClean="0">
                <a:latin typeface="Arial" charset="0"/>
                <a:cs typeface="Times New Roman" pitchFamily="16" charset="0"/>
              </a:rPr>
              <a:t> - pravidla, dle kterých se prvky navzájem ovliv</a:t>
            </a:r>
            <a:r>
              <a:rPr lang="en-GB" sz="2400" smtClean="0">
                <a:latin typeface="Arial" charset="0"/>
              </a:rPr>
              <a:t>ň</a:t>
            </a:r>
            <a:r>
              <a:rPr lang="en-GB" sz="2400" smtClean="0">
                <a:latin typeface="Arial" charset="0"/>
                <a:cs typeface="Times New Roman" pitchFamily="16" charset="0"/>
              </a:rPr>
              <a:t>ují (p</a:t>
            </a:r>
            <a:r>
              <a:rPr lang="en-GB" sz="2400" smtClean="0">
                <a:latin typeface="Arial" charset="0"/>
              </a:rPr>
              <a:t>ř</a:t>
            </a:r>
            <a:r>
              <a:rPr lang="en-GB" sz="2400" smtClean="0">
                <a:latin typeface="Arial" charset="0"/>
                <a:cs typeface="Times New Roman" pitchFamily="16" charset="0"/>
              </a:rPr>
              <a:t>ípadn</a:t>
            </a:r>
            <a:r>
              <a:rPr lang="en-GB" sz="2400" smtClean="0">
                <a:latin typeface="Arial" charset="0"/>
              </a:rPr>
              <a:t>ě</a:t>
            </a:r>
            <a:r>
              <a:rPr lang="en-GB" sz="2400" smtClean="0">
                <a:latin typeface="Arial" charset="0"/>
                <a:cs typeface="Times New Roman" pitchFamily="16" charset="0"/>
              </a:rPr>
              <a:t> m</a:t>
            </a:r>
            <a:r>
              <a:rPr lang="en-GB" sz="2400" smtClean="0">
                <a:latin typeface="Arial" charset="0"/>
              </a:rPr>
              <a:t>ě</a:t>
            </a:r>
            <a:r>
              <a:rPr lang="en-GB" sz="2400" smtClean="0">
                <a:latin typeface="Arial" charset="0"/>
                <a:cs typeface="Times New Roman" pitchFamily="16" charset="0"/>
              </a:rPr>
              <a:t>ní své parametry) a tak ur</a:t>
            </a:r>
            <a:r>
              <a:rPr lang="en-GB" sz="2400" smtClean="0">
                <a:latin typeface="Arial" charset="0"/>
              </a:rPr>
              <a:t>č</a:t>
            </a:r>
            <a:r>
              <a:rPr lang="en-GB" sz="2400" smtClean="0">
                <a:latin typeface="Arial" charset="0"/>
                <a:cs typeface="Times New Roman" pitchFamily="16" charset="0"/>
              </a:rPr>
              <a:t>ují vývoj chování v </a:t>
            </a:r>
            <a:r>
              <a:rPr lang="en-GB" sz="2400" smtClean="0">
                <a:latin typeface="Arial" charset="0"/>
              </a:rPr>
              <a:t>č</a:t>
            </a:r>
            <a:r>
              <a:rPr lang="en-GB" sz="2400" smtClean="0">
                <a:latin typeface="Arial" charset="0"/>
                <a:cs typeface="Times New Roman" pitchFamily="16" charset="0"/>
              </a:rPr>
              <a:t>ase;</a:t>
            </a:r>
          </a:p>
          <a:p>
            <a:pPr eaLnBrk="1" hangingPunct="1">
              <a:lnSpc>
                <a:spcPct val="90000"/>
              </a:lnSpc>
              <a:spcBef>
                <a:spcPts val="600"/>
              </a:spcBef>
              <a:buFont typeface="Arial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2400" i="1" smtClean="0">
                <a:latin typeface="Arial" charset="0"/>
                <a:cs typeface="Times New Roman" pitchFamily="16" charset="0"/>
              </a:rPr>
              <a:t>základní p</a:t>
            </a:r>
            <a:r>
              <a:rPr lang="en-GB" sz="2400" i="1" smtClean="0">
                <a:latin typeface="Arial" charset="0"/>
              </a:rPr>
              <a:t>ř</a:t>
            </a:r>
            <a:r>
              <a:rPr lang="en-GB" sz="2400" i="1" smtClean="0">
                <a:latin typeface="Arial" charset="0"/>
                <a:cs typeface="Times New Roman" pitchFamily="16" charset="0"/>
              </a:rPr>
              <a:t>edpoklady</a:t>
            </a:r>
            <a:r>
              <a:rPr lang="en-GB" sz="2400" smtClean="0">
                <a:latin typeface="Arial" charset="0"/>
                <a:cs typeface="Times New Roman" pitchFamily="16" charset="0"/>
              </a:rPr>
              <a:t> (</a:t>
            </a:r>
            <a:r>
              <a:rPr lang="en-GB" sz="2400" i="1" smtClean="0">
                <a:latin typeface="Arial" charset="0"/>
                <a:cs typeface="Times New Roman" pitchFamily="16" charset="0"/>
              </a:rPr>
              <a:t>po</a:t>
            </a:r>
            <a:r>
              <a:rPr lang="en-GB" sz="2400" i="1" smtClean="0">
                <a:latin typeface="Arial" charset="0"/>
              </a:rPr>
              <a:t>č</a:t>
            </a:r>
            <a:r>
              <a:rPr lang="en-GB" sz="2400" i="1" smtClean="0">
                <a:latin typeface="Arial" charset="0"/>
                <a:cs typeface="Times New Roman" pitchFamily="16" charset="0"/>
              </a:rPr>
              <a:t>áteční podmínky</a:t>
            </a:r>
            <a:r>
              <a:rPr lang="en-GB" sz="2400" smtClean="0">
                <a:latin typeface="Arial" charset="0"/>
                <a:cs typeface="Times New Roman" pitchFamily="16" charset="0"/>
              </a:rPr>
              <a:t>) - vyplývají ze specifikace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1"/>
          <p:cNvSpPr>
            <a:spLocks noGrp="1" noChangeArrowheads="1"/>
          </p:cNvSpPr>
          <p:nvPr>
            <p:ph type="title"/>
          </p:nvPr>
        </p:nvSpPr>
        <p:spPr>
          <a:xfrm>
            <a:off x="2819400" y="228600"/>
            <a:ext cx="5943600" cy="1219200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lnSpc>
                <a:spcPct val="10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mtClean="0"/>
              <a:t>Neformální popis</a:t>
            </a:r>
          </a:p>
        </p:txBody>
      </p:sp>
      <p:sp>
        <p:nvSpPr>
          <p:cNvPr id="49157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04800" y="1981200"/>
            <a:ext cx="8458200" cy="4114800"/>
          </a:xfrm>
        </p:spPr>
        <p:txBody>
          <a:bodyPr/>
          <a:lstStyle/>
          <a:p>
            <a:pPr eaLnBrk="1" hangingPunct="1">
              <a:lnSpc>
                <a:spcPct val="100000"/>
              </a:lnSpc>
              <a:spcBef>
                <a:spcPts val="700"/>
              </a:spcBef>
              <a:buFont typeface="Arial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2800" smtClean="0">
                <a:latin typeface="Arial" charset="0"/>
              </a:rPr>
              <a:t>p</a:t>
            </a:r>
            <a:r>
              <a:rPr lang="en-GB" sz="2800" smtClean="0">
                <a:latin typeface="Arial" charset="0"/>
                <a:cs typeface="Arial" charset="0"/>
              </a:rPr>
              <a:t>ro výběr prvků, parametrů i vazeb nejsou žádná, předem známá pravidla, která by určovala optimální postup. Rozlišujeme však dva principiálně různé přístupy jak hledat vhodný popis modelu - přístup </a:t>
            </a:r>
            <a:r>
              <a:rPr lang="en-GB" sz="2800" i="1" smtClean="0">
                <a:latin typeface="Arial" charset="0"/>
                <a:cs typeface="Arial" charset="0"/>
              </a:rPr>
              <a:t>deduktivní</a:t>
            </a:r>
            <a:r>
              <a:rPr lang="en-GB" sz="2800" smtClean="0">
                <a:latin typeface="Arial" charset="0"/>
                <a:cs typeface="Arial" charset="0"/>
              </a:rPr>
              <a:t> a </a:t>
            </a:r>
            <a:r>
              <a:rPr lang="en-GB" sz="2800" i="1" smtClean="0">
                <a:latin typeface="Arial" charset="0"/>
                <a:cs typeface="Arial" charset="0"/>
              </a:rPr>
              <a:t>induktivní</a:t>
            </a:r>
            <a:r>
              <a:rPr lang="en-GB" sz="2800" smtClean="0">
                <a:latin typeface="Arial" charset="0"/>
                <a:cs typeface="Arial" charset="0"/>
              </a:rPr>
              <a:t>.</a:t>
            </a:r>
          </a:p>
          <a:p>
            <a:pPr eaLnBrk="1" hangingPunct="1">
              <a:lnSpc>
                <a:spcPct val="100000"/>
              </a:lnSpc>
              <a:spcBef>
                <a:spcPts val="700"/>
              </a:spcBef>
              <a:buFont typeface="Arial" charset="0"/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2800" smtClean="0">
                <a:latin typeface="Arial" charset="0"/>
                <a:cs typeface="Arial" charset="0"/>
              </a:rPr>
              <a:t> </a:t>
            </a:r>
          </a:p>
          <a:p>
            <a:pPr eaLnBrk="1" hangingPunct="1">
              <a:lnSpc>
                <a:spcPct val="100000"/>
              </a:lnSpc>
              <a:spcBef>
                <a:spcPts val="700"/>
              </a:spcBef>
              <a:buFont typeface="Arial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2800" smtClean="0">
                <a:latin typeface="Arial" charset="0"/>
              </a:rPr>
              <a:t>s</a:t>
            </a:r>
            <a:r>
              <a:rPr lang="en-GB" sz="2800" smtClean="0">
                <a:latin typeface="Arial" charset="0"/>
                <a:cs typeface="Arial" charset="0"/>
              </a:rPr>
              <a:t>truktura modelu by měla být přiměřená struktuře reálného objektu, výběr se může přizpůsobovat úrovni znalostí objektu.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1"/>
          <p:cNvSpPr>
            <a:spLocks noGrp="1" noChangeArrowheads="1"/>
          </p:cNvSpPr>
          <p:nvPr>
            <p:ph type="title"/>
          </p:nvPr>
        </p:nvSpPr>
        <p:spPr>
          <a:xfrm>
            <a:off x="2819400" y="228600"/>
            <a:ext cx="5943600" cy="1219200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lnSpc>
                <a:spcPct val="10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mtClean="0"/>
              <a:t>Neformální popis</a:t>
            </a:r>
          </a:p>
        </p:txBody>
      </p:sp>
      <p:sp>
        <p:nvSpPr>
          <p:cNvPr id="5018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04800" y="1981200"/>
            <a:ext cx="8458200" cy="4114800"/>
          </a:xfrm>
        </p:spPr>
        <p:txBody>
          <a:bodyPr/>
          <a:lstStyle/>
          <a:p>
            <a:pPr eaLnBrk="1" hangingPunct="1">
              <a:lnSpc>
                <a:spcPct val="100000"/>
              </a:lnSpc>
              <a:spcBef>
                <a:spcPts val="700"/>
              </a:spcBef>
              <a:buFont typeface="Arial" charset="0"/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2800" dirty="0" err="1" smtClean="0">
                <a:latin typeface="Arial" charset="0"/>
              </a:rPr>
              <a:t>může</a:t>
            </a:r>
            <a:r>
              <a:rPr lang="en-GB" sz="2800" dirty="0" smtClean="0">
                <a:latin typeface="Arial" charset="0"/>
              </a:rPr>
              <a:t> </a:t>
            </a:r>
            <a:r>
              <a:rPr lang="en-GB" sz="2800" dirty="0" err="1" smtClean="0">
                <a:latin typeface="Arial" charset="0"/>
              </a:rPr>
              <a:t>být</a:t>
            </a:r>
            <a:r>
              <a:rPr lang="en-GB" sz="2800" dirty="0" smtClean="0">
                <a:latin typeface="Arial" charset="0"/>
              </a:rPr>
              <a:t>:</a:t>
            </a:r>
          </a:p>
          <a:p>
            <a:pPr eaLnBrk="1" hangingPunct="1">
              <a:lnSpc>
                <a:spcPct val="100000"/>
              </a:lnSpc>
              <a:spcBef>
                <a:spcPts val="700"/>
              </a:spcBef>
              <a:buFont typeface="Arial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2800" i="1" dirty="0" err="1" smtClean="0">
                <a:latin typeface="Arial" charset="0"/>
                <a:cs typeface="Times New Roman" pitchFamily="16" charset="0"/>
              </a:rPr>
              <a:t>neúplný</a:t>
            </a:r>
            <a:r>
              <a:rPr lang="en-GB" sz="2800" dirty="0" smtClean="0">
                <a:latin typeface="Arial" charset="0"/>
                <a:cs typeface="Times New Roman" pitchFamily="16" charset="0"/>
              </a:rPr>
              <a:t> - </a:t>
            </a:r>
            <a:r>
              <a:rPr lang="en-GB" sz="2800" dirty="0" err="1" smtClean="0">
                <a:latin typeface="Arial" charset="0"/>
                <a:cs typeface="Times New Roman" pitchFamily="16" charset="0"/>
              </a:rPr>
              <a:t>neošet</a:t>
            </a:r>
            <a:r>
              <a:rPr lang="en-GB" sz="2800" dirty="0" err="1" smtClean="0">
                <a:latin typeface="Arial" charset="0"/>
              </a:rPr>
              <a:t>ř</a:t>
            </a:r>
            <a:r>
              <a:rPr lang="en-GB" sz="2800" dirty="0" err="1" smtClean="0">
                <a:latin typeface="Arial" charset="0"/>
                <a:cs typeface="Times New Roman" pitchFamily="16" charset="0"/>
              </a:rPr>
              <a:t>uje</a:t>
            </a:r>
            <a:r>
              <a:rPr lang="en-GB" sz="2800" dirty="0" smtClean="0">
                <a:latin typeface="Arial" charset="0"/>
                <a:cs typeface="Times New Roman" pitchFamily="16" charset="0"/>
              </a:rPr>
              <a:t> </a:t>
            </a:r>
            <a:r>
              <a:rPr lang="en-GB" sz="2800" dirty="0" err="1" smtClean="0">
                <a:latin typeface="Arial" charset="0"/>
                <a:cs typeface="Times New Roman" pitchFamily="16" charset="0"/>
              </a:rPr>
              <a:t>všechny</a:t>
            </a:r>
            <a:r>
              <a:rPr lang="en-GB" sz="2800" dirty="0" smtClean="0">
                <a:latin typeface="Arial" charset="0"/>
                <a:cs typeface="Times New Roman" pitchFamily="16" charset="0"/>
              </a:rPr>
              <a:t> </a:t>
            </a:r>
            <a:r>
              <a:rPr lang="en-GB" sz="2800" dirty="0" err="1" smtClean="0">
                <a:latin typeface="Arial" charset="0"/>
                <a:cs typeface="Times New Roman" pitchFamily="16" charset="0"/>
              </a:rPr>
              <a:t>reáln</a:t>
            </a:r>
            <a:r>
              <a:rPr lang="en-GB" sz="2800" dirty="0" err="1" smtClean="0">
                <a:latin typeface="Arial" charset="0"/>
              </a:rPr>
              <a:t>ě</a:t>
            </a:r>
            <a:r>
              <a:rPr lang="en-GB" sz="2800" dirty="0" smtClean="0">
                <a:latin typeface="Arial" charset="0"/>
                <a:cs typeface="Times New Roman" pitchFamily="16" charset="0"/>
              </a:rPr>
              <a:t> </a:t>
            </a:r>
            <a:r>
              <a:rPr lang="en-GB" sz="2800" dirty="0" err="1" smtClean="0">
                <a:latin typeface="Arial" charset="0"/>
                <a:cs typeface="Times New Roman" pitchFamily="16" charset="0"/>
              </a:rPr>
              <a:t>mo</a:t>
            </a:r>
            <a:r>
              <a:rPr lang="en-GB" sz="2800" dirty="0" err="1" smtClean="0">
                <a:latin typeface="Arial" charset="0"/>
              </a:rPr>
              <a:t>ž</a:t>
            </a:r>
            <a:r>
              <a:rPr lang="en-GB" sz="2800" dirty="0" err="1" smtClean="0">
                <a:latin typeface="Arial" charset="0"/>
                <a:cs typeface="Times New Roman" pitchFamily="16" charset="0"/>
              </a:rPr>
              <a:t>né</a:t>
            </a:r>
            <a:r>
              <a:rPr lang="en-GB" sz="2800" dirty="0" smtClean="0">
                <a:latin typeface="Arial" charset="0"/>
                <a:cs typeface="Times New Roman" pitchFamily="16" charset="0"/>
              </a:rPr>
              <a:t> </a:t>
            </a:r>
            <a:r>
              <a:rPr lang="en-GB" sz="2800" dirty="0" err="1" smtClean="0">
                <a:latin typeface="Arial" charset="0"/>
                <a:cs typeface="Times New Roman" pitchFamily="16" charset="0"/>
              </a:rPr>
              <a:t>situace</a:t>
            </a:r>
            <a:r>
              <a:rPr lang="en-GB" sz="2800" dirty="0" smtClean="0">
                <a:latin typeface="Arial" charset="0"/>
                <a:cs typeface="Times New Roman" pitchFamily="16" charset="0"/>
              </a:rPr>
              <a:t>;</a:t>
            </a:r>
          </a:p>
          <a:p>
            <a:pPr eaLnBrk="1" hangingPunct="1">
              <a:lnSpc>
                <a:spcPct val="100000"/>
              </a:lnSpc>
              <a:spcBef>
                <a:spcPts val="700"/>
              </a:spcBef>
              <a:buFont typeface="Arial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2800" i="1" dirty="0" err="1" smtClean="0">
                <a:latin typeface="Arial" charset="0"/>
                <a:cs typeface="Times New Roman" pitchFamily="16" charset="0"/>
              </a:rPr>
              <a:t>nekonzistentní</a:t>
            </a:r>
            <a:r>
              <a:rPr lang="en-GB" sz="2800" dirty="0" smtClean="0">
                <a:latin typeface="Arial" charset="0"/>
                <a:cs typeface="Times New Roman" pitchFamily="16" charset="0"/>
              </a:rPr>
              <a:t> - </a:t>
            </a:r>
            <a:r>
              <a:rPr lang="en-GB" sz="2800" dirty="0" err="1" smtClean="0">
                <a:latin typeface="Arial" charset="0"/>
                <a:cs typeface="Times New Roman" pitchFamily="16" charset="0"/>
              </a:rPr>
              <a:t>postup</a:t>
            </a:r>
            <a:r>
              <a:rPr lang="en-GB" sz="2800" dirty="0" smtClean="0">
                <a:latin typeface="Arial" charset="0"/>
                <a:cs typeface="Times New Roman" pitchFamily="16" charset="0"/>
              </a:rPr>
              <a:t> </a:t>
            </a:r>
            <a:r>
              <a:rPr lang="en-GB" sz="2800" dirty="0" err="1" smtClean="0">
                <a:latin typeface="Arial" charset="0"/>
                <a:cs typeface="Times New Roman" pitchFamily="16" charset="0"/>
              </a:rPr>
              <a:t>vede</a:t>
            </a:r>
            <a:r>
              <a:rPr lang="en-GB" sz="2800" dirty="0" smtClean="0">
                <a:latin typeface="Arial" charset="0"/>
                <a:cs typeface="Times New Roman" pitchFamily="16" charset="0"/>
              </a:rPr>
              <a:t> k </a:t>
            </a:r>
            <a:r>
              <a:rPr lang="en-GB" sz="2800" dirty="0" err="1" smtClean="0">
                <a:latin typeface="Arial" charset="0"/>
                <a:cs typeface="Times New Roman" pitchFamily="16" charset="0"/>
              </a:rPr>
              <a:t>ur</a:t>
            </a:r>
            <a:r>
              <a:rPr lang="en-GB" sz="2800" dirty="0" err="1" smtClean="0">
                <a:latin typeface="Arial" charset="0"/>
              </a:rPr>
              <a:t>č</a:t>
            </a:r>
            <a:r>
              <a:rPr lang="en-GB" sz="2800" dirty="0" err="1" smtClean="0">
                <a:latin typeface="Arial" charset="0"/>
                <a:cs typeface="Times New Roman" pitchFamily="16" charset="0"/>
              </a:rPr>
              <a:t>itému</a:t>
            </a:r>
            <a:r>
              <a:rPr lang="en-GB" sz="2800" dirty="0" smtClean="0">
                <a:latin typeface="Arial" charset="0"/>
                <a:cs typeface="Times New Roman" pitchFamily="16" charset="0"/>
              </a:rPr>
              <a:t> </a:t>
            </a:r>
            <a:r>
              <a:rPr lang="en-GB" sz="2800" dirty="0" err="1" smtClean="0">
                <a:latin typeface="Arial" charset="0"/>
              </a:rPr>
              <a:t>ř</a:t>
            </a:r>
            <a:r>
              <a:rPr lang="en-GB" sz="2800" dirty="0" err="1" smtClean="0">
                <a:latin typeface="Arial" charset="0"/>
                <a:cs typeface="Times New Roman" pitchFamily="16" charset="0"/>
              </a:rPr>
              <a:t>ešení</a:t>
            </a:r>
            <a:r>
              <a:rPr lang="en-GB" sz="2800" dirty="0" smtClean="0">
                <a:latin typeface="Arial" charset="0"/>
                <a:cs typeface="Times New Roman" pitchFamily="16" charset="0"/>
              </a:rPr>
              <a:t> </a:t>
            </a:r>
            <a:r>
              <a:rPr lang="en-GB" sz="2800" dirty="0" err="1" smtClean="0">
                <a:latin typeface="Arial" charset="0"/>
                <a:cs typeface="Times New Roman" pitchFamily="16" charset="0"/>
              </a:rPr>
              <a:t>dané</a:t>
            </a:r>
            <a:r>
              <a:rPr lang="en-GB" sz="2800" dirty="0" smtClean="0">
                <a:latin typeface="Arial" charset="0"/>
                <a:cs typeface="Times New Roman" pitchFamily="16" charset="0"/>
              </a:rPr>
              <a:t> </a:t>
            </a:r>
            <a:r>
              <a:rPr lang="en-GB" sz="2800" dirty="0" err="1" smtClean="0">
                <a:latin typeface="Arial" charset="0"/>
                <a:cs typeface="Times New Roman" pitchFamily="16" charset="0"/>
              </a:rPr>
              <a:t>situace</a:t>
            </a:r>
            <a:r>
              <a:rPr lang="en-GB" sz="2800" dirty="0" smtClean="0">
                <a:latin typeface="Arial" charset="0"/>
                <a:cs typeface="Times New Roman" pitchFamily="16" charset="0"/>
              </a:rPr>
              <a:t> </a:t>
            </a:r>
            <a:r>
              <a:rPr lang="en-GB" sz="2800" dirty="0" err="1" smtClean="0">
                <a:latin typeface="Arial" charset="0"/>
                <a:cs typeface="Times New Roman" pitchFamily="16" charset="0"/>
              </a:rPr>
              <a:t>i</a:t>
            </a:r>
            <a:r>
              <a:rPr lang="en-GB" sz="2800" dirty="0" smtClean="0">
                <a:latin typeface="Arial" charset="0"/>
                <a:cs typeface="Times New Roman" pitchFamily="16" charset="0"/>
              </a:rPr>
              <a:t> k </a:t>
            </a:r>
            <a:r>
              <a:rPr lang="en-GB" sz="2800" dirty="0" err="1" smtClean="0">
                <a:latin typeface="Arial" charset="0"/>
                <a:cs typeface="Times New Roman" pitchFamily="16" charset="0"/>
              </a:rPr>
              <a:t>jeho</a:t>
            </a:r>
            <a:r>
              <a:rPr lang="en-GB" sz="2800" dirty="0" smtClean="0">
                <a:latin typeface="Arial" charset="0"/>
                <a:cs typeface="Times New Roman" pitchFamily="16" charset="0"/>
              </a:rPr>
              <a:t> </a:t>
            </a:r>
            <a:r>
              <a:rPr lang="en-GB" sz="2800" dirty="0" err="1" smtClean="0">
                <a:latin typeface="Arial" charset="0"/>
                <a:cs typeface="Times New Roman" pitchFamily="16" charset="0"/>
              </a:rPr>
              <a:t>opaku</a:t>
            </a:r>
            <a:r>
              <a:rPr lang="en-GB" sz="2800" dirty="0" smtClean="0">
                <a:latin typeface="Arial" charset="0"/>
                <a:cs typeface="Times New Roman" pitchFamily="16" charset="0"/>
              </a:rPr>
              <a:t>;</a:t>
            </a:r>
          </a:p>
          <a:p>
            <a:pPr eaLnBrk="1" hangingPunct="1">
              <a:lnSpc>
                <a:spcPct val="100000"/>
              </a:lnSpc>
              <a:spcBef>
                <a:spcPts val="700"/>
              </a:spcBef>
              <a:buFont typeface="Arial" charset="0"/>
              <a:buChar char="•"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2800" i="1" dirty="0" err="1" smtClean="0">
                <a:latin typeface="Arial" charset="0"/>
                <a:cs typeface="Times New Roman" pitchFamily="16" charset="0"/>
              </a:rPr>
              <a:t>vícezna</a:t>
            </a:r>
            <a:r>
              <a:rPr lang="en-GB" sz="2800" i="1" dirty="0" err="1" smtClean="0">
                <a:latin typeface="Arial" charset="0"/>
              </a:rPr>
              <a:t>č</a:t>
            </a:r>
            <a:r>
              <a:rPr lang="en-GB" sz="2800" i="1" dirty="0" err="1" smtClean="0">
                <a:latin typeface="Arial" charset="0"/>
                <a:cs typeface="Times New Roman" pitchFamily="16" charset="0"/>
              </a:rPr>
              <a:t>ný</a:t>
            </a:r>
            <a:r>
              <a:rPr lang="en-GB" sz="2800" dirty="0" smtClean="0">
                <a:latin typeface="Arial" charset="0"/>
                <a:cs typeface="Times New Roman" pitchFamily="16" charset="0"/>
              </a:rPr>
              <a:t> - pro </a:t>
            </a:r>
            <a:r>
              <a:rPr lang="en-GB" sz="2800" dirty="0" err="1" smtClean="0">
                <a:latin typeface="Arial" charset="0"/>
                <a:cs typeface="Times New Roman" pitchFamily="16" charset="0"/>
              </a:rPr>
              <a:t>daný</a:t>
            </a:r>
            <a:r>
              <a:rPr lang="en-GB" sz="2800" dirty="0" smtClean="0">
                <a:latin typeface="Arial" charset="0"/>
                <a:cs typeface="Times New Roman" pitchFamily="16" charset="0"/>
              </a:rPr>
              <a:t> </a:t>
            </a:r>
            <a:r>
              <a:rPr lang="en-GB" sz="2800" dirty="0" err="1" smtClean="0">
                <a:latin typeface="Arial" charset="0"/>
                <a:cs typeface="Times New Roman" pitchFamily="16" charset="0"/>
              </a:rPr>
              <a:t>stav</a:t>
            </a:r>
            <a:r>
              <a:rPr lang="en-GB" sz="2800" dirty="0" smtClean="0">
                <a:latin typeface="Arial" charset="0"/>
                <a:cs typeface="Times New Roman" pitchFamily="16" charset="0"/>
              </a:rPr>
              <a:t> </a:t>
            </a:r>
            <a:r>
              <a:rPr lang="en-GB" sz="2800" dirty="0" err="1" smtClean="0">
                <a:latin typeface="Arial" charset="0"/>
                <a:cs typeface="Times New Roman" pitchFamily="16" charset="0"/>
              </a:rPr>
              <a:t>m</a:t>
            </a:r>
            <a:r>
              <a:rPr lang="en-GB" sz="2800" dirty="0" err="1" smtClean="0">
                <a:latin typeface="Arial" charset="0"/>
              </a:rPr>
              <a:t>ůž</a:t>
            </a:r>
            <a:r>
              <a:rPr lang="en-GB" sz="2800" dirty="0" err="1" smtClean="0">
                <a:latin typeface="Arial" charset="0"/>
                <a:cs typeface="Times New Roman" pitchFamily="16" charset="0"/>
              </a:rPr>
              <a:t>e</a:t>
            </a:r>
            <a:r>
              <a:rPr lang="en-GB" sz="2800" dirty="0" smtClean="0">
                <a:latin typeface="Arial" charset="0"/>
                <a:cs typeface="Times New Roman" pitchFamily="16" charset="0"/>
              </a:rPr>
              <a:t> </a:t>
            </a:r>
            <a:r>
              <a:rPr lang="en-GB" sz="2800" dirty="0" err="1" smtClean="0">
                <a:latin typeface="Arial" charset="0"/>
                <a:cs typeface="Times New Roman" pitchFamily="16" charset="0"/>
              </a:rPr>
              <a:t>nastat</a:t>
            </a:r>
            <a:r>
              <a:rPr lang="en-GB" sz="2800" dirty="0" smtClean="0">
                <a:latin typeface="Arial" charset="0"/>
                <a:cs typeface="Times New Roman" pitchFamily="16" charset="0"/>
              </a:rPr>
              <a:t> </a:t>
            </a:r>
            <a:r>
              <a:rPr lang="en-GB" sz="2800" dirty="0" err="1" smtClean="0">
                <a:latin typeface="Arial" charset="0"/>
                <a:cs typeface="Times New Roman" pitchFamily="16" charset="0"/>
              </a:rPr>
              <a:t>více</a:t>
            </a:r>
            <a:r>
              <a:rPr lang="en-GB" sz="2800" dirty="0" smtClean="0">
                <a:latin typeface="Arial" charset="0"/>
                <a:cs typeface="Times New Roman" pitchFamily="16" charset="0"/>
              </a:rPr>
              <a:t> </a:t>
            </a:r>
            <a:r>
              <a:rPr lang="en-GB" sz="2800" dirty="0" err="1" smtClean="0">
                <a:latin typeface="Arial" charset="0"/>
                <a:cs typeface="Times New Roman" pitchFamily="16" charset="0"/>
              </a:rPr>
              <a:t>alternativ</a:t>
            </a:r>
            <a:r>
              <a:rPr lang="en-GB" sz="2800" dirty="0" smtClean="0">
                <a:latin typeface="Arial" charset="0"/>
                <a:cs typeface="Times New Roman" pitchFamily="16" charset="0"/>
              </a:rPr>
              <a:t> </a:t>
            </a:r>
            <a:r>
              <a:rPr lang="en-GB" sz="2800" dirty="0" err="1" smtClean="0">
                <a:latin typeface="Arial" charset="0"/>
              </a:rPr>
              <a:t>ř</a:t>
            </a:r>
            <a:r>
              <a:rPr lang="en-GB" sz="2800" dirty="0" err="1" smtClean="0">
                <a:latin typeface="Arial" charset="0"/>
                <a:cs typeface="Times New Roman" pitchFamily="16" charset="0"/>
              </a:rPr>
              <a:t>ešení</a:t>
            </a:r>
            <a:r>
              <a:rPr lang="en-GB" sz="2800" dirty="0" smtClean="0">
                <a:latin typeface="Arial" charset="0"/>
              </a:rPr>
              <a:t>;</a:t>
            </a:r>
          </a:p>
          <a:p>
            <a:pPr eaLnBrk="1" hangingPunct="1">
              <a:lnSpc>
                <a:spcPct val="100000"/>
              </a:lnSpc>
              <a:spcBef>
                <a:spcPts val="700"/>
              </a:spcBef>
              <a:buFont typeface="Arial" charset="0"/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endParaRPr lang="en-GB" sz="2800" dirty="0" smtClean="0">
              <a:latin typeface="Arial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ontrols>
      <p:control spid="1026" name="ShockwaveFlash1" r:id="rId2" imgW="9142857" imgH="6857143"/>
    </p:controls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1"/>
          <p:cNvSpPr>
            <a:spLocks noGrp="1" noChangeArrowheads="1"/>
          </p:cNvSpPr>
          <p:nvPr>
            <p:ph type="title"/>
          </p:nvPr>
        </p:nvSpPr>
        <p:spPr>
          <a:xfrm>
            <a:off x="2051720" y="260648"/>
            <a:ext cx="5943600" cy="1435100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lnSpc>
                <a:spcPct val="10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dirty="0" err="1" smtClean="0"/>
              <a:t>Příklady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sz="3600" b="1" dirty="0" err="1" smtClean="0"/>
              <a:t>Forresterův</a:t>
            </a:r>
            <a:r>
              <a:rPr lang="en-GB" sz="3600" b="1" dirty="0" smtClean="0"/>
              <a:t> model </a:t>
            </a:r>
            <a:r>
              <a:rPr lang="en-GB" sz="3600" b="1" dirty="0" err="1" smtClean="0"/>
              <a:t>světa</a:t>
            </a:r>
            <a:r>
              <a:rPr lang="en-GB" dirty="0" smtClean="0"/>
              <a:t> </a:t>
            </a:r>
          </a:p>
        </p:txBody>
      </p:sp>
      <p:sp>
        <p:nvSpPr>
          <p:cNvPr id="5120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04800" y="5486400"/>
            <a:ext cx="8458200" cy="609600"/>
          </a:xfrm>
        </p:spPr>
        <p:txBody>
          <a:bodyPr/>
          <a:lstStyle/>
          <a:p>
            <a:pPr algn="just" eaLnBrk="1" hangingPunct="1">
              <a:lnSpc>
                <a:spcPct val="100000"/>
              </a:lnSpc>
              <a:spcBef>
                <a:spcPts val="600"/>
              </a:spcBef>
              <a:buFont typeface="Arial" charset="0"/>
              <a:buNone/>
              <a:tabLst>
                <a:tab pos="338138" algn="l"/>
                <a:tab pos="904875" algn="l"/>
                <a:tab pos="1819275" algn="l"/>
                <a:tab pos="2733675" algn="l"/>
                <a:tab pos="3648075" algn="l"/>
                <a:tab pos="4562475" algn="l"/>
                <a:tab pos="5476875" algn="l"/>
                <a:tab pos="6391275" algn="l"/>
                <a:tab pos="7305675" algn="l"/>
                <a:tab pos="8220075" algn="l"/>
                <a:tab pos="9134475" algn="l"/>
                <a:tab pos="10048875" algn="l"/>
                <a:tab pos="10326688" algn="l"/>
                <a:tab pos="10775950" algn="l"/>
                <a:tab pos="10779125" algn="l"/>
              </a:tabLst>
            </a:pPr>
            <a:r>
              <a:rPr lang="en-GB" smtClean="0">
                <a:latin typeface="Arial" charset="0"/>
                <a:cs typeface="Arial" charset="0"/>
              </a:rPr>
              <a:t>Prvky:	</a:t>
            </a:r>
            <a:r>
              <a:rPr lang="en-GB" sz="2400" smtClean="0">
                <a:latin typeface="Arial" charset="0"/>
                <a:cs typeface="Arial" charset="0"/>
              </a:rPr>
              <a:t>obyvatelstvo, znečištění, průmysl;</a:t>
            </a:r>
          </a:p>
        </p:txBody>
      </p:sp>
      <p:graphicFrame>
        <p:nvGraphicFramePr>
          <p:cNvPr id="51206" name="Object 3"/>
          <p:cNvGraphicFramePr>
            <a:graphicFrameLocks noChangeAspect="1"/>
          </p:cNvGraphicFramePr>
          <p:nvPr/>
        </p:nvGraphicFramePr>
        <p:xfrm>
          <a:off x="1828800" y="1981200"/>
          <a:ext cx="5410200" cy="3478213"/>
        </p:xfrm>
        <a:graphic>
          <a:graphicData uri="http://schemas.openxmlformats.org/presentationml/2006/ole">
            <p:oleObj spid="_x0000_s20482" r:id="rId4" imgW="5791221" imgH="3714440" progId="PBrush">
              <p:embed/>
            </p:oleObj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1"/>
          <p:cNvSpPr>
            <a:spLocks noGrp="1" noChangeArrowheads="1"/>
          </p:cNvSpPr>
          <p:nvPr>
            <p:ph type="title"/>
          </p:nvPr>
        </p:nvSpPr>
        <p:spPr>
          <a:xfrm>
            <a:off x="1600200" y="0"/>
            <a:ext cx="5943600" cy="1435100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lnSpc>
                <a:spcPct val="10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dirty="0" err="1" smtClean="0"/>
              <a:t>Příklady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sz="3600" b="1" dirty="0" err="1" smtClean="0"/>
              <a:t>Forresterův</a:t>
            </a:r>
            <a:r>
              <a:rPr lang="en-GB" sz="3600" b="1" dirty="0" smtClean="0"/>
              <a:t> model </a:t>
            </a:r>
            <a:r>
              <a:rPr lang="en-GB" sz="3600" b="1" dirty="0" err="1" smtClean="0"/>
              <a:t>světa</a:t>
            </a:r>
            <a:r>
              <a:rPr lang="en-GB" dirty="0" smtClean="0"/>
              <a:t> </a:t>
            </a:r>
          </a:p>
        </p:txBody>
      </p:sp>
      <p:sp>
        <p:nvSpPr>
          <p:cNvPr id="5222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04800" y="1752600"/>
            <a:ext cx="8458200" cy="4654550"/>
          </a:xfrm>
        </p:spPr>
        <p:txBody>
          <a:bodyPr>
            <a:normAutofit lnSpcReduction="10000"/>
          </a:bodyPr>
          <a:lstStyle/>
          <a:p>
            <a:pPr algn="just" eaLnBrk="1" hangingPunct="1">
              <a:lnSpc>
                <a:spcPct val="90000"/>
              </a:lnSpc>
              <a:spcBef>
                <a:spcPts val="700"/>
              </a:spcBef>
              <a:buFont typeface="Arial" charset="0"/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2800" dirty="0" err="1" smtClean="0">
                <a:latin typeface="Arial" charset="0"/>
                <a:cs typeface="Arial" charset="0"/>
              </a:rPr>
              <a:t>Proměnné</a:t>
            </a:r>
            <a:r>
              <a:rPr lang="en-GB" sz="2800" dirty="0" smtClean="0">
                <a:latin typeface="Arial" charset="0"/>
                <a:cs typeface="Arial" charset="0"/>
              </a:rPr>
              <a:t>:</a:t>
            </a:r>
          </a:p>
          <a:p>
            <a:pPr algn="just" eaLnBrk="1" hangingPunct="1">
              <a:lnSpc>
                <a:spcPct val="90000"/>
              </a:lnSpc>
              <a:spcBef>
                <a:spcPts val="500"/>
              </a:spcBef>
              <a:buClr>
                <a:srgbClr val="FFFF00"/>
              </a:buClr>
              <a:buFont typeface="Arial" charset="0"/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2000" b="1" dirty="0" err="1" smtClean="0">
                <a:solidFill>
                  <a:schemeClr val="tx2"/>
                </a:solidFill>
                <a:latin typeface="Arial" charset="0"/>
                <a:cs typeface="Times New Roman" pitchFamily="16" charset="0"/>
              </a:rPr>
              <a:t>obyvatelstvo</a:t>
            </a:r>
            <a:endParaRPr lang="en-GB" sz="2000" b="1" dirty="0" smtClean="0">
              <a:solidFill>
                <a:schemeClr val="tx2"/>
              </a:solidFill>
              <a:latin typeface="Arial" charset="0"/>
              <a:cs typeface="Times New Roman" pitchFamily="16" charset="0"/>
            </a:endParaRPr>
          </a:p>
          <a:p>
            <a:pPr algn="just" eaLnBrk="1" hangingPunct="1">
              <a:lnSpc>
                <a:spcPct val="90000"/>
              </a:lnSpc>
              <a:spcBef>
                <a:spcPts val="500"/>
              </a:spcBef>
              <a:buFont typeface="Arial" charset="0"/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2000" dirty="0" smtClean="0">
                <a:latin typeface="Arial" charset="0"/>
                <a:cs typeface="Times New Roman" pitchFamily="16" charset="0"/>
              </a:rPr>
              <a:t>- </a:t>
            </a:r>
            <a:r>
              <a:rPr lang="en-GB" sz="2000" dirty="0" err="1" smtClean="0">
                <a:latin typeface="Arial" charset="0"/>
                <a:cs typeface="Times New Roman" pitchFamily="16" charset="0"/>
              </a:rPr>
              <a:t>hustota</a:t>
            </a:r>
            <a:endParaRPr lang="en-GB" sz="2000" dirty="0" smtClean="0">
              <a:latin typeface="Arial" charset="0"/>
              <a:cs typeface="Times New Roman" pitchFamily="16" charset="0"/>
            </a:endParaRPr>
          </a:p>
          <a:p>
            <a:pPr algn="just" eaLnBrk="1" hangingPunct="1">
              <a:lnSpc>
                <a:spcPct val="90000"/>
              </a:lnSpc>
              <a:spcBef>
                <a:spcPts val="450"/>
              </a:spcBef>
              <a:buFont typeface="Arial" charset="0"/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2000" dirty="0" smtClean="0">
                <a:latin typeface="Arial" charset="0"/>
              </a:rPr>
              <a:t>	</a:t>
            </a:r>
            <a:r>
              <a:rPr lang="en-GB" sz="1800" dirty="0" smtClean="0">
                <a:latin typeface="Arial" charset="0"/>
                <a:cs typeface="Times New Roman" pitchFamily="16" charset="0"/>
              </a:rPr>
              <a:t>... </a:t>
            </a:r>
            <a:r>
              <a:rPr lang="en-GB" sz="1800" dirty="0" err="1" smtClean="0">
                <a:latin typeface="Arial" charset="0"/>
                <a:cs typeface="Times New Roman" pitchFamily="16" charset="0"/>
              </a:rPr>
              <a:t>udává</a:t>
            </a:r>
            <a:r>
              <a:rPr lang="en-GB" sz="1800" dirty="0" smtClean="0">
                <a:latin typeface="Arial" charset="0"/>
                <a:cs typeface="Times New Roman" pitchFamily="16" charset="0"/>
              </a:rPr>
              <a:t>, </a:t>
            </a:r>
            <a:r>
              <a:rPr lang="en-GB" sz="1800" dirty="0" err="1" smtClean="0">
                <a:latin typeface="Arial" charset="0"/>
                <a:cs typeface="Times New Roman" pitchFamily="16" charset="0"/>
              </a:rPr>
              <a:t>kolik</a:t>
            </a:r>
            <a:r>
              <a:rPr lang="en-GB" sz="1800" dirty="0" smtClean="0">
                <a:latin typeface="Arial" charset="0"/>
                <a:cs typeface="Times New Roman" pitchFamily="16" charset="0"/>
              </a:rPr>
              <a:t> je </a:t>
            </a:r>
            <a:r>
              <a:rPr lang="en-GB" sz="1800" dirty="0" err="1" smtClean="0">
                <a:latin typeface="Arial" charset="0"/>
                <a:cs typeface="Times New Roman" pitchFamily="16" charset="0"/>
              </a:rPr>
              <a:t>obyvatel</a:t>
            </a:r>
            <a:r>
              <a:rPr lang="en-GB" sz="1800" dirty="0" smtClean="0">
                <a:latin typeface="Arial" charset="0"/>
                <a:cs typeface="Times New Roman" pitchFamily="16" charset="0"/>
              </a:rPr>
              <a:t> </a:t>
            </a:r>
            <a:r>
              <a:rPr lang="en-GB" sz="1800" dirty="0" err="1" smtClean="0">
                <a:latin typeface="Arial" charset="0"/>
                <a:cs typeface="Times New Roman" pitchFamily="16" charset="0"/>
              </a:rPr>
              <a:t>na</a:t>
            </a:r>
            <a:r>
              <a:rPr lang="en-GB" sz="1800" dirty="0" smtClean="0">
                <a:latin typeface="Arial" charset="0"/>
                <a:cs typeface="Times New Roman" pitchFamily="16" charset="0"/>
              </a:rPr>
              <a:t> </a:t>
            </a:r>
            <a:r>
              <a:rPr lang="en-GB" sz="1800" dirty="0" err="1" smtClean="0">
                <a:latin typeface="Arial" charset="0"/>
                <a:cs typeface="Times New Roman" pitchFamily="16" charset="0"/>
              </a:rPr>
              <a:t>jednotku</a:t>
            </a:r>
            <a:r>
              <a:rPr lang="en-GB" sz="1800" dirty="0" smtClean="0">
                <a:latin typeface="Arial" charset="0"/>
                <a:cs typeface="Times New Roman" pitchFamily="16" charset="0"/>
              </a:rPr>
              <a:t> </a:t>
            </a:r>
            <a:r>
              <a:rPr lang="en-GB" sz="1800" dirty="0" err="1" smtClean="0">
                <a:latin typeface="Arial" charset="0"/>
                <a:cs typeface="Times New Roman" pitchFamily="16" charset="0"/>
              </a:rPr>
              <a:t>obyvatelného</a:t>
            </a:r>
            <a:r>
              <a:rPr lang="en-GB" sz="1800" dirty="0" smtClean="0">
                <a:latin typeface="Arial" charset="0"/>
                <a:cs typeface="Times New Roman" pitchFamily="16" charset="0"/>
              </a:rPr>
              <a:t> </a:t>
            </a:r>
            <a:r>
              <a:rPr lang="en-GB" sz="1800" dirty="0" err="1" smtClean="0">
                <a:latin typeface="Arial" charset="0"/>
                <a:cs typeface="Times New Roman" pitchFamily="16" charset="0"/>
              </a:rPr>
              <a:t>povrchu</a:t>
            </a:r>
            <a:r>
              <a:rPr lang="en-GB" sz="1800" dirty="0" smtClean="0">
                <a:latin typeface="Arial" charset="0"/>
                <a:cs typeface="Times New Roman" pitchFamily="16" charset="0"/>
              </a:rPr>
              <a:t> </a:t>
            </a:r>
            <a:r>
              <a:rPr lang="en-GB" sz="1800" dirty="0" err="1" smtClean="0">
                <a:latin typeface="Arial" charset="0"/>
                <a:cs typeface="Times New Roman" pitchFamily="16" charset="0"/>
              </a:rPr>
              <a:t>Zem</a:t>
            </a:r>
            <a:r>
              <a:rPr lang="en-GB" sz="1800" dirty="0" err="1" smtClean="0">
                <a:latin typeface="Arial" charset="0"/>
              </a:rPr>
              <a:t>ě</a:t>
            </a:r>
            <a:r>
              <a:rPr lang="en-GB" sz="1800" dirty="0" smtClean="0">
                <a:latin typeface="Arial" charset="0"/>
                <a:cs typeface="Times New Roman" pitchFamily="16" charset="0"/>
              </a:rPr>
              <a:t>;</a:t>
            </a:r>
          </a:p>
          <a:p>
            <a:pPr algn="just" eaLnBrk="1" hangingPunct="1">
              <a:lnSpc>
                <a:spcPct val="90000"/>
              </a:lnSpc>
              <a:spcBef>
                <a:spcPts val="450"/>
              </a:spcBef>
              <a:buFont typeface="Arial" charset="0"/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1800" dirty="0" smtClean="0">
                <a:latin typeface="Arial" charset="0"/>
              </a:rPr>
              <a:t>	</a:t>
            </a:r>
            <a:r>
              <a:rPr lang="en-GB" sz="1800" dirty="0" smtClean="0">
                <a:latin typeface="Arial" charset="0"/>
                <a:cs typeface="Times New Roman" pitchFamily="16" charset="0"/>
              </a:rPr>
              <a:t>... je </a:t>
            </a:r>
            <a:r>
              <a:rPr lang="en-GB" sz="1800" dirty="0" err="1" smtClean="0">
                <a:latin typeface="Arial" charset="0"/>
                <a:cs typeface="Times New Roman" pitchFamily="16" charset="0"/>
              </a:rPr>
              <a:t>vyjád</a:t>
            </a:r>
            <a:r>
              <a:rPr lang="en-GB" sz="1800" dirty="0" err="1" smtClean="0">
                <a:latin typeface="Arial" charset="0"/>
              </a:rPr>
              <a:t>ř</a:t>
            </a:r>
            <a:r>
              <a:rPr lang="en-GB" sz="1800" dirty="0" err="1" smtClean="0">
                <a:latin typeface="Arial" charset="0"/>
                <a:cs typeface="Times New Roman" pitchFamily="16" charset="0"/>
              </a:rPr>
              <a:t>ena</a:t>
            </a:r>
            <a:r>
              <a:rPr lang="en-GB" sz="1800" dirty="0" smtClean="0">
                <a:latin typeface="Arial" charset="0"/>
                <a:cs typeface="Times New Roman" pitchFamily="16" charset="0"/>
              </a:rPr>
              <a:t> v </a:t>
            </a:r>
            <a:r>
              <a:rPr lang="en-GB" sz="1800" dirty="0" err="1" smtClean="0">
                <a:latin typeface="Arial" charset="0"/>
                <a:cs typeface="Times New Roman" pitchFamily="16" charset="0"/>
              </a:rPr>
              <a:t>kladných</a:t>
            </a:r>
            <a:r>
              <a:rPr lang="en-GB" sz="1800" dirty="0" smtClean="0">
                <a:latin typeface="Arial" charset="0"/>
                <a:cs typeface="Times New Roman" pitchFamily="16" charset="0"/>
              </a:rPr>
              <a:t> </a:t>
            </a:r>
            <a:r>
              <a:rPr lang="en-GB" sz="1800" dirty="0" err="1" smtClean="0">
                <a:latin typeface="Arial" charset="0"/>
                <a:cs typeface="Times New Roman" pitchFamily="16" charset="0"/>
              </a:rPr>
              <a:t>reálných</a:t>
            </a:r>
            <a:r>
              <a:rPr lang="en-GB" sz="1800" dirty="0" smtClean="0">
                <a:latin typeface="Arial" charset="0"/>
                <a:cs typeface="Times New Roman" pitchFamily="16" charset="0"/>
              </a:rPr>
              <a:t> </a:t>
            </a:r>
            <a:r>
              <a:rPr lang="en-GB" sz="1800" dirty="0" err="1" smtClean="0">
                <a:latin typeface="Arial" charset="0"/>
              </a:rPr>
              <a:t>č</a:t>
            </a:r>
            <a:r>
              <a:rPr lang="en-GB" sz="1800" dirty="0" err="1" smtClean="0">
                <a:latin typeface="Arial" charset="0"/>
                <a:cs typeface="Times New Roman" pitchFamily="16" charset="0"/>
              </a:rPr>
              <a:t>íslech</a:t>
            </a:r>
            <a:r>
              <a:rPr lang="en-GB" sz="1800" dirty="0" smtClean="0">
                <a:latin typeface="Arial" charset="0"/>
                <a:cs typeface="Times New Roman" pitchFamily="16" charset="0"/>
              </a:rPr>
              <a:t>;</a:t>
            </a:r>
          </a:p>
          <a:p>
            <a:pPr algn="just" eaLnBrk="1" hangingPunct="1">
              <a:lnSpc>
                <a:spcPct val="90000"/>
              </a:lnSpc>
              <a:spcBef>
                <a:spcPts val="500"/>
              </a:spcBef>
              <a:buClr>
                <a:srgbClr val="FFFF00"/>
              </a:buClr>
              <a:buFont typeface="Arial" charset="0"/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2000" b="1" dirty="0" err="1" smtClean="0">
                <a:solidFill>
                  <a:schemeClr val="tx2"/>
                </a:solidFill>
                <a:latin typeface="Arial" charset="0"/>
                <a:cs typeface="Times New Roman" pitchFamily="16" charset="0"/>
              </a:rPr>
              <a:t>zne</a:t>
            </a:r>
            <a:r>
              <a:rPr lang="en-GB" sz="2000" b="1" dirty="0" err="1" smtClean="0">
                <a:solidFill>
                  <a:schemeClr val="tx2"/>
                </a:solidFill>
                <a:latin typeface="Arial" charset="0"/>
              </a:rPr>
              <a:t>č</a:t>
            </a:r>
            <a:r>
              <a:rPr lang="en-GB" sz="2000" b="1" dirty="0" err="1" smtClean="0">
                <a:solidFill>
                  <a:schemeClr val="tx2"/>
                </a:solidFill>
                <a:latin typeface="Arial" charset="0"/>
                <a:cs typeface="Times New Roman" pitchFamily="16" charset="0"/>
              </a:rPr>
              <a:t>išt</a:t>
            </a:r>
            <a:r>
              <a:rPr lang="en-GB" sz="2000" b="1" dirty="0" err="1" smtClean="0">
                <a:solidFill>
                  <a:schemeClr val="tx2"/>
                </a:solidFill>
                <a:latin typeface="Arial" charset="0"/>
              </a:rPr>
              <a:t>ě</a:t>
            </a:r>
            <a:r>
              <a:rPr lang="en-GB" sz="2000" b="1" dirty="0" err="1" smtClean="0">
                <a:solidFill>
                  <a:schemeClr val="tx2"/>
                </a:solidFill>
                <a:latin typeface="Arial" charset="0"/>
                <a:cs typeface="Times New Roman" pitchFamily="16" charset="0"/>
              </a:rPr>
              <a:t>ní</a:t>
            </a:r>
            <a:endParaRPr lang="en-GB" sz="2000" b="1" dirty="0" smtClean="0">
              <a:solidFill>
                <a:schemeClr val="tx2"/>
              </a:solidFill>
              <a:latin typeface="Arial" charset="0"/>
              <a:cs typeface="Times New Roman" pitchFamily="16" charset="0"/>
            </a:endParaRPr>
          </a:p>
          <a:p>
            <a:pPr algn="just" eaLnBrk="1" hangingPunct="1">
              <a:lnSpc>
                <a:spcPct val="90000"/>
              </a:lnSpc>
              <a:spcBef>
                <a:spcPts val="500"/>
              </a:spcBef>
              <a:buFont typeface="Arial" charset="0"/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2000" dirty="0" smtClean="0">
                <a:latin typeface="Arial" charset="0"/>
                <a:cs typeface="Times New Roman" pitchFamily="16" charset="0"/>
              </a:rPr>
              <a:t>- </a:t>
            </a:r>
            <a:r>
              <a:rPr lang="en-GB" sz="2000" dirty="0" err="1" smtClean="0">
                <a:latin typeface="Arial" charset="0"/>
                <a:cs typeface="Times New Roman" pitchFamily="16" charset="0"/>
              </a:rPr>
              <a:t>úrove</a:t>
            </a:r>
            <a:r>
              <a:rPr lang="en-GB" sz="2000" dirty="0" err="1" smtClean="0">
                <a:latin typeface="Arial" charset="0"/>
              </a:rPr>
              <a:t>ň</a:t>
            </a:r>
            <a:endParaRPr lang="en-GB" sz="2000" dirty="0" smtClean="0">
              <a:latin typeface="Arial" charset="0"/>
            </a:endParaRPr>
          </a:p>
          <a:p>
            <a:pPr eaLnBrk="1" hangingPunct="1">
              <a:lnSpc>
                <a:spcPct val="90000"/>
              </a:lnSpc>
              <a:spcBef>
                <a:spcPts val="450"/>
              </a:spcBef>
              <a:buFont typeface="Arial" charset="0"/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2000" dirty="0" smtClean="0">
                <a:latin typeface="Arial" charset="0"/>
              </a:rPr>
              <a:t>	</a:t>
            </a:r>
            <a:r>
              <a:rPr lang="en-GB" sz="1800" dirty="0" smtClean="0">
                <a:latin typeface="Arial" charset="0"/>
                <a:cs typeface="Times New Roman" pitchFamily="16" charset="0"/>
              </a:rPr>
              <a:t>...</a:t>
            </a:r>
            <a:r>
              <a:rPr lang="en-GB" sz="1800" dirty="0" smtClean="0">
                <a:latin typeface="Arial" charset="0"/>
              </a:rPr>
              <a:t> </a:t>
            </a:r>
            <a:r>
              <a:rPr lang="en-GB" sz="1800" dirty="0" err="1" smtClean="0">
                <a:latin typeface="Arial" charset="0"/>
                <a:cs typeface="Times New Roman" pitchFamily="16" charset="0"/>
              </a:rPr>
              <a:t>udává</a:t>
            </a:r>
            <a:r>
              <a:rPr lang="en-GB" sz="1800" dirty="0" smtClean="0">
                <a:latin typeface="Arial" charset="0"/>
                <a:cs typeface="Times New Roman" pitchFamily="16" charset="0"/>
              </a:rPr>
              <a:t> </a:t>
            </a:r>
            <a:r>
              <a:rPr lang="en-GB" sz="1800" dirty="0" err="1" smtClean="0">
                <a:latin typeface="Arial" charset="0"/>
                <a:cs typeface="Times New Roman" pitchFamily="16" charset="0"/>
              </a:rPr>
              <a:t>okam</a:t>
            </a:r>
            <a:r>
              <a:rPr lang="en-GB" sz="1800" dirty="0" err="1" smtClean="0">
                <a:latin typeface="Arial" charset="0"/>
              </a:rPr>
              <a:t>ž</a:t>
            </a:r>
            <a:r>
              <a:rPr lang="en-GB" sz="1800" dirty="0" err="1" smtClean="0">
                <a:latin typeface="Arial" charset="0"/>
                <a:cs typeface="Times New Roman" pitchFamily="16" charset="0"/>
              </a:rPr>
              <a:t>itou</a:t>
            </a:r>
            <a:r>
              <a:rPr lang="en-GB" sz="1800" dirty="0" smtClean="0">
                <a:latin typeface="Arial" charset="0"/>
                <a:cs typeface="Times New Roman" pitchFamily="16" charset="0"/>
              </a:rPr>
              <a:t> </a:t>
            </a:r>
            <a:r>
              <a:rPr lang="en-GB" sz="1800" dirty="0" err="1" smtClean="0">
                <a:latin typeface="Arial" charset="0"/>
                <a:cs typeface="Times New Roman" pitchFamily="16" charset="0"/>
              </a:rPr>
              <a:t>míru</a:t>
            </a:r>
            <a:r>
              <a:rPr lang="en-GB" sz="1800" dirty="0" smtClean="0">
                <a:latin typeface="Arial" charset="0"/>
                <a:cs typeface="Times New Roman" pitchFamily="16" charset="0"/>
              </a:rPr>
              <a:t> </a:t>
            </a:r>
            <a:r>
              <a:rPr lang="en-GB" sz="1800" dirty="0" err="1" smtClean="0">
                <a:latin typeface="Arial" charset="0"/>
                <a:cs typeface="Times New Roman" pitchFamily="16" charset="0"/>
              </a:rPr>
              <a:t>zne</a:t>
            </a:r>
            <a:r>
              <a:rPr lang="en-GB" sz="1800" dirty="0" err="1" smtClean="0">
                <a:latin typeface="Arial" charset="0"/>
              </a:rPr>
              <a:t>č</a:t>
            </a:r>
            <a:r>
              <a:rPr lang="en-GB" sz="1800" dirty="0" err="1" smtClean="0">
                <a:latin typeface="Arial" charset="0"/>
                <a:cs typeface="Times New Roman" pitchFamily="16" charset="0"/>
              </a:rPr>
              <a:t>išt</a:t>
            </a:r>
            <a:r>
              <a:rPr lang="en-GB" sz="1800" dirty="0" err="1" smtClean="0">
                <a:latin typeface="Arial" charset="0"/>
              </a:rPr>
              <a:t>ě</a:t>
            </a:r>
            <a:r>
              <a:rPr lang="en-GB" sz="1800" dirty="0" err="1" smtClean="0">
                <a:latin typeface="Arial" charset="0"/>
                <a:cs typeface="Times New Roman" pitchFamily="16" charset="0"/>
              </a:rPr>
              <a:t>ní</a:t>
            </a:r>
            <a:r>
              <a:rPr lang="en-GB" sz="1800" dirty="0" smtClean="0">
                <a:latin typeface="Arial" charset="0"/>
                <a:cs typeface="Times New Roman" pitchFamily="16" charset="0"/>
              </a:rPr>
              <a:t> </a:t>
            </a:r>
            <a:r>
              <a:rPr lang="en-GB" sz="1800" dirty="0" err="1" smtClean="0">
                <a:latin typeface="Arial" charset="0"/>
                <a:cs typeface="Times New Roman" pitchFamily="16" charset="0"/>
              </a:rPr>
              <a:t>prost</a:t>
            </a:r>
            <a:r>
              <a:rPr lang="en-GB" sz="1800" dirty="0" err="1" smtClean="0">
                <a:latin typeface="Arial" charset="0"/>
              </a:rPr>
              <a:t>ř</a:t>
            </a:r>
            <a:r>
              <a:rPr lang="en-GB" sz="1800" dirty="0" err="1" smtClean="0">
                <a:latin typeface="Arial" charset="0"/>
                <a:cs typeface="Times New Roman" pitchFamily="16" charset="0"/>
              </a:rPr>
              <a:t>edí</a:t>
            </a:r>
            <a:r>
              <a:rPr lang="en-GB" sz="1800" dirty="0" smtClean="0">
                <a:latin typeface="Arial" charset="0"/>
                <a:cs typeface="Times New Roman" pitchFamily="16" charset="0"/>
              </a:rPr>
              <a:t> v </a:t>
            </a:r>
            <a:r>
              <a:rPr lang="en-GB" sz="1800" dirty="0" err="1" smtClean="0">
                <a:latin typeface="Arial" charset="0"/>
                <a:cs typeface="Times New Roman" pitchFamily="16" charset="0"/>
              </a:rPr>
              <a:t>n</a:t>
            </a:r>
            <a:r>
              <a:rPr lang="en-GB" sz="1800" dirty="0" err="1" smtClean="0">
                <a:latin typeface="Arial" charset="0"/>
              </a:rPr>
              <a:t>ě</a:t>
            </a:r>
            <a:r>
              <a:rPr lang="en-GB" sz="1800" dirty="0" err="1" smtClean="0">
                <a:latin typeface="Arial" charset="0"/>
                <a:cs typeface="Times New Roman" pitchFamily="16" charset="0"/>
              </a:rPr>
              <a:t>jakých</a:t>
            </a:r>
            <a:r>
              <a:rPr lang="en-GB" sz="1800" dirty="0" smtClean="0">
                <a:latin typeface="Arial" charset="0"/>
                <a:cs typeface="Times New Roman" pitchFamily="16" charset="0"/>
              </a:rPr>
              <a:t>, </a:t>
            </a:r>
            <a:r>
              <a:rPr lang="en-GB" sz="1800" dirty="0" err="1" smtClean="0">
                <a:latin typeface="Arial" charset="0"/>
                <a:cs typeface="Times New Roman" pitchFamily="16" charset="0"/>
              </a:rPr>
              <a:t>p</a:t>
            </a:r>
            <a:r>
              <a:rPr lang="en-GB" sz="1800" dirty="0" err="1" smtClean="0">
                <a:latin typeface="Arial" charset="0"/>
              </a:rPr>
              <a:t>ř</a:t>
            </a:r>
            <a:r>
              <a:rPr lang="en-GB" sz="1800" dirty="0" err="1" smtClean="0">
                <a:latin typeface="Arial" charset="0"/>
                <a:cs typeface="Times New Roman" pitchFamily="16" charset="0"/>
              </a:rPr>
              <a:t>edem</a:t>
            </a:r>
            <a:r>
              <a:rPr lang="en-GB" sz="1800" dirty="0" smtClean="0">
                <a:latin typeface="Arial" charset="0"/>
                <a:cs typeface="Times New Roman" pitchFamily="16" charset="0"/>
              </a:rPr>
              <a:t> </a:t>
            </a:r>
            <a:r>
              <a:rPr lang="en-GB" sz="1800" dirty="0" smtClean="0">
                <a:latin typeface="Arial" charset="0"/>
              </a:rPr>
              <a:t>	</a:t>
            </a:r>
            <a:r>
              <a:rPr lang="en-GB" sz="1800" dirty="0" err="1" smtClean="0">
                <a:latin typeface="Arial" charset="0"/>
                <a:cs typeface="Times New Roman" pitchFamily="16" charset="0"/>
              </a:rPr>
              <a:t>specifikovaných</a:t>
            </a:r>
            <a:r>
              <a:rPr lang="en-GB" sz="1800" dirty="0" smtClean="0">
                <a:latin typeface="Arial" charset="0"/>
                <a:cs typeface="Times New Roman" pitchFamily="16" charset="0"/>
              </a:rPr>
              <a:t> </a:t>
            </a:r>
            <a:r>
              <a:rPr lang="en-GB" sz="1800" dirty="0" err="1" smtClean="0">
                <a:latin typeface="Arial" charset="0"/>
                <a:cs typeface="Times New Roman" pitchFamily="16" charset="0"/>
              </a:rPr>
              <a:t>jednotkách</a:t>
            </a:r>
            <a:r>
              <a:rPr lang="en-GB" sz="1800" dirty="0" smtClean="0">
                <a:latin typeface="Arial" charset="0"/>
                <a:cs typeface="Times New Roman" pitchFamily="16" charset="0"/>
              </a:rPr>
              <a:t>;</a:t>
            </a:r>
          </a:p>
          <a:p>
            <a:pPr eaLnBrk="1" hangingPunct="1">
              <a:lnSpc>
                <a:spcPct val="90000"/>
              </a:lnSpc>
              <a:spcBef>
                <a:spcPts val="450"/>
              </a:spcBef>
              <a:buFont typeface="Arial" charset="0"/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1800" dirty="0" smtClean="0">
                <a:latin typeface="Arial" charset="0"/>
              </a:rPr>
              <a:t>	</a:t>
            </a:r>
            <a:r>
              <a:rPr lang="en-GB" sz="1800" dirty="0" smtClean="0">
                <a:latin typeface="Arial" charset="0"/>
                <a:cs typeface="Times New Roman" pitchFamily="16" charset="0"/>
              </a:rPr>
              <a:t>... je </a:t>
            </a:r>
            <a:r>
              <a:rPr lang="en-GB" sz="1800" dirty="0" err="1" smtClean="0">
                <a:latin typeface="Arial" charset="0"/>
                <a:cs typeface="Times New Roman" pitchFamily="16" charset="0"/>
              </a:rPr>
              <a:t>vyjád</a:t>
            </a:r>
            <a:r>
              <a:rPr lang="en-GB" sz="1800" dirty="0" err="1" smtClean="0">
                <a:latin typeface="Arial" charset="0"/>
              </a:rPr>
              <a:t>ř</a:t>
            </a:r>
            <a:r>
              <a:rPr lang="en-GB" sz="1800" dirty="0" err="1" smtClean="0">
                <a:latin typeface="Arial" charset="0"/>
                <a:cs typeface="Times New Roman" pitchFamily="16" charset="0"/>
              </a:rPr>
              <a:t>ena</a:t>
            </a:r>
            <a:r>
              <a:rPr lang="en-GB" sz="1800" dirty="0" smtClean="0">
                <a:latin typeface="Arial" charset="0"/>
                <a:cs typeface="Times New Roman" pitchFamily="16" charset="0"/>
              </a:rPr>
              <a:t> v </a:t>
            </a:r>
            <a:r>
              <a:rPr lang="en-GB" sz="1800" dirty="0" err="1" smtClean="0">
                <a:latin typeface="Arial" charset="0"/>
                <a:cs typeface="Times New Roman" pitchFamily="16" charset="0"/>
              </a:rPr>
              <a:t>kladných</a:t>
            </a:r>
            <a:r>
              <a:rPr lang="en-GB" sz="1800" dirty="0" smtClean="0">
                <a:latin typeface="Arial" charset="0"/>
                <a:cs typeface="Times New Roman" pitchFamily="16" charset="0"/>
              </a:rPr>
              <a:t> </a:t>
            </a:r>
            <a:r>
              <a:rPr lang="en-GB" sz="1800" dirty="0" err="1" smtClean="0">
                <a:latin typeface="Arial" charset="0"/>
                <a:cs typeface="Times New Roman" pitchFamily="16" charset="0"/>
              </a:rPr>
              <a:t>reálných</a:t>
            </a:r>
            <a:r>
              <a:rPr lang="en-GB" sz="1800" dirty="0" smtClean="0">
                <a:latin typeface="Arial" charset="0"/>
                <a:cs typeface="Times New Roman" pitchFamily="16" charset="0"/>
              </a:rPr>
              <a:t> </a:t>
            </a:r>
            <a:r>
              <a:rPr lang="en-GB" sz="1800" dirty="0" err="1" smtClean="0">
                <a:latin typeface="Arial" charset="0"/>
              </a:rPr>
              <a:t>č</a:t>
            </a:r>
            <a:r>
              <a:rPr lang="en-GB" sz="1800" dirty="0" err="1" smtClean="0">
                <a:latin typeface="Arial" charset="0"/>
                <a:cs typeface="Times New Roman" pitchFamily="16" charset="0"/>
              </a:rPr>
              <a:t>íslech</a:t>
            </a:r>
            <a:r>
              <a:rPr lang="en-GB" sz="1800" dirty="0" smtClean="0">
                <a:latin typeface="Arial" charset="0"/>
                <a:cs typeface="Times New Roman" pitchFamily="16" charset="0"/>
              </a:rPr>
              <a:t>;</a:t>
            </a:r>
          </a:p>
          <a:p>
            <a:pPr algn="just" eaLnBrk="1" hangingPunct="1">
              <a:lnSpc>
                <a:spcPct val="90000"/>
              </a:lnSpc>
              <a:spcBef>
                <a:spcPts val="500"/>
              </a:spcBef>
              <a:buClr>
                <a:srgbClr val="FFFF00"/>
              </a:buClr>
              <a:buFont typeface="Arial" charset="0"/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2000" b="1" dirty="0" err="1" smtClean="0">
                <a:solidFill>
                  <a:schemeClr val="tx2"/>
                </a:solidFill>
                <a:latin typeface="Arial" charset="0"/>
              </a:rPr>
              <a:t>průmysl</a:t>
            </a:r>
            <a:endParaRPr lang="en-GB" sz="2000" b="1" dirty="0" smtClean="0">
              <a:solidFill>
                <a:schemeClr val="tx2"/>
              </a:solidFill>
              <a:latin typeface="Arial" charset="0"/>
            </a:endParaRPr>
          </a:p>
          <a:p>
            <a:pPr algn="just" eaLnBrk="1" hangingPunct="1">
              <a:lnSpc>
                <a:spcPct val="90000"/>
              </a:lnSpc>
              <a:spcBef>
                <a:spcPts val="500"/>
              </a:spcBef>
              <a:buFont typeface="Arial" charset="0"/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2000" dirty="0" smtClean="0">
                <a:latin typeface="Arial" charset="0"/>
                <a:cs typeface="Times New Roman" pitchFamily="16" charset="0"/>
              </a:rPr>
              <a:t>- </a:t>
            </a:r>
            <a:r>
              <a:rPr lang="en-GB" sz="2000" dirty="0" err="1" smtClean="0">
                <a:latin typeface="Arial" charset="0"/>
                <a:cs typeface="Times New Roman" pitchFamily="16" charset="0"/>
              </a:rPr>
              <a:t>rozvoj</a:t>
            </a:r>
            <a:endParaRPr lang="en-GB" sz="2000" dirty="0" smtClean="0">
              <a:latin typeface="Arial" charset="0"/>
              <a:cs typeface="Times New Roman" pitchFamily="16" charset="0"/>
            </a:endParaRPr>
          </a:p>
          <a:p>
            <a:pPr algn="just" eaLnBrk="1" hangingPunct="1">
              <a:lnSpc>
                <a:spcPct val="90000"/>
              </a:lnSpc>
              <a:spcBef>
                <a:spcPts val="450"/>
              </a:spcBef>
              <a:buFont typeface="Arial" charset="0"/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2000" dirty="0" smtClean="0">
                <a:latin typeface="Arial" charset="0"/>
              </a:rPr>
              <a:t>	</a:t>
            </a:r>
            <a:r>
              <a:rPr lang="en-GB" sz="1800" dirty="0" smtClean="0">
                <a:latin typeface="Arial" charset="0"/>
                <a:cs typeface="Times New Roman" pitchFamily="16" charset="0"/>
              </a:rPr>
              <a:t>... </a:t>
            </a:r>
            <a:r>
              <a:rPr lang="en-GB" sz="1800" dirty="0" err="1" smtClean="0">
                <a:latin typeface="Arial" charset="0"/>
                <a:cs typeface="Times New Roman" pitchFamily="16" charset="0"/>
              </a:rPr>
              <a:t>celková</a:t>
            </a:r>
            <a:r>
              <a:rPr lang="en-GB" sz="1800" dirty="0" smtClean="0">
                <a:latin typeface="Arial" charset="0"/>
                <a:cs typeface="Times New Roman" pitchFamily="16" charset="0"/>
              </a:rPr>
              <a:t> </a:t>
            </a:r>
            <a:r>
              <a:rPr lang="en-GB" sz="1800" dirty="0" err="1" smtClean="0">
                <a:latin typeface="Arial" charset="0"/>
                <a:cs typeface="Times New Roman" pitchFamily="16" charset="0"/>
              </a:rPr>
              <a:t>pr</a:t>
            </a:r>
            <a:r>
              <a:rPr lang="en-GB" sz="1800" dirty="0" err="1" smtClean="0">
                <a:latin typeface="Arial" charset="0"/>
              </a:rPr>
              <a:t>ů</a:t>
            </a:r>
            <a:r>
              <a:rPr lang="en-GB" sz="1800" dirty="0" err="1" smtClean="0">
                <a:latin typeface="Arial" charset="0"/>
                <a:cs typeface="Times New Roman" pitchFamily="16" charset="0"/>
              </a:rPr>
              <a:t>myslová</a:t>
            </a:r>
            <a:r>
              <a:rPr lang="en-GB" sz="1800" dirty="0" smtClean="0">
                <a:latin typeface="Arial" charset="0"/>
                <a:cs typeface="Times New Roman" pitchFamily="16" charset="0"/>
              </a:rPr>
              <a:t> </a:t>
            </a:r>
            <a:r>
              <a:rPr lang="en-GB" sz="1800" dirty="0" err="1" smtClean="0">
                <a:latin typeface="Arial" charset="0"/>
                <a:cs typeface="Times New Roman" pitchFamily="16" charset="0"/>
              </a:rPr>
              <a:t>aktiva</a:t>
            </a:r>
            <a:r>
              <a:rPr lang="en-GB" sz="1800" dirty="0" smtClean="0">
                <a:latin typeface="Arial" charset="0"/>
                <a:cs typeface="Times New Roman" pitchFamily="16" charset="0"/>
              </a:rPr>
              <a:t> </a:t>
            </a:r>
            <a:r>
              <a:rPr lang="en-GB" sz="1800" dirty="0" err="1" smtClean="0">
                <a:latin typeface="Arial" charset="0"/>
                <a:cs typeface="Times New Roman" pitchFamily="16" charset="0"/>
              </a:rPr>
              <a:t>vyjád</a:t>
            </a:r>
            <a:r>
              <a:rPr lang="en-GB" sz="1800" dirty="0" err="1" smtClean="0">
                <a:latin typeface="Arial" charset="0"/>
              </a:rPr>
              <a:t>ř</a:t>
            </a:r>
            <a:r>
              <a:rPr lang="en-GB" sz="1800" dirty="0" err="1" smtClean="0">
                <a:latin typeface="Arial" charset="0"/>
                <a:cs typeface="Times New Roman" pitchFamily="16" charset="0"/>
              </a:rPr>
              <a:t>ená</a:t>
            </a:r>
            <a:r>
              <a:rPr lang="en-GB" sz="1800" dirty="0" smtClean="0">
                <a:latin typeface="Arial" charset="0"/>
                <a:cs typeface="Times New Roman" pitchFamily="16" charset="0"/>
              </a:rPr>
              <a:t> v </a:t>
            </a:r>
            <a:r>
              <a:rPr lang="en-GB" sz="1800" dirty="0" err="1" smtClean="0">
                <a:latin typeface="Arial" charset="0"/>
                <a:cs typeface="Times New Roman" pitchFamily="16" charset="0"/>
              </a:rPr>
              <a:t>pen</a:t>
            </a:r>
            <a:r>
              <a:rPr lang="en-GB" sz="1800" dirty="0" err="1" smtClean="0">
                <a:latin typeface="Arial" charset="0"/>
              </a:rPr>
              <a:t>ěž</a:t>
            </a:r>
            <a:r>
              <a:rPr lang="en-GB" sz="1800" dirty="0" err="1" smtClean="0">
                <a:latin typeface="Arial" charset="0"/>
                <a:cs typeface="Times New Roman" pitchFamily="16" charset="0"/>
              </a:rPr>
              <a:t>ních</a:t>
            </a:r>
            <a:r>
              <a:rPr lang="en-GB" sz="1800" dirty="0" smtClean="0">
                <a:latin typeface="Arial" charset="0"/>
                <a:cs typeface="Times New Roman" pitchFamily="16" charset="0"/>
              </a:rPr>
              <a:t> </a:t>
            </a:r>
            <a:r>
              <a:rPr lang="en-GB" sz="1800" dirty="0" err="1" smtClean="0">
                <a:latin typeface="Arial" charset="0"/>
                <a:cs typeface="Times New Roman" pitchFamily="16" charset="0"/>
              </a:rPr>
              <a:t>jednotkách</a:t>
            </a:r>
            <a:r>
              <a:rPr lang="en-GB" sz="1800" dirty="0" smtClean="0">
                <a:latin typeface="Arial" charset="0"/>
                <a:cs typeface="Times New Roman" pitchFamily="16" charset="0"/>
              </a:rPr>
              <a:t>;</a:t>
            </a:r>
          </a:p>
          <a:p>
            <a:pPr algn="just" eaLnBrk="1" hangingPunct="1">
              <a:lnSpc>
                <a:spcPct val="90000"/>
              </a:lnSpc>
              <a:spcBef>
                <a:spcPts val="450"/>
              </a:spcBef>
              <a:buFont typeface="Arial" charset="0"/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sz="1800" dirty="0" smtClean="0">
                <a:latin typeface="Arial" charset="0"/>
              </a:rPr>
              <a:t>	</a:t>
            </a:r>
            <a:r>
              <a:rPr lang="en-GB" sz="1800" dirty="0" smtClean="0">
                <a:latin typeface="Arial" charset="0"/>
                <a:cs typeface="Times New Roman" pitchFamily="16" charset="0"/>
              </a:rPr>
              <a:t>... je </a:t>
            </a:r>
            <a:r>
              <a:rPr lang="en-GB" sz="1800" dirty="0" err="1" smtClean="0">
                <a:latin typeface="Arial" charset="0"/>
                <a:cs typeface="Times New Roman" pitchFamily="16" charset="0"/>
              </a:rPr>
              <a:t>vyjád</a:t>
            </a:r>
            <a:r>
              <a:rPr lang="en-GB" sz="1800" dirty="0" err="1" smtClean="0">
                <a:latin typeface="Arial" charset="0"/>
              </a:rPr>
              <a:t>ř</a:t>
            </a:r>
            <a:r>
              <a:rPr lang="en-GB" sz="1800" dirty="0" err="1" smtClean="0">
                <a:latin typeface="Arial" charset="0"/>
                <a:cs typeface="Times New Roman" pitchFamily="16" charset="0"/>
              </a:rPr>
              <a:t>en</a:t>
            </a:r>
            <a:r>
              <a:rPr lang="en-GB" sz="1800" dirty="0" smtClean="0">
                <a:latin typeface="Arial" charset="0"/>
                <a:cs typeface="Times New Roman" pitchFamily="16" charset="0"/>
              </a:rPr>
              <a:t> v </a:t>
            </a:r>
            <a:r>
              <a:rPr lang="en-GB" sz="1800" dirty="0" err="1" smtClean="0">
                <a:latin typeface="Arial" charset="0"/>
                <a:cs typeface="Times New Roman" pitchFamily="16" charset="0"/>
              </a:rPr>
              <a:t>kladných</a:t>
            </a:r>
            <a:r>
              <a:rPr lang="en-GB" sz="1800" dirty="0" smtClean="0">
                <a:latin typeface="Arial" charset="0"/>
                <a:cs typeface="Times New Roman" pitchFamily="16" charset="0"/>
              </a:rPr>
              <a:t> </a:t>
            </a:r>
            <a:r>
              <a:rPr lang="en-GB" sz="1800" dirty="0" err="1" smtClean="0">
                <a:latin typeface="Arial" charset="0"/>
                <a:cs typeface="Times New Roman" pitchFamily="16" charset="0"/>
              </a:rPr>
              <a:t>i</a:t>
            </a:r>
            <a:r>
              <a:rPr lang="en-GB" sz="1800" dirty="0" smtClean="0">
                <a:latin typeface="Arial" charset="0"/>
                <a:cs typeface="Times New Roman" pitchFamily="16" charset="0"/>
              </a:rPr>
              <a:t> </a:t>
            </a:r>
            <a:r>
              <a:rPr lang="en-GB" sz="1800" dirty="0" err="1" smtClean="0">
                <a:latin typeface="Arial" charset="0"/>
                <a:cs typeface="Times New Roman" pitchFamily="16" charset="0"/>
              </a:rPr>
              <a:t>záporných</a:t>
            </a:r>
            <a:r>
              <a:rPr lang="en-GB" sz="1800" dirty="0" smtClean="0">
                <a:latin typeface="Arial" charset="0"/>
                <a:cs typeface="Times New Roman" pitchFamily="16" charset="0"/>
              </a:rPr>
              <a:t> </a:t>
            </a:r>
            <a:r>
              <a:rPr lang="en-GB" sz="1800" dirty="0" err="1" smtClean="0">
                <a:latin typeface="Arial" charset="0"/>
                <a:cs typeface="Times New Roman" pitchFamily="16" charset="0"/>
              </a:rPr>
              <a:t>reálných</a:t>
            </a:r>
            <a:r>
              <a:rPr lang="en-GB" sz="1800" dirty="0" smtClean="0">
                <a:latin typeface="Arial" charset="0"/>
                <a:cs typeface="Times New Roman" pitchFamily="16" charset="0"/>
              </a:rPr>
              <a:t>, </a:t>
            </a:r>
            <a:r>
              <a:rPr lang="en-GB" sz="1800" dirty="0" err="1" smtClean="0">
                <a:latin typeface="Arial" charset="0"/>
                <a:cs typeface="Times New Roman" pitchFamily="16" charset="0"/>
              </a:rPr>
              <a:t>p</a:t>
            </a:r>
            <a:r>
              <a:rPr lang="en-GB" sz="1800" dirty="0" err="1" smtClean="0">
                <a:latin typeface="Arial" charset="0"/>
              </a:rPr>
              <a:t>ř</a:t>
            </a:r>
            <a:r>
              <a:rPr lang="en-GB" sz="1800" dirty="0" err="1" smtClean="0">
                <a:latin typeface="Arial" charset="0"/>
                <a:cs typeface="Times New Roman" pitchFamily="16" charset="0"/>
              </a:rPr>
              <a:t>íp</a:t>
            </a:r>
            <a:r>
              <a:rPr lang="en-GB" sz="1800" dirty="0" smtClean="0">
                <a:latin typeface="Arial" charset="0"/>
                <a:cs typeface="Times New Roman" pitchFamily="16" charset="0"/>
              </a:rPr>
              <a:t>. </a:t>
            </a:r>
            <a:r>
              <a:rPr lang="en-GB" sz="1800" dirty="0" err="1" smtClean="0">
                <a:latin typeface="Arial" charset="0"/>
                <a:cs typeface="Times New Roman" pitchFamily="16" charset="0"/>
              </a:rPr>
              <a:t>celých</a:t>
            </a:r>
            <a:r>
              <a:rPr lang="en-GB" sz="1800" dirty="0" smtClean="0">
                <a:latin typeface="Arial" charset="0"/>
                <a:cs typeface="Times New Roman" pitchFamily="16" charset="0"/>
              </a:rPr>
              <a:t> </a:t>
            </a:r>
            <a:r>
              <a:rPr lang="en-GB" sz="1800" dirty="0" err="1" smtClean="0">
                <a:latin typeface="Arial" charset="0"/>
              </a:rPr>
              <a:t>č</a:t>
            </a:r>
            <a:r>
              <a:rPr lang="en-GB" sz="1800" dirty="0" err="1" smtClean="0">
                <a:latin typeface="Arial" charset="0"/>
                <a:cs typeface="Times New Roman" pitchFamily="16" charset="0"/>
              </a:rPr>
              <a:t>íslech</a:t>
            </a:r>
            <a:r>
              <a:rPr lang="en-GB" sz="1800" dirty="0" smtClean="0">
                <a:latin typeface="Arial" charset="0"/>
                <a:cs typeface="Times New Roman" pitchFamily="16" charset="0"/>
              </a:rPr>
              <a:t>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1"/>
          <p:cNvSpPr>
            <a:spLocks noGrp="1" noChangeArrowheads="1"/>
          </p:cNvSpPr>
          <p:nvPr>
            <p:ph type="title"/>
          </p:nvPr>
        </p:nvSpPr>
        <p:spPr>
          <a:xfrm>
            <a:off x="1600200" y="193700"/>
            <a:ext cx="5943600" cy="1435100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lnSpc>
                <a:spcPct val="10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dirty="0" err="1" smtClean="0"/>
              <a:t>Příklady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sz="3600" b="1" dirty="0" err="1" smtClean="0"/>
              <a:t>Forresterův</a:t>
            </a:r>
            <a:r>
              <a:rPr lang="en-GB" sz="3600" b="1" dirty="0" smtClean="0"/>
              <a:t> model </a:t>
            </a:r>
            <a:r>
              <a:rPr lang="en-GB" sz="3600" b="1" dirty="0" err="1" smtClean="0"/>
              <a:t>světa</a:t>
            </a:r>
            <a:r>
              <a:rPr lang="en-GB" dirty="0" smtClean="0"/>
              <a:t> </a:t>
            </a:r>
          </a:p>
        </p:txBody>
      </p:sp>
      <p:sp>
        <p:nvSpPr>
          <p:cNvPr id="5325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04800" y="1752600"/>
            <a:ext cx="8458200" cy="4343400"/>
          </a:xfrm>
        </p:spPr>
        <p:txBody>
          <a:bodyPr/>
          <a:lstStyle/>
          <a:p>
            <a:pPr marL="528638" indent="-528638" algn="just" eaLnBrk="1" hangingPunct="1">
              <a:lnSpc>
                <a:spcPct val="100000"/>
              </a:lnSpc>
              <a:buFont typeface="Arial" charset="0"/>
              <a:buNone/>
              <a:tabLst>
                <a:tab pos="636588" algn="l"/>
                <a:tab pos="1085850" algn="l"/>
                <a:tab pos="1535113" algn="l"/>
                <a:tab pos="1984375" algn="l"/>
                <a:tab pos="2433638" algn="l"/>
                <a:tab pos="2882900" algn="l"/>
                <a:tab pos="3332163" algn="l"/>
                <a:tab pos="3781425" algn="l"/>
                <a:tab pos="4230688" algn="l"/>
                <a:tab pos="4679950" algn="l"/>
                <a:tab pos="5129213" algn="l"/>
                <a:tab pos="5578475" algn="l"/>
                <a:tab pos="6027738" algn="l"/>
                <a:tab pos="6477000" algn="l"/>
                <a:tab pos="6926263" algn="l"/>
                <a:tab pos="7375525" algn="l"/>
                <a:tab pos="7824788" algn="l"/>
                <a:tab pos="8274050" algn="l"/>
                <a:tab pos="8723313" algn="l"/>
                <a:tab pos="9172575" algn="l"/>
              </a:tabLst>
            </a:pPr>
            <a:r>
              <a:rPr lang="en-GB" smtClean="0">
                <a:latin typeface="Arial" charset="0"/>
                <a:cs typeface="Times New Roman" pitchFamily="16" charset="0"/>
              </a:rPr>
              <a:t>Vazby:</a:t>
            </a:r>
          </a:p>
          <a:p>
            <a:pPr marL="528638" indent="-528638" algn="just" eaLnBrk="1" hangingPunct="1">
              <a:lnSpc>
                <a:spcPct val="100000"/>
              </a:lnSpc>
              <a:spcBef>
                <a:spcPts val="600"/>
              </a:spcBef>
              <a:buFont typeface="Arial" charset="0"/>
              <a:buChar char="•"/>
              <a:tabLst>
                <a:tab pos="636588" algn="l"/>
                <a:tab pos="1085850" algn="l"/>
                <a:tab pos="1535113" algn="l"/>
                <a:tab pos="1984375" algn="l"/>
                <a:tab pos="2433638" algn="l"/>
                <a:tab pos="2882900" algn="l"/>
                <a:tab pos="3332163" algn="l"/>
                <a:tab pos="3781425" algn="l"/>
                <a:tab pos="4230688" algn="l"/>
                <a:tab pos="4679950" algn="l"/>
                <a:tab pos="5129213" algn="l"/>
                <a:tab pos="5578475" algn="l"/>
                <a:tab pos="6027738" algn="l"/>
                <a:tab pos="6477000" algn="l"/>
                <a:tab pos="6926263" algn="l"/>
                <a:tab pos="7375525" algn="l"/>
                <a:tab pos="7824788" algn="l"/>
                <a:tab pos="8274050" algn="l"/>
                <a:tab pos="8723313" algn="l"/>
                <a:tab pos="9172575" algn="l"/>
              </a:tabLst>
            </a:pPr>
            <a:r>
              <a:rPr lang="en-GB" sz="2400" smtClean="0">
                <a:latin typeface="Arial" charset="0"/>
                <a:cs typeface="Times New Roman" pitchFamily="16" charset="0"/>
              </a:rPr>
              <a:t>rychlost r</a:t>
            </a:r>
            <a:r>
              <a:rPr lang="en-GB" sz="2400" smtClean="0">
                <a:latin typeface="Arial" charset="0"/>
              </a:rPr>
              <a:t>ů</a:t>
            </a:r>
            <a:r>
              <a:rPr lang="en-GB" sz="2400" smtClean="0">
                <a:latin typeface="Arial" charset="0"/>
                <a:cs typeface="Times New Roman" pitchFamily="16" charset="0"/>
              </a:rPr>
              <a:t>stu hustoty obyvatelstva roste (lineárn</a:t>
            </a:r>
            <a:r>
              <a:rPr lang="en-GB" sz="2400" smtClean="0">
                <a:latin typeface="Arial" charset="0"/>
              </a:rPr>
              <a:t>ě</a:t>
            </a:r>
            <a:r>
              <a:rPr lang="en-GB" sz="2400" smtClean="0">
                <a:latin typeface="Arial" charset="0"/>
                <a:cs typeface="Times New Roman" pitchFamily="16" charset="0"/>
              </a:rPr>
              <a:t>) s r</a:t>
            </a:r>
            <a:r>
              <a:rPr lang="en-GB" sz="2400" smtClean="0">
                <a:latin typeface="Arial" charset="0"/>
              </a:rPr>
              <a:t>ů</a:t>
            </a:r>
            <a:r>
              <a:rPr lang="en-GB" sz="2400" smtClean="0">
                <a:latin typeface="Arial" charset="0"/>
                <a:cs typeface="Times New Roman" pitchFamily="16" charset="0"/>
              </a:rPr>
              <a:t>stem hustoty obyvatel a rozvoje pr</a:t>
            </a:r>
            <a:r>
              <a:rPr lang="en-GB" sz="2400" smtClean="0">
                <a:latin typeface="Arial" charset="0"/>
              </a:rPr>
              <a:t>ů</a:t>
            </a:r>
            <a:r>
              <a:rPr lang="en-GB" sz="2400" smtClean="0">
                <a:latin typeface="Arial" charset="0"/>
                <a:cs typeface="Times New Roman" pitchFamily="16" charset="0"/>
              </a:rPr>
              <a:t>myslu a klesá (lineárn</a:t>
            </a:r>
            <a:r>
              <a:rPr lang="en-GB" sz="2400" smtClean="0">
                <a:latin typeface="Arial" charset="0"/>
              </a:rPr>
              <a:t>ě</a:t>
            </a:r>
            <a:r>
              <a:rPr lang="en-GB" sz="2400" smtClean="0">
                <a:latin typeface="Arial" charset="0"/>
                <a:cs typeface="Times New Roman" pitchFamily="16" charset="0"/>
              </a:rPr>
              <a:t>) s r</a:t>
            </a:r>
            <a:r>
              <a:rPr lang="en-GB" sz="2400" smtClean="0">
                <a:latin typeface="Arial" charset="0"/>
              </a:rPr>
              <a:t>ů</a:t>
            </a:r>
            <a:r>
              <a:rPr lang="en-GB" sz="2400" smtClean="0">
                <a:latin typeface="Arial" charset="0"/>
                <a:cs typeface="Times New Roman" pitchFamily="16" charset="0"/>
              </a:rPr>
              <a:t>stem úrovn</a:t>
            </a:r>
            <a:r>
              <a:rPr lang="en-GB" sz="2400" smtClean="0">
                <a:latin typeface="Arial" charset="0"/>
              </a:rPr>
              <a:t>ě</a:t>
            </a:r>
            <a:r>
              <a:rPr lang="en-GB" sz="2400" smtClean="0">
                <a:latin typeface="Arial" charset="0"/>
                <a:cs typeface="Times New Roman" pitchFamily="16" charset="0"/>
              </a:rPr>
              <a:t> zne</a:t>
            </a:r>
            <a:r>
              <a:rPr lang="en-GB" sz="2400" smtClean="0">
                <a:latin typeface="Arial" charset="0"/>
              </a:rPr>
              <a:t>č</a:t>
            </a:r>
            <a:r>
              <a:rPr lang="en-GB" sz="2400" smtClean="0">
                <a:latin typeface="Arial" charset="0"/>
                <a:cs typeface="Times New Roman" pitchFamily="16" charset="0"/>
              </a:rPr>
              <a:t>išt</a:t>
            </a:r>
            <a:r>
              <a:rPr lang="en-GB" sz="2400" smtClean="0">
                <a:latin typeface="Arial" charset="0"/>
              </a:rPr>
              <a:t>ě</a:t>
            </a:r>
            <a:r>
              <a:rPr lang="en-GB" sz="2400" smtClean="0">
                <a:latin typeface="Arial" charset="0"/>
                <a:cs typeface="Times New Roman" pitchFamily="16" charset="0"/>
              </a:rPr>
              <a:t>ní;</a:t>
            </a:r>
          </a:p>
          <a:p>
            <a:pPr marL="528638" indent="-528638" algn="just" eaLnBrk="1" hangingPunct="1">
              <a:lnSpc>
                <a:spcPct val="100000"/>
              </a:lnSpc>
              <a:spcBef>
                <a:spcPts val="600"/>
              </a:spcBef>
              <a:buFont typeface="Arial" charset="0"/>
              <a:buChar char="•"/>
              <a:tabLst>
                <a:tab pos="636588" algn="l"/>
                <a:tab pos="1085850" algn="l"/>
                <a:tab pos="1535113" algn="l"/>
                <a:tab pos="1984375" algn="l"/>
                <a:tab pos="2433638" algn="l"/>
                <a:tab pos="2882900" algn="l"/>
                <a:tab pos="3332163" algn="l"/>
                <a:tab pos="3781425" algn="l"/>
                <a:tab pos="4230688" algn="l"/>
                <a:tab pos="4679950" algn="l"/>
                <a:tab pos="5129213" algn="l"/>
                <a:tab pos="5578475" algn="l"/>
                <a:tab pos="6027738" algn="l"/>
                <a:tab pos="6477000" algn="l"/>
                <a:tab pos="6926263" algn="l"/>
                <a:tab pos="7375525" algn="l"/>
                <a:tab pos="7824788" algn="l"/>
                <a:tab pos="8274050" algn="l"/>
                <a:tab pos="8723313" algn="l"/>
                <a:tab pos="9172575" algn="l"/>
              </a:tabLst>
            </a:pPr>
            <a:r>
              <a:rPr lang="en-GB" sz="2400" smtClean="0">
                <a:latin typeface="Arial" charset="0"/>
                <a:cs typeface="Times New Roman" pitchFamily="16" charset="0"/>
              </a:rPr>
              <a:t>rychlost r</a:t>
            </a:r>
            <a:r>
              <a:rPr lang="en-GB" sz="2400" smtClean="0">
                <a:latin typeface="Arial" charset="0"/>
              </a:rPr>
              <a:t>ů</a:t>
            </a:r>
            <a:r>
              <a:rPr lang="en-GB" sz="2400" smtClean="0">
                <a:latin typeface="Arial" charset="0"/>
                <a:cs typeface="Times New Roman" pitchFamily="16" charset="0"/>
              </a:rPr>
              <a:t>stu úrovn</a:t>
            </a:r>
            <a:r>
              <a:rPr lang="en-GB" sz="2400" smtClean="0">
                <a:latin typeface="Arial" charset="0"/>
              </a:rPr>
              <a:t>ě</a:t>
            </a:r>
            <a:r>
              <a:rPr lang="en-GB" sz="2400" smtClean="0">
                <a:latin typeface="Arial" charset="0"/>
                <a:cs typeface="Times New Roman" pitchFamily="16" charset="0"/>
              </a:rPr>
              <a:t> zne</a:t>
            </a:r>
            <a:r>
              <a:rPr lang="en-GB" sz="2400" smtClean="0">
                <a:latin typeface="Arial" charset="0"/>
              </a:rPr>
              <a:t>č</a:t>
            </a:r>
            <a:r>
              <a:rPr lang="en-GB" sz="2400" smtClean="0">
                <a:latin typeface="Arial" charset="0"/>
                <a:cs typeface="Times New Roman" pitchFamily="16" charset="0"/>
              </a:rPr>
              <a:t>išt</a:t>
            </a:r>
            <a:r>
              <a:rPr lang="en-GB" sz="2400" smtClean="0">
                <a:latin typeface="Arial" charset="0"/>
              </a:rPr>
              <a:t>ě</a:t>
            </a:r>
            <a:r>
              <a:rPr lang="en-GB" sz="2400" smtClean="0">
                <a:latin typeface="Arial" charset="0"/>
                <a:cs typeface="Times New Roman" pitchFamily="16" charset="0"/>
              </a:rPr>
              <a:t>ní roste (lineárn</a:t>
            </a:r>
            <a:r>
              <a:rPr lang="en-GB" sz="2400" smtClean="0">
                <a:latin typeface="Arial" charset="0"/>
              </a:rPr>
              <a:t>ě</a:t>
            </a:r>
            <a:r>
              <a:rPr lang="en-GB" sz="2400" smtClean="0">
                <a:latin typeface="Arial" charset="0"/>
                <a:cs typeface="Times New Roman" pitchFamily="16" charset="0"/>
              </a:rPr>
              <a:t>) s r</a:t>
            </a:r>
            <a:r>
              <a:rPr lang="en-GB" sz="2400" smtClean="0">
                <a:latin typeface="Arial" charset="0"/>
              </a:rPr>
              <a:t>ů</a:t>
            </a:r>
            <a:r>
              <a:rPr lang="en-GB" sz="2400" smtClean="0">
                <a:latin typeface="Arial" charset="0"/>
                <a:cs typeface="Times New Roman" pitchFamily="16" charset="0"/>
              </a:rPr>
              <a:t>stem hustoty obyvatel a rozvoje pr</a:t>
            </a:r>
            <a:r>
              <a:rPr lang="en-GB" sz="2400" smtClean="0">
                <a:latin typeface="Arial" charset="0"/>
              </a:rPr>
              <a:t>ů</a:t>
            </a:r>
            <a:r>
              <a:rPr lang="en-GB" sz="2400" smtClean="0">
                <a:latin typeface="Arial" charset="0"/>
                <a:cs typeface="Times New Roman" pitchFamily="16" charset="0"/>
              </a:rPr>
              <a:t>myslu;</a:t>
            </a:r>
          </a:p>
          <a:p>
            <a:pPr marL="528638" indent="-528638" algn="just" eaLnBrk="1" hangingPunct="1">
              <a:lnSpc>
                <a:spcPct val="100000"/>
              </a:lnSpc>
              <a:spcBef>
                <a:spcPts val="600"/>
              </a:spcBef>
              <a:buFont typeface="Arial" charset="0"/>
              <a:buChar char="•"/>
              <a:tabLst>
                <a:tab pos="636588" algn="l"/>
                <a:tab pos="1085850" algn="l"/>
                <a:tab pos="1535113" algn="l"/>
                <a:tab pos="1984375" algn="l"/>
                <a:tab pos="2433638" algn="l"/>
                <a:tab pos="2882900" algn="l"/>
                <a:tab pos="3332163" algn="l"/>
                <a:tab pos="3781425" algn="l"/>
                <a:tab pos="4230688" algn="l"/>
                <a:tab pos="4679950" algn="l"/>
                <a:tab pos="5129213" algn="l"/>
                <a:tab pos="5578475" algn="l"/>
                <a:tab pos="6027738" algn="l"/>
                <a:tab pos="6477000" algn="l"/>
                <a:tab pos="6926263" algn="l"/>
                <a:tab pos="7375525" algn="l"/>
                <a:tab pos="7824788" algn="l"/>
                <a:tab pos="8274050" algn="l"/>
                <a:tab pos="8723313" algn="l"/>
                <a:tab pos="9172575" algn="l"/>
              </a:tabLst>
            </a:pPr>
            <a:r>
              <a:rPr lang="en-GB" sz="2400" smtClean="0">
                <a:latin typeface="Arial" charset="0"/>
                <a:cs typeface="Times New Roman" pitchFamily="16" charset="0"/>
              </a:rPr>
              <a:t>rychlost r</a:t>
            </a:r>
            <a:r>
              <a:rPr lang="en-GB" sz="2400" smtClean="0">
                <a:latin typeface="Arial" charset="0"/>
              </a:rPr>
              <a:t>ů</a:t>
            </a:r>
            <a:r>
              <a:rPr lang="en-GB" sz="2400" smtClean="0">
                <a:latin typeface="Arial" charset="0"/>
                <a:cs typeface="Times New Roman" pitchFamily="16" charset="0"/>
              </a:rPr>
              <a:t>stu rozvoje pr</a:t>
            </a:r>
            <a:r>
              <a:rPr lang="en-GB" sz="2400" smtClean="0">
                <a:latin typeface="Arial" charset="0"/>
              </a:rPr>
              <a:t>ů</a:t>
            </a:r>
            <a:r>
              <a:rPr lang="en-GB" sz="2400" smtClean="0">
                <a:latin typeface="Arial" charset="0"/>
                <a:cs typeface="Times New Roman" pitchFamily="16" charset="0"/>
              </a:rPr>
              <a:t>myslu roste (lineárn</a:t>
            </a:r>
            <a:r>
              <a:rPr lang="en-GB" sz="2400" smtClean="0">
                <a:latin typeface="Arial" charset="0"/>
              </a:rPr>
              <a:t>ě</a:t>
            </a:r>
            <a:r>
              <a:rPr lang="en-GB" sz="2400" smtClean="0">
                <a:latin typeface="Arial" charset="0"/>
                <a:cs typeface="Times New Roman" pitchFamily="16" charset="0"/>
              </a:rPr>
              <a:t>) s r</a:t>
            </a:r>
            <a:r>
              <a:rPr lang="en-GB" sz="2400" smtClean="0">
                <a:latin typeface="Arial" charset="0"/>
              </a:rPr>
              <a:t>ů</a:t>
            </a:r>
            <a:r>
              <a:rPr lang="en-GB" sz="2400" smtClean="0">
                <a:latin typeface="Arial" charset="0"/>
                <a:cs typeface="Times New Roman" pitchFamily="16" charset="0"/>
              </a:rPr>
              <a:t>stem rozvoje pr</a:t>
            </a:r>
            <a:r>
              <a:rPr lang="en-GB" sz="2400" smtClean="0">
                <a:latin typeface="Arial" charset="0"/>
              </a:rPr>
              <a:t>ů</a:t>
            </a:r>
            <a:r>
              <a:rPr lang="en-GB" sz="2400" smtClean="0">
                <a:latin typeface="Arial" charset="0"/>
                <a:cs typeface="Times New Roman" pitchFamily="16" charset="0"/>
              </a:rPr>
              <a:t>myslu a klesá (lineárn</a:t>
            </a:r>
            <a:r>
              <a:rPr lang="en-GB" sz="2400" smtClean="0">
                <a:latin typeface="Arial" charset="0"/>
              </a:rPr>
              <a:t>ě</a:t>
            </a:r>
            <a:r>
              <a:rPr lang="en-GB" sz="2400" smtClean="0">
                <a:latin typeface="Arial" charset="0"/>
                <a:cs typeface="Times New Roman" pitchFamily="16" charset="0"/>
              </a:rPr>
              <a:t>) s r</a:t>
            </a:r>
            <a:r>
              <a:rPr lang="en-GB" sz="2400" smtClean="0">
                <a:latin typeface="Arial" charset="0"/>
              </a:rPr>
              <a:t>ů</a:t>
            </a:r>
            <a:r>
              <a:rPr lang="en-GB" sz="2400" smtClean="0">
                <a:latin typeface="Arial" charset="0"/>
                <a:cs typeface="Times New Roman" pitchFamily="16" charset="0"/>
              </a:rPr>
              <a:t>stem úrovn</a:t>
            </a:r>
            <a:r>
              <a:rPr lang="en-GB" sz="2400" smtClean="0">
                <a:latin typeface="Arial" charset="0"/>
              </a:rPr>
              <a:t>ě</a:t>
            </a:r>
            <a:r>
              <a:rPr lang="en-GB" sz="2400" smtClean="0">
                <a:latin typeface="Arial" charset="0"/>
                <a:cs typeface="Times New Roman" pitchFamily="16" charset="0"/>
              </a:rPr>
              <a:t> zne</a:t>
            </a:r>
            <a:r>
              <a:rPr lang="en-GB" sz="2400" smtClean="0">
                <a:latin typeface="Arial" charset="0"/>
              </a:rPr>
              <a:t>č</a:t>
            </a:r>
            <a:r>
              <a:rPr lang="en-GB" sz="2400" smtClean="0">
                <a:latin typeface="Arial" charset="0"/>
                <a:cs typeface="Times New Roman" pitchFamily="16" charset="0"/>
              </a:rPr>
              <a:t>išt</a:t>
            </a:r>
            <a:r>
              <a:rPr lang="en-GB" sz="2400" smtClean="0">
                <a:latin typeface="Arial" charset="0"/>
              </a:rPr>
              <a:t>ě</a:t>
            </a:r>
            <a:r>
              <a:rPr lang="en-GB" sz="2400" smtClean="0">
                <a:latin typeface="Arial" charset="0"/>
                <a:cs typeface="Times New Roman" pitchFamily="16" charset="0"/>
              </a:rPr>
              <a:t>ní.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Volný tvar 65"/>
          <p:cNvSpPr/>
          <p:nvPr/>
        </p:nvSpPr>
        <p:spPr>
          <a:xfrm>
            <a:off x="3209925" y="3289300"/>
            <a:ext cx="1004888" cy="1497013"/>
          </a:xfrm>
          <a:custGeom>
            <a:avLst/>
            <a:gdLst>
              <a:gd name="connsiteX0" fmla="*/ 249382 w 1524001"/>
              <a:gd name="connsiteY0" fmla="*/ 1916545 h 1916545"/>
              <a:gd name="connsiteX1" fmla="*/ 1482437 w 1524001"/>
              <a:gd name="connsiteY1" fmla="*/ 240145 h 1916545"/>
              <a:gd name="connsiteX2" fmla="*/ 0 w 1524001"/>
              <a:gd name="connsiteY2" fmla="*/ 475673 h 1916545"/>
              <a:gd name="connsiteX0" fmla="*/ 249382 w 1689364"/>
              <a:gd name="connsiteY0" fmla="*/ 1961502 h 1961502"/>
              <a:gd name="connsiteX1" fmla="*/ 1482437 w 1689364"/>
              <a:gd name="connsiteY1" fmla="*/ 285102 h 1961502"/>
              <a:gd name="connsiteX2" fmla="*/ 800465 w 1689364"/>
              <a:gd name="connsiteY2" fmla="*/ 250889 h 1961502"/>
              <a:gd name="connsiteX3" fmla="*/ 0 w 1689364"/>
              <a:gd name="connsiteY3" fmla="*/ 520630 h 1961502"/>
              <a:gd name="connsiteX0" fmla="*/ 249382 w 1136976"/>
              <a:gd name="connsiteY0" fmla="*/ 1766605 h 1766605"/>
              <a:gd name="connsiteX1" fmla="*/ 930049 w 1136976"/>
              <a:gd name="connsiteY1" fmla="*/ 661685 h 1766605"/>
              <a:gd name="connsiteX2" fmla="*/ 800465 w 1136976"/>
              <a:gd name="connsiteY2" fmla="*/ 55992 h 1766605"/>
              <a:gd name="connsiteX3" fmla="*/ 0 w 1136976"/>
              <a:gd name="connsiteY3" fmla="*/ 325733 h 1766605"/>
              <a:gd name="connsiteX0" fmla="*/ 249382 w 1136976"/>
              <a:gd name="connsiteY0" fmla="*/ 1766605 h 1766605"/>
              <a:gd name="connsiteX1" fmla="*/ 930049 w 1136976"/>
              <a:gd name="connsiteY1" fmla="*/ 661685 h 1766605"/>
              <a:gd name="connsiteX2" fmla="*/ 800465 w 1136976"/>
              <a:gd name="connsiteY2" fmla="*/ 55992 h 1766605"/>
              <a:gd name="connsiteX3" fmla="*/ 0 w 1136976"/>
              <a:gd name="connsiteY3" fmla="*/ 325733 h 1766605"/>
              <a:gd name="connsiteX0" fmla="*/ 249382 w 971613"/>
              <a:gd name="connsiteY0" fmla="*/ 1766605 h 1766605"/>
              <a:gd name="connsiteX1" fmla="*/ 930049 w 971613"/>
              <a:gd name="connsiteY1" fmla="*/ 661685 h 1766605"/>
              <a:gd name="connsiteX2" fmla="*/ 800465 w 971613"/>
              <a:gd name="connsiteY2" fmla="*/ 55992 h 1766605"/>
              <a:gd name="connsiteX3" fmla="*/ 0 w 971613"/>
              <a:gd name="connsiteY3" fmla="*/ 325733 h 1766605"/>
              <a:gd name="connsiteX0" fmla="*/ 249382 w 971613"/>
              <a:gd name="connsiteY0" fmla="*/ 1811562 h 1811562"/>
              <a:gd name="connsiteX1" fmla="*/ 930049 w 971613"/>
              <a:gd name="connsiteY1" fmla="*/ 706642 h 1811562"/>
              <a:gd name="connsiteX2" fmla="*/ 800465 w 971613"/>
              <a:gd name="connsiteY2" fmla="*/ 100949 h 1811562"/>
              <a:gd name="connsiteX3" fmla="*/ 435998 w 971613"/>
              <a:gd name="connsiteY3" fmla="*/ 315239 h 1811562"/>
              <a:gd name="connsiteX4" fmla="*/ 0 w 971613"/>
              <a:gd name="connsiteY4" fmla="*/ 370690 h 1811562"/>
              <a:gd name="connsiteX0" fmla="*/ 249382 w 971613"/>
              <a:gd name="connsiteY0" fmla="*/ 2274127 h 2274127"/>
              <a:gd name="connsiteX1" fmla="*/ 930049 w 971613"/>
              <a:gd name="connsiteY1" fmla="*/ 1169207 h 2274127"/>
              <a:gd name="connsiteX2" fmla="*/ 800465 w 971613"/>
              <a:gd name="connsiteY2" fmla="*/ 563514 h 2274127"/>
              <a:gd name="connsiteX3" fmla="*/ 324690 w 971613"/>
              <a:gd name="connsiteY3" fmla="*/ 35715 h 2274127"/>
              <a:gd name="connsiteX4" fmla="*/ 435998 w 971613"/>
              <a:gd name="connsiteY4" fmla="*/ 777804 h 2274127"/>
              <a:gd name="connsiteX5" fmla="*/ 0 w 971613"/>
              <a:gd name="connsiteY5" fmla="*/ 833255 h 2274127"/>
              <a:gd name="connsiteX0" fmla="*/ 249382 w 971613"/>
              <a:gd name="connsiteY0" fmla="*/ 1775847 h 1775847"/>
              <a:gd name="connsiteX1" fmla="*/ 930049 w 971613"/>
              <a:gd name="connsiteY1" fmla="*/ 670927 h 1775847"/>
              <a:gd name="connsiteX2" fmla="*/ 800465 w 971613"/>
              <a:gd name="connsiteY2" fmla="*/ 65234 h 1775847"/>
              <a:gd name="connsiteX3" fmla="*/ 435998 w 971613"/>
              <a:gd name="connsiteY3" fmla="*/ 279524 h 1775847"/>
              <a:gd name="connsiteX4" fmla="*/ 0 w 971613"/>
              <a:gd name="connsiteY4" fmla="*/ 334975 h 1775847"/>
              <a:gd name="connsiteX0" fmla="*/ 249382 w 971613"/>
              <a:gd name="connsiteY0" fmla="*/ 1496323 h 1496323"/>
              <a:gd name="connsiteX1" fmla="*/ 930049 w 971613"/>
              <a:gd name="connsiteY1" fmla="*/ 391403 h 1496323"/>
              <a:gd name="connsiteX2" fmla="*/ 435998 w 971613"/>
              <a:gd name="connsiteY2" fmla="*/ 0 h 1496323"/>
              <a:gd name="connsiteX3" fmla="*/ 0 w 971613"/>
              <a:gd name="connsiteY3" fmla="*/ 55451 h 1496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1613" h="1496323">
                <a:moveTo>
                  <a:pt x="249382" y="1496323"/>
                </a:moveTo>
                <a:cubicBezTo>
                  <a:pt x="886691" y="778195"/>
                  <a:pt x="971613" y="631548"/>
                  <a:pt x="930049" y="391403"/>
                </a:cubicBezTo>
                <a:cubicBezTo>
                  <a:pt x="961152" y="142016"/>
                  <a:pt x="591006" y="55992"/>
                  <a:pt x="435998" y="0"/>
                </a:cubicBezTo>
                <a:lnTo>
                  <a:pt x="0" y="55451"/>
                </a:lnTo>
              </a:path>
            </a:pathLst>
          </a:custGeom>
          <a:ln>
            <a:solidFill>
              <a:schemeClr val="tx1"/>
            </a:solidFill>
            <a:prstDash val="das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pic>
        <p:nvPicPr>
          <p:cNvPr id="58371" name="Picture 2" descr="C:\Documents and Settings\Jirka\Local Settings\Temporary Internet Files\Content.IE5\830AUJ9A\MCj03977380000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71688" y="3214688"/>
            <a:ext cx="949325" cy="92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2" name="Picture 2" descr="C:\Documents and Settings\Jirka\Local Settings\Temporary Internet Files\Content.IE5\830AUJ9A\MCj03977380000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80238" y="2071688"/>
            <a:ext cx="949325" cy="92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Elipsa 3"/>
          <p:cNvSpPr/>
          <p:nvPr/>
        </p:nvSpPr>
        <p:spPr>
          <a:xfrm>
            <a:off x="1000125" y="3857625"/>
            <a:ext cx="2714625" cy="2714625"/>
          </a:xfrm>
          <a:prstGeom prst="ellipse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18900000" scaled="1"/>
            <a:tileRect/>
          </a:gra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5" name="Elipsa 4"/>
          <p:cNvSpPr/>
          <p:nvPr/>
        </p:nvSpPr>
        <p:spPr>
          <a:xfrm>
            <a:off x="6572250" y="1214438"/>
            <a:ext cx="928688" cy="928687"/>
          </a:xfrm>
          <a:prstGeom prst="ellipse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18900000" scaled="1"/>
            <a:tileRect/>
          </a:gra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6" name="Elipsa 5"/>
          <p:cNvSpPr/>
          <p:nvPr/>
        </p:nvSpPr>
        <p:spPr>
          <a:xfrm>
            <a:off x="7072330" y="4857760"/>
            <a:ext cx="571504" cy="642966"/>
          </a:xfrm>
          <a:prstGeom prst="ellipse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7" name="Elipsa 6"/>
          <p:cNvSpPr/>
          <p:nvPr/>
        </p:nvSpPr>
        <p:spPr>
          <a:xfrm>
            <a:off x="2428860" y="1500174"/>
            <a:ext cx="428628" cy="500090"/>
          </a:xfrm>
          <a:prstGeom prst="ellipse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8" name="Obdélník 7"/>
          <p:cNvSpPr/>
          <p:nvPr/>
        </p:nvSpPr>
        <p:spPr>
          <a:xfrm>
            <a:off x="4000500" y="1643063"/>
            <a:ext cx="642938" cy="214312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cxnSp>
        <p:nvCxnSpPr>
          <p:cNvPr id="10" name="Přímá spojovací čára 9"/>
          <p:cNvCxnSpPr>
            <a:stCxn id="0" idx="6"/>
            <a:endCxn id="8" idx="1"/>
          </p:cNvCxnSpPr>
          <p:nvPr/>
        </p:nvCxnSpPr>
        <p:spPr>
          <a:xfrm flipV="1">
            <a:off x="2857500" y="1749425"/>
            <a:ext cx="11430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ovací čára 14"/>
          <p:cNvCxnSpPr>
            <a:stCxn id="8" idx="3"/>
            <a:endCxn id="5" idx="2"/>
          </p:cNvCxnSpPr>
          <p:nvPr/>
        </p:nvCxnSpPr>
        <p:spPr>
          <a:xfrm flipV="1">
            <a:off x="4643438" y="1677988"/>
            <a:ext cx="1928812" cy="7143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Přímá spojovací čára 25"/>
          <p:cNvCxnSpPr/>
          <p:nvPr/>
        </p:nvCxnSpPr>
        <p:spPr>
          <a:xfrm rot="16200000" flipV="1">
            <a:off x="1964531" y="2678907"/>
            <a:ext cx="135731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Přímá spojovací čára 27"/>
          <p:cNvCxnSpPr>
            <a:stCxn id="77" idx="1"/>
            <a:endCxn id="0" idx="0"/>
          </p:cNvCxnSpPr>
          <p:nvPr/>
        </p:nvCxnSpPr>
        <p:spPr>
          <a:xfrm rot="16200000" flipH="1">
            <a:off x="5911851" y="3411537"/>
            <a:ext cx="2786062" cy="10636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Obdélník 28"/>
          <p:cNvSpPr/>
          <p:nvPr/>
        </p:nvSpPr>
        <p:spPr>
          <a:xfrm>
            <a:off x="4500563" y="4857750"/>
            <a:ext cx="1714500" cy="642938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cxnSp>
        <p:nvCxnSpPr>
          <p:cNvPr id="36" name="Přímá spojovací čára 35"/>
          <p:cNvCxnSpPr>
            <a:stCxn id="29" idx="1"/>
            <a:endCxn id="4" idx="6"/>
          </p:cNvCxnSpPr>
          <p:nvPr/>
        </p:nvCxnSpPr>
        <p:spPr>
          <a:xfrm rot="10800000" flipV="1">
            <a:off x="3714750" y="5180013"/>
            <a:ext cx="785813" cy="349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Přímá spojovací čára 38"/>
          <p:cNvCxnSpPr>
            <a:stCxn id="29" idx="3"/>
            <a:endCxn id="0" idx="2"/>
          </p:cNvCxnSpPr>
          <p:nvPr/>
        </p:nvCxnSpPr>
        <p:spPr>
          <a:xfrm>
            <a:off x="6215063" y="5180013"/>
            <a:ext cx="85725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Elipsa 52"/>
          <p:cNvSpPr/>
          <p:nvPr/>
        </p:nvSpPr>
        <p:spPr>
          <a:xfrm>
            <a:off x="2928938" y="3286125"/>
            <a:ext cx="285750" cy="285750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/>
              <a:t>+</a:t>
            </a:r>
          </a:p>
        </p:txBody>
      </p:sp>
      <p:sp>
        <p:nvSpPr>
          <p:cNvPr id="70" name="Elipsa 69"/>
          <p:cNvSpPr/>
          <p:nvPr/>
        </p:nvSpPr>
        <p:spPr>
          <a:xfrm>
            <a:off x="7572375" y="1928813"/>
            <a:ext cx="285750" cy="285750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/>
              <a:t>+</a:t>
            </a:r>
          </a:p>
        </p:txBody>
      </p:sp>
      <p:sp>
        <p:nvSpPr>
          <p:cNvPr id="71" name="Volný tvar 70"/>
          <p:cNvSpPr/>
          <p:nvPr/>
        </p:nvSpPr>
        <p:spPr>
          <a:xfrm rot="5135224">
            <a:off x="6982619" y="1004094"/>
            <a:ext cx="1071562" cy="895350"/>
          </a:xfrm>
          <a:custGeom>
            <a:avLst/>
            <a:gdLst>
              <a:gd name="connsiteX0" fmla="*/ 249382 w 1524001"/>
              <a:gd name="connsiteY0" fmla="*/ 1916545 h 1916545"/>
              <a:gd name="connsiteX1" fmla="*/ 1482437 w 1524001"/>
              <a:gd name="connsiteY1" fmla="*/ 240145 h 1916545"/>
              <a:gd name="connsiteX2" fmla="*/ 0 w 1524001"/>
              <a:gd name="connsiteY2" fmla="*/ 475673 h 1916545"/>
              <a:gd name="connsiteX0" fmla="*/ 249382 w 1689364"/>
              <a:gd name="connsiteY0" fmla="*/ 1961502 h 1961502"/>
              <a:gd name="connsiteX1" fmla="*/ 1482437 w 1689364"/>
              <a:gd name="connsiteY1" fmla="*/ 285102 h 1961502"/>
              <a:gd name="connsiteX2" fmla="*/ 800465 w 1689364"/>
              <a:gd name="connsiteY2" fmla="*/ 250889 h 1961502"/>
              <a:gd name="connsiteX3" fmla="*/ 0 w 1689364"/>
              <a:gd name="connsiteY3" fmla="*/ 520630 h 1961502"/>
              <a:gd name="connsiteX0" fmla="*/ 249382 w 1136976"/>
              <a:gd name="connsiteY0" fmla="*/ 1766605 h 1766605"/>
              <a:gd name="connsiteX1" fmla="*/ 930049 w 1136976"/>
              <a:gd name="connsiteY1" fmla="*/ 661685 h 1766605"/>
              <a:gd name="connsiteX2" fmla="*/ 800465 w 1136976"/>
              <a:gd name="connsiteY2" fmla="*/ 55992 h 1766605"/>
              <a:gd name="connsiteX3" fmla="*/ 0 w 1136976"/>
              <a:gd name="connsiteY3" fmla="*/ 325733 h 1766605"/>
              <a:gd name="connsiteX0" fmla="*/ 249382 w 1136976"/>
              <a:gd name="connsiteY0" fmla="*/ 1766605 h 1766605"/>
              <a:gd name="connsiteX1" fmla="*/ 930049 w 1136976"/>
              <a:gd name="connsiteY1" fmla="*/ 661685 h 1766605"/>
              <a:gd name="connsiteX2" fmla="*/ 800465 w 1136976"/>
              <a:gd name="connsiteY2" fmla="*/ 55992 h 1766605"/>
              <a:gd name="connsiteX3" fmla="*/ 0 w 1136976"/>
              <a:gd name="connsiteY3" fmla="*/ 325733 h 1766605"/>
              <a:gd name="connsiteX0" fmla="*/ 249382 w 971613"/>
              <a:gd name="connsiteY0" fmla="*/ 1766605 h 1766605"/>
              <a:gd name="connsiteX1" fmla="*/ 930049 w 971613"/>
              <a:gd name="connsiteY1" fmla="*/ 661685 h 1766605"/>
              <a:gd name="connsiteX2" fmla="*/ 800465 w 971613"/>
              <a:gd name="connsiteY2" fmla="*/ 55992 h 1766605"/>
              <a:gd name="connsiteX3" fmla="*/ 0 w 971613"/>
              <a:gd name="connsiteY3" fmla="*/ 325733 h 1766605"/>
              <a:gd name="connsiteX0" fmla="*/ 249382 w 971613"/>
              <a:gd name="connsiteY0" fmla="*/ 1811562 h 1811562"/>
              <a:gd name="connsiteX1" fmla="*/ 930049 w 971613"/>
              <a:gd name="connsiteY1" fmla="*/ 706642 h 1811562"/>
              <a:gd name="connsiteX2" fmla="*/ 800465 w 971613"/>
              <a:gd name="connsiteY2" fmla="*/ 100949 h 1811562"/>
              <a:gd name="connsiteX3" fmla="*/ 435998 w 971613"/>
              <a:gd name="connsiteY3" fmla="*/ 315239 h 1811562"/>
              <a:gd name="connsiteX4" fmla="*/ 0 w 971613"/>
              <a:gd name="connsiteY4" fmla="*/ 370690 h 1811562"/>
              <a:gd name="connsiteX0" fmla="*/ 249382 w 971613"/>
              <a:gd name="connsiteY0" fmla="*/ 2274127 h 2274127"/>
              <a:gd name="connsiteX1" fmla="*/ 930049 w 971613"/>
              <a:gd name="connsiteY1" fmla="*/ 1169207 h 2274127"/>
              <a:gd name="connsiteX2" fmla="*/ 800465 w 971613"/>
              <a:gd name="connsiteY2" fmla="*/ 563514 h 2274127"/>
              <a:gd name="connsiteX3" fmla="*/ 324690 w 971613"/>
              <a:gd name="connsiteY3" fmla="*/ 35715 h 2274127"/>
              <a:gd name="connsiteX4" fmla="*/ 435998 w 971613"/>
              <a:gd name="connsiteY4" fmla="*/ 777804 h 2274127"/>
              <a:gd name="connsiteX5" fmla="*/ 0 w 971613"/>
              <a:gd name="connsiteY5" fmla="*/ 833255 h 2274127"/>
              <a:gd name="connsiteX0" fmla="*/ 249382 w 971613"/>
              <a:gd name="connsiteY0" fmla="*/ 1775847 h 1775847"/>
              <a:gd name="connsiteX1" fmla="*/ 930049 w 971613"/>
              <a:gd name="connsiteY1" fmla="*/ 670927 h 1775847"/>
              <a:gd name="connsiteX2" fmla="*/ 800465 w 971613"/>
              <a:gd name="connsiteY2" fmla="*/ 65234 h 1775847"/>
              <a:gd name="connsiteX3" fmla="*/ 435998 w 971613"/>
              <a:gd name="connsiteY3" fmla="*/ 279524 h 1775847"/>
              <a:gd name="connsiteX4" fmla="*/ 0 w 971613"/>
              <a:gd name="connsiteY4" fmla="*/ 334975 h 1775847"/>
              <a:gd name="connsiteX0" fmla="*/ 249382 w 971613"/>
              <a:gd name="connsiteY0" fmla="*/ 1496323 h 1496323"/>
              <a:gd name="connsiteX1" fmla="*/ 930049 w 971613"/>
              <a:gd name="connsiteY1" fmla="*/ 391403 h 1496323"/>
              <a:gd name="connsiteX2" fmla="*/ 435998 w 971613"/>
              <a:gd name="connsiteY2" fmla="*/ 0 h 1496323"/>
              <a:gd name="connsiteX3" fmla="*/ 0 w 971613"/>
              <a:gd name="connsiteY3" fmla="*/ 55451 h 1496323"/>
              <a:gd name="connsiteX0" fmla="*/ 801708 w 1439017"/>
              <a:gd name="connsiteY0" fmla="*/ 1139109 h 1139109"/>
              <a:gd name="connsiteX1" fmla="*/ 930049 w 1439017"/>
              <a:gd name="connsiteY1" fmla="*/ 391403 h 1139109"/>
              <a:gd name="connsiteX2" fmla="*/ 435998 w 1439017"/>
              <a:gd name="connsiteY2" fmla="*/ 0 h 1139109"/>
              <a:gd name="connsiteX3" fmla="*/ 0 w 1439017"/>
              <a:gd name="connsiteY3" fmla="*/ 55451 h 1139109"/>
              <a:gd name="connsiteX0" fmla="*/ 801708 w 971613"/>
              <a:gd name="connsiteY0" fmla="*/ 1139109 h 1139109"/>
              <a:gd name="connsiteX1" fmla="*/ 930049 w 971613"/>
              <a:gd name="connsiteY1" fmla="*/ 391403 h 1139109"/>
              <a:gd name="connsiteX2" fmla="*/ 435998 w 971613"/>
              <a:gd name="connsiteY2" fmla="*/ 0 h 1139109"/>
              <a:gd name="connsiteX3" fmla="*/ 0 w 971613"/>
              <a:gd name="connsiteY3" fmla="*/ 55451 h 1139109"/>
              <a:gd name="connsiteX0" fmla="*/ 801708 w 971613"/>
              <a:gd name="connsiteY0" fmla="*/ 1083658 h 1083658"/>
              <a:gd name="connsiteX1" fmla="*/ 930049 w 971613"/>
              <a:gd name="connsiteY1" fmla="*/ 335952 h 1083658"/>
              <a:gd name="connsiteX2" fmla="*/ 0 w 971613"/>
              <a:gd name="connsiteY2" fmla="*/ 0 h 1083658"/>
              <a:gd name="connsiteX0" fmla="*/ 518463 w 1291374"/>
              <a:gd name="connsiteY0" fmla="*/ 928316 h 928316"/>
              <a:gd name="connsiteX1" fmla="*/ 646804 w 1291374"/>
              <a:gd name="connsiteY1" fmla="*/ 180610 h 928316"/>
              <a:gd name="connsiteX2" fmla="*/ 1097615 w 1291374"/>
              <a:gd name="connsiteY2" fmla="*/ 416138 h 928316"/>
              <a:gd name="connsiteX0" fmla="*/ 1347645 w 1926797"/>
              <a:gd name="connsiteY0" fmla="*/ 875930 h 875930"/>
              <a:gd name="connsiteX1" fmla="*/ 1475986 w 1926797"/>
              <a:gd name="connsiteY1" fmla="*/ 128224 h 875930"/>
              <a:gd name="connsiteX2" fmla="*/ 75135 w 1926797"/>
              <a:gd name="connsiteY2" fmla="*/ 106586 h 875930"/>
              <a:gd name="connsiteX3" fmla="*/ 1926797 w 1926797"/>
              <a:gd name="connsiteY3" fmla="*/ 363752 h 875930"/>
              <a:gd name="connsiteX0" fmla="*/ 1369035 w 1948187"/>
              <a:gd name="connsiteY0" fmla="*/ 769344 h 769344"/>
              <a:gd name="connsiteX1" fmla="*/ 96525 w 1948187"/>
              <a:gd name="connsiteY1" fmla="*/ 0 h 769344"/>
              <a:gd name="connsiteX2" fmla="*/ 1948187 w 1948187"/>
              <a:gd name="connsiteY2" fmla="*/ 257166 h 769344"/>
              <a:gd name="connsiteX0" fmla="*/ 1484309 w 2063461"/>
              <a:gd name="connsiteY0" fmla="*/ 1084126 h 1084126"/>
              <a:gd name="connsiteX1" fmla="*/ 211799 w 2063461"/>
              <a:gd name="connsiteY1" fmla="*/ 314782 h 1084126"/>
              <a:gd name="connsiteX2" fmla="*/ 1249151 w 2063461"/>
              <a:gd name="connsiteY2" fmla="*/ 42861 h 1084126"/>
              <a:gd name="connsiteX3" fmla="*/ 2063461 w 2063461"/>
              <a:gd name="connsiteY3" fmla="*/ 571948 h 1084126"/>
              <a:gd name="connsiteX0" fmla="*/ 331683 w 910835"/>
              <a:gd name="connsiteY0" fmla="*/ 1041265 h 1041265"/>
              <a:gd name="connsiteX1" fmla="*/ 96525 w 910835"/>
              <a:gd name="connsiteY1" fmla="*/ 0 h 1041265"/>
              <a:gd name="connsiteX2" fmla="*/ 910835 w 910835"/>
              <a:gd name="connsiteY2" fmla="*/ 529087 h 1041265"/>
              <a:gd name="connsiteX0" fmla="*/ 124580 w 703732"/>
              <a:gd name="connsiteY0" fmla="*/ 755537 h 755537"/>
              <a:gd name="connsiteX1" fmla="*/ 96525 w 703732"/>
              <a:gd name="connsiteY1" fmla="*/ 0 h 755537"/>
              <a:gd name="connsiteX2" fmla="*/ 703732 w 703732"/>
              <a:gd name="connsiteY2" fmla="*/ 243359 h 755537"/>
              <a:gd name="connsiteX0" fmla="*/ 199584 w 703732"/>
              <a:gd name="connsiteY0" fmla="*/ 814847 h 814847"/>
              <a:gd name="connsiteX1" fmla="*/ 96525 w 703732"/>
              <a:gd name="connsiteY1" fmla="*/ 0 h 814847"/>
              <a:gd name="connsiteX2" fmla="*/ 703732 w 703732"/>
              <a:gd name="connsiteY2" fmla="*/ 243359 h 814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03732" h="814847">
                <a:moveTo>
                  <a:pt x="199584" y="814847"/>
                </a:moveTo>
                <a:cubicBezTo>
                  <a:pt x="150593" y="597917"/>
                  <a:pt x="0" y="85363"/>
                  <a:pt x="96525" y="0"/>
                </a:cubicBezTo>
                <a:lnTo>
                  <a:pt x="703732" y="243359"/>
                </a:lnTo>
              </a:path>
            </a:pathLst>
          </a:custGeom>
          <a:ln>
            <a:solidFill>
              <a:schemeClr val="tx1"/>
            </a:solidFill>
            <a:prstDash val="das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72" name="Šipka dolů 71"/>
          <p:cNvSpPr/>
          <p:nvPr/>
        </p:nvSpPr>
        <p:spPr>
          <a:xfrm rot="10800000">
            <a:off x="2544763" y="2000250"/>
            <a:ext cx="214312" cy="642938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73" name="Šipka dolů 72"/>
          <p:cNvSpPr/>
          <p:nvPr/>
        </p:nvSpPr>
        <p:spPr>
          <a:xfrm rot="10800000" flipV="1">
            <a:off x="7215188" y="4071938"/>
            <a:ext cx="214312" cy="785812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75" name="Šipka doprava 74"/>
          <p:cNvSpPr/>
          <p:nvPr/>
        </p:nvSpPr>
        <p:spPr>
          <a:xfrm>
            <a:off x="2928938" y="1643063"/>
            <a:ext cx="714375" cy="21431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76" name="Šipka doprava 75"/>
          <p:cNvSpPr/>
          <p:nvPr/>
        </p:nvSpPr>
        <p:spPr>
          <a:xfrm>
            <a:off x="5000625" y="1643063"/>
            <a:ext cx="714375" cy="21431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77" name="Šipka doprava 76"/>
          <p:cNvSpPr/>
          <p:nvPr/>
        </p:nvSpPr>
        <p:spPr>
          <a:xfrm rot="5400000">
            <a:off x="6893719" y="2321719"/>
            <a:ext cx="714375" cy="214313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78" name="Šipka doprava 77"/>
          <p:cNvSpPr/>
          <p:nvPr/>
        </p:nvSpPr>
        <p:spPr>
          <a:xfrm rot="10800000">
            <a:off x="3643313" y="5072063"/>
            <a:ext cx="714375" cy="21431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79" name="Šipka doprava 78"/>
          <p:cNvSpPr/>
          <p:nvPr/>
        </p:nvSpPr>
        <p:spPr>
          <a:xfrm rot="10800000">
            <a:off x="6286500" y="5072063"/>
            <a:ext cx="714375" cy="21431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80" name="Šipka dolů 79"/>
          <p:cNvSpPr/>
          <p:nvPr/>
        </p:nvSpPr>
        <p:spPr>
          <a:xfrm rot="10800000">
            <a:off x="2571750" y="3357563"/>
            <a:ext cx="214313" cy="642937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58400" name="TextovéPole 84"/>
          <p:cNvSpPr txBox="1">
            <a:spLocks noChangeArrowheads="1"/>
          </p:cNvSpPr>
          <p:nvPr/>
        </p:nvSpPr>
        <p:spPr bwMode="auto">
          <a:xfrm>
            <a:off x="3216275" y="4529138"/>
            <a:ext cx="3556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b="1"/>
              <a:t>P</a:t>
            </a:r>
          </a:p>
        </p:txBody>
      </p:sp>
      <p:sp>
        <p:nvSpPr>
          <p:cNvPr id="58401" name="TextovéPole 85"/>
          <p:cNvSpPr txBox="1">
            <a:spLocks noChangeArrowheads="1"/>
          </p:cNvSpPr>
          <p:nvPr/>
        </p:nvSpPr>
        <p:spPr bwMode="auto">
          <a:xfrm>
            <a:off x="6929438" y="1143000"/>
            <a:ext cx="3556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b="1"/>
              <a:t>P</a:t>
            </a:r>
          </a:p>
        </p:txBody>
      </p:sp>
      <p:sp>
        <p:nvSpPr>
          <p:cNvPr id="58402" name="TextovéPole 88"/>
          <p:cNvSpPr txBox="1">
            <a:spLocks noChangeArrowheads="1"/>
          </p:cNvSpPr>
          <p:nvPr/>
        </p:nvSpPr>
        <p:spPr bwMode="auto">
          <a:xfrm>
            <a:off x="7216775" y="4857750"/>
            <a:ext cx="3556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b="1"/>
              <a:t>P</a:t>
            </a:r>
          </a:p>
        </p:txBody>
      </p:sp>
      <p:sp>
        <p:nvSpPr>
          <p:cNvPr id="58403" name="TextovéPole 89"/>
          <p:cNvSpPr txBox="1">
            <a:spLocks noChangeArrowheads="1"/>
          </p:cNvSpPr>
          <p:nvPr/>
        </p:nvSpPr>
        <p:spPr bwMode="auto">
          <a:xfrm>
            <a:off x="2500313" y="1500188"/>
            <a:ext cx="3556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b="1"/>
              <a:t>P</a:t>
            </a:r>
          </a:p>
        </p:txBody>
      </p:sp>
      <p:sp>
        <p:nvSpPr>
          <p:cNvPr id="58404" name="TextovéPole 90"/>
          <p:cNvSpPr txBox="1">
            <a:spLocks noChangeArrowheads="1"/>
          </p:cNvSpPr>
          <p:nvPr/>
        </p:nvSpPr>
        <p:spPr bwMode="auto">
          <a:xfrm>
            <a:off x="5216525" y="4957763"/>
            <a:ext cx="3556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2000" b="1"/>
              <a:t>R</a:t>
            </a:r>
          </a:p>
        </p:txBody>
      </p:sp>
      <p:sp>
        <p:nvSpPr>
          <p:cNvPr id="58405" name="TextovéPole 91"/>
          <p:cNvSpPr txBox="1">
            <a:spLocks noChangeArrowheads="1"/>
          </p:cNvSpPr>
          <p:nvPr/>
        </p:nvSpPr>
        <p:spPr bwMode="auto">
          <a:xfrm>
            <a:off x="4071938" y="1528763"/>
            <a:ext cx="3556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2000" b="1"/>
              <a:t>R</a:t>
            </a:r>
          </a:p>
        </p:txBody>
      </p:sp>
      <p:sp>
        <p:nvSpPr>
          <p:cNvPr id="58406" name="TextovéPole 92"/>
          <p:cNvSpPr txBox="1">
            <a:spLocks noChangeArrowheads="1"/>
          </p:cNvSpPr>
          <p:nvPr/>
        </p:nvSpPr>
        <p:spPr bwMode="auto">
          <a:xfrm>
            <a:off x="2643188" y="4500563"/>
            <a:ext cx="3556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2000" b="1"/>
              <a:t>V</a:t>
            </a:r>
          </a:p>
        </p:txBody>
      </p:sp>
      <p:sp>
        <p:nvSpPr>
          <p:cNvPr id="58407" name="TextovéPole 93"/>
          <p:cNvSpPr txBox="1">
            <a:spLocks noChangeArrowheads="1"/>
          </p:cNvSpPr>
          <p:nvPr/>
        </p:nvSpPr>
        <p:spPr bwMode="auto">
          <a:xfrm>
            <a:off x="2487613" y="1685925"/>
            <a:ext cx="3556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2000" b="1"/>
              <a:t>V</a:t>
            </a:r>
          </a:p>
        </p:txBody>
      </p:sp>
      <p:sp>
        <p:nvSpPr>
          <p:cNvPr id="58408" name="TextovéPole 94"/>
          <p:cNvSpPr txBox="1">
            <a:spLocks noChangeArrowheads="1"/>
          </p:cNvSpPr>
          <p:nvPr/>
        </p:nvSpPr>
        <p:spPr bwMode="auto">
          <a:xfrm>
            <a:off x="6788150" y="1571625"/>
            <a:ext cx="3556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2000" b="1"/>
              <a:t>V</a:t>
            </a:r>
          </a:p>
        </p:txBody>
      </p:sp>
      <p:sp>
        <p:nvSpPr>
          <p:cNvPr id="58409" name="TextovéPole 95"/>
          <p:cNvSpPr txBox="1">
            <a:spLocks noChangeArrowheads="1"/>
          </p:cNvSpPr>
          <p:nvPr/>
        </p:nvSpPr>
        <p:spPr bwMode="auto">
          <a:xfrm>
            <a:off x="7215188" y="5143500"/>
            <a:ext cx="3556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2000" b="1"/>
              <a:t>V</a:t>
            </a:r>
          </a:p>
        </p:txBody>
      </p:sp>
      <p:sp>
        <p:nvSpPr>
          <p:cNvPr id="58410" name="TextovéPole 97"/>
          <p:cNvSpPr txBox="1">
            <a:spLocks noChangeArrowheads="1"/>
          </p:cNvSpPr>
          <p:nvPr/>
        </p:nvSpPr>
        <p:spPr bwMode="auto">
          <a:xfrm>
            <a:off x="4522788" y="4071938"/>
            <a:ext cx="1620837" cy="369887"/>
          </a:xfrm>
          <a:prstGeom prst="rect">
            <a:avLst/>
          </a:prstGeom>
          <a:noFill/>
          <a:ln w="9525">
            <a:solidFill>
              <a:schemeClr val="tx1"/>
            </a:solidFill>
            <a:prstDash val="dash"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/>
              <a:t>Rozdíl tlaků/R</a:t>
            </a:r>
          </a:p>
        </p:txBody>
      </p:sp>
      <p:cxnSp>
        <p:nvCxnSpPr>
          <p:cNvPr id="100" name="Přímá spojovací šipka 99"/>
          <p:cNvCxnSpPr>
            <a:stCxn id="58410" idx="1"/>
          </p:cNvCxnSpPr>
          <p:nvPr/>
        </p:nvCxnSpPr>
        <p:spPr>
          <a:xfrm rot="10800000" flipV="1">
            <a:off x="4022725" y="4256088"/>
            <a:ext cx="500063" cy="887412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Přímá spojovací šipka 101"/>
          <p:cNvCxnSpPr>
            <a:stCxn id="58410" idx="3"/>
          </p:cNvCxnSpPr>
          <p:nvPr/>
        </p:nvCxnSpPr>
        <p:spPr>
          <a:xfrm>
            <a:off x="6143625" y="4256088"/>
            <a:ext cx="450850" cy="815975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Přímá spojovací šipka 106"/>
          <p:cNvCxnSpPr>
            <a:stCxn id="29" idx="0"/>
            <a:endCxn id="58410" idx="2"/>
          </p:cNvCxnSpPr>
          <p:nvPr/>
        </p:nvCxnSpPr>
        <p:spPr>
          <a:xfrm rot="16200000" flipV="1">
            <a:off x="5137150" y="4637088"/>
            <a:ext cx="415925" cy="25400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Přímá spojovací šipka 109"/>
          <p:cNvCxnSpPr>
            <a:endCxn id="58410" idx="3"/>
          </p:cNvCxnSpPr>
          <p:nvPr/>
        </p:nvCxnSpPr>
        <p:spPr>
          <a:xfrm rot="10800000">
            <a:off x="6143625" y="4256088"/>
            <a:ext cx="1071563" cy="673100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Přímá spojovací šipka 111"/>
          <p:cNvCxnSpPr>
            <a:stCxn id="58400" idx="3"/>
            <a:endCxn id="58410" idx="1"/>
          </p:cNvCxnSpPr>
          <p:nvPr/>
        </p:nvCxnSpPr>
        <p:spPr>
          <a:xfrm flipV="1">
            <a:off x="3571875" y="4256088"/>
            <a:ext cx="950913" cy="473075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416" name="TextovéPole 112"/>
          <p:cNvSpPr txBox="1">
            <a:spLocks noChangeArrowheads="1"/>
          </p:cNvSpPr>
          <p:nvPr/>
        </p:nvSpPr>
        <p:spPr bwMode="auto">
          <a:xfrm>
            <a:off x="3451225" y="642938"/>
            <a:ext cx="1620838" cy="369887"/>
          </a:xfrm>
          <a:prstGeom prst="rect">
            <a:avLst/>
          </a:prstGeom>
          <a:noFill/>
          <a:ln w="9525">
            <a:solidFill>
              <a:schemeClr val="tx1"/>
            </a:solidFill>
            <a:prstDash val="dash"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/>
              <a:t>Rozdíl tlaků/R</a:t>
            </a:r>
          </a:p>
        </p:txBody>
      </p:sp>
      <p:cxnSp>
        <p:nvCxnSpPr>
          <p:cNvPr id="114" name="Přímá spojovací šipka 113"/>
          <p:cNvCxnSpPr>
            <a:stCxn id="58416" idx="1"/>
          </p:cNvCxnSpPr>
          <p:nvPr/>
        </p:nvCxnSpPr>
        <p:spPr>
          <a:xfrm rot="10800000" flipV="1">
            <a:off x="2951163" y="827088"/>
            <a:ext cx="500062" cy="887412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Přímá spojovací šipka 114"/>
          <p:cNvCxnSpPr>
            <a:stCxn id="58416" idx="3"/>
          </p:cNvCxnSpPr>
          <p:nvPr/>
        </p:nvCxnSpPr>
        <p:spPr>
          <a:xfrm>
            <a:off x="5072063" y="827088"/>
            <a:ext cx="450850" cy="815975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Přímá spojovací šipka 115"/>
          <p:cNvCxnSpPr>
            <a:stCxn id="58405" idx="0"/>
            <a:endCxn id="58416" idx="2"/>
          </p:cNvCxnSpPr>
          <p:nvPr/>
        </p:nvCxnSpPr>
        <p:spPr>
          <a:xfrm rot="5400000" flipH="1" flipV="1">
            <a:off x="3997325" y="1265238"/>
            <a:ext cx="515938" cy="11112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Přímá spojovací šipka 116"/>
          <p:cNvCxnSpPr>
            <a:endCxn id="58416" idx="3"/>
          </p:cNvCxnSpPr>
          <p:nvPr/>
        </p:nvCxnSpPr>
        <p:spPr>
          <a:xfrm rot="10800000">
            <a:off x="5072063" y="827088"/>
            <a:ext cx="1785937" cy="458787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Přímá spojovací šipka 117"/>
          <p:cNvCxnSpPr>
            <a:endCxn id="58416" idx="1"/>
          </p:cNvCxnSpPr>
          <p:nvPr/>
        </p:nvCxnSpPr>
        <p:spPr>
          <a:xfrm flipV="1">
            <a:off x="2571750" y="827088"/>
            <a:ext cx="879475" cy="646112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0" name="Picture 2" descr="G:\Guyton&amp;Hallpdf\AllImagesFromTextbook of Medical Physiology 12E\S9781416045748-020-f004.jpg"/>
          <p:cNvPicPr>
            <a:picLocks noChangeAspect="1" noChangeArrowheads="1"/>
          </p:cNvPicPr>
          <p:nvPr/>
        </p:nvPicPr>
        <p:blipFill>
          <a:blip r:embed="rId4" cstate="print"/>
          <a:srcRect b="4421"/>
          <a:stretch>
            <a:fillRect/>
          </a:stretch>
        </p:blipFill>
        <p:spPr bwMode="auto">
          <a:xfrm>
            <a:off x="3563888" y="2060848"/>
            <a:ext cx="1742189" cy="1802507"/>
          </a:xfrm>
          <a:prstGeom prst="rect">
            <a:avLst/>
          </a:prstGeom>
          <a:noFill/>
        </p:spPr>
      </p:pic>
      <p:pic>
        <p:nvPicPr>
          <p:cNvPr id="51" name="Picture 2" descr="G:\Guyton&amp;Hallpdf\AllImagesFromTextbook of Medical Physiology 12E\S9781416045748-020-f004.jpg"/>
          <p:cNvPicPr>
            <a:picLocks noChangeAspect="1" noChangeArrowheads="1"/>
          </p:cNvPicPr>
          <p:nvPr/>
        </p:nvPicPr>
        <p:blipFill>
          <a:blip r:embed="rId4" cstate="print"/>
          <a:srcRect b="4421"/>
          <a:stretch>
            <a:fillRect/>
          </a:stretch>
        </p:blipFill>
        <p:spPr bwMode="auto">
          <a:xfrm>
            <a:off x="7708902" y="0"/>
            <a:ext cx="1435098" cy="1484784"/>
          </a:xfrm>
          <a:prstGeom prst="rect">
            <a:avLst/>
          </a:prstGeom>
          <a:noFill/>
        </p:spPr>
      </p:pic>
      <p:sp>
        <p:nvSpPr>
          <p:cNvPr id="52" name="Rectangle 1"/>
          <p:cNvSpPr txBox="1">
            <a:spLocks noChangeArrowheads="1"/>
          </p:cNvSpPr>
          <p:nvPr/>
        </p:nvSpPr>
        <p:spPr>
          <a:xfrm>
            <a:off x="179512" y="-27384"/>
            <a:ext cx="7364288" cy="64807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en-GB" sz="36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Příklad</a:t>
            </a:r>
            <a:r>
              <a:rPr kumimoji="0" lang="cs-CZ" sz="3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:</a:t>
            </a:r>
            <a:r>
              <a:rPr lang="cs-CZ" sz="3600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 </a:t>
            </a:r>
            <a:r>
              <a:rPr kumimoji="0" lang="cs-CZ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Modelování cirkulace</a:t>
            </a:r>
            <a:endParaRPr kumimoji="0" lang="en-GB" sz="3600" b="0" i="0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411760" y="1700808"/>
            <a:ext cx="3600399" cy="46166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cs-CZ" sz="2400" dirty="0" smtClean="0"/>
              <a:t>Objem krve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179512" y="4077072"/>
            <a:ext cx="3600399" cy="83099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cs-CZ" sz="2400" dirty="0" smtClean="0"/>
              <a:t>Objem extracelulární tekutiny</a:t>
            </a:r>
            <a:endParaRPr lang="cs-CZ" sz="2400" dirty="0"/>
          </a:p>
        </p:txBody>
      </p:sp>
      <p:sp>
        <p:nvSpPr>
          <p:cNvPr id="4" name="TextovéPole 3"/>
          <p:cNvSpPr txBox="1"/>
          <p:nvPr/>
        </p:nvSpPr>
        <p:spPr>
          <a:xfrm>
            <a:off x="5652120" y="4077072"/>
            <a:ext cx="3168351" cy="46166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cs-CZ" sz="2400" dirty="0" smtClean="0"/>
              <a:t>Arteriální tlak</a:t>
            </a:r>
            <a:endParaRPr lang="cs-CZ" sz="2400" dirty="0"/>
          </a:p>
        </p:txBody>
      </p:sp>
      <p:sp>
        <p:nvSpPr>
          <p:cNvPr id="5" name="Obousměrná svislá šipka 4"/>
          <p:cNvSpPr/>
          <p:nvPr/>
        </p:nvSpPr>
        <p:spPr>
          <a:xfrm rot="1862686">
            <a:off x="2896812" y="2188071"/>
            <a:ext cx="714131" cy="1800200"/>
          </a:xfrm>
          <a:prstGeom prst="upDown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bousměrná svislá šipka 5"/>
          <p:cNvSpPr/>
          <p:nvPr/>
        </p:nvSpPr>
        <p:spPr>
          <a:xfrm rot="19009393">
            <a:off x="5307243" y="2061465"/>
            <a:ext cx="714131" cy="1800200"/>
          </a:xfrm>
          <a:prstGeom prst="upDown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bousměrná svislá šipka 6"/>
          <p:cNvSpPr/>
          <p:nvPr/>
        </p:nvSpPr>
        <p:spPr>
          <a:xfrm rot="16200000">
            <a:off x="4286943" y="3426025"/>
            <a:ext cx="714131" cy="1728193"/>
          </a:xfrm>
          <a:prstGeom prst="upDown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Rectangle 1"/>
          <p:cNvSpPr txBox="1">
            <a:spLocks noChangeArrowheads="1"/>
          </p:cNvSpPr>
          <p:nvPr/>
        </p:nvSpPr>
        <p:spPr>
          <a:xfrm>
            <a:off x="179512" y="-27384"/>
            <a:ext cx="7364288" cy="64807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en-GB" sz="36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Příklad</a:t>
            </a:r>
            <a:r>
              <a:rPr kumimoji="0" lang="cs-CZ" sz="3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:</a:t>
            </a:r>
            <a:r>
              <a:rPr lang="cs-CZ" sz="3600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 </a:t>
            </a:r>
            <a:r>
              <a:rPr kumimoji="0" lang="cs-CZ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Modelování cirkulace</a:t>
            </a:r>
            <a:endParaRPr kumimoji="0" lang="en-GB" sz="3600" b="0" i="0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394" name="Picture 2" descr="G:\Guyton&amp;Hallpdf\AllImagesFromTextbook of Medical Physiology 12E\S9781416045748-029-f013.jpg"/>
          <p:cNvPicPr>
            <a:picLocks noChangeAspect="1" noChangeArrowheads="1"/>
          </p:cNvPicPr>
          <p:nvPr/>
        </p:nvPicPr>
        <p:blipFill>
          <a:blip r:embed="rId2" cstate="print"/>
          <a:srcRect b="5333"/>
          <a:stretch>
            <a:fillRect/>
          </a:stretch>
        </p:blipFill>
        <p:spPr bwMode="auto">
          <a:xfrm>
            <a:off x="0" y="980728"/>
            <a:ext cx="9023236" cy="5904656"/>
          </a:xfrm>
          <a:prstGeom prst="rect">
            <a:avLst/>
          </a:prstGeom>
          <a:noFill/>
        </p:spPr>
      </p:pic>
      <p:sp>
        <p:nvSpPr>
          <p:cNvPr id="3" name="Rectangle 1"/>
          <p:cNvSpPr txBox="1">
            <a:spLocks noChangeArrowheads="1"/>
          </p:cNvSpPr>
          <p:nvPr/>
        </p:nvSpPr>
        <p:spPr>
          <a:xfrm>
            <a:off x="179512" y="-27384"/>
            <a:ext cx="7364288" cy="64807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en-GB" sz="36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Příklad</a:t>
            </a:r>
            <a:r>
              <a:rPr kumimoji="0" lang="cs-CZ" sz="3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:</a:t>
            </a:r>
            <a:r>
              <a:rPr lang="cs-CZ" sz="3600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 </a:t>
            </a:r>
            <a:r>
              <a:rPr kumimoji="0" lang="cs-CZ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Modelování cirkulace</a:t>
            </a:r>
            <a:endParaRPr kumimoji="0" lang="en-GB" sz="3600" b="0" i="0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418" name="Picture 2" descr="G:\Guyton&amp;Hallpdf\AllImagesFromTextbook of Medical Physiology 12E\S9781416045748-029-f014.jpg"/>
          <p:cNvPicPr>
            <a:picLocks noChangeAspect="1" noChangeArrowheads="1"/>
          </p:cNvPicPr>
          <p:nvPr/>
        </p:nvPicPr>
        <p:blipFill>
          <a:blip r:embed="rId2" cstate="print"/>
          <a:srcRect b="5952"/>
          <a:stretch>
            <a:fillRect/>
          </a:stretch>
        </p:blipFill>
        <p:spPr bwMode="auto">
          <a:xfrm>
            <a:off x="82320" y="1196752"/>
            <a:ext cx="9061680" cy="5688632"/>
          </a:xfrm>
          <a:prstGeom prst="rect">
            <a:avLst/>
          </a:prstGeom>
          <a:noFill/>
        </p:spPr>
      </p:pic>
      <p:sp>
        <p:nvSpPr>
          <p:cNvPr id="4" name="Rectangle 1"/>
          <p:cNvSpPr txBox="1">
            <a:spLocks noChangeArrowheads="1"/>
          </p:cNvSpPr>
          <p:nvPr/>
        </p:nvSpPr>
        <p:spPr>
          <a:xfrm>
            <a:off x="179512" y="-27384"/>
            <a:ext cx="7364288" cy="64807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en-GB" sz="36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Příklad</a:t>
            </a:r>
            <a:r>
              <a:rPr kumimoji="0" lang="cs-CZ" sz="3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:</a:t>
            </a:r>
            <a:r>
              <a:rPr lang="cs-CZ" sz="3600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 </a:t>
            </a:r>
            <a:r>
              <a:rPr kumimoji="0" lang="cs-CZ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Modelování cirkulace</a:t>
            </a:r>
            <a:endParaRPr kumimoji="0" lang="en-GB" sz="3600" b="0" i="0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1"/>
          <p:cNvSpPr>
            <a:spLocks noGrp="1" noChangeArrowheads="1"/>
          </p:cNvSpPr>
          <p:nvPr>
            <p:ph type="title"/>
          </p:nvPr>
        </p:nvSpPr>
        <p:spPr>
          <a:xfrm>
            <a:off x="1600200" y="0"/>
            <a:ext cx="5943600" cy="1435100"/>
          </a:xfr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lnSpc>
                <a:spcPct val="10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dirty="0" err="1" smtClean="0"/>
              <a:t>Zjednodušovací</a:t>
            </a:r>
            <a:r>
              <a:rPr lang="en-GB" dirty="0" smtClean="0"/>
              <a:t> </a:t>
            </a:r>
            <a:r>
              <a:rPr lang="en-GB" dirty="0" err="1" smtClean="0"/>
              <a:t>procedury</a:t>
            </a:r>
            <a:endParaRPr lang="en-GB" dirty="0" smtClean="0"/>
          </a:p>
        </p:txBody>
      </p:sp>
      <p:sp>
        <p:nvSpPr>
          <p:cNvPr id="59397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04800" y="1981200"/>
            <a:ext cx="8458200" cy="4446588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Arial" charset="0"/>
              <a:buNone/>
              <a:tabLst>
                <a:tab pos="338138" algn="l"/>
                <a:tab pos="904875" algn="l"/>
                <a:tab pos="1819275" algn="l"/>
                <a:tab pos="2733675" algn="l"/>
                <a:tab pos="3648075" algn="l"/>
                <a:tab pos="4562475" algn="l"/>
                <a:tab pos="5476875" algn="l"/>
                <a:tab pos="6391275" algn="l"/>
                <a:tab pos="7305675" algn="l"/>
                <a:tab pos="8220075" algn="l"/>
                <a:tab pos="9134475" algn="l"/>
                <a:tab pos="10048875" algn="l"/>
                <a:tab pos="10326688" algn="l"/>
                <a:tab pos="10775950" algn="l"/>
                <a:tab pos="10779125" algn="l"/>
              </a:tabLst>
            </a:pPr>
            <a:r>
              <a:rPr lang="en-GB" smtClean="0">
                <a:latin typeface="Arial" charset="0"/>
                <a:cs typeface="Arial" charset="0"/>
              </a:rPr>
              <a:t>a) </a:t>
            </a:r>
            <a:r>
              <a:rPr lang="en-GB" smtClean="0">
                <a:latin typeface="Arial" charset="0"/>
                <a:cs typeface="Times New Roman" pitchFamily="16" charset="0"/>
              </a:rPr>
              <a:t>  vynechání prvk</a:t>
            </a:r>
            <a:r>
              <a:rPr lang="en-GB" smtClean="0">
                <a:latin typeface="Arial" charset="0"/>
              </a:rPr>
              <a:t>ů</a:t>
            </a:r>
            <a:r>
              <a:rPr lang="en-GB" smtClean="0">
                <a:latin typeface="Arial" charset="0"/>
                <a:cs typeface="Times New Roman" pitchFamily="16" charset="0"/>
              </a:rPr>
              <a:t>, prom</a:t>
            </a:r>
            <a:r>
              <a:rPr lang="en-GB" smtClean="0">
                <a:latin typeface="Arial" charset="0"/>
              </a:rPr>
              <a:t>ě</a:t>
            </a:r>
            <a:r>
              <a:rPr lang="en-GB" smtClean="0">
                <a:latin typeface="Arial" charset="0"/>
                <a:cs typeface="Times New Roman" pitchFamily="16" charset="0"/>
              </a:rPr>
              <a:t>nných nebo </a:t>
            </a:r>
            <a:r>
              <a:rPr lang="en-GB" smtClean="0">
                <a:latin typeface="Arial" charset="0"/>
              </a:rPr>
              <a:t>	</a:t>
            </a:r>
            <a:r>
              <a:rPr lang="en-GB" smtClean="0">
                <a:latin typeface="Arial" charset="0"/>
                <a:cs typeface="Times New Roman" pitchFamily="16" charset="0"/>
              </a:rPr>
              <a:t>vazeb;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  <a:tabLst>
                <a:tab pos="338138" algn="l"/>
                <a:tab pos="904875" algn="l"/>
                <a:tab pos="1819275" algn="l"/>
                <a:tab pos="2733675" algn="l"/>
                <a:tab pos="3648075" algn="l"/>
                <a:tab pos="4562475" algn="l"/>
                <a:tab pos="5476875" algn="l"/>
                <a:tab pos="6391275" algn="l"/>
                <a:tab pos="7305675" algn="l"/>
                <a:tab pos="8220075" algn="l"/>
                <a:tab pos="9134475" algn="l"/>
                <a:tab pos="10048875" algn="l"/>
                <a:tab pos="10326688" algn="l"/>
                <a:tab pos="10775950" algn="l"/>
                <a:tab pos="10779125" algn="l"/>
              </a:tabLst>
            </a:pPr>
            <a:r>
              <a:rPr lang="en-GB" smtClean="0">
                <a:latin typeface="Arial" charset="0"/>
                <a:cs typeface="Arial" charset="0"/>
              </a:rPr>
              <a:t>b) </a:t>
            </a:r>
            <a:r>
              <a:rPr lang="en-GB" smtClean="0">
                <a:latin typeface="Arial" charset="0"/>
                <a:cs typeface="Times New Roman" pitchFamily="16" charset="0"/>
              </a:rPr>
              <a:t>  sní</a:t>
            </a:r>
            <a:r>
              <a:rPr lang="en-GB" smtClean="0">
                <a:latin typeface="Arial" charset="0"/>
              </a:rPr>
              <a:t>ž</a:t>
            </a:r>
            <a:r>
              <a:rPr lang="en-GB" smtClean="0">
                <a:latin typeface="Arial" charset="0"/>
                <a:cs typeface="Times New Roman" pitchFamily="16" charset="0"/>
              </a:rPr>
              <a:t>ení rozlišovací schopnosti m</a:t>
            </a:r>
            <a:r>
              <a:rPr lang="en-GB" smtClean="0">
                <a:latin typeface="Arial" charset="0"/>
              </a:rPr>
              <a:t>ěř</a:t>
            </a:r>
            <a:r>
              <a:rPr lang="en-GB" smtClean="0">
                <a:latin typeface="Arial" charset="0"/>
                <a:cs typeface="Times New Roman" pitchFamily="16" charset="0"/>
              </a:rPr>
              <a:t>ítka pro </a:t>
            </a:r>
            <a:r>
              <a:rPr lang="en-GB" smtClean="0">
                <a:latin typeface="Arial" charset="0"/>
              </a:rPr>
              <a:t>	</a:t>
            </a:r>
            <a:r>
              <a:rPr lang="en-GB" smtClean="0">
                <a:latin typeface="Arial" charset="0"/>
                <a:cs typeface="Times New Roman" pitchFamily="16" charset="0"/>
              </a:rPr>
              <a:t>vyjád</a:t>
            </a:r>
            <a:r>
              <a:rPr lang="en-GB" smtClean="0">
                <a:latin typeface="Arial" charset="0"/>
              </a:rPr>
              <a:t>ř</a:t>
            </a:r>
            <a:r>
              <a:rPr lang="en-GB" smtClean="0">
                <a:latin typeface="Arial" charset="0"/>
                <a:cs typeface="Times New Roman" pitchFamily="16" charset="0"/>
              </a:rPr>
              <a:t>ení prom</a:t>
            </a:r>
            <a:r>
              <a:rPr lang="en-GB" smtClean="0">
                <a:latin typeface="Arial" charset="0"/>
              </a:rPr>
              <a:t>ě</a:t>
            </a:r>
            <a:r>
              <a:rPr lang="en-GB" smtClean="0">
                <a:latin typeface="Arial" charset="0"/>
                <a:cs typeface="Times New Roman" pitchFamily="16" charset="0"/>
              </a:rPr>
              <a:t>nných;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  <a:tabLst>
                <a:tab pos="338138" algn="l"/>
                <a:tab pos="904875" algn="l"/>
                <a:tab pos="1819275" algn="l"/>
                <a:tab pos="2733675" algn="l"/>
                <a:tab pos="3648075" algn="l"/>
                <a:tab pos="4562475" algn="l"/>
                <a:tab pos="5476875" algn="l"/>
                <a:tab pos="6391275" algn="l"/>
                <a:tab pos="7305675" algn="l"/>
                <a:tab pos="8220075" algn="l"/>
                <a:tab pos="9134475" algn="l"/>
                <a:tab pos="10048875" algn="l"/>
                <a:tab pos="10326688" algn="l"/>
                <a:tab pos="10775950" algn="l"/>
                <a:tab pos="10779125" algn="l"/>
              </a:tabLst>
            </a:pPr>
            <a:r>
              <a:rPr lang="en-GB" smtClean="0">
                <a:latin typeface="Arial" charset="0"/>
                <a:cs typeface="Arial" charset="0"/>
              </a:rPr>
              <a:t>c) </a:t>
            </a:r>
            <a:r>
              <a:rPr lang="en-GB" smtClean="0">
                <a:latin typeface="Arial" charset="0"/>
                <a:cs typeface="Times New Roman" pitchFamily="16" charset="0"/>
              </a:rPr>
              <a:t>  shlukování prvk</a:t>
            </a:r>
            <a:r>
              <a:rPr lang="en-GB" smtClean="0">
                <a:latin typeface="Arial" charset="0"/>
              </a:rPr>
              <a:t>ů</a:t>
            </a:r>
            <a:r>
              <a:rPr lang="en-GB" smtClean="0">
                <a:latin typeface="Arial" charset="0"/>
                <a:cs typeface="Times New Roman" pitchFamily="16" charset="0"/>
              </a:rPr>
              <a:t> a odpovídajících </a:t>
            </a:r>
            <a:r>
              <a:rPr lang="en-GB" smtClean="0">
                <a:latin typeface="Arial" charset="0"/>
              </a:rPr>
              <a:t>	</a:t>
            </a:r>
            <a:r>
              <a:rPr lang="en-GB" smtClean="0">
                <a:latin typeface="Arial" charset="0"/>
                <a:cs typeface="Times New Roman" pitchFamily="16" charset="0"/>
              </a:rPr>
              <a:t>prom</a:t>
            </a:r>
            <a:r>
              <a:rPr lang="en-GB" smtClean="0">
                <a:latin typeface="Arial" charset="0"/>
              </a:rPr>
              <a:t>ě</a:t>
            </a:r>
            <a:r>
              <a:rPr lang="en-GB" smtClean="0">
                <a:latin typeface="Arial" charset="0"/>
                <a:cs typeface="Times New Roman" pitchFamily="16" charset="0"/>
              </a:rPr>
              <a:t>nných do bloků;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  <a:tabLst>
                <a:tab pos="338138" algn="l"/>
                <a:tab pos="904875" algn="l"/>
                <a:tab pos="1819275" algn="l"/>
                <a:tab pos="2733675" algn="l"/>
                <a:tab pos="3648075" algn="l"/>
                <a:tab pos="4562475" algn="l"/>
                <a:tab pos="5476875" algn="l"/>
                <a:tab pos="6391275" algn="l"/>
                <a:tab pos="7305675" algn="l"/>
                <a:tab pos="8220075" algn="l"/>
                <a:tab pos="9134475" algn="l"/>
                <a:tab pos="10048875" algn="l"/>
                <a:tab pos="10326688" algn="l"/>
                <a:tab pos="10775950" algn="l"/>
                <a:tab pos="10779125" algn="l"/>
              </a:tabLst>
            </a:pPr>
            <a:r>
              <a:rPr lang="en-GB" smtClean="0">
                <a:latin typeface="Arial" charset="0"/>
                <a:cs typeface="Arial" charset="0"/>
              </a:rPr>
              <a:t>d) </a:t>
            </a:r>
            <a:r>
              <a:rPr lang="en-GB" smtClean="0">
                <a:latin typeface="Arial" charset="0"/>
                <a:cs typeface="Times New Roman" pitchFamily="16" charset="0"/>
              </a:rPr>
              <a:t>  náhrada deterministických prom</a:t>
            </a:r>
            <a:r>
              <a:rPr lang="en-GB" smtClean="0">
                <a:latin typeface="Arial" charset="0"/>
              </a:rPr>
              <a:t>ě</a:t>
            </a:r>
            <a:r>
              <a:rPr lang="en-GB" smtClean="0">
                <a:latin typeface="Arial" charset="0"/>
                <a:cs typeface="Times New Roman" pitchFamily="16" charset="0"/>
              </a:rPr>
              <a:t>nných </a:t>
            </a:r>
            <a:r>
              <a:rPr lang="en-GB" smtClean="0">
                <a:latin typeface="Arial" charset="0"/>
              </a:rPr>
              <a:t>	</a:t>
            </a:r>
            <a:r>
              <a:rPr lang="en-GB" smtClean="0">
                <a:latin typeface="Arial" charset="0"/>
                <a:cs typeface="Times New Roman" pitchFamily="16" charset="0"/>
              </a:rPr>
              <a:t>prom</a:t>
            </a:r>
            <a:r>
              <a:rPr lang="en-GB" smtClean="0">
                <a:latin typeface="Arial" charset="0"/>
              </a:rPr>
              <a:t>ě</a:t>
            </a:r>
            <a:r>
              <a:rPr lang="en-GB" smtClean="0">
                <a:latin typeface="Arial" charset="0"/>
                <a:cs typeface="Times New Roman" pitchFamily="16" charset="0"/>
              </a:rPr>
              <a:t>nnými náhodnými.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  <a:tabLst>
                <a:tab pos="338138" algn="l"/>
                <a:tab pos="904875" algn="l"/>
                <a:tab pos="1819275" algn="l"/>
                <a:tab pos="2733675" algn="l"/>
                <a:tab pos="3648075" algn="l"/>
                <a:tab pos="4562475" algn="l"/>
                <a:tab pos="5476875" algn="l"/>
                <a:tab pos="6391275" algn="l"/>
                <a:tab pos="7305675" algn="l"/>
                <a:tab pos="8220075" algn="l"/>
                <a:tab pos="9134475" algn="l"/>
                <a:tab pos="10048875" algn="l"/>
                <a:tab pos="10326688" algn="l"/>
                <a:tab pos="10775950" algn="l"/>
                <a:tab pos="10779125" algn="l"/>
              </a:tabLst>
            </a:pPr>
            <a:endParaRPr lang="en-GB" smtClean="0">
              <a:latin typeface="Arial" charset="0"/>
              <a:cs typeface="Times New Roman" pitchFamily="16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2"/>
          <p:cNvSpPr>
            <a:spLocks noChangeArrowheads="1"/>
          </p:cNvSpPr>
          <p:nvPr/>
        </p:nvSpPr>
        <p:spPr bwMode="auto">
          <a:xfrm>
            <a:off x="3563938" y="1989138"/>
            <a:ext cx="1873250" cy="1655762"/>
          </a:xfrm>
          <a:prstGeom prst="rect">
            <a:avLst/>
          </a:prstGeom>
          <a:solidFill>
            <a:srgbClr val="0099CC"/>
          </a:solidFill>
          <a:ln w="9360">
            <a:solidFill>
              <a:srgbClr val="FFFF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18436" name="Line 3"/>
          <p:cNvSpPr>
            <a:spLocks noChangeShapeType="1"/>
          </p:cNvSpPr>
          <p:nvPr/>
        </p:nvSpPr>
        <p:spPr bwMode="auto">
          <a:xfrm>
            <a:off x="1835150" y="2781300"/>
            <a:ext cx="1728788" cy="1588"/>
          </a:xfrm>
          <a:prstGeom prst="line">
            <a:avLst/>
          </a:prstGeom>
          <a:noFill/>
          <a:ln w="63360">
            <a:solidFill>
              <a:schemeClr val="tx1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18437" name="Line 4"/>
          <p:cNvSpPr>
            <a:spLocks noChangeShapeType="1"/>
          </p:cNvSpPr>
          <p:nvPr/>
        </p:nvSpPr>
        <p:spPr bwMode="auto">
          <a:xfrm>
            <a:off x="5437188" y="2781300"/>
            <a:ext cx="1728787" cy="1588"/>
          </a:xfrm>
          <a:prstGeom prst="line">
            <a:avLst/>
          </a:prstGeom>
          <a:noFill/>
          <a:ln w="63360">
            <a:solidFill>
              <a:schemeClr val="tx1"/>
            </a:solidFill>
            <a:miter lim="800000"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18438" name="Text Box 5"/>
          <p:cNvSpPr txBox="1">
            <a:spLocks noChangeArrowheads="1"/>
          </p:cNvSpPr>
          <p:nvPr/>
        </p:nvSpPr>
        <p:spPr bwMode="auto">
          <a:xfrm>
            <a:off x="790575" y="2493963"/>
            <a:ext cx="1050585" cy="52540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800" dirty="0" err="1"/>
              <a:t>vstup</a:t>
            </a:r>
            <a:endParaRPr lang="en-GB" sz="2800" dirty="0"/>
          </a:p>
        </p:txBody>
      </p:sp>
      <p:sp>
        <p:nvSpPr>
          <p:cNvPr id="18439" name="Text Box 6"/>
          <p:cNvSpPr txBox="1">
            <a:spLocks noChangeArrowheads="1"/>
          </p:cNvSpPr>
          <p:nvPr/>
        </p:nvSpPr>
        <p:spPr bwMode="auto">
          <a:xfrm>
            <a:off x="7218363" y="2493963"/>
            <a:ext cx="1226916" cy="52540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800"/>
              <a:t>výstup</a:t>
            </a:r>
          </a:p>
        </p:txBody>
      </p:sp>
      <p:sp>
        <p:nvSpPr>
          <p:cNvPr id="18440" name="Text Box 7"/>
          <p:cNvSpPr txBox="1">
            <a:spLocks noChangeArrowheads="1"/>
          </p:cNvSpPr>
          <p:nvPr/>
        </p:nvSpPr>
        <p:spPr bwMode="auto">
          <a:xfrm>
            <a:off x="6229350" y="2205038"/>
            <a:ext cx="346868" cy="46384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400"/>
              <a:t>k</a:t>
            </a:r>
          </a:p>
        </p:txBody>
      </p:sp>
      <p:sp>
        <p:nvSpPr>
          <p:cNvPr id="18441" name="Text Box 8"/>
          <p:cNvSpPr txBox="1">
            <a:spLocks noChangeArrowheads="1"/>
          </p:cNvSpPr>
          <p:nvPr/>
        </p:nvSpPr>
        <p:spPr bwMode="auto">
          <a:xfrm>
            <a:off x="2413000" y="2205038"/>
            <a:ext cx="412590" cy="46384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400" dirty="0">
                <a:solidFill>
                  <a:srgbClr val="FF0000"/>
                </a:solidFill>
              </a:rPr>
              <a:t>D</a:t>
            </a:r>
          </a:p>
        </p:txBody>
      </p:sp>
      <p:sp>
        <p:nvSpPr>
          <p:cNvPr id="18442" name="Text Box 9"/>
          <p:cNvSpPr txBox="1">
            <a:spLocks noChangeArrowheads="1"/>
          </p:cNvSpPr>
          <p:nvPr/>
        </p:nvSpPr>
        <p:spPr bwMode="auto">
          <a:xfrm>
            <a:off x="3636963" y="2062163"/>
            <a:ext cx="388546" cy="46384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400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18443" name="Text Box 10"/>
          <p:cNvSpPr txBox="1">
            <a:spLocks noChangeArrowheads="1"/>
          </p:cNvSpPr>
          <p:nvPr/>
        </p:nvSpPr>
        <p:spPr bwMode="auto">
          <a:xfrm>
            <a:off x="5005388" y="3141663"/>
            <a:ext cx="384175" cy="460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400" dirty="0">
                <a:solidFill>
                  <a:srgbClr val="FF0000"/>
                </a:solidFill>
              </a:rPr>
              <a:t>V</a:t>
            </a:r>
          </a:p>
        </p:txBody>
      </p:sp>
      <p:sp>
        <p:nvSpPr>
          <p:cNvPr id="18444" name="Text Box 11"/>
          <p:cNvSpPr txBox="1">
            <a:spLocks noChangeArrowheads="1"/>
          </p:cNvSpPr>
          <p:nvPr/>
        </p:nvSpPr>
        <p:spPr bwMode="auto">
          <a:xfrm>
            <a:off x="925513" y="4627563"/>
            <a:ext cx="7925865" cy="194117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lnSpc>
                <a:spcPct val="100000"/>
              </a:lnSpc>
              <a:buFont typeface="Courier New" pitchFamily="49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400" b="1" dirty="0">
                <a:solidFill>
                  <a:srgbClr val="FF0000"/>
                </a:solidFill>
                <a:latin typeface="Courier New" pitchFamily="49" charset="0"/>
              </a:rPr>
              <a:t>D</a:t>
            </a:r>
            <a:r>
              <a:rPr lang="en-GB" sz="2400" b="1" dirty="0">
                <a:latin typeface="Courier New" pitchFamily="49" charset="0"/>
              </a:rPr>
              <a:t>  = </a:t>
            </a:r>
            <a:r>
              <a:rPr lang="en-GB" sz="2400" b="1" dirty="0" err="1">
                <a:latin typeface="Courier New" pitchFamily="49" charset="0"/>
              </a:rPr>
              <a:t>Dávka</a:t>
            </a:r>
            <a:r>
              <a:rPr lang="en-GB" sz="2400" b="1" dirty="0">
                <a:latin typeface="Courier New" pitchFamily="49" charset="0"/>
              </a:rPr>
              <a:t> (mg)</a:t>
            </a:r>
            <a:r>
              <a:rPr lang="ar-SA" sz="2400" b="1" dirty="0">
                <a:latin typeface="Courier New" pitchFamily="49" charset="0"/>
                <a:cs typeface="Arial" pitchFamily="34" charset="0"/>
              </a:rPr>
              <a:t>‏</a:t>
            </a:r>
            <a:endParaRPr lang="en-GB" sz="2400" b="1" dirty="0">
              <a:latin typeface="Courier New" pitchFamily="49" charset="0"/>
            </a:endParaRPr>
          </a:p>
          <a:p>
            <a:pPr>
              <a:lnSpc>
                <a:spcPct val="100000"/>
              </a:lnSpc>
              <a:buFont typeface="Courier New" pitchFamily="49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400" b="1" dirty="0">
                <a:solidFill>
                  <a:srgbClr val="FF0000"/>
                </a:solidFill>
                <a:latin typeface="Courier New" pitchFamily="49" charset="0"/>
              </a:rPr>
              <a:t>A</a:t>
            </a:r>
            <a:r>
              <a:rPr lang="en-GB" sz="2400" b="1" dirty="0">
                <a:latin typeface="Courier New" pitchFamily="49" charset="0"/>
              </a:rPr>
              <a:t>  = </a:t>
            </a:r>
            <a:r>
              <a:rPr lang="en-GB" sz="2400" b="1" dirty="0" err="1">
                <a:latin typeface="Courier New" pitchFamily="49" charset="0"/>
              </a:rPr>
              <a:t>Množství</a:t>
            </a:r>
            <a:r>
              <a:rPr lang="en-GB" sz="2400" b="1" dirty="0">
                <a:latin typeface="Courier New" pitchFamily="49" charset="0"/>
              </a:rPr>
              <a:t> v </a:t>
            </a:r>
            <a:r>
              <a:rPr lang="en-GB" sz="2400" b="1" dirty="0" err="1">
                <a:latin typeface="Courier New" pitchFamily="49" charset="0"/>
              </a:rPr>
              <a:t>těle</a:t>
            </a:r>
            <a:r>
              <a:rPr lang="en-GB" sz="2400" b="1" dirty="0">
                <a:latin typeface="Courier New" pitchFamily="49" charset="0"/>
              </a:rPr>
              <a:t> (mg)</a:t>
            </a:r>
            <a:r>
              <a:rPr lang="ar-SA" sz="2400" b="1" dirty="0">
                <a:latin typeface="Courier New" pitchFamily="49" charset="0"/>
                <a:cs typeface="Arial" pitchFamily="34" charset="0"/>
              </a:rPr>
              <a:t>‏</a:t>
            </a:r>
            <a:endParaRPr lang="en-GB" sz="2400" b="1" dirty="0">
              <a:latin typeface="Courier New" pitchFamily="49" charset="0"/>
            </a:endParaRPr>
          </a:p>
          <a:p>
            <a:pPr>
              <a:lnSpc>
                <a:spcPct val="100000"/>
              </a:lnSpc>
              <a:buFont typeface="Courier New" pitchFamily="49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400" b="1" dirty="0">
                <a:solidFill>
                  <a:srgbClr val="FF0000"/>
                </a:solidFill>
                <a:latin typeface="Courier New" pitchFamily="49" charset="0"/>
              </a:rPr>
              <a:t>V</a:t>
            </a:r>
            <a:r>
              <a:rPr lang="en-GB" sz="2400" b="1" dirty="0">
                <a:latin typeface="Courier New" pitchFamily="49" charset="0"/>
              </a:rPr>
              <a:t>  = </a:t>
            </a:r>
            <a:r>
              <a:rPr lang="en-GB" sz="2400" b="1" dirty="0" err="1">
                <a:latin typeface="Courier New" pitchFamily="49" charset="0"/>
              </a:rPr>
              <a:t>Distribuční</a:t>
            </a:r>
            <a:r>
              <a:rPr lang="en-GB" sz="2400" b="1" dirty="0">
                <a:latin typeface="Courier New" pitchFamily="49" charset="0"/>
              </a:rPr>
              <a:t> </a:t>
            </a:r>
            <a:r>
              <a:rPr lang="en-GB" sz="2400" b="1" dirty="0" err="1">
                <a:latin typeface="Courier New" pitchFamily="49" charset="0"/>
              </a:rPr>
              <a:t>objem</a:t>
            </a:r>
            <a:r>
              <a:rPr lang="en-GB" sz="2400" b="1" dirty="0">
                <a:latin typeface="Courier New" pitchFamily="49" charset="0"/>
              </a:rPr>
              <a:t> (L)</a:t>
            </a:r>
            <a:r>
              <a:rPr lang="ar-SA" sz="2400" b="1" dirty="0">
                <a:latin typeface="Courier New" pitchFamily="49" charset="0"/>
                <a:cs typeface="Arial" pitchFamily="34" charset="0"/>
              </a:rPr>
              <a:t>‏</a:t>
            </a:r>
            <a:endParaRPr lang="en-GB" sz="2400" b="1" dirty="0">
              <a:latin typeface="Courier New" pitchFamily="49" charset="0"/>
            </a:endParaRPr>
          </a:p>
          <a:p>
            <a:pPr>
              <a:lnSpc>
                <a:spcPct val="100000"/>
              </a:lnSpc>
              <a:buFont typeface="Courier New" pitchFamily="49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400" b="1" dirty="0">
                <a:latin typeface="Courier New" pitchFamily="49" charset="0"/>
              </a:rPr>
              <a:t>K</a:t>
            </a:r>
            <a:r>
              <a:rPr lang="en-GB" sz="2400" b="1" baseline="-25000" dirty="0">
                <a:latin typeface="Courier New" pitchFamily="49" charset="0"/>
              </a:rPr>
              <a:t>   </a:t>
            </a:r>
            <a:r>
              <a:rPr lang="en-GB" sz="2400" b="1" dirty="0">
                <a:latin typeface="Courier New" pitchFamily="49" charset="0"/>
              </a:rPr>
              <a:t>= </a:t>
            </a:r>
            <a:r>
              <a:rPr lang="en-GB" sz="2400" b="1" dirty="0" err="1">
                <a:latin typeface="Courier New" pitchFamily="49" charset="0"/>
              </a:rPr>
              <a:t>Eliminační</a:t>
            </a:r>
            <a:r>
              <a:rPr lang="en-GB" sz="2400" b="1" dirty="0">
                <a:latin typeface="Courier New" pitchFamily="49" charset="0"/>
              </a:rPr>
              <a:t> </a:t>
            </a:r>
            <a:r>
              <a:rPr lang="en-GB" sz="2400" b="1" dirty="0" err="1">
                <a:latin typeface="Courier New" pitchFamily="49" charset="0"/>
              </a:rPr>
              <a:t>rychlostní</a:t>
            </a:r>
            <a:r>
              <a:rPr lang="en-GB" sz="2400" b="1" dirty="0">
                <a:latin typeface="Courier New" pitchFamily="49" charset="0"/>
              </a:rPr>
              <a:t> </a:t>
            </a:r>
            <a:r>
              <a:rPr lang="en-GB" sz="2400" b="1" dirty="0" err="1">
                <a:latin typeface="Courier New" pitchFamily="49" charset="0"/>
              </a:rPr>
              <a:t>konstanta</a:t>
            </a:r>
            <a:r>
              <a:rPr lang="en-GB" sz="2400" b="1" dirty="0">
                <a:latin typeface="Courier New" pitchFamily="49" charset="0"/>
              </a:rPr>
              <a:t> (1/h)</a:t>
            </a:r>
            <a:r>
              <a:rPr lang="ar-SA" sz="2400" b="1" dirty="0">
                <a:latin typeface="Courier New" pitchFamily="49" charset="0"/>
                <a:cs typeface="Arial" pitchFamily="34" charset="0"/>
              </a:rPr>
              <a:t>‏</a:t>
            </a:r>
            <a:endParaRPr lang="en-GB" sz="2400" b="1" dirty="0">
              <a:latin typeface="Courier New" pitchFamily="49" charset="0"/>
            </a:endParaRPr>
          </a:p>
          <a:p>
            <a:pPr>
              <a:lnSpc>
                <a:spcPct val="100000"/>
              </a:lnSpc>
              <a:buFont typeface="Courier New" pitchFamily="49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400" b="1" dirty="0">
                <a:latin typeface="Courier New" pitchFamily="49" charset="0"/>
              </a:rPr>
              <a:t>t  = </a:t>
            </a:r>
            <a:r>
              <a:rPr lang="en-GB" sz="2400" b="1" dirty="0" err="1">
                <a:latin typeface="Courier New" pitchFamily="49" charset="0"/>
              </a:rPr>
              <a:t>Čas</a:t>
            </a:r>
            <a:r>
              <a:rPr lang="en-GB" sz="2400" b="1" dirty="0">
                <a:latin typeface="Courier New" pitchFamily="49" charset="0"/>
              </a:rPr>
              <a:t> (h)</a:t>
            </a:r>
            <a:r>
              <a:rPr lang="ar-SA" sz="2400" b="1" dirty="0">
                <a:latin typeface="Courier New" pitchFamily="49" charset="0"/>
                <a:cs typeface="Arial" pitchFamily="34" charset="0"/>
              </a:rPr>
              <a:t>‏</a:t>
            </a:r>
            <a:endParaRPr lang="en-GB" sz="2400" b="1" dirty="0">
              <a:latin typeface="Courier New" pitchFamily="49" charset="0"/>
            </a:endParaRPr>
          </a:p>
        </p:txBody>
      </p:sp>
      <p:grpSp>
        <p:nvGrpSpPr>
          <p:cNvPr id="387076" name="Group 4"/>
          <p:cNvGrpSpPr>
            <a:grpSpLocks noChangeAspect="1"/>
          </p:cNvGrpSpPr>
          <p:nvPr/>
        </p:nvGrpSpPr>
        <p:grpSpPr bwMode="auto">
          <a:xfrm>
            <a:off x="5795963" y="3213101"/>
            <a:ext cx="3024187" cy="1968501"/>
            <a:chOff x="3651" y="2024"/>
            <a:chExt cx="1905" cy="1240"/>
          </a:xfrm>
        </p:grpSpPr>
        <p:sp>
          <p:nvSpPr>
            <p:cNvPr id="387075" name="AutoShape 3"/>
            <p:cNvSpPr>
              <a:spLocks noChangeAspect="1" noChangeArrowheads="1" noTextEdit="1"/>
            </p:cNvSpPr>
            <p:nvPr/>
          </p:nvSpPr>
          <p:spPr bwMode="auto">
            <a:xfrm>
              <a:off x="3651" y="2024"/>
              <a:ext cx="1905" cy="12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87077" name="Line 5"/>
            <p:cNvSpPr>
              <a:spLocks noChangeShapeType="1"/>
            </p:cNvSpPr>
            <p:nvPr/>
          </p:nvSpPr>
          <p:spPr bwMode="auto">
            <a:xfrm>
              <a:off x="3659" y="2659"/>
              <a:ext cx="537" cy="1"/>
            </a:xfrm>
            <a:prstGeom prst="line">
              <a:avLst/>
            </a:prstGeom>
            <a:noFill/>
            <a:ln w="1588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cs-CZ"/>
            </a:p>
          </p:txBody>
        </p:sp>
        <p:sp>
          <p:nvSpPr>
            <p:cNvPr id="387078" name="Rectangle 6"/>
            <p:cNvSpPr>
              <a:spLocks noChangeArrowheads="1"/>
            </p:cNvSpPr>
            <p:nvPr/>
          </p:nvSpPr>
          <p:spPr bwMode="auto">
            <a:xfrm>
              <a:off x="5274" y="2377"/>
              <a:ext cx="277" cy="5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cs-CZ" sz="5600" b="0" i="1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Times New Roman" pitchFamily="18" charset="0"/>
                  <a:cs typeface="Arial" pitchFamily="34" charset="0"/>
                </a:rPr>
                <a:t>A</a:t>
              </a:r>
              <a:endParaRPr kumimoji="0" lang="cs-CZ" sz="1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87079" name="Rectangle 7"/>
            <p:cNvSpPr>
              <a:spLocks noChangeArrowheads="1"/>
            </p:cNvSpPr>
            <p:nvPr/>
          </p:nvSpPr>
          <p:spPr bwMode="auto">
            <a:xfrm>
              <a:off x="4924" y="2377"/>
              <a:ext cx="201" cy="5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cs-CZ" sz="5600" b="0" i="1" u="none" strike="noStrike" cap="none" normalizeH="0" baseline="0" smtClean="0">
                  <a:ln>
                    <a:noFill/>
                  </a:ln>
                  <a:effectLst/>
                  <a:latin typeface="Times New Roman" pitchFamily="18" charset="0"/>
                  <a:cs typeface="Arial" pitchFamily="34" charset="0"/>
                </a:rPr>
                <a:t>k</a:t>
              </a:r>
              <a:endParaRPr kumimoji="0" lang="cs-CZ" sz="1800" b="0" i="0" u="none" strike="noStrike" cap="none" normalizeH="0" baseline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87080" name="Rectangle 8"/>
            <p:cNvSpPr>
              <a:spLocks noChangeArrowheads="1"/>
            </p:cNvSpPr>
            <p:nvPr/>
          </p:nvSpPr>
          <p:spPr bwMode="auto">
            <a:xfrm>
              <a:off x="3745" y="2721"/>
              <a:ext cx="351" cy="5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cs-CZ" sz="5600" b="0" i="1" u="none" strike="noStrike" cap="none" normalizeH="0" baseline="0" dirty="0" err="1" smtClean="0">
                  <a:ln>
                    <a:noFill/>
                  </a:ln>
                  <a:effectLst/>
                  <a:latin typeface="Times New Roman" pitchFamily="18" charset="0"/>
                  <a:cs typeface="Arial" pitchFamily="34" charset="0"/>
                </a:rPr>
                <a:t>dt</a:t>
              </a:r>
              <a:endParaRPr kumimoji="0" lang="cs-CZ" sz="1800" b="0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87081" name="Rectangle 9"/>
            <p:cNvSpPr>
              <a:spLocks noChangeArrowheads="1"/>
            </p:cNvSpPr>
            <p:nvPr/>
          </p:nvSpPr>
          <p:spPr bwMode="auto">
            <a:xfrm>
              <a:off x="3689" y="2102"/>
              <a:ext cx="503" cy="5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cs-CZ" sz="5600" b="0" i="1" u="none" strike="noStrike" cap="none" normalizeH="0" baseline="0" dirty="0" err="1" smtClean="0">
                  <a:ln>
                    <a:noFill/>
                  </a:ln>
                  <a:solidFill>
                    <a:srgbClr val="FF0000"/>
                  </a:solidFill>
                  <a:effectLst/>
                  <a:latin typeface="Times New Roman" pitchFamily="18" charset="0"/>
                  <a:cs typeface="Arial" pitchFamily="34" charset="0"/>
                </a:rPr>
                <a:t>dA</a:t>
              </a:r>
              <a:endParaRPr kumimoji="0" lang="cs-CZ" sz="18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87082" name="Rectangle 10"/>
            <p:cNvSpPr>
              <a:spLocks noChangeArrowheads="1"/>
            </p:cNvSpPr>
            <p:nvPr/>
          </p:nvSpPr>
          <p:spPr bwMode="auto">
            <a:xfrm>
              <a:off x="5141" y="2377"/>
              <a:ext cx="113" cy="5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cs-CZ" sz="5600" b="0" i="0" u="none" strike="noStrike" cap="none" normalizeH="0" baseline="0" smtClean="0">
                  <a:ln>
                    <a:noFill/>
                  </a:ln>
                  <a:effectLst/>
                  <a:latin typeface="Times New Roman" pitchFamily="18" charset="0"/>
                  <a:cs typeface="Arial" pitchFamily="34" charset="0"/>
                </a:rPr>
                <a:t>.</a:t>
              </a:r>
              <a:endParaRPr kumimoji="0" lang="cs-CZ" sz="1800" b="0" i="0" u="none" strike="noStrike" cap="none" normalizeH="0" baseline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87083" name="Rectangle 11"/>
            <p:cNvSpPr>
              <a:spLocks noChangeArrowheads="1"/>
            </p:cNvSpPr>
            <p:nvPr/>
          </p:nvSpPr>
          <p:spPr bwMode="auto">
            <a:xfrm>
              <a:off x="4665" y="2326"/>
              <a:ext cx="248" cy="5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cs-CZ" sz="5600" b="0" i="0" u="none" strike="noStrike" cap="none" normalizeH="0" baseline="0" smtClean="0">
                  <a:ln>
                    <a:noFill/>
                  </a:ln>
                  <a:effectLst/>
                  <a:latin typeface="Symbol" pitchFamily="18" charset="2"/>
                  <a:cs typeface="Arial" pitchFamily="34" charset="0"/>
                </a:rPr>
                <a:t>-</a:t>
              </a:r>
              <a:endParaRPr kumimoji="0" lang="cs-CZ" sz="1800" b="0" i="0" u="none" strike="noStrike" cap="none" normalizeH="0" baseline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87084" name="Rectangle 12"/>
            <p:cNvSpPr>
              <a:spLocks noChangeArrowheads="1"/>
            </p:cNvSpPr>
            <p:nvPr/>
          </p:nvSpPr>
          <p:spPr bwMode="auto">
            <a:xfrm>
              <a:off x="4315" y="2326"/>
              <a:ext cx="248" cy="5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cs-CZ" sz="5600" b="0" i="0" u="none" strike="noStrike" cap="none" normalizeH="0" baseline="0" smtClean="0">
                  <a:ln>
                    <a:noFill/>
                  </a:ln>
                  <a:effectLst/>
                  <a:latin typeface="Symbol" pitchFamily="18" charset="2"/>
                  <a:cs typeface="Arial" pitchFamily="34" charset="0"/>
                </a:rPr>
                <a:t>=</a:t>
              </a:r>
              <a:endParaRPr kumimoji="0" lang="cs-CZ" sz="1800" b="0" i="0" u="none" strike="noStrike" cap="none" normalizeH="0" baseline="0" smtClean="0">
                <a:ln>
                  <a:noFill/>
                </a:ln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6" name="Nadpis 1"/>
          <p:cNvSpPr txBox="1">
            <a:spLocks/>
          </p:cNvSpPr>
          <p:nvPr/>
        </p:nvSpPr>
        <p:spPr bwMode="auto">
          <a:xfrm>
            <a:off x="251520" y="0"/>
            <a:ext cx="8219256" cy="100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Příklad: </a:t>
            </a:r>
            <a:r>
              <a:rPr kumimoji="0" lang="cs-CZ" sz="36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Kompartmentová</a:t>
            </a:r>
            <a:r>
              <a:rPr kumimoji="0" lang="cs-CZ" sz="3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analýza</a:t>
            </a:r>
            <a:endParaRPr kumimoji="0" lang="cs-CZ" sz="36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subTitle" idx="4294967295"/>
          </p:nvPr>
        </p:nvSpPr>
        <p:spPr>
          <a:xfrm>
            <a:off x="457200" y="1619250"/>
            <a:ext cx="8224838" cy="5472113"/>
          </a:xfrm>
        </p:spPr>
        <p:txBody>
          <a:bodyPr anchor="ctr"/>
          <a:lstStyle/>
          <a:p>
            <a:pPr marL="457200" lvl="1" indent="0" algn="just" eaLnBrk="1" hangingPunct="1">
              <a:lnSpc>
                <a:spcPct val="76000"/>
              </a:lnSpc>
              <a:spcBef>
                <a:spcPts val="800"/>
              </a:spcBef>
              <a:buFont typeface="Arial" pitchFamily="34" charset="0"/>
              <a:buNone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</a:pPr>
            <a:r>
              <a:rPr lang="en-GB" sz="2600" dirty="0" err="1" smtClean="0"/>
              <a:t>Příklad</a:t>
            </a:r>
            <a:r>
              <a:rPr lang="en-GB" sz="2600" dirty="0" smtClean="0"/>
              <a:t>:</a:t>
            </a:r>
          </a:p>
          <a:p>
            <a:pPr marL="457200" lvl="1" indent="0" algn="just" eaLnBrk="1" hangingPunct="1">
              <a:lnSpc>
                <a:spcPct val="76000"/>
              </a:lnSpc>
              <a:spcBef>
                <a:spcPts val="800"/>
              </a:spcBef>
              <a:buFont typeface="Arial" pitchFamily="34" charset="0"/>
              <a:buNone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</a:pPr>
            <a:r>
              <a:rPr lang="en-GB" sz="1500" dirty="0" smtClean="0"/>
              <a:t> </a:t>
            </a:r>
          </a:p>
          <a:p>
            <a:pPr marL="457200" lvl="1" indent="0" algn="just" eaLnBrk="1" hangingPunct="1">
              <a:lnSpc>
                <a:spcPct val="76000"/>
              </a:lnSpc>
              <a:spcBef>
                <a:spcPts val="800"/>
              </a:spcBef>
              <a:buFont typeface="Arial" pitchFamily="34" charset="0"/>
              <a:buNone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</a:pPr>
            <a:r>
              <a:rPr lang="en-GB" sz="1500" dirty="0" smtClean="0"/>
              <a:t>                                       </a:t>
            </a:r>
            <a:r>
              <a:rPr lang="cs-CZ" sz="1500" dirty="0" smtClean="0"/>
              <a:t>  </a:t>
            </a:r>
            <a:r>
              <a:rPr lang="en-GB" sz="1500" dirty="0" smtClean="0"/>
              <a:t>k12</a:t>
            </a:r>
          </a:p>
          <a:p>
            <a:pPr marL="457200" lvl="1" indent="0" algn="just" eaLnBrk="1" hangingPunct="1">
              <a:lnSpc>
                <a:spcPct val="71000"/>
              </a:lnSpc>
              <a:spcBef>
                <a:spcPts val="800"/>
              </a:spcBef>
              <a:buFont typeface="Arial" pitchFamily="34" charset="0"/>
              <a:buNone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</a:pPr>
            <a:r>
              <a:rPr lang="en-GB" sz="1500" dirty="0" smtClean="0"/>
              <a:t>              u1 (t)                     </a:t>
            </a:r>
          </a:p>
          <a:p>
            <a:pPr marL="457200" lvl="1" indent="0" algn="just" eaLnBrk="1" hangingPunct="1">
              <a:lnSpc>
                <a:spcPct val="76000"/>
              </a:lnSpc>
              <a:spcBef>
                <a:spcPts val="800"/>
              </a:spcBef>
              <a:buFont typeface="Arial" pitchFamily="34" charset="0"/>
              <a:buNone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</a:pPr>
            <a:r>
              <a:rPr lang="en-GB" sz="1500" dirty="0" smtClean="0"/>
              <a:t>                                                                   </a:t>
            </a:r>
            <a:r>
              <a:rPr lang="cs-CZ" sz="1500" dirty="0" smtClean="0"/>
              <a:t>           </a:t>
            </a:r>
            <a:r>
              <a:rPr lang="en-GB" sz="1500" dirty="0" smtClean="0"/>
              <a:t>u2 (t)</a:t>
            </a:r>
            <a:r>
              <a:rPr lang="ar-SA" sz="1500" dirty="0" smtClean="0">
                <a:cs typeface="Arial" pitchFamily="34" charset="0"/>
              </a:rPr>
              <a:t>‏</a:t>
            </a:r>
            <a:endParaRPr lang="en-GB" sz="1500" dirty="0" smtClean="0"/>
          </a:p>
          <a:p>
            <a:pPr marL="457200" lvl="1" indent="0" algn="just" eaLnBrk="1" hangingPunct="1">
              <a:lnSpc>
                <a:spcPct val="76000"/>
              </a:lnSpc>
              <a:spcBef>
                <a:spcPts val="800"/>
              </a:spcBef>
              <a:buFont typeface="Arial" pitchFamily="34" charset="0"/>
              <a:buNone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</a:pPr>
            <a:r>
              <a:rPr lang="en-GB" sz="1500" dirty="0" smtClean="0"/>
              <a:t>                                      </a:t>
            </a:r>
            <a:r>
              <a:rPr lang="cs-CZ" sz="1500" dirty="0" smtClean="0"/>
              <a:t>   </a:t>
            </a:r>
            <a:r>
              <a:rPr lang="en-GB" sz="1500" dirty="0" smtClean="0"/>
              <a:t> k21</a:t>
            </a:r>
          </a:p>
          <a:p>
            <a:pPr marL="457200" lvl="1" indent="0" algn="just" eaLnBrk="1" hangingPunct="1">
              <a:lnSpc>
                <a:spcPct val="76000"/>
              </a:lnSpc>
              <a:spcBef>
                <a:spcPts val="800"/>
              </a:spcBef>
              <a:buFont typeface="Arial" pitchFamily="34" charset="0"/>
              <a:buNone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</a:pPr>
            <a:r>
              <a:rPr lang="en-GB" sz="1500" dirty="0" smtClean="0"/>
              <a:t>                                 </a:t>
            </a:r>
            <a:r>
              <a:rPr lang="cs-CZ" sz="1500" dirty="0" smtClean="0"/>
              <a:t>  </a:t>
            </a:r>
            <a:r>
              <a:rPr lang="en-GB" sz="1500" dirty="0" smtClean="0"/>
              <a:t>k10</a:t>
            </a:r>
          </a:p>
          <a:p>
            <a:pPr marL="457200" lvl="1" indent="0" algn="just" eaLnBrk="1" hangingPunct="1">
              <a:lnSpc>
                <a:spcPct val="76000"/>
              </a:lnSpc>
              <a:spcBef>
                <a:spcPts val="800"/>
              </a:spcBef>
              <a:buFont typeface="Arial" pitchFamily="34" charset="0"/>
              <a:buNone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</a:pPr>
            <a:endParaRPr lang="en-GB" sz="1500" dirty="0" smtClean="0"/>
          </a:p>
          <a:p>
            <a:pPr marL="457200" lvl="1" indent="0" algn="just" eaLnBrk="1" hangingPunct="1">
              <a:lnSpc>
                <a:spcPct val="76000"/>
              </a:lnSpc>
              <a:spcBef>
                <a:spcPts val="800"/>
              </a:spcBef>
              <a:buFont typeface="Arial" pitchFamily="34" charset="0"/>
              <a:buNone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</a:pPr>
            <a:r>
              <a:rPr lang="en-GB" sz="1800" b="1" i="1" dirty="0" smtClean="0"/>
              <a:t>                   (</a:t>
            </a:r>
            <a:r>
              <a:rPr lang="en-GB" sz="1800" b="1" i="1" dirty="0" err="1" smtClean="0"/>
              <a:t>Změna</a:t>
            </a:r>
            <a:r>
              <a:rPr lang="en-GB" sz="1800" b="1" i="1" dirty="0" smtClean="0"/>
              <a:t> </a:t>
            </a:r>
            <a:r>
              <a:rPr lang="en-GB" sz="1800" b="1" i="1" dirty="0" err="1" smtClean="0"/>
              <a:t>množství</a:t>
            </a:r>
            <a:r>
              <a:rPr lang="en-GB" sz="1800" b="1" i="1" dirty="0" smtClean="0"/>
              <a:t>)  =    (</a:t>
            </a:r>
            <a:r>
              <a:rPr lang="en-GB" sz="1800" b="1" i="1" dirty="0" err="1" smtClean="0"/>
              <a:t>přítok</a:t>
            </a:r>
            <a:r>
              <a:rPr lang="en-GB" sz="1800" b="1" i="1" dirty="0" smtClean="0"/>
              <a:t>)    -     (</a:t>
            </a:r>
            <a:r>
              <a:rPr lang="en-GB" sz="1800" b="1" i="1" dirty="0" err="1" smtClean="0"/>
              <a:t>odtok</a:t>
            </a:r>
            <a:r>
              <a:rPr lang="en-GB" sz="1800" b="1" i="1" dirty="0" smtClean="0"/>
              <a:t>)</a:t>
            </a:r>
            <a:r>
              <a:rPr lang="ar-SA" sz="1800" b="1" i="1" dirty="0" smtClean="0">
                <a:cs typeface="Arial" pitchFamily="34" charset="0"/>
              </a:rPr>
              <a:t>‏</a:t>
            </a:r>
            <a:endParaRPr lang="en-GB" sz="1800" b="1" i="1" dirty="0" smtClean="0"/>
          </a:p>
          <a:p>
            <a:pPr marL="457200" lvl="1" indent="0" algn="just" eaLnBrk="1" hangingPunct="1">
              <a:lnSpc>
                <a:spcPct val="76000"/>
              </a:lnSpc>
              <a:spcBef>
                <a:spcPts val="800"/>
              </a:spcBef>
              <a:buFont typeface="Arial" pitchFamily="34" charset="0"/>
              <a:buNone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</a:pPr>
            <a:endParaRPr lang="en-GB" sz="1500" dirty="0" smtClean="0"/>
          </a:p>
          <a:p>
            <a:pPr marL="457200" lvl="1" indent="0" algn="just" eaLnBrk="1" hangingPunct="1">
              <a:lnSpc>
                <a:spcPct val="76000"/>
              </a:lnSpc>
              <a:spcBef>
                <a:spcPts val="800"/>
              </a:spcBef>
              <a:buFont typeface="Arial" pitchFamily="34" charset="0"/>
              <a:buNone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</a:pPr>
            <a:r>
              <a:rPr lang="en-GB" dirty="0" smtClean="0"/>
              <a:t>Q1 '(t) = -(k10 + k12) Q1(t) + k21 Q2 (t) + u1 (t)</a:t>
            </a:r>
            <a:r>
              <a:rPr lang="ar-SA" dirty="0" smtClean="0">
                <a:cs typeface="Arial" pitchFamily="34" charset="0"/>
              </a:rPr>
              <a:t>‏</a:t>
            </a:r>
            <a:endParaRPr lang="en-GB" dirty="0" smtClean="0"/>
          </a:p>
          <a:p>
            <a:pPr marL="457200" lvl="1" indent="0" algn="just" eaLnBrk="1" hangingPunct="1">
              <a:lnSpc>
                <a:spcPct val="76000"/>
              </a:lnSpc>
              <a:spcBef>
                <a:spcPts val="800"/>
              </a:spcBef>
              <a:buFont typeface="Arial" pitchFamily="34" charset="0"/>
              <a:buNone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</a:pPr>
            <a:r>
              <a:rPr lang="en-GB" dirty="0" smtClean="0"/>
              <a:t>Q2 '(t) = k12 Q1 (t) – k21 Q2 (t) + u2 (t)</a:t>
            </a:r>
            <a:r>
              <a:rPr lang="ar-SA" dirty="0" smtClean="0">
                <a:cs typeface="Arial" pitchFamily="34" charset="0"/>
              </a:rPr>
              <a:t>‏</a:t>
            </a:r>
            <a:endParaRPr lang="en-GB" dirty="0" smtClean="0"/>
          </a:p>
          <a:p>
            <a:pPr marL="457200" lvl="1" indent="0" algn="just" eaLnBrk="1" hangingPunct="1">
              <a:lnSpc>
                <a:spcPct val="76000"/>
              </a:lnSpc>
              <a:spcBef>
                <a:spcPts val="800"/>
              </a:spcBef>
              <a:buFont typeface="Arial" pitchFamily="34" charset="0"/>
              <a:buNone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</a:pPr>
            <a:endParaRPr lang="en-GB" sz="3200" dirty="0" smtClean="0"/>
          </a:p>
          <a:p>
            <a:pPr marL="457200" lvl="1" indent="0" algn="just" eaLnBrk="1" hangingPunct="1">
              <a:lnSpc>
                <a:spcPct val="76000"/>
              </a:lnSpc>
              <a:spcBef>
                <a:spcPts val="800"/>
              </a:spcBef>
              <a:buFont typeface="Arial" pitchFamily="34" charset="0"/>
              <a:buNone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</a:pPr>
            <a:endParaRPr lang="en-GB" sz="3200" dirty="0" smtClean="0"/>
          </a:p>
        </p:txBody>
      </p:sp>
      <p:sp>
        <p:nvSpPr>
          <p:cNvPr id="9220" name="Line 3"/>
          <p:cNvSpPr>
            <a:spLocks noChangeShapeType="1"/>
          </p:cNvSpPr>
          <p:nvPr/>
        </p:nvSpPr>
        <p:spPr bwMode="auto">
          <a:xfrm>
            <a:off x="1260475" y="3240088"/>
            <a:ext cx="900113" cy="1587"/>
          </a:xfrm>
          <a:prstGeom prst="line">
            <a:avLst/>
          </a:prstGeom>
          <a:noFill/>
          <a:ln w="9360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9221" name="Line 4"/>
          <p:cNvSpPr>
            <a:spLocks noChangeShapeType="1"/>
          </p:cNvSpPr>
          <p:nvPr/>
        </p:nvSpPr>
        <p:spPr bwMode="auto">
          <a:xfrm flipH="1">
            <a:off x="2871788" y="3356992"/>
            <a:ext cx="739775" cy="1588"/>
          </a:xfrm>
          <a:prstGeom prst="line">
            <a:avLst/>
          </a:prstGeom>
          <a:noFill/>
          <a:ln w="9360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9222" name="Line 5"/>
          <p:cNvSpPr>
            <a:spLocks noChangeShapeType="1"/>
          </p:cNvSpPr>
          <p:nvPr/>
        </p:nvSpPr>
        <p:spPr bwMode="auto">
          <a:xfrm>
            <a:off x="2700338" y="3204716"/>
            <a:ext cx="935558" cy="8260"/>
          </a:xfrm>
          <a:prstGeom prst="line">
            <a:avLst/>
          </a:prstGeom>
          <a:noFill/>
          <a:ln w="9360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9223" name="AutoShape 6"/>
          <p:cNvSpPr>
            <a:spLocks noChangeArrowheads="1"/>
          </p:cNvSpPr>
          <p:nvPr/>
        </p:nvSpPr>
        <p:spPr bwMode="auto">
          <a:xfrm>
            <a:off x="2160588" y="2879725"/>
            <a:ext cx="719137" cy="720725"/>
          </a:xfrm>
          <a:prstGeom prst="roundRect">
            <a:avLst>
              <a:gd name="adj" fmla="val 292"/>
            </a:avLst>
          </a:prstGeom>
          <a:solidFill>
            <a:srgbClr val="99CCFF"/>
          </a:solidFill>
          <a:ln w="9360">
            <a:solidFill>
              <a:srgbClr val="000000"/>
            </a:solidFill>
            <a:round/>
            <a:headEnd/>
            <a:tailEnd/>
          </a:ln>
        </p:spPr>
        <p:txBody>
          <a:bodyPr lIns="90000" tIns="45000" rIns="90000" bIns="45000" anchor="ctr" anchorCtr="1"/>
          <a:lstStyle/>
          <a:p>
            <a:pPr>
              <a:lnSpc>
                <a:spcPct val="76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500" b="1">
                <a:solidFill>
                  <a:srgbClr val="000000"/>
                </a:solidFill>
              </a:rPr>
              <a:t>Q1(t)</a:t>
            </a:r>
            <a:r>
              <a:rPr lang="ar-SA" sz="1500" b="1">
                <a:solidFill>
                  <a:srgbClr val="000000"/>
                </a:solidFill>
                <a:cs typeface="Arial" pitchFamily="34" charset="0"/>
              </a:rPr>
              <a:t>‏</a:t>
            </a:r>
            <a:endParaRPr lang="en-GB" sz="1500" b="1">
              <a:solidFill>
                <a:srgbClr val="000000"/>
              </a:solidFill>
            </a:endParaRPr>
          </a:p>
        </p:txBody>
      </p:sp>
      <p:sp>
        <p:nvSpPr>
          <p:cNvPr id="9224" name="AutoShape 7"/>
          <p:cNvSpPr>
            <a:spLocks noChangeArrowheads="1"/>
          </p:cNvSpPr>
          <p:nvPr/>
        </p:nvSpPr>
        <p:spPr bwMode="auto">
          <a:xfrm>
            <a:off x="3635896" y="2852936"/>
            <a:ext cx="827534" cy="720725"/>
          </a:xfrm>
          <a:prstGeom prst="roundRect">
            <a:avLst>
              <a:gd name="adj" fmla="val 292"/>
            </a:avLst>
          </a:prstGeom>
          <a:solidFill>
            <a:srgbClr val="99CCFF"/>
          </a:solidFill>
          <a:ln w="9360">
            <a:solidFill>
              <a:srgbClr val="000000"/>
            </a:solidFill>
            <a:round/>
            <a:headEnd/>
            <a:tailEnd/>
          </a:ln>
        </p:spPr>
        <p:txBody>
          <a:bodyPr lIns="90000" tIns="45000" rIns="90000" bIns="45000" anchor="ctr" anchorCtr="1"/>
          <a:lstStyle/>
          <a:p>
            <a:pPr>
              <a:lnSpc>
                <a:spcPct val="76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1600" b="1" dirty="0">
                <a:solidFill>
                  <a:srgbClr val="000000"/>
                </a:solidFill>
              </a:rPr>
              <a:t>Q2(t)</a:t>
            </a:r>
            <a:r>
              <a:rPr lang="ar-SA" sz="1600" b="1" dirty="0">
                <a:solidFill>
                  <a:srgbClr val="000000"/>
                </a:solidFill>
                <a:cs typeface="Arial" pitchFamily="34" charset="0"/>
              </a:rPr>
              <a:t>‏</a:t>
            </a:r>
            <a:endParaRPr lang="en-GB" sz="1600" b="1" dirty="0">
              <a:solidFill>
                <a:srgbClr val="000000"/>
              </a:solidFill>
            </a:endParaRPr>
          </a:p>
        </p:txBody>
      </p:sp>
      <p:sp>
        <p:nvSpPr>
          <p:cNvPr id="9225" name="Line 8"/>
          <p:cNvSpPr>
            <a:spLocks noChangeShapeType="1"/>
          </p:cNvSpPr>
          <p:nvPr/>
        </p:nvSpPr>
        <p:spPr bwMode="auto">
          <a:xfrm flipH="1">
            <a:off x="4445248" y="3240088"/>
            <a:ext cx="558800" cy="1587"/>
          </a:xfrm>
          <a:prstGeom prst="line">
            <a:avLst/>
          </a:prstGeom>
          <a:noFill/>
          <a:ln w="9360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9226" name="Line 9"/>
          <p:cNvSpPr>
            <a:spLocks noChangeShapeType="1"/>
          </p:cNvSpPr>
          <p:nvPr/>
        </p:nvSpPr>
        <p:spPr bwMode="auto">
          <a:xfrm>
            <a:off x="2519363" y="3600450"/>
            <a:ext cx="1587" cy="360363"/>
          </a:xfrm>
          <a:prstGeom prst="line">
            <a:avLst/>
          </a:prstGeom>
          <a:noFill/>
          <a:ln w="9360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14" name="Nadpis 1"/>
          <p:cNvSpPr txBox="1">
            <a:spLocks/>
          </p:cNvSpPr>
          <p:nvPr/>
        </p:nvSpPr>
        <p:spPr bwMode="auto">
          <a:xfrm>
            <a:off x="251520" y="0"/>
            <a:ext cx="8219256" cy="100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Příklad: </a:t>
            </a:r>
            <a:r>
              <a:rPr kumimoji="0" lang="cs-CZ" sz="36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Kompartmentová</a:t>
            </a:r>
            <a:r>
              <a:rPr kumimoji="0" lang="cs-CZ" sz="36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analýza</a:t>
            </a:r>
            <a:endParaRPr kumimoji="0" lang="cs-CZ" sz="36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ontrols>
      <p:control spid="311298" name="ShockwaveFlash1" r:id="rId2" imgW="9142857" imgH="6857143"/>
    </p:controls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528" y="0"/>
            <a:ext cx="8219256" cy="1008113"/>
          </a:xfrm>
        </p:spPr>
        <p:txBody>
          <a:bodyPr/>
          <a:lstStyle/>
          <a:p>
            <a:r>
              <a:rPr lang="cs-CZ" dirty="0" smtClean="0"/>
              <a:t>Příklad: </a:t>
            </a:r>
            <a:r>
              <a:rPr lang="cs-CZ" dirty="0" err="1" smtClean="0"/>
              <a:t>Kompartmentová</a:t>
            </a:r>
            <a:r>
              <a:rPr lang="cs-CZ" dirty="0" smtClean="0"/>
              <a:t> analýza</a:t>
            </a:r>
            <a:endParaRPr lang="cs-CZ" dirty="0"/>
          </a:p>
        </p:txBody>
      </p:sp>
      <p:sp>
        <p:nvSpPr>
          <p:cNvPr id="3" name="Obdélník 2"/>
          <p:cNvSpPr/>
          <p:nvPr/>
        </p:nvSpPr>
        <p:spPr>
          <a:xfrm>
            <a:off x="899592" y="2132856"/>
            <a:ext cx="1512168" cy="144016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 dirty="0" smtClean="0"/>
          </a:p>
          <a:p>
            <a:pPr algn="ctr"/>
            <a:r>
              <a:rPr lang="cs-CZ" dirty="0" smtClean="0"/>
              <a:t>Střevo</a:t>
            </a:r>
            <a:endParaRPr lang="cs-CZ" dirty="0"/>
          </a:p>
        </p:txBody>
      </p:sp>
      <p:sp>
        <p:nvSpPr>
          <p:cNvPr id="4" name="Obdélník 3"/>
          <p:cNvSpPr/>
          <p:nvPr/>
        </p:nvSpPr>
        <p:spPr>
          <a:xfrm>
            <a:off x="1259632" y="4293096"/>
            <a:ext cx="1512168" cy="144016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 dirty="0" smtClean="0"/>
          </a:p>
          <a:p>
            <a:pPr algn="ctr"/>
            <a:r>
              <a:rPr lang="cs-CZ" dirty="0" smtClean="0"/>
              <a:t>Moč</a:t>
            </a:r>
            <a:endParaRPr lang="cs-CZ" dirty="0"/>
          </a:p>
        </p:txBody>
      </p:sp>
      <p:sp>
        <p:nvSpPr>
          <p:cNvPr id="5" name="Obdélník 4"/>
          <p:cNvSpPr/>
          <p:nvPr/>
        </p:nvSpPr>
        <p:spPr>
          <a:xfrm>
            <a:off x="3131840" y="2132856"/>
            <a:ext cx="1512168" cy="144016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 dirty="0" smtClean="0"/>
          </a:p>
          <a:p>
            <a:pPr algn="ctr"/>
            <a:r>
              <a:rPr lang="cs-CZ" dirty="0" smtClean="0"/>
              <a:t>Krevní plazma</a:t>
            </a:r>
            <a:endParaRPr lang="cs-CZ" dirty="0"/>
          </a:p>
        </p:txBody>
      </p:sp>
      <p:sp>
        <p:nvSpPr>
          <p:cNvPr id="6" name="Obdélník 5"/>
          <p:cNvSpPr/>
          <p:nvPr/>
        </p:nvSpPr>
        <p:spPr>
          <a:xfrm>
            <a:off x="5436096" y="1556792"/>
            <a:ext cx="1512168" cy="144016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 dirty="0" smtClean="0"/>
          </a:p>
          <a:p>
            <a:pPr algn="ctr"/>
            <a:r>
              <a:rPr lang="cs-CZ" dirty="0" err="1" smtClean="0"/>
              <a:t>Intersiciální</a:t>
            </a:r>
            <a:r>
              <a:rPr lang="cs-CZ" dirty="0" smtClean="0"/>
              <a:t> tekutina</a:t>
            </a:r>
            <a:endParaRPr lang="cs-CZ" dirty="0"/>
          </a:p>
        </p:txBody>
      </p:sp>
      <p:sp>
        <p:nvSpPr>
          <p:cNvPr id="7" name="Obdélník 6"/>
          <p:cNvSpPr/>
          <p:nvPr/>
        </p:nvSpPr>
        <p:spPr>
          <a:xfrm>
            <a:off x="3635896" y="4365104"/>
            <a:ext cx="1512168" cy="144016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Tuková tkáň</a:t>
            </a:r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5436096" y="3284984"/>
            <a:ext cx="1512168" cy="144016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 smtClean="0"/>
              <a:t>Mozkomíšní mok</a:t>
            </a:r>
            <a:endParaRPr lang="cs-CZ" dirty="0"/>
          </a:p>
        </p:txBody>
      </p:sp>
      <p:sp>
        <p:nvSpPr>
          <p:cNvPr id="9" name="Šipka doprava 8"/>
          <p:cNvSpPr/>
          <p:nvPr/>
        </p:nvSpPr>
        <p:spPr>
          <a:xfrm>
            <a:off x="2411760" y="2780928"/>
            <a:ext cx="720080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Obousměrná vodorovná šipka 10"/>
          <p:cNvSpPr/>
          <p:nvPr/>
        </p:nvSpPr>
        <p:spPr>
          <a:xfrm>
            <a:off x="4644008" y="2420888"/>
            <a:ext cx="792088" cy="288032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bousměrná vodorovná šipka 11"/>
          <p:cNvSpPr/>
          <p:nvPr/>
        </p:nvSpPr>
        <p:spPr>
          <a:xfrm>
            <a:off x="4644008" y="3284984"/>
            <a:ext cx="792088" cy="288032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bousměrná vodorovná šipka 12"/>
          <p:cNvSpPr/>
          <p:nvPr/>
        </p:nvSpPr>
        <p:spPr>
          <a:xfrm rot="16200000">
            <a:off x="3815916" y="3825044"/>
            <a:ext cx="792088" cy="288032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Ohnutá šipka 14"/>
          <p:cNvSpPr/>
          <p:nvPr/>
        </p:nvSpPr>
        <p:spPr>
          <a:xfrm rot="10800000">
            <a:off x="2771800" y="3573016"/>
            <a:ext cx="576064" cy="1512168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sp>
        <p:nvSpPr>
          <p:cNvPr id="16" name="Šipka dolů 15"/>
          <p:cNvSpPr/>
          <p:nvPr/>
        </p:nvSpPr>
        <p:spPr>
          <a:xfrm>
            <a:off x="1619672" y="1268760"/>
            <a:ext cx="216024" cy="86409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Šipka dolů 16"/>
          <p:cNvSpPr/>
          <p:nvPr/>
        </p:nvSpPr>
        <p:spPr>
          <a:xfrm>
            <a:off x="1619672" y="3573016"/>
            <a:ext cx="216024" cy="4320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Elipsa 18"/>
          <p:cNvSpPr/>
          <p:nvPr/>
        </p:nvSpPr>
        <p:spPr>
          <a:xfrm>
            <a:off x="2699792" y="1628800"/>
            <a:ext cx="288032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Elipsa 19"/>
          <p:cNvSpPr/>
          <p:nvPr/>
        </p:nvSpPr>
        <p:spPr>
          <a:xfrm>
            <a:off x="4572000" y="1412776"/>
            <a:ext cx="288032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Elipsa 20"/>
          <p:cNvSpPr/>
          <p:nvPr/>
        </p:nvSpPr>
        <p:spPr>
          <a:xfrm>
            <a:off x="4860032" y="3861048"/>
            <a:ext cx="288032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Elipsa 21"/>
          <p:cNvSpPr/>
          <p:nvPr/>
        </p:nvSpPr>
        <p:spPr>
          <a:xfrm>
            <a:off x="2483768" y="3861048"/>
            <a:ext cx="288032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3" name="Elipsa 22"/>
          <p:cNvSpPr/>
          <p:nvPr/>
        </p:nvSpPr>
        <p:spPr>
          <a:xfrm>
            <a:off x="3635896" y="3717032"/>
            <a:ext cx="288032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4" name="Elipsa 23"/>
          <p:cNvSpPr/>
          <p:nvPr/>
        </p:nvSpPr>
        <p:spPr>
          <a:xfrm>
            <a:off x="971600" y="3717032"/>
            <a:ext cx="288032" cy="2880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5" name="Volný tvar 24"/>
          <p:cNvSpPr/>
          <p:nvPr/>
        </p:nvSpPr>
        <p:spPr>
          <a:xfrm>
            <a:off x="1953803" y="1638728"/>
            <a:ext cx="745989" cy="488023"/>
          </a:xfrm>
          <a:custGeom>
            <a:avLst/>
            <a:gdLst>
              <a:gd name="connsiteX0" fmla="*/ 111303 w 840768"/>
              <a:gd name="connsiteY0" fmla="*/ 488023 h 488023"/>
              <a:gd name="connsiteX1" fmla="*/ 121577 w 840768"/>
              <a:gd name="connsiteY1" fmla="*/ 66782 h 488023"/>
              <a:gd name="connsiteX2" fmla="*/ 840768 w 840768"/>
              <a:gd name="connsiteY2" fmla="*/ 87330 h 488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40768" h="488023">
                <a:moveTo>
                  <a:pt x="111303" y="488023"/>
                </a:moveTo>
                <a:cubicBezTo>
                  <a:pt x="55651" y="310793"/>
                  <a:pt x="0" y="133564"/>
                  <a:pt x="121577" y="66782"/>
                </a:cubicBezTo>
                <a:cubicBezTo>
                  <a:pt x="243155" y="0"/>
                  <a:pt x="541961" y="43665"/>
                  <a:pt x="840768" y="87330"/>
                </a:cubicBezTo>
              </a:path>
            </a:pathLst>
          </a:custGeom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27" name="Přímá spojovací šipka 26"/>
          <p:cNvCxnSpPr>
            <a:stCxn id="19" idx="4"/>
          </p:cNvCxnSpPr>
          <p:nvPr/>
        </p:nvCxnSpPr>
        <p:spPr>
          <a:xfrm flipH="1">
            <a:off x="2771800" y="1916832"/>
            <a:ext cx="72008" cy="86409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Volný tvar 28"/>
          <p:cNvSpPr/>
          <p:nvPr/>
        </p:nvSpPr>
        <p:spPr>
          <a:xfrm>
            <a:off x="3856234" y="1315093"/>
            <a:ext cx="726040" cy="817763"/>
          </a:xfrm>
          <a:custGeom>
            <a:avLst/>
            <a:gdLst>
              <a:gd name="connsiteX0" fmla="*/ 68494 w 726040"/>
              <a:gd name="connsiteY0" fmla="*/ 863028 h 863028"/>
              <a:gd name="connsiteX1" fmla="*/ 109591 w 726040"/>
              <a:gd name="connsiteY1" fmla="*/ 102741 h 863028"/>
              <a:gd name="connsiteX2" fmla="*/ 726040 w 726040"/>
              <a:gd name="connsiteY2" fmla="*/ 246579 h 863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26040" h="863028">
                <a:moveTo>
                  <a:pt x="68494" y="863028"/>
                </a:moveTo>
                <a:cubicBezTo>
                  <a:pt x="34247" y="534255"/>
                  <a:pt x="0" y="205482"/>
                  <a:pt x="109591" y="102741"/>
                </a:cubicBezTo>
                <a:cubicBezTo>
                  <a:pt x="219182" y="0"/>
                  <a:pt x="472611" y="123289"/>
                  <a:pt x="726040" y="246579"/>
                </a:cubicBezTo>
              </a:path>
            </a:pathLst>
          </a:custGeom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31" name="Přímá spojovací šipka 30"/>
          <p:cNvCxnSpPr>
            <a:stCxn id="20" idx="5"/>
            <a:endCxn id="11" idx="1"/>
          </p:cNvCxnSpPr>
          <p:nvPr/>
        </p:nvCxnSpPr>
        <p:spPr>
          <a:xfrm>
            <a:off x="4817851" y="1658627"/>
            <a:ext cx="222201" cy="83426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Volný tvar 32"/>
          <p:cNvSpPr/>
          <p:nvPr/>
        </p:nvSpPr>
        <p:spPr>
          <a:xfrm>
            <a:off x="4788024" y="1183587"/>
            <a:ext cx="1160624" cy="445213"/>
          </a:xfrm>
          <a:custGeom>
            <a:avLst/>
            <a:gdLst>
              <a:gd name="connsiteX0" fmla="*/ 1171254 w 1171254"/>
              <a:gd name="connsiteY0" fmla="*/ 445213 h 445213"/>
              <a:gd name="connsiteX1" fmla="*/ 893852 w 1171254"/>
              <a:gd name="connsiteY1" fmla="*/ 23973 h 445213"/>
              <a:gd name="connsiteX2" fmla="*/ 0 w 1171254"/>
              <a:gd name="connsiteY2" fmla="*/ 301375 h 445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71254" h="445213">
                <a:moveTo>
                  <a:pt x="1171254" y="445213"/>
                </a:moveTo>
                <a:cubicBezTo>
                  <a:pt x="1130157" y="246579"/>
                  <a:pt x="1089061" y="47946"/>
                  <a:pt x="893852" y="23973"/>
                </a:cubicBezTo>
                <a:cubicBezTo>
                  <a:pt x="698643" y="0"/>
                  <a:pt x="349321" y="150687"/>
                  <a:pt x="0" y="301375"/>
                </a:cubicBezTo>
              </a:path>
            </a:pathLst>
          </a:custGeom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4" name="Volný tvar 33"/>
          <p:cNvSpPr/>
          <p:nvPr/>
        </p:nvSpPr>
        <p:spPr>
          <a:xfrm rot="16967059" flipH="1">
            <a:off x="2419806" y="3280516"/>
            <a:ext cx="765966" cy="501029"/>
          </a:xfrm>
          <a:custGeom>
            <a:avLst/>
            <a:gdLst>
              <a:gd name="connsiteX0" fmla="*/ 68494 w 726040"/>
              <a:gd name="connsiteY0" fmla="*/ 863028 h 863028"/>
              <a:gd name="connsiteX1" fmla="*/ 109591 w 726040"/>
              <a:gd name="connsiteY1" fmla="*/ 102741 h 863028"/>
              <a:gd name="connsiteX2" fmla="*/ 726040 w 726040"/>
              <a:gd name="connsiteY2" fmla="*/ 246579 h 863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26040" h="863028">
                <a:moveTo>
                  <a:pt x="68494" y="863028"/>
                </a:moveTo>
                <a:cubicBezTo>
                  <a:pt x="34247" y="534255"/>
                  <a:pt x="0" y="205482"/>
                  <a:pt x="109591" y="102741"/>
                </a:cubicBezTo>
                <a:cubicBezTo>
                  <a:pt x="219182" y="0"/>
                  <a:pt x="472611" y="123289"/>
                  <a:pt x="726040" y="246579"/>
                </a:cubicBezTo>
              </a:path>
            </a:pathLst>
          </a:custGeom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5" name="Volný tvar 34"/>
          <p:cNvSpPr/>
          <p:nvPr/>
        </p:nvSpPr>
        <p:spPr>
          <a:xfrm rot="16967059" flipH="1">
            <a:off x="252603" y="2960628"/>
            <a:ext cx="877172" cy="774116"/>
          </a:xfrm>
          <a:custGeom>
            <a:avLst/>
            <a:gdLst>
              <a:gd name="connsiteX0" fmla="*/ 68494 w 726040"/>
              <a:gd name="connsiteY0" fmla="*/ 863028 h 863028"/>
              <a:gd name="connsiteX1" fmla="*/ 109591 w 726040"/>
              <a:gd name="connsiteY1" fmla="*/ 102741 h 863028"/>
              <a:gd name="connsiteX2" fmla="*/ 726040 w 726040"/>
              <a:gd name="connsiteY2" fmla="*/ 246579 h 863028"/>
              <a:gd name="connsiteX0" fmla="*/ 83552 w 831449"/>
              <a:gd name="connsiteY0" fmla="*/ 834638 h 1280744"/>
              <a:gd name="connsiteX1" fmla="*/ 124649 w 831449"/>
              <a:gd name="connsiteY1" fmla="*/ 74351 h 1280744"/>
              <a:gd name="connsiteX2" fmla="*/ 831449 w 831449"/>
              <a:gd name="connsiteY2" fmla="*/ 1280744 h 1280744"/>
              <a:gd name="connsiteX0" fmla="*/ 83552 w 831449"/>
              <a:gd name="connsiteY0" fmla="*/ 887318 h 1333424"/>
              <a:gd name="connsiteX1" fmla="*/ 124649 w 831449"/>
              <a:gd name="connsiteY1" fmla="*/ 127031 h 1333424"/>
              <a:gd name="connsiteX2" fmla="*/ 552902 w 831449"/>
              <a:gd name="connsiteY2" fmla="*/ 201066 h 1333424"/>
              <a:gd name="connsiteX3" fmla="*/ 831449 w 831449"/>
              <a:gd name="connsiteY3" fmla="*/ 1333424 h 13334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1449" h="1333424">
                <a:moveTo>
                  <a:pt x="83552" y="887318"/>
                </a:moveTo>
                <a:cubicBezTo>
                  <a:pt x="49305" y="558545"/>
                  <a:pt x="0" y="52680"/>
                  <a:pt x="124649" y="127031"/>
                </a:cubicBezTo>
                <a:cubicBezTo>
                  <a:pt x="178282" y="79646"/>
                  <a:pt x="435102" y="1"/>
                  <a:pt x="552902" y="201066"/>
                </a:cubicBezTo>
                <a:lnTo>
                  <a:pt x="831449" y="1333424"/>
                </a:lnTo>
              </a:path>
            </a:pathLst>
          </a:custGeom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38" name="Přímá spojovací šipka 37"/>
          <p:cNvCxnSpPr>
            <a:endCxn id="23" idx="4"/>
          </p:cNvCxnSpPr>
          <p:nvPr/>
        </p:nvCxnSpPr>
        <p:spPr>
          <a:xfrm flipH="1" flipV="1">
            <a:off x="3779912" y="4005064"/>
            <a:ext cx="144016" cy="36004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Přímá spojovací šipka 39"/>
          <p:cNvCxnSpPr>
            <a:stCxn id="5" idx="2"/>
            <a:endCxn id="23" idx="0"/>
          </p:cNvCxnSpPr>
          <p:nvPr/>
        </p:nvCxnSpPr>
        <p:spPr>
          <a:xfrm flipH="1">
            <a:off x="3779912" y="3573016"/>
            <a:ext cx="108012" cy="14401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Přímá spojovací šipka 41"/>
          <p:cNvCxnSpPr>
            <a:stCxn id="23" idx="6"/>
            <a:endCxn id="13" idx="1"/>
          </p:cNvCxnSpPr>
          <p:nvPr/>
        </p:nvCxnSpPr>
        <p:spPr>
          <a:xfrm>
            <a:off x="3923928" y="3861048"/>
            <a:ext cx="216024" cy="10801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Přímá spojovací šipka 43"/>
          <p:cNvCxnSpPr>
            <a:stCxn id="22" idx="6"/>
          </p:cNvCxnSpPr>
          <p:nvPr/>
        </p:nvCxnSpPr>
        <p:spPr>
          <a:xfrm>
            <a:off x="2771800" y="4005064"/>
            <a:ext cx="432048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Přímá spojovací šipka 45"/>
          <p:cNvCxnSpPr>
            <a:stCxn id="8" idx="1"/>
            <a:endCxn id="21" idx="6"/>
          </p:cNvCxnSpPr>
          <p:nvPr/>
        </p:nvCxnSpPr>
        <p:spPr>
          <a:xfrm flipH="1">
            <a:off x="5148064" y="4005064"/>
            <a:ext cx="288032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Přímá spojovací šipka 48"/>
          <p:cNvCxnSpPr>
            <a:endCxn id="21" idx="1"/>
          </p:cNvCxnSpPr>
          <p:nvPr/>
        </p:nvCxnSpPr>
        <p:spPr>
          <a:xfrm>
            <a:off x="4572000" y="3573016"/>
            <a:ext cx="330213" cy="33021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Přímá spojovací šipka 50"/>
          <p:cNvCxnSpPr>
            <a:stCxn id="21" idx="0"/>
            <a:endCxn id="12" idx="5"/>
          </p:cNvCxnSpPr>
          <p:nvPr/>
        </p:nvCxnSpPr>
        <p:spPr>
          <a:xfrm flipV="1">
            <a:off x="5004048" y="3501008"/>
            <a:ext cx="36004" cy="36004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Přímá spojovací šipka 52"/>
          <p:cNvCxnSpPr>
            <a:stCxn id="24" idx="6"/>
          </p:cNvCxnSpPr>
          <p:nvPr/>
        </p:nvCxnSpPr>
        <p:spPr>
          <a:xfrm flipV="1">
            <a:off x="1259632" y="3717032"/>
            <a:ext cx="432048" cy="14401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Přímá spojovací šipka 54"/>
          <p:cNvCxnSpPr>
            <a:stCxn id="24" idx="6"/>
            <a:endCxn id="24" idx="6"/>
          </p:cNvCxnSpPr>
          <p:nvPr/>
        </p:nvCxnSpPr>
        <p:spPr>
          <a:xfrm>
            <a:off x="1259632" y="3861048"/>
            <a:ext cx="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0" name="Obdélník 1179"/>
          <p:cNvSpPr/>
          <p:nvPr/>
        </p:nvSpPr>
        <p:spPr>
          <a:xfrm>
            <a:off x="899592" y="1196752"/>
            <a:ext cx="7200800" cy="5472608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00113" y="1260475"/>
            <a:ext cx="7280275" cy="53355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181" name="Nadpis 1"/>
          <p:cNvSpPr>
            <a:spLocks noGrp="1"/>
          </p:cNvSpPr>
          <p:nvPr>
            <p:ph type="title"/>
          </p:nvPr>
        </p:nvSpPr>
        <p:spPr>
          <a:xfrm>
            <a:off x="323528" y="0"/>
            <a:ext cx="8219256" cy="1008113"/>
          </a:xfrm>
        </p:spPr>
        <p:txBody>
          <a:bodyPr/>
          <a:lstStyle/>
          <a:p>
            <a:r>
              <a:rPr lang="cs-CZ" dirty="0" smtClean="0"/>
              <a:t>Příklad: </a:t>
            </a:r>
            <a:r>
              <a:rPr lang="cs-CZ" dirty="0" err="1" smtClean="0"/>
              <a:t>Kompartmentová</a:t>
            </a:r>
            <a:r>
              <a:rPr lang="cs-CZ" dirty="0" smtClean="0"/>
              <a:t> analýza</a:t>
            </a:r>
            <a:endParaRPr lang="cs-CZ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 additive="repl">
                                        <p:cTn id="7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4" name="Přímá spojovací šipka 33"/>
          <p:cNvCxnSpPr/>
          <p:nvPr/>
        </p:nvCxnSpPr>
        <p:spPr>
          <a:xfrm>
            <a:off x="2411760" y="4869160"/>
            <a:ext cx="864096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2372" y="-243409"/>
            <a:ext cx="8219256" cy="1008113"/>
          </a:xfrm>
        </p:spPr>
        <p:txBody>
          <a:bodyPr/>
          <a:lstStyle/>
          <a:p>
            <a:r>
              <a:rPr lang="cs-CZ" dirty="0" smtClean="0"/>
              <a:t>Modelování fyzikálního světa - analogie</a:t>
            </a:r>
            <a:endParaRPr lang="cs-CZ" dirty="0"/>
          </a:p>
        </p:txBody>
      </p:sp>
      <p:sp>
        <p:nvSpPr>
          <p:cNvPr id="3" name="TextovéPole 2"/>
          <p:cNvSpPr txBox="1"/>
          <p:nvPr/>
        </p:nvSpPr>
        <p:spPr>
          <a:xfrm>
            <a:off x="5364088" y="1844824"/>
            <a:ext cx="9973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F = </a:t>
            </a:r>
            <a:r>
              <a:rPr lang="cs-CZ" dirty="0" err="1" smtClean="0"/>
              <a:t>vR</a:t>
            </a:r>
            <a:r>
              <a:rPr lang="cs-CZ" baseline="-25000" dirty="0" err="1" smtClean="0"/>
              <a:t>m</a:t>
            </a:r>
            <a:endParaRPr lang="cs-CZ" baseline="-25000" dirty="0"/>
          </a:p>
        </p:txBody>
      </p:sp>
      <p:sp>
        <p:nvSpPr>
          <p:cNvPr id="4" name="TextovéPole 3"/>
          <p:cNvSpPr txBox="1"/>
          <p:nvPr/>
        </p:nvSpPr>
        <p:spPr>
          <a:xfrm>
            <a:off x="5220072" y="3059668"/>
            <a:ext cx="11528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/>
              <a:t>dP</a:t>
            </a:r>
            <a:r>
              <a:rPr lang="cs-CZ" dirty="0" smtClean="0"/>
              <a:t> = QR</a:t>
            </a:r>
            <a:r>
              <a:rPr lang="cs-CZ" baseline="-25000" dirty="0" smtClean="0"/>
              <a:t>1</a:t>
            </a:r>
            <a:endParaRPr lang="cs-CZ" baseline="-25000" dirty="0"/>
          </a:p>
        </p:txBody>
      </p:sp>
      <p:sp>
        <p:nvSpPr>
          <p:cNvPr id="5" name="TextovéPole 4"/>
          <p:cNvSpPr txBox="1"/>
          <p:nvPr/>
        </p:nvSpPr>
        <p:spPr>
          <a:xfrm>
            <a:off x="5148064" y="4427820"/>
            <a:ext cx="1120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/>
              <a:t>dT</a:t>
            </a:r>
            <a:r>
              <a:rPr lang="cs-CZ" dirty="0" smtClean="0"/>
              <a:t> = QR</a:t>
            </a:r>
            <a:r>
              <a:rPr lang="cs-CZ" baseline="-25000" dirty="0" smtClean="0"/>
              <a:t>1</a:t>
            </a:r>
            <a:endParaRPr lang="cs-CZ" baseline="-25000" dirty="0"/>
          </a:p>
        </p:txBody>
      </p:sp>
      <p:sp>
        <p:nvSpPr>
          <p:cNvPr id="6" name="TextovéPole 5"/>
          <p:cNvSpPr txBox="1"/>
          <p:nvPr/>
        </p:nvSpPr>
        <p:spPr>
          <a:xfrm>
            <a:off x="4997011" y="6156012"/>
            <a:ext cx="10871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/>
              <a:t>dc</a:t>
            </a:r>
            <a:r>
              <a:rPr lang="cs-CZ" dirty="0" smtClean="0"/>
              <a:t> = </a:t>
            </a:r>
            <a:r>
              <a:rPr lang="cs-CZ" dirty="0" err="1" smtClean="0"/>
              <a:t>QR</a:t>
            </a:r>
            <a:r>
              <a:rPr lang="cs-CZ" baseline="-25000" dirty="0" err="1" smtClean="0"/>
              <a:t>c</a:t>
            </a:r>
            <a:endParaRPr lang="cs-CZ" baseline="-25000" dirty="0"/>
          </a:p>
        </p:txBody>
      </p:sp>
      <p:sp>
        <p:nvSpPr>
          <p:cNvPr id="7" name="TextovéPole 6"/>
          <p:cNvSpPr txBox="1"/>
          <p:nvPr/>
        </p:nvSpPr>
        <p:spPr>
          <a:xfrm>
            <a:off x="107504" y="1547500"/>
            <a:ext cx="22990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Mechanická doména</a:t>
            </a:r>
            <a:endParaRPr lang="cs-CZ" dirty="0"/>
          </a:p>
        </p:txBody>
      </p:sp>
      <p:grpSp>
        <p:nvGrpSpPr>
          <p:cNvPr id="9" name="Skupina 165"/>
          <p:cNvGrpSpPr/>
          <p:nvPr/>
        </p:nvGrpSpPr>
        <p:grpSpPr>
          <a:xfrm>
            <a:off x="3203848" y="1700808"/>
            <a:ext cx="1296144" cy="576064"/>
            <a:chOff x="1979712" y="4454256"/>
            <a:chExt cx="1296144" cy="576064"/>
          </a:xfrm>
        </p:grpSpPr>
        <p:grpSp>
          <p:nvGrpSpPr>
            <p:cNvPr id="10" name="Skupina 145"/>
            <p:cNvGrpSpPr/>
            <p:nvPr/>
          </p:nvGrpSpPr>
          <p:grpSpPr>
            <a:xfrm>
              <a:off x="2402616" y="4454256"/>
              <a:ext cx="246123" cy="576064"/>
              <a:chOff x="2483768" y="4509120"/>
              <a:chExt cx="246123" cy="576064"/>
            </a:xfrm>
          </p:grpSpPr>
          <p:cxnSp>
            <p:nvCxnSpPr>
              <p:cNvPr id="13" name="Přímá spojovací čára 12"/>
              <p:cNvCxnSpPr/>
              <p:nvPr/>
            </p:nvCxnSpPr>
            <p:spPr>
              <a:xfrm flipV="1">
                <a:off x="2609496" y="4605131"/>
                <a:ext cx="0" cy="365755"/>
              </a:xfrm>
              <a:prstGeom prst="line">
                <a:avLst/>
              </a:prstGeom>
              <a:ln w="762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Přímá spojovací čára 13"/>
              <p:cNvCxnSpPr/>
              <p:nvPr/>
            </p:nvCxnSpPr>
            <p:spPr>
              <a:xfrm flipV="1">
                <a:off x="2717699" y="4509120"/>
                <a:ext cx="0" cy="576064"/>
              </a:xfrm>
              <a:prstGeom prst="line">
                <a:avLst/>
              </a:prstGeom>
              <a:ln w="762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Přímá spojovací čára 14"/>
              <p:cNvCxnSpPr/>
              <p:nvPr/>
            </p:nvCxnSpPr>
            <p:spPr>
              <a:xfrm flipH="1">
                <a:off x="2489864" y="4541885"/>
                <a:ext cx="240027" cy="0"/>
              </a:xfrm>
              <a:prstGeom prst="line">
                <a:avLst/>
              </a:prstGeom>
              <a:ln w="762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Přímá spojovací čára 15"/>
              <p:cNvCxnSpPr/>
              <p:nvPr/>
            </p:nvCxnSpPr>
            <p:spPr>
              <a:xfrm flipH="1">
                <a:off x="2483768" y="5043275"/>
                <a:ext cx="240027" cy="0"/>
              </a:xfrm>
              <a:prstGeom prst="line">
                <a:avLst/>
              </a:prstGeom>
              <a:ln w="762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1" name="Přímá spojovací čára 10"/>
            <p:cNvCxnSpPr/>
            <p:nvPr/>
          </p:nvCxnSpPr>
          <p:spPr>
            <a:xfrm>
              <a:off x="1979712" y="4734288"/>
              <a:ext cx="50405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Přímá spojovací čára 11"/>
            <p:cNvCxnSpPr/>
            <p:nvPr/>
          </p:nvCxnSpPr>
          <p:spPr>
            <a:xfrm>
              <a:off x="2681504" y="4725144"/>
              <a:ext cx="59435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Šipka doprava 16"/>
          <p:cNvSpPr/>
          <p:nvPr/>
        </p:nvSpPr>
        <p:spPr>
          <a:xfrm flipH="1">
            <a:off x="2483768" y="1752178"/>
            <a:ext cx="720080" cy="452686"/>
          </a:xfrm>
          <a:prstGeom prst="rightArrow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tx1"/>
                </a:solidFill>
              </a:rPr>
              <a:t>F</a:t>
            </a:r>
            <a:endParaRPr lang="cs-CZ" dirty="0">
              <a:solidFill>
                <a:schemeClr val="tx1"/>
              </a:solidFill>
            </a:endParaRPr>
          </a:p>
        </p:txBody>
      </p:sp>
      <p:cxnSp>
        <p:nvCxnSpPr>
          <p:cNvPr id="19" name="Přímá spojovací šipka 18"/>
          <p:cNvCxnSpPr/>
          <p:nvPr/>
        </p:nvCxnSpPr>
        <p:spPr>
          <a:xfrm flipH="1">
            <a:off x="3275856" y="2492896"/>
            <a:ext cx="864096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ovéPole 19"/>
          <p:cNvSpPr txBox="1"/>
          <p:nvPr/>
        </p:nvSpPr>
        <p:spPr>
          <a:xfrm>
            <a:off x="3563888" y="2204864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v</a:t>
            </a:r>
            <a:endParaRPr lang="cs-CZ" dirty="0"/>
          </a:p>
        </p:txBody>
      </p:sp>
      <p:sp>
        <p:nvSpPr>
          <p:cNvPr id="21" name="Plechovka 20"/>
          <p:cNvSpPr/>
          <p:nvPr/>
        </p:nvSpPr>
        <p:spPr>
          <a:xfrm rot="16200000" flipV="1">
            <a:off x="2951820" y="2456892"/>
            <a:ext cx="720080" cy="1944216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2" name="TextovéPole 21"/>
          <p:cNvSpPr txBox="1"/>
          <p:nvPr/>
        </p:nvSpPr>
        <p:spPr>
          <a:xfrm>
            <a:off x="2987824" y="3068960"/>
            <a:ext cx="356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Q</a:t>
            </a:r>
            <a:endParaRPr lang="cs-CZ" baseline="-25000" dirty="0"/>
          </a:p>
        </p:txBody>
      </p:sp>
      <p:sp>
        <p:nvSpPr>
          <p:cNvPr id="23" name="TextovéPole 22"/>
          <p:cNvSpPr txBox="1"/>
          <p:nvPr/>
        </p:nvSpPr>
        <p:spPr>
          <a:xfrm>
            <a:off x="2555776" y="3789040"/>
            <a:ext cx="12827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/>
              <a:t>dP</a:t>
            </a:r>
            <a:r>
              <a:rPr lang="cs-CZ" dirty="0" smtClean="0"/>
              <a:t> = P</a:t>
            </a:r>
            <a:r>
              <a:rPr lang="cs-CZ" baseline="-25000" dirty="0" smtClean="0"/>
              <a:t>1</a:t>
            </a:r>
            <a:r>
              <a:rPr lang="cs-CZ" dirty="0" smtClean="0"/>
              <a:t>-P</a:t>
            </a:r>
            <a:r>
              <a:rPr lang="cs-CZ" baseline="-25000" dirty="0" smtClean="0"/>
              <a:t>2</a:t>
            </a:r>
            <a:endParaRPr lang="cs-CZ" baseline="-25000" dirty="0"/>
          </a:p>
        </p:txBody>
      </p:sp>
      <p:sp>
        <p:nvSpPr>
          <p:cNvPr id="24" name="TextovéPole 23"/>
          <p:cNvSpPr txBox="1"/>
          <p:nvPr/>
        </p:nvSpPr>
        <p:spPr>
          <a:xfrm>
            <a:off x="2339752" y="3419708"/>
            <a:ext cx="391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P</a:t>
            </a:r>
            <a:r>
              <a:rPr lang="cs-CZ" baseline="-25000" dirty="0" smtClean="0"/>
              <a:t>1</a:t>
            </a:r>
            <a:endParaRPr lang="cs-CZ" baseline="-25000" dirty="0"/>
          </a:p>
        </p:txBody>
      </p:sp>
      <p:sp>
        <p:nvSpPr>
          <p:cNvPr id="25" name="TextovéPole 24"/>
          <p:cNvSpPr txBox="1"/>
          <p:nvPr/>
        </p:nvSpPr>
        <p:spPr>
          <a:xfrm>
            <a:off x="3491880" y="3429000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P</a:t>
            </a:r>
            <a:r>
              <a:rPr lang="cs-CZ" baseline="-25000" dirty="0" smtClean="0"/>
              <a:t>2</a:t>
            </a:r>
            <a:endParaRPr lang="cs-CZ" baseline="-25000" dirty="0"/>
          </a:p>
        </p:txBody>
      </p:sp>
      <p:cxnSp>
        <p:nvCxnSpPr>
          <p:cNvPr id="27" name="Přímá spojovací šipka 26"/>
          <p:cNvCxnSpPr/>
          <p:nvPr/>
        </p:nvCxnSpPr>
        <p:spPr>
          <a:xfrm flipH="1">
            <a:off x="2915816" y="3429000"/>
            <a:ext cx="504056" cy="0"/>
          </a:xfrm>
          <a:prstGeom prst="straightConnector1">
            <a:avLst/>
          </a:prstGeom>
          <a:ln>
            <a:solidFill>
              <a:schemeClr val="tx1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ovéPole 27"/>
          <p:cNvSpPr txBox="1"/>
          <p:nvPr/>
        </p:nvSpPr>
        <p:spPr>
          <a:xfrm>
            <a:off x="35496" y="4365104"/>
            <a:ext cx="28616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Termodynamická doména</a:t>
            </a:r>
            <a:endParaRPr lang="cs-CZ" dirty="0"/>
          </a:p>
        </p:txBody>
      </p:sp>
      <p:sp>
        <p:nvSpPr>
          <p:cNvPr id="29" name="Krychle 28"/>
          <p:cNvSpPr/>
          <p:nvPr/>
        </p:nvSpPr>
        <p:spPr>
          <a:xfrm>
            <a:off x="3059832" y="4149080"/>
            <a:ext cx="720080" cy="1440160"/>
          </a:xfrm>
          <a:prstGeom prst="cube">
            <a:avLst>
              <a:gd name="adj" fmla="val 6732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0" name="TextovéPole 29"/>
          <p:cNvSpPr txBox="1"/>
          <p:nvPr/>
        </p:nvSpPr>
        <p:spPr>
          <a:xfrm>
            <a:off x="1619672" y="5229200"/>
            <a:ext cx="12570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/>
              <a:t>dT</a:t>
            </a:r>
            <a:r>
              <a:rPr lang="cs-CZ" dirty="0" smtClean="0"/>
              <a:t>= t°</a:t>
            </a:r>
            <a:r>
              <a:rPr lang="cs-CZ" baseline="-25000" dirty="0" smtClean="0"/>
              <a:t>1</a:t>
            </a:r>
            <a:r>
              <a:rPr lang="cs-CZ" dirty="0" smtClean="0"/>
              <a:t>-t°</a:t>
            </a:r>
            <a:r>
              <a:rPr lang="cs-CZ" baseline="-25000" dirty="0" smtClean="0"/>
              <a:t>2</a:t>
            </a:r>
            <a:endParaRPr lang="cs-CZ" baseline="-25000" dirty="0"/>
          </a:p>
        </p:txBody>
      </p:sp>
      <p:sp>
        <p:nvSpPr>
          <p:cNvPr id="31" name="TextovéPole 30"/>
          <p:cNvSpPr txBox="1"/>
          <p:nvPr/>
        </p:nvSpPr>
        <p:spPr>
          <a:xfrm>
            <a:off x="3779912" y="4509120"/>
            <a:ext cx="356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Q</a:t>
            </a:r>
            <a:endParaRPr lang="cs-CZ" baseline="-25000" dirty="0"/>
          </a:p>
        </p:txBody>
      </p:sp>
      <p:cxnSp>
        <p:nvCxnSpPr>
          <p:cNvPr id="33" name="Přímá spojovací šipka 32"/>
          <p:cNvCxnSpPr/>
          <p:nvPr/>
        </p:nvCxnSpPr>
        <p:spPr>
          <a:xfrm>
            <a:off x="3491880" y="4869160"/>
            <a:ext cx="864096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ovéPole 34"/>
          <p:cNvSpPr txBox="1"/>
          <p:nvPr/>
        </p:nvSpPr>
        <p:spPr>
          <a:xfrm>
            <a:off x="179512" y="5867980"/>
            <a:ext cx="20778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Chemická doména</a:t>
            </a:r>
            <a:endParaRPr lang="cs-CZ" dirty="0"/>
          </a:p>
        </p:txBody>
      </p:sp>
      <p:sp>
        <p:nvSpPr>
          <p:cNvPr id="36" name="Plechovka 35"/>
          <p:cNvSpPr/>
          <p:nvPr/>
        </p:nvSpPr>
        <p:spPr>
          <a:xfrm rot="16200000" flipV="1">
            <a:off x="2915816" y="5420108"/>
            <a:ext cx="720080" cy="1872208"/>
          </a:xfrm>
          <a:prstGeom prst="can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37" name="Elipsa 36"/>
          <p:cNvSpPr/>
          <p:nvPr/>
        </p:nvSpPr>
        <p:spPr>
          <a:xfrm>
            <a:off x="3131840" y="6021288"/>
            <a:ext cx="288032" cy="7200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8" name="TextovéPole 37"/>
          <p:cNvSpPr txBox="1"/>
          <p:nvPr/>
        </p:nvSpPr>
        <p:spPr>
          <a:xfrm>
            <a:off x="3347864" y="6011996"/>
            <a:ext cx="356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Q</a:t>
            </a:r>
            <a:endParaRPr lang="cs-CZ" baseline="-25000" dirty="0"/>
          </a:p>
        </p:txBody>
      </p:sp>
      <p:sp>
        <p:nvSpPr>
          <p:cNvPr id="39" name="TextovéPole 38"/>
          <p:cNvSpPr txBox="1"/>
          <p:nvPr/>
        </p:nvSpPr>
        <p:spPr>
          <a:xfrm>
            <a:off x="827584" y="6381328"/>
            <a:ext cx="11304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/>
              <a:t>dc</a:t>
            </a:r>
            <a:r>
              <a:rPr lang="cs-CZ" dirty="0" smtClean="0"/>
              <a:t> = c</a:t>
            </a:r>
            <a:r>
              <a:rPr lang="cs-CZ" baseline="-25000" dirty="0" smtClean="0"/>
              <a:t>1</a:t>
            </a:r>
            <a:r>
              <a:rPr lang="cs-CZ" dirty="0" smtClean="0"/>
              <a:t>-c</a:t>
            </a:r>
            <a:r>
              <a:rPr lang="cs-CZ" baseline="-25000" dirty="0" smtClean="0"/>
              <a:t>2</a:t>
            </a:r>
            <a:endParaRPr lang="cs-CZ" baseline="-25000" dirty="0"/>
          </a:p>
        </p:txBody>
      </p:sp>
      <p:sp>
        <p:nvSpPr>
          <p:cNvPr id="40" name="TextovéPole 39"/>
          <p:cNvSpPr txBox="1"/>
          <p:nvPr/>
        </p:nvSpPr>
        <p:spPr>
          <a:xfrm>
            <a:off x="2492152" y="6372036"/>
            <a:ext cx="3545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c</a:t>
            </a:r>
            <a:r>
              <a:rPr lang="cs-CZ" baseline="-25000" dirty="0" smtClean="0"/>
              <a:t>1</a:t>
            </a:r>
            <a:endParaRPr lang="cs-CZ" baseline="-25000" dirty="0"/>
          </a:p>
        </p:txBody>
      </p:sp>
      <p:sp>
        <p:nvSpPr>
          <p:cNvPr id="41" name="TextovéPole 40"/>
          <p:cNvSpPr txBox="1"/>
          <p:nvPr/>
        </p:nvSpPr>
        <p:spPr>
          <a:xfrm>
            <a:off x="3644280" y="6372036"/>
            <a:ext cx="3754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c</a:t>
            </a:r>
            <a:r>
              <a:rPr lang="cs-CZ" baseline="-25000" dirty="0" smtClean="0"/>
              <a:t>2</a:t>
            </a:r>
            <a:endParaRPr lang="cs-CZ" baseline="-25000" dirty="0"/>
          </a:p>
        </p:txBody>
      </p:sp>
      <p:cxnSp>
        <p:nvCxnSpPr>
          <p:cNvPr id="43" name="Přímá spojovací šipka 42"/>
          <p:cNvCxnSpPr/>
          <p:nvPr/>
        </p:nvCxnSpPr>
        <p:spPr>
          <a:xfrm>
            <a:off x="3275856" y="6381328"/>
            <a:ext cx="432048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Přímá spojovací čára 45"/>
          <p:cNvCxnSpPr/>
          <p:nvPr/>
        </p:nvCxnSpPr>
        <p:spPr>
          <a:xfrm>
            <a:off x="3059832" y="6381328"/>
            <a:ext cx="7200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ovéPole 7"/>
          <p:cNvSpPr txBox="1"/>
          <p:nvPr/>
        </p:nvSpPr>
        <p:spPr>
          <a:xfrm>
            <a:off x="35496" y="3059668"/>
            <a:ext cx="23246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Hydraulická doména</a:t>
            </a:r>
            <a:endParaRPr lang="cs-CZ" dirty="0"/>
          </a:p>
        </p:txBody>
      </p:sp>
      <p:sp>
        <p:nvSpPr>
          <p:cNvPr id="47" name="TextovéPole 46"/>
          <p:cNvSpPr txBox="1"/>
          <p:nvPr/>
        </p:nvSpPr>
        <p:spPr>
          <a:xfrm>
            <a:off x="107504" y="764704"/>
            <a:ext cx="21066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Elektrická doména</a:t>
            </a:r>
            <a:endParaRPr lang="cs-CZ" dirty="0"/>
          </a:p>
        </p:txBody>
      </p:sp>
      <p:sp>
        <p:nvSpPr>
          <p:cNvPr id="48" name="Obdélník 47"/>
          <p:cNvSpPr/>
          <p:nvPr/>
        </p:nvSpPr>
        <p:spPr>
          <a:xfrm>
            <a:off x="3059832" y="764704"/>
            <a:ext cx="1008112" cy="36004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tx1"/>
                </a:solidFill>
              </a:rPr>
              <a:t>R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49" name="TextovéPole 48"/>
          <p:cNvSpPr txBox="1"/>
          <p:nvPr/>
        </p:nvSpPr>
        <p:spPr>
          <a:xfrm>
            <a:off x="5296391" y="836712"/>
            <a:ext cx="10038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/>
              <a:t>u</a:t>
            </a:r>
            <a:r>
              <a:rPr lang="cs-CZ" baseline="-25000" dirty="0" err="1" smtClean="0"/>
              <a:t>R</a:t>
            </a:r>
            <a:r>
              <a:rPr lang="cs-CZ" baseline="-25000" dirty="0" smtClean="0"/>
              <a:t> </a:t>
            </a:r>
            <a:r>
              <a:rPr lang="cs-CZ" dirty="0" smtClean="0"/>
              <a:t>= </a:t>
            </a:r>
            <a:r>
              <a:rPr lang="cs-CZ" dirty="0" err="1" smtClean="0"/>
              <a:t>i</a:t>
            </a:r>
            <a:r>
              <a:rPr lang="cs-CZ" baseline="-25000" dirty="0" err="1" smtClean="0"/>
              <a:t>R</a:t>
            </a:r>
            <a:r>
              <a:rPr lang="cs-CZ" dirty="0" err="1" smtClean="0"/>
              <a:t>R</a:t>
            </a:r>
            <a:endParaRPr lang="cs-CZ" baseline="-25000" dirty="0"/>
          </a:p>
        </p:txBody>
      </p:sp>
      <p:sp>
        <p:nvSpPr>
          <p:cNvPr id="52" name="TextovéPole 51"/>
          <p:cNvSpPr txBox="1"/>
          <p:nvPr/>
        </p:nvSpPr>
        <p:spPr>
          <a:xfrm>
            <a:off x="2987199" y="1115452"/>
            <a:ext cx="1146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/>
              <a:t>u</a:t>
            </a:r>
            <a:r>
              <a:rPr lang="cs-CZ" baseline="-25000" dirty="0" err="1" smtClean="0"/>
              <a:t>r</a:t>
            </a:r>
            <a:r>
              <a:rPr lang="cs-CZ" dirty="0" smtClean="0"/>
              <a:t> = u</a:t>
            </a:r>
            <a:r>
              <a:rPr lang="cs-CZ" baseline="-25000" dirty="0" smtClean="0"/>
              <a:t>1</a:t>
            </a:r>
            <a:r>
              <a:rPr lang="cs-CZ" dirty="0" smtClean="0"/>
              <a:t>-u</a:t>
            </a:r>
            <a:r>
              <a:rPr lang="cs-CZ" baseline="-25000" dirty="0" smtClean="0"/>
              <a:t>2</a:t>
            </a:r>
            <a:endParaRPr lang="cs-CZ" baseline="-25000" dirty="0"/>
          </a:p>
        </p:txBody>
      </p:sp>
      <p:sp>
        <p:nvSpPr>
          <p:cNvPr id="53" name="TextovéPole 52"/>
          <p:cNvSpPr txBox="1"/>
          <p:nvPr/>
        </p:nvSpPr>
        <p:spPr>
          <a:xfrm>
            <a:off x="2627784" y="548680"/>
            <a:ext cx="3834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u</a:t>
            </a:r>
            <a:r>
              <a:rPr lang="cs-CZ" baseline="-25000" dirty="0" smtClean="0"/>
              <a:t>1</a:t>
            </a:r>
            <a:endParaRPr lang="cs-CZ" baseline="-25000" dirty="0"/>
          </a:p>
        </p:txBody>
      </p:sp>
      <p:sp>
        <p:nvSpPr>
          <p:cNvPr id="54" name="TextovéPole 53"/>
          <p:cNvSpPr txBox="1"/>
          <p:nvPr/>
        </p:nvSpPr>
        <p:spPr>
          <a:xfrm>
            <a:off x="4044546" y="548680"/>
            <a:ext cx="4042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u</a:t>
            </a:r>
            <a:r>
              <a:rPr lang="cs-CZ" baseline="-25000" dirty="0" smtClean="0"/>
              <a:t>2</a:t>
            </a:r>
            <a:endParaRPr lang="cs-CZ" baseline="-25000" dirty="0"/>
          </a:p>
        </p:txBody>
      </p:sp>
      <p:sp>
        <p:nvSpPr>
          <p:cNvPr id="55" name="TextovéPole 54"/>
          <p:cNvSpPr txBox="1"/>
          <p:nvPr/>
        </p:nvSpPr>
        <p:spPr>
          <a:xfrm>
            <a:off x="4644654" y="683404"/>
            <a:ext cx="359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/>
              <a:t>i</a:t>
            </a:r>
            <a:r>
              <a:rPr lang="cs-CZ" baseline="-25000" dirty="0" err="1" smtClean="0"/>
              <a:t>R</a:t>
            </a:r>
            <a:endParaRPr lang="cs-CZ" baseline="-25000" dirty="0"/>
          </a:p>
        </p:txBody>
      </p:sp>
      <p:cxnSp>
        <p:nvCxnSpPr>
          <p:cNvPr id="57" name="Přímá spojovací čára 56"/>
          <p:cNvCxnSpPr/>
          <p:nvPr/>
        </p:nvCxnSpPr>
        <p:spPr>
          <a:xfrm>
            <a:off x="2616061" y="943889"/>
            <a:ext cx="432048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Přímá spojovací čára 57"/>
          <p:cNvCxnSpPr/>
          <p:nvPr/>
        </p:nvCxnSpPr>
        <p:spPr>
          <a:xfrm>
            <a:off x="4067944" y="932166"/>
            <a:ext cx="432048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ovéPole 59"/>
          <p:cNvSpPr txBox="1"/>
          <p:nvPr/>
        </p:nvSpPr>
        <p:spPr>
          <a:xfrm>
            <a:off x="6660232" y="1951672"/>
            <a:ext cx="2483768" cy="1477328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cs-CZ" b="1" dirty="0" smtClean="0">
              <a:solidFill>
                <a:srgbClr val="FF0000"/>
              </a:solidFill>
            </a:endParaRPr>
          </a:p>
          <a:p>
            <a:r>
              <a:rPr lang="cs-CZ" b="1" dirty="0" smtClean="0">
                <a:solidFill>
                  <a:srgbClr val="FF0000"/>
                </a:solidFill>
              </a:rPr>
              <a:t>Zobecněné úsilí „e“</a:t>
            </a:r>
          </a:p>
          <a:p>
            <a:r>
              <a:rPr lang="cs-CZ" b="1" dirty="0" smtClean="0">
                <a:solidFill>
                  <a:srgbClr val="FF0000"/>
                </a:solidFill>
              </a:rPr>
              <a:t>Zobecněný tok  „f“</a:t>
            </a:r>
          </a:p>
          <a:p>
            <a:endParaRPr lang="cs-CZ" b="1" dirty="0" smtClean="0">
              <a:solidFill>
                <a:srgbClr val="FF0000"/>
              </a:solidFill>
            </a:endParaRPr>
          </a:p>
          <a:p>
            <a:pPr algn="ctr"/>
            <a:r>
              <a:rPr lang="cs-CZ" b="1" dirty="0" smtClean="0">
                <a:solidFill>
                  <a:srgbClr val="FF0000"/>
                </a:solidFill>
              </a:rPr>
              <a:t>e=</a:t>
            </a:r>
            <a:r>
              <a:rPr lang="cs-CZ" b="1" dirty="0" err="1" smtClean="0">
                <a:solidFill>
                  <a:srgbClr val="FF0000"/>
                </a:solidFill>
              </a:rPr>
              <a:t>rf</a:t>
            </a:r>
            <a:endParaRPr lang="cs-CZ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17" grpId="0" animBg="1"/>
      <p:bldP spid="20" grpId="0"/>
      <p:bldP spid="21" grpId="0" animBg="1"/>
      <p:bldP spid="22" grpId="0"/>
      <p:bldP spid="23" grpId="0"/>
      <p:bldP spid="24" grpId="0"/>
      <p:bldP spid="25" grpId="0"/>
      <p:bldP spid="28" grpId="0"/>
      <p:bldP spid="29" grpId="0" animBg="1"/>
      <p:bldP spid="30" grpId="0"/>
      <p:bldP spid="31" grpId="0"/>
      <p:bldP spid="35" grpId="0"/>
      <p:bldP spid="36" grpId="0" animBg="1"/>
      <p:bldP spid="37" grpId="0" animBg="1"/>
      <p:bldP spid="38" grpId="0"/>
      <p:bldP spid="39" grpId="0"/>
      <p:bldP spid="40" grpId="0"/>
      <p:bldP spid="41" grpId="0"/>
      <p:bldP spid="8" grpId="0"/>
      <p:bldP spid="60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1"/>
          <p:cNvSpPr txBox="1">
            <a:spLocks/>
          </p:cNvSpPr>
          <p:nvPr/>
        </p:nvSpPr>
        <p:spPr bwMode="auto">
          <a:xfrm>
            <a:off x="462372" y="-243409"/>
            <a:ext cx="8219256" cy="100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600" b="0" i="0" u="none" strike="noStrike" kern="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Modelování fyzikálního světa - analogie</a:t>
            </a:r>
            <a:endParaRPr kumimoji="0" lang="cs-CZ" sz="36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107504" y="764704"/>
            <a:ext cx="21066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Elektrická doména</a:t>
            </a:r>
            <a:endParaRPr lang="cs-CZ" dirty="0"/>
          </a:p>
        </p:txBody>
      </p:sp>
      <p:grpSp>
        <p:nvGrpSpPr>
          <p:cNvPr id="12" name="Skupina 11"/>
          <p:cNvGrpSpPr/>
          <p:nvPr/>
        </p:nvGrpSpPr>
        <p:grpSpPr>
          <a:xfrm rot="16200000">
            <a:off x="2771800" y="692696"/>
            <a:ext cx="864096" cy="1008112"/>
            <a:chOff x="5292080" y="908720"/>
            <a:chExt cx="864096" cy="1008112"/>
          </a:xfrm>
        </p:grpSpPr>
        <p:grpSp>
          <p:nvGrpSpPr>
            <p:cNvPr id="7" name="Skupina 181"/>
            <p:cNvGrpSpPr/>
            <p:nvPr/>
          </p:nvGrpSpPr>
          <p:grpSpPr>
            <a:xfrm>
              <a:off x="5292080" y="1253397"/>
              <a:ext cx="864096" cy="152400"/>
              <a:chOff x="4139952" y="3140968"/>
              <a:chExt cx="864096" cy="152400"/>
            </a:xfrm>
          </p:grpSpPr>
          <p:cxnSp>
            <p:nvCxnSpPr>
              <p:cNvPr id="8" name="Přímá spojovací čára 7"/>
              <p:cNvCxnSpPr/>
              <p:nvPr/>
            </p:nvCxnSpPr>
            <p:spPr>
              <a:xfrm>
                <a:off x="4139952" y="3140968"/>
                <a:ext cx="864096" cy="0"/>
              </a:xfrm>
              <a:prstGeom prst="line">
                <a:avLst/>
              </a:prstGeom>
              <a:ln w="762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Přímá spojovací čára 8"/>
              <p:cNvCxnSpPr/>
              <p:nvPr/>
            </p:nvCxnSpPr>
            <p:spPr>
              <a:xfrm>
                <a:off x="4139952" y="3293368"/>
                <a:ext cx="864096" cy="0"/>
              </a:xfrm>
              <a:prstGeom prst="line">
                <a:avLst/>
              </a:prstGeom>
              <a:ln w="762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0" name="Přímá spojovací čára 9"/>
            <p:cNvCxnSpPr/>
            <p:nvPr/>
          </p:nvCxnSpPr>
          <p:spPr>
            <a:xfrm flipV="1">
              <a:off x="5724128" y="908720"/>
              <a:ext cx="0" cy="34467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Přímá spojovací čára 10"/>
            <p:cNvCxnSpPr/>
            <p:nvPr/>
          </p:nvCxnSpPr>
          <p:spPr>
            <a:xfrm flipV="1">
              <a:off x="5724128" y="1412777"/>
              <a:ext cx="0" cy="50405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TextovéPole 18"/>
          <p:cNvSpPr txBox="1"/>
          <p:nvPr/>
        </p:nvSpPr>
        <p:spPr>
          <a:xfrm>
            <a:off x="4283968" y="620688"/>
            <a:ext cx="11993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Q=C *</a:t>
            </a:r>
            <a:r>
              <a:rPr lang="cs-CZ" dirty="0" err="1" smtClean="0"/>
              <a:t>u</a:t>
            </a:r>
            <a:r>
              <a:rPr lang="cs-CZ" baseline="-25000" dirty="0" err="1" smtClean="0"/>
              <a:t>C</a:t>
            </a:r>
            <a:r>
              <a:rPr lang="cs-CZ" baseline="-25000" dirty="0" smtClean="0"/>
              <a:t> </a:t>
            </a:r>
            <a:r>
              <a:rPr lang="cs-CZ" dirty="0" smtClean="0"/>
              <a:t>  </a:t>
            </a:r>
            <a:endParaRPr lang="cs-CZ" baseline="-25000" dirty="0"/>
          </a:p>
        </p:txBody>
      </p:sp>
      <p:grpSp>
        <p:nvGrpSpPr>
          <p:cNvPr id="68" name="Skupina 67"/>
          <p:cNvGrpSpPr/>
          <p:nvPr/>
        </p:nvGrpSpPr>
        <p:grpSpPr>
          <a:xfrm>
            <a:off x="4283968" y="971436"/>
            <a:ext cx="2872344" cy="729372"/>
            <a:chOff x="4283968" y="971436"/>
            <a:chExt cx="2872344" cy="729372"/>
          </a:xfrm>
        </p:grpSpPr>
        <p:grpSp>
          <p:nvGrpSpPr>
            <p:cNvPr id="57" name="Skupina 56"/>
            <p:cNvGrpSpPr/>
            <p:nvPr/>
          </p:nvGrpSpPr>
          <p:grpSpPr>
            <a:xfrm>
              <a:off x="4283968" y="980728"/>
              <a:ext cx="2872344" cy="720080"/>
              <a:chOff x="4283968" y="980728"/>
              <a:chExt cx="2872344" cy="720080"/>
            </a:xfrm>
          </p:grpSpPr>
          <p:sp>
            <p:nvSpPr>
              <p:cNvPr id="16" name="TextovéPole 15"/>
              <p:cNvSpPr txBox="1"/>
              <p:nvPr/>
            </p:nvSpPr>
            <p:spPr>
              <a:xfrm>
                <a:off x="4860032" y="980728"/>
                <a:ext cx="28405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dirty="0" smtClean="0"/>
                  <a:t>1</a:t>
                </a:r>
                <a:endParaRPr lang="cs-CZ" dirty="0"/>
              </a:p>
            </p:txBody>
          </p:sp>
          <p:grpSp>
            <p:nvGrpSpPr>
              <p:cNvPr id="48" name="Skupina 47"/>
              <p:cNvGrpSpPr/>
              <p:nvPr/>
            </p:nvGrpSpPr>
            <p:grpSpPr>
              <a:xfrm>
                <a:off x="4283968" y="1124744"/>
                <a:ext cx="2872344" cy="576064"/>
                <a:chOff x="4283968" y="1124744"/>
                <a:chExt cx="2872344" cy="576064"/>
              </a:xfrm>
            </p:grpSpPr>
            <p:sp>
              <p:nvSpPr>
                <p:cNvPr id="14" name="TextovéPole 13"/>
                <p:cNvSpPr txBox="1"/>
                <p:nvPr/>
              </p:nvSpPr>
              <p:spPr>
                <a:xfrm>
                  <a:off x="4283968" y="1187460"/>
                  <a:ext cx="144783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cs-CZ" dirty="0" err="1" smtClean="0"/>
                    <a:t>u</a:t>
                  </a:r>
                  <a:r>
                    <a:rPr lang="cs-CZ" baseline="-25000" dirty="0" err="1" smtClean="0"/>
                    <a:t>C</a:t>
                  </a:r>
                  <a:r>
                    <a:rPr lang="cs-CZ" baseline="-25000" dirty="0" smtClean="0"/>
                    <a:t> </a:t>
                  </a:r>
                  <a:r>
                    <a:rPr lang="cs-CZ" dirty="0" smtClean="0"/>
                    <a:t>=         Q   </a:t>
                  </a:r>
                  <a:endParaRPr lang="cs-CZ" baseline="-25000" dirty="0"/>
                </a:p>
              </p:txBody>
            </p:sp>
            <p:cxnSp>
              <p:nvCxnSpPr>
                <p:cNvPr id="17" name="Přímá spojovací čára 16"/>
                <p:cNvCxnSpPr/>
                <p:nvPr/>
              </p:nvCxnSpPr>
              <p:spPr>
                <a:xfrm>
                  <a:off x="4860032" y="1340768"/>
                  <a:ext cx="288032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8" name="TextovéPole 17"/>
                <p:cNvSpPr txBox="1"/>
                <p:nvPr/>
              </p:nvSpPr>
              <p:spPr>
                <a:xfrm>
                  <a:off x="4815922" y="1331476"/>
                  <a:ext cx="33214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cs-CZ" dirty="0" smtClean="0"/>
                    <a:t>C</a:t>
                  </a:r>
                  <a:endParaRPr lang="cs-CZ" dirty="0"/>
                </a:p>
              </p:txBody>
            </p:sp>
            <p:sp>
              <p:nvSpPr>
                <p:cNvPr id="20" name="TextovéPole 19"/>
                <p:cNvSpPr txBox="1"/>
                <p:nvPr/>
              </p:nvSpPr>
              <p:spPr>
                <a:xfrm>
                  <a:off x="5508104" y="1196752"/>
                  <a:ext cx="164820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cs-CZ" baseline="-25000" dirty="0" smtClean="0"/>
                    <a:t> </a:t>
                  </a:r>
                  <a:r>
                    <a:rPr lang="cs-CZ" dirty="0" smtClean="0"/>
                    <a:t>=             </a:t>
                  </a:r>
                  <a:r>
                    <a:rPr lang="cs-CZ" dirty="0" err="1" smtClean="0"/>
                    <a:t>i</a:t>
                  </a:r>
                  <a:r>
                    <a:rPr lang="cs-CZ" baseline="-25000" dirty="0" err="1" smtClean="0"/>
                    <a:t>C</a:t>
                  </a:r>
                  <a:r>
                    <a:rPr lang="cs-CZ" dirty="0" smtClean="0"/>
                    <a:t> </a:t>
                  </a:r>
                  <a:r>
                    <a:rPr lang="cs-CZ" dirty="0" err="1" smtClean="0"/>
                    <a:t>dt</a:t>
                  </a:r>
                  <a:r>
                    <a:rPr lang="cs-CZ" dirty="0" smtClean="0"/>
                    <a:t>  </a:t>
                  </a:r>
                  <a:endParaRPr lang="cs-CZ" baseline="-25000" dirty="0"/>
                </a:p>
              </p:txBody>
            </p:sp>
            <p:sp>
              <p:nvSpPr>
                <p:cNvPr id="21" name="Volný tvar 20"/>
                <p:cNvSpPr/>
                <p:nvPr/>
              </p:nvSpPr>
              <p:spPr>
                <a:xfrm>
                  <a:off x="6228184" y="1124744"/>
                  <a:ext cx="173736" cy="453392"/>
                </a:xfrm>
                <a:custGeom>
                  <a:avLst/>
                  <a:gdLst>
                    <a:gd name="connsiteX0" fmla="*/ 173736 w 173736"/>
                    <a:gd name="connsiteY0" fmla="*/ 68580 h 597408"/>
                    <a:gd name="connsiteX1" fmla="*/ 118872 w 173736"/>
                    <a:gd name="connsiteY1" fmla="*/ 41148 h 597408"/>
                    <a:gd name="connsiteX2" fmla="*/ 91440 w 173736"/>
                    <a:gd name="connsiteY2" fmla="*/ 315468 h 597408"/>
                    <a:gd name="connsiteX3" fmla="*/ 64008 w 173736"/>
                    <a:gd name="connsiteY3" fmla="*/ 562356 h 597408"/>
                    <a:gd name="connsiteX4" fmla="*/ 0 w 173736"/>
                    <a:gd name="connsiteY4" fmla="*/ 525780 h 5974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73736" h="597408">
                      <a:moveTo>
                        <a:pt x="173736" y="68580"/>
                      </a:moveTo>
                      <a:cubicBezTo>
                        <a:pt x="153162" y="34290"/>
                        <a:pt x="132588" y="0"/>
                        <a:pt x="118872" y="41148"/>
                      </a:cubicBezTo>
                      <a:cubicBezTo>
                        <a:pt x="105156" y="82296"/>
                        <a:pt x="100584" y="228600"/>
                        <a:pt x="91440" y="315468"/>
                      </a:cubicBezTo>
                      <a:cubicBezTo>
                        <a:pt x="82296" y="402336"/>
                        <a:pt x="79248" y="527304"/>
                        <a:pt x="64008" y="562356"/>
                      </a:cubicBezTo>
                      <a:cubicBezTo>
                        <a:pt x="48768" y="597408"/>
                        <a:pt x="24384" y="561594"/>
                        <a:pt x="0" y="525780"/>
                      </a:cubicBezTo>
                    </a:path>
                  </a:pathLst>
                </a:cu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cxnSp>
              <p:nvCxnSpPr>
                <p:cNvPr id="22" name="Přímá spojovací čára 21"/>
                <p:cNvCxnSpPr/>
                <p:nvPr/>
              </p:nvCxnSpPr>
              <p:spPr>
                <a:xfrm>
                  <a:off x="5868144" y="1340768"/>
                  <a:ext cx="288032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3" name="TextovéPole 22"/>
                <p:cNvSpPr txBox="1"/>
                <p:nvPr/>
              </p:nvSpPr>
              <p:spPr>
                <a:xfrm>
                  <a:off x="5796136" y="1331476"/>
                  <a:ext cx="33214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cs-CZ" dirty="0" smtClean="0"/>
                    <a:t>C</a:t>
                  </a:r>
                  <a:endParaRPr lang="cs-CZ" dirty="0"/>
                </a:p>
              </p:txBody>
            </p:sp>
          </p:grpSp>
        </p:grpSp>
        <p:sp>
          <p:nvSpPr>
            <p:cNvPr id="24" name="TextovéPole 23"/>
            <p:cNvSpPr txBox="1"/>
            <p:nvPr/>
          </p:nvSpPr>
          <p:spPr>
            <a:xfrm>
              <a:off x="5868144" y="971436"/>
              <a:ext cx="2840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 smtClean="0"/>
                <a:t>1</a:t>
              </a:r>
              <a:endParaRPr lang="cs-CZ" dirty="0"/>
            </a:p>
          </p:txBody>
        </p:sp>
      </p:grpSp>
      <p:grpSp>
        <p:nvGrpSpPr>
          <p:cNvPr id="137" name="Skupina 136"/>
          <p:cNvGrpSpPr/>
          <p:nvPr/>
        </p:nvGrpSpPr>
        <p:grpSpPr>
          <a:xfrm>
            <a:off x="107504" y="1700808"/>
            <a:ext cx="7168906" cy="1152128"/>
            <a:chOff x="107504" y="1700808"/>
            <a:chExt cx="7168906" cy="1152128"/>
          </a:xfrm>
        </p:grpSpPr>
        <p:sp>
          <p:nvSpPr>
            <p:cNvPr id="138" name="TextovéPole 137"/>
            <p:cNvSpPr txBox="1"/>
            <p:nvPr/>
          </p:nvSpPr>
          <p:spPr>
            <a:xfrm>
              <a:off x="107504" y="1700808"/>
              <a:ext cx="22990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 smtClean="0"/>
                <a:t>Mechanická doména</a:t>
              </a:r>
              <a:endParaRPr lang="cs-CZ" dirty="0"/>
            </a:p>
          </p:txBody>
        </p:sp>
        <p:grpSp>
          <p:nvGrpSpPr>
            <p:cNvPr id="139" name="Skupina 164"/>
            <p:cNvGrpSpPr/>
            <p:nvPr/>
          </p:nvGrpSpPr>
          <p:grpSpPr>
            <a:xfrm>
              <a:off x="2690648" y="2116846"/>
              <a:ext cx="1377296" cy="232034"/>
              <a:chOff x="1970568" y="5471512"/>
              <a:chExt cx="1377296" cy="232034"/>
            </a:xfrm>
          </p:grpSpPr>
          <p:grpSp>
            <p:nvGrpSpPr>
              <p:cNvPr id="159" name="Skupina 18"/>
              <p:cNvGrpSpPr/>
              <p:nvPr/>
            </p:nvGrpSpPr>
            <p:grpSpPr>
              <a:xfrm>
                <a:off x="2186592" y="5471512"/>
                <a:ext cx="801232" cy="232034"/>
                <a:chOff x="3203848" y="3701021"/>
                <a:chExt cx="1800200" cy="248046"/>
              </a:xfrm>
            </p:grpSpPr>
            <p:sp>
              <p:nvSpPr>
                <p:cNvPr id="162" name="Volný tvar 161"/>
                <p:cNvSpPr/>
                <p:nvPr/>
              </p:nvSpPr>
              <p:spPr>
                <a:xfrm>
                  <a:off x="3203848" y="3701021"/>
                  <a:ext cx="360040" cy="232035"/>
                </a:xfrm>
                <a:custGeom>
                  <a:avLst/>
                  <a:gdLst>
                    <a:gd name="connsiteX0" fmla="*/ 0 w 557784"/>
                    <a:gd name="connsiteY0" fmla="*/ 373380 h 409956"/>
                    <a:gd name="connsiteX1" fmla="*/ 164592 w 557784"/>
                    <a:gd name="connsiteY1" fmla="*/ 89916 h 409956"/>
                    <a:gd name="connsiteX2" fmla="*/ 420624 w 557784"/>
                    <a:gd name="connsiteY2" fmla="*/ 53340 h 409956"/>
                    <a:gd name="connsiteX3" fmla="*/ 557784 w 557784"/>
                    <a:gd name="connsiteY3" fmla="*/ 409956 h 409956"/>
                    <a:gd name="connsiteX0" fmla="*/ 0 w 557784"/>
                    <a:gd name="connsiteY0" fmla="*/ 349380 h 385956"/>
                    <a:gd name="connsiteX1" fmla="*/ 164592 w 557784"/>
                    <a:gd name="connsiteY1" fmla="*/ 65916 h 385956"/>
                    <a:gd name="connsiteX2" fmla="*/ 426360 w 557784"/>
                    <a:gd name="connsiteY2" fmla="*/ 53340 h 385956"/>
                    <a:gd name="connsiteX3" fmla="*/ 557784 w 557784"/>
                    <a:gd name="connsiteY3" fmla="*/ 385956 h 385956"/>
                    <a:gd name="connsiteX0" fmla="*/ 0 w 557784"/>
                    <a:gd name="connsiteY0" fmla="*/ 339475 h 376051"/>
                    <a:gd name="connsiteX1" fmla="*/ 138328 w 557784"/>
                    <a:gd name="connsiteY1" fmla="*/ 115443 h 376051"/>
                    <a:gd name="connsiteX2" fmla="*/ 426360 w 557784"/>
                    <a:gd name="connsiteY2" fmla="*/ 43435 h 376051"/>
                    <a:gd name="connsiteX3" fmla="*/ 557784 w 557784"/>
                    <a:gd name="connsiteY3" fmla="*/ 376051 h 376051"/>
                    <a:gd name="connsiteX0" fmla="*/ 0 w 557784"/>
                    <a:gd name="connsiteY0" fmla="*/ 267467 h 304043"/>
                    <a:gd name="connsiteX1" fmla="*/ 138328 w 557784"/>
                    <a:gd name="connsiteY1" fmla="*/ 43435 h 304043"/>
                    <a:gd name="connsiteX2" fmla="*/ 426360 w 557784"/>
                    <a:gd name="connsiteY2" fmla="*/ 43435 h 304043"/>
                    <a:gd name="connsiteX3" fmla="*/ 557784 w 557784"/>
                    <a:gd name="connsiteY3" fmla="*/ 304043 h 3040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57784" h="304043">
                      <a:moveTo>
                        <a:pt x="0" y="267467"/>
                      </a:moveTo>
                      <a:cubicBezTo>
                        <a:pt x="47244" y="152405"/>
                        <a:pt x="67268" y="80774"/>
                        <a:pt x="138328" y="43435"/>
                      </a:cubicBezTo>
                      <a:cubicBezTo>
                        <a:pt x="209388" y="6096"/>
                        <a:pt x="356451" y="0"/>
                        <a:pt x="426360" y="43435"/>
                      </a:cubicBezTo>
                      <a:cubicBezTo>
                        <a:pt x="496269" y="86870"/>
                        <a:pt x="521970" y="152405"/>
                        <a:pt x="557784" y="304043"/>
                      </a:cubicBezTo>
                    </a:path>
                  </a:pathLst>
                </a:cu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sp>
              <p:nvSpPr>
                <p:cNvPr id="163" name="Volný tvar 162"/>
                <p:cNvSpPr/>
                <p:nvPr/>
              </p:nvSpPr>
              <p:spPr>
                <a:xfrm>
                  <a:off x="3563888" y="3717032"/>
                  <a:ext cx="360040" cy="232035"/>
                </a:xfrm>
                <a:custGeom>
                  <a:avLst/>
                  <a:gdLst>
                    <a:gd name="connsiteX0" fmla="*/ 0 w 557784"/>
                    <a:gd name="connsiteY0" fmla="*/ 373380 h 409956"/>
                    <a:gd name="connsiteX1" fmla="*/ 164592 w 557784"/>
                    <a:gd name="connsiteY1" fmla="*/ 89916 h 409956"/>
                    <a:gd name="connsiteX2" fmla="*/ 420624 w 557784"/>
                    <a:gd name="connsiteY2" fmla="*/ 53340 h 409956"/>
                    <a:gd name="connsiteX3" fmla="*/ 557784 w 557784"/>
                    <a:gd name="connsiteY3" fmla="*/ 409956 h 409956"/>
                    <a:gd name="connsiteX0" fmla="*/ 0 w 557784"/>
                    <a:gd name="connsiteY0" fmla="*/ 349380 h 385956"/>
                    <a:gd name="connsiteX1" fmla="*/ 164592 w 557784"/>
                    <a:gd name="connsiteY1" fmla="*/ 65916 h 385956"/>
                    <a:gd name="connsiteX2" fmla="*/ 426360 w 557784"/>
                    <a:gd name="connsiteY2" fmla="*/ 53340 h 385956"/>
                    <a:gd name="connsiteX3" fmla="*/ 557784 w 557784"/>
                    <a:gd name="connsiteY3" fmla="*/ 385956 h 385956"/>
                    <a:gd name="connsiteX0" fmla="*/ 0 w 557784"/>
                    <a:gd name="connsiteY0" fmla="*/ 339475 h 376051"/>
                    <a:gd name="connsiteX1" fmla="*/ 138328 w 557784"/>
                    <a:gd name="connsiteY1" fmla="*/ 115443 h 376051"/>
                    <a:gd name="connsiteX2" fmla="*/ 426360 w 557784"/>
                    <a:gd name="connsiteY2" fmla="*/ 43435 h 376051"/>
                    <a:gd name="connsiteX3" fmla="*/ 557784 w 557784"/>
                    <a:gd name="connsiteY3" fmla="*/ 376051 h 376051"/>
                    <a:gd name="connsiteX0" fmla="*/ 0 w 557784"/>
                    <a:gd name="connsiteY0" fmla="*/ 267467 h 304043"/>
                    <a:gd name="connsiteX1" fmla="*/ 138328 w 557784"/>
                    <a:gd name="connsiteY1" fmla="*/ 43435 h 304043"/>
                    <a:gd name="connsiteX2" fmla="*/ 426360 w 557784"/>
                    <a:gd name="connsiteY2" fmla="*/ 43435 h 304043"/>
                    <a:gd name="connsiteX3" fmla="*/ 557784 w 557784"/>
                    <a:gd name="connsiteY3" fmla="*/ 304043 h 3040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57784" h="304043">
                      <a:moveTo>
                        <a:pt x="0" y="267467"/>
                      </a:moveTo>
                      <a:cubicBezTo>
                        <a:pt x="47244" y="152405"/>
                        <a:pt x="67268" y="80774"/>
                        <a:pt x="138328" y="43435"/>
                      </a:cubicBezTo>
                      <a:cubicBezTo>
                        <a:pt x="209388" y="6096"/>
                        <a:pt x="356451" y="0"/>
                        <a:pt x="426360" y="43435"/>
                      </a:cubicBezTo>
                      <a:cubicBezTo>
                        <a:pt x="496269" y="86870"/>
                        <a:pt x="521970" y="152405"/>
                        <a:pt x="557784" y="304043"/>
                      </a:cubicBezTo>
                    </a:path>
                  </a:pathLst>
                </a:cu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sp>
              <p:nvSpPr>
                <p:cNvPr id="164" name="Volný tvar 163"/>
                <p:cNvSpPr/>
                <p:nvPr/>
              </p:nvSpPr>
              <p:spPr>
                <a:xfrm>
                  <a:off x="3923928" y="3717032"/>
                  <a:ext cx="360040" cy="232035"/>
                </a:xfrm>
                <a:custGeom>
                  <a:avLst/>
                  <a:gdLst>
                    <a:gd name="connsiteX0" fmla="*/ 0 w 557784"/>
                    <a:gd name="connsiteY0" fmla="*/ 373380 h 409956"/>
                    <a:gd name="connsiteX1" fmla="*/ 164592 w 557784"/>
                    <a:gd name="connsiteY1" fmla="*/ 89916 h 409956"/>
                    <a:gd name="connsiteX2" fmla="*/ 420624 w 557784"/>
                    <a:gd name="connsiteY2" fmla="*/ 53340 h 409956"/>
                    <a:gd name="connsiteX3" fmla="*/ 557784 w 557784"/>
                    <a:gd name="connsiteY3" fmla="*/ 409956 h 409956"/>
                    <a:gd name="connsiteX0" fmla="*/ 0 w 557784"/>
                    <a:gd name="connsiteY0" fmla="*/ 349380 h 385956"/>
                    <a:gd name="connsiteX1" fmla="*/ 164592 w 557784"/>
                    <a:gd name="connsiteY1" fmla="*/ 65916 h 385956"/>
                    <a:gd name="connsiteX2" fmla="*/ 426360 w 557784"/>
                    <a:gd name="connsiteY2" fmla="*/ 53340 h 385956"/>
                    <a:gd name="connsiteX3" fmla="*/ 557784 w 557784"/>
                    <a:gd name="connsiteY3" fmla="*/ 385956 h 385956"/>
                    <a:gd name="connsiteX0" fmla="*/ 0 w 557784"/>
                    <a:gd name="connsiteY0" fmla="*/ 339475 h 376051"/>
                    <a:gd name="connsiteX1" fmla="*/ 138328 w 557784"/>
                    <a:gd name="connsiteY1" fmla="*/ 115443 h 376051"/>
                    <a:gd name="connsiteX2" fmla="*/ 426360 w 557784"/>
                    <a:gd name="connsiteY2" fmla="*/ 43435 h 376051"/>
                    <a:gd name="connsiteX3" fmla="*/ 557784 w 557784"/>
                    <a:gd name="connsiteY3" fmla="*/ 376051 h 376051"/>
                    <a:gd name="connsiteX0" fmla="*/ 0 w 557784"/>
                    <a:gd name="connsiteY0" fmla="*/ 267467 h 304043"/>
                    <a:gd name="connsiteX1" fmla="*/ 138328 w 557784"/>
                    <a:gd name="connsiteY1" fmla="*/ 43435 h 304043"/>
                    <a:gd name="connsiteX2" fmla="*/ 426360 w 557784"/>
                    <a:gd name="connsiteY2" fmla="*/ 43435 h 304043"/>
                    <a:gd name="connsiteX3" fmla="*/ 557784 w 557784"/>
                    <a:gd name="connsiteY3" fmla="*/ 304043 h 3040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57784" h="304043">
                      <a:moveTo>
                        <a:pt x="0" y="267467"/>
                      </a:moveTo>
                      <a:cubicBezTo>
                        <a:pt x="47244" y="152405"/>
                        <a:pt x="67268" y="80774"/>
                        <a:pt x="138328" y="43435"/>
                      </a:cubicBezTo>
                      <a:cubicBezTo>
                        <a:pt x="209388" y="6096"/>
                        <a:pt x="356451" y="0"/>
                        <a:pt x="426360" y="43435"/>
                      </a:cubicBezTo>
                      <a:cubicBezTo>
                        <a:pt x="496269" y="86870"/>
                        <a:pt x="521970" y="152405"/>
                        <a:pt x="557784" y="304043"/>
                      </a:cubicBezTo>
                    </a:path>
                  </a:pathLst>
                </a:cu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sp>
              <p:nvSpPr>
                <p:cNvPr id="165" name="Volný tvar 164"/>
                <p:cNvSpPr/>
                <p:nvPr/>
              </p:nvSpPr>
              <p:spPr>
                <a:xfrm>
                  <a:off x="4283968" y="3717032"/>
                  <a:ext cx="360040" cy="232035"/>
                </a:xfrm>
                <a:custGeom>
                  <a:avLst/>
                  <a:gdLst>
                    <a:gd name="connsiteX0" fmla="*/ 0 w 557784"/>
                    <a:gd name="connsiteY0" fmla="*/ 373380 h 409956"/>
                    <a:gd name="connsiteX1" fmla="*/ 164592 w 557784"/>
                    <a:gd name="connsiteY1" fmla="*/ 89916 h 409956"/>
                    <a:gd name="connsiteX2" fmla="*/ 420624 w 557784"/>
                    <a:gd name="connsiteY2" fmla="*/ 53340 h 409956"/>
                    <a:gd name="connsiteX3" fmla="*/ 557784 w 557784"/>
                    <a:gd name="connsiteY3" fmla="*/ 409956 h 409956"/>
                    <a:gd name="connsiteX0" fmla="*/ 0 w 557784"/>
                    <a:gd name="connsiteY0" fmla="*/ 349380 h 385956"/>
                    <a:gd name="connsiteX1" fmla="*/ 164592 w 557784"/>
                    <a:gd name="connsiteY1" fmla="*/ 65916 h 385956"/>
                    <a:gd name="connsiteX2" fmla="*/ 426360 w 557784"/>
                    <a:gd name="connsiteY2" fmla="*/ 53340 h 385956"/>
                    <a:gd name="connsiteX3" fmla="*/ 557784 w 557784"/>
                    <a:gd name="connsiteY3" fmla="*/ 385956 h 385956"/>
                    <a:gd name="connsiteX0" fmla="*/ 0 w 557784"/>
                    <a:gd name="connsiteY0" fmla="*/ 339475 h 376051"/>
                    <a:gd name="connsiteX1" fmla="*/ 138328 w 557784"/>
                    <a:gd name="connsiteY1" fmla="*/ 115443 h 376051"/>
                    <a:gd name="connsiteX2" fmla="*/ 426360 w 557784"/>
                    <a:gd name="connsiteY2" fmla="*/ 43435 h 376051"/>
                    <a:gd name="connsiteX3" fmla="*/ 557784 w 557784"/>
                    <a:gd name="connsiteY3" fmla="*/ 376051 h 376051"/>
                    <a:gd name="connsiteX0" fmla="*/ 0 w 557784"/>
                    <a:gd name="connsiteY0" fmla="*/ 267467 h 304043"/>
                    <a:gd name="connsiteX1" fmla="*/ 138328 w 557784"/>
                    <a:gd name="connsiteY1" fmla="*/ 43435 h 304043"/>
                    <a:gd name="connsiteX2" fmla="*/ 426360 w 557784"/>
                    <a:gd name="connsiteY2" fmla="*/ 43435 h 304043"/>
                    <a:gd name="connsiteX3" fmla="*/ 557784 w 557784"/>
                    <a:gd name="connsiteY3" fmla="*/ 304043 h 3040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57784" h="304043">
                      <a:moveTo>
                        <a:pt x="0" y="267467"/>
                      </a:moveTo>
                      <a:cubicBezTo>
                        <a:pt x="47244" y="152405"/>
                        <a:pt x="67268" y="80774"/>
                        <a:pt x="138328" y="43435"/>
                      </a:cubicBezTo>
                      <a:cubicBezTo>
                        <a:pt x="209388" y="6096"/>
                        <a:pt x="356451" y="0"/>
                        <a:pt x="426360" y="43435"/>
                      </a:cubicBezTo>
                      <a:cubicBezTo>
                        <a:pt x="496269" y="86870"/>
                        <a:pt x="521970" y="152405"/>
                        <a:pt x="557784" y="304043"/>
                      </a:cubicBezTo>
                    </a:path>
                  </a:pathLst>
                </a:cu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sp>
              <p:nvSpPr>
                <p:cNvPr id="166" name="Volný tvar 165"/>
                <p:cNvSpPr/>
                <p:nvPr/>
              </p:nvSpPr>
              <p:spPr>
                <a:xfrm>
                  <a:off x="4644008" y="3717032"/>
                  <a:ext cx="360040" cy="232035"/>
                </a:xfrm>
                <a:custGeom>
                  <a:avLst/>
                  <a:gdLst>
                    <a:gd name="connsiteX0" fmla="*/ 0 w 557784"/>
                    <a:gd name="connsiteY0" fmla="*/ 373380 h 409956"/>
                    <a:gd name="connsiteX1" fmla="*/ 164592 w 557784"/>
                    <a:gd name="connsiteY1" fmla="*/ 89916 h 409956"/>
                    <a:gd name="connsiteX2" fmla="*/ 420624 w 557784"/>
                    <a:gd name="connsiteY2" fmla="*/ 53340 h 409956"/>
                    <a:gd name="connsiteX3" fmla="*/ 557784 w 557784"/>
                    <a:gd name="connsiteY3" fmla="*/ 409956 h 409956"/>
                    <a:gd name="connsiteX0" fmla="*/ 0 w 557784"/>
                    <a:gd name="connsiteY0" fmla="*/ 349380 h 385956"/>
                    <a:gd name="connsiteX1" fmla="*/ 164592 w 557784"/>
                    <a:gd name="connsiteY1" fmla="*/ 65916 h 385956"/>
                    <a:gd name="connsiteX2" fmla="*/ 426360 w 557784"/>
                    <a:gd name="connsiteY2" fmla="*/ 53340 h 385956"/>
                    <a:gd name="connsiteX3" fmla="*/ 557784 w 557784"/>
                    <a:gd name="connsiteY3" fmla="*/ 385956 h 385956"/>
                    <a:gd name="connsiteX0" fmla="*/ 0 w 557784"/>
                    <a:gd name="connsiteY0" fmla="*/ 339475 h 376051"/>
                    <a:gd name="connsiteX1" fmla="*/ 138328 w 557784"/>
                    <a:gd name="connsiteY1" fmla="*/ 115443 h 376051"/>
                    <a:gd name="connsiteX2" fmla="*/ 426360 w 557784"/>
                    <a:gd name="connsiteY2" fmla="*/ 43435 h 376051"/>
                    <a:gd name="connsiteX3" fmla="*/ 557784 w 557784"/>
                    <a:gd name="connsiteY3" fmla="*/ 376051 h 376051"/>
                    <a:gd name="connsiteX0" fmla="*/ 0 w 557784"/>
                    <a:gd name="connsiteY0" fmla="*/ 267467 h 304043"/>
                    <a:gd name="connsiteX1" fmla="*/ 138328 w 557784"/>
                    <a:gd name="connsiteY1" fmla="*/ 43435 h 304043"/>
                    <a:gd name="connsiteX2" fmla="*/ 426360 w 557784"/>
                    <a:gd name="connsiteY2" fmla="*/ 43435 h 304043"/>
                    <a:gd name="connsiteX3" fmla="*/ 557784 w 557784"/>
                    <a:gd name="connsiteY3" fmla="*/ 304043 h 3040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57784" h="304043">
                      <a:moveTo>
                        <a:pt x="0" y="267467"/>
                      </a:moveTo>
                      <a:cubicBezTo>
                        <a:pt x="47244" y="152405"/>
                        <a:pt x="67268" y="80774"/>
                        <a:pt x="138328" y="43435"/>
                      </a:cubicBezTo>
                      <a:cubicBezTo>
                        <a:pt x="209388" y="6096"/>
                        <a:pt x="356451" y="0"/>
                        <a:pt x="426360" y="43435"/>
                      </a:cubicBezTo>
                      <a:cubicBezTo>
                        <a:pt x="496269" y="86870"/>
                        <a:pt x="521970" y="152405"/>
                        <a:pt x="557784" y="304043"/>
                      </a:cubicBezTo>
                    </a:path>
                  </a:pathLst>
                </a:cu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</p:grpSp>
          <p:cxnSp>
            <p:nvCxnSpPr>
              <p:cNvPr id="160" name="Přímá spojovací čára 159"/>
              <p:cNvCxnSpPr/>
              <p:nvPr/>
            </p:nvCxnSpPr>
            <p:spPr>
              <a:xfrm>
                <a:off x="1970568" y="5661248"/>
                <a:ext cx="216024" cy="1209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1" name="Přímá spojovací čára 160"/>
              <p:cNvCxnSpPr/>
              <p:nvPr/>
            </p:nvCxnSpPr>
            <p:spPr>
              <a:xfrm>
                <a:off x="2979824" y="5688680"/>
                <a:ext cx="368040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0" name="TextovéPole 139"/>
            <p:cNvSpPr txBox="1"/>
            <p:nvPr/>
          </p:nvSpPr>
          <p:spPr>
            <a:xfrm>
              <a:off x="2771800" y="2267580"/>
              <a:ext cx="99578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i="1" dirty="0" smtClean="0"/>
                <a:t>pružina</a:t>
              </a:r>
              <a:endParaRPr lang="cs-CZ" i="1" dirty="0"/>
            </a:p>
          </p:txBody>
        </p:sp>
        <p:sp>
          <p:nvSpPr>
            <p:cNvPr id="141" name="Šipka doprava 140"/>
            <p:cNvSpPr/>
            <p:nvPr/>
          </p:nvSpPr>
          <p:spPr>
            <a:xfrm flipH="1">
              <a:off x="2051720" y="2040210"/>
              <a:ext cx="720080" cy="452686"/>
            </a:xfrm>
            <a:prstGeom prst="rightArrow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dirty="0" smtClean="0">
                  <a:solidFill>
                    <a:schemeClr val="tx1"/>
                  </a:solidFill>
                </a:rPr>
                <a:t>F</a:t>
              </a:r>
              <a:endParaRPr lang="cs-CZ" dirty="0">
                <a:solidFill>
                  <a:schemeClr val="tx1"/>
                </a:solidFill>
              </a:endParaRPr>
            </a:p>
          </p:txBody>
        </p:sp>
        <p:sp>
          <p:nvSpPr>
            <p:cNvPr id="142" name="Obdélník 141"/>
            <p:cNvSpPr/>
            <p:nvPr/>
          </p:nvSpPr>
          <p:spPr>
            <a:xfrm>
              <a:off x="4067944" y="1916832"/>
              <a:ext cx="216024" cy="86409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cxnSp>
          <p:nvCxnSpPr>
            <p:cNvPr id="143" name="Přímá spojovací čára 142"/>
            <p:cNvCxnSpPr/>
            <p:nvPr/>
          </p:nvCxnSpPr>
          <p:spPr>
            <a:xfrm>
              <a:off x="2699792" y="2708920"/>
              <a:ext cx="792088" cy="0"/>
            </a:xfrm>
            <a:prstGeom prst="line">
              <a:avLst/>
            </a:prstGeom>
            <a:ln>
              <a:solidFill>
                <a:schemeClr val="tx1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4" name="TextovéPole 143"/>
            <p:cNvSpPr txBox="1"/>
            <p:nvPr/>
          </p:nvSpPr>
          <p:spPr>
            <a:xfrm>
              <a:off x="2902162" y="2420888"/>
              <a:ext cx="30168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i="1" dirty="0" smtClean="0"/>
                <a:t>x</a:t>
              </a:r>
              <a:endParaRPr lang="cs-CZ" i="1" dirty="0"/>
            </a:p>
          </p:txBody>
        </p:sp>
        <p:sp>
          <p:nvSpPr>
            <p:cNvPr id="145" name="TextovéPole 144"/>
            <p:cNvSpPr txBox="1"/>
            <p:nvPr/>
          </p:nvSpPr>
          <p:spPr>
            <a:xfrm>
              <a:off x="4427984" y="1916832"/>
              <a:ext cx="10502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 smtClean="0"/>
                <a:t>x=C *F</a:t>
              </a:r>
              <a:r>
                <a:rPr lang="cs-CZ" baseline="-25000" dirty="0" smtClean="0"/>
                <a:t> </a:t>
              </a:r>
              <a:r>
                <a:rPr lang="cs-CZ" dirty="0" smtClean="0"/>
                <a:t>  </a:t>
              </a:r>
              <a:endParaRPr lang="cs-CZ" baseline="-25000" dirty="0"/>
            </a:p>
          </p:txBody>
        </p:sp>
        <p:grpSp>
          <p:nvGrpSpPr>
            <p:cNvPr id="146" name="Skupina 68"/>
            <p:cNvGrpSpPr/>
            <p:nvPr/>
          </p:nvGrpSpPr>
          <p:grpSpPr>
            <a:xfrm>
              <a:off x="4355976" y="2123564"/>
              <a:ext cx="2920434" cy="729372"/>
              <a:chOff x="4283968" y="971436"/>
              <a:chExt cx="2920434" cy="729372"/>
            </a:xfrm>
          </p:grpSpPr>
          <p:grpSp>
            <p:nvGrpSpPr>
              <p:cNvPr id="148" name="Skupina 69"/>
              <p:cNvGrpSpPr/>
              <p:nvPr/>
            </p:nvGrpSpPr>
            <p:grpSpPr>
              <a:xfrm>
                <a:off x="4283968" y="980728"/>
                <a:ext cx="2920434" cy="720080"/>
                <a:chOff x="4283968" y="980728"/>
                <a:chExt cx="2920434" cy="720080"/>
              </a:xfrm>
            </p:grpSpPr>
            <p:sp>
              <p:nvSpPr>
                <p:cNvPr id="150" name="TextovéPole 149"/>
                <p:cNvSpPr txBox="1"/>
                <p:nvPr/>
              </p:nvSpPr>
              <p:spPr>
                <a:xfrm>
                  <a:off x="4860032" y="980728"/>
                  <a:ext cx="28405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cs-CZ" dirty="0" smtClean="0"/>
                    <a:t>1</a:t>
                  </a:r>
                  <a:endParaRPr lang="cs-CZ" dirty="0"/>
                </a:p>
              </p:txBody>
            </p:sp>
            <p:grpSp>
              <p:nvGrpSpPr>
                <p:cNvPr id="151" name="Skupina 72"/>
                <p:cNvGrpSpPr/>
                <p:nvPr/>
              </p:nvGrpSpPr>
              <p:grpSpPr>
                <a:xfrm>
                  <a:off x="4283968" y="1124744"/>
                  <a:ext cx="2920434" cy="576064"/>
                  <a:chOff x="4283968" y="1124744"/>
                  <a:chExt cx="2920434" cy="576064"/>
                </a:xfrm>
              </p:grpSpPr>
              <p:sp>
                <p:nvSpPr>
                  <p:cNvPr id="152" name="TextovéPole 151"/>
                  <p:cNvSpPr txBox="1"/>
                  <p:nvPr/>
                </p:nvSpPr>
                <p:spPr>
                  <a:xfrm>
                    <a:off x="4283968" y="1187460"/>
                    <a:ext cx="1467068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cs-CZ" dirty="0" smtClean="0"/>
                      <a:t>  F </a:t>
                    </a:r>
                    <a:r>
                      <a:rPr lang="cs-CZ" baseline="-25000" dirty="0" smtClean="0"/>
                      <a:t> </a:t>
                    </a:r>
                    <a:r>
                      <a:rPr lang="cs-CZ" dirty="0" smtClean="0"/>
                      <a:t>=         x   </a:t>
                    </a:r>
                    <a:endParaRPr lang="cs-CZ" baseline="-25000" dirty="0"/>
                  </a:p>
                </p:txBody>
              </p:sp>
              <p:cxnSp>
                <p:nvCxnSpPr>
                  <p:cNvPr id="153" name="Přímá spojovací čára 152"/>
                  <p:cNvCxnSpPr/>
                  <p:nvPr/>
                </p:nvCxnSpPr>
                <p:spPr>
                  <a:xfrm>
                    <a:off x="4860032" y="1340768"/>
                    <a:ext cx="288032" cy="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54" name="TextovéPole 153"/>
                  <p:cNvSpPr txBox="1"/>
                  <p:nvPr/>
                </p:nvSpPr>
                <p:spPr>
                  <a:xfrm>
                    <a:off x="4815922" y="1331476"/>
                    <a:ext cx="332142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cs-CZ" dirty="0" smtClean="0"/>
                      <a:t>C</a:t>
                    </a:r>
                    <a:endParaRPr lang="cs-CZ" dirty="0"/>
                  </a:p>
                </p:txBody>
              </p:sp>
              <p:sp>
                <p:nvSpPr>
                  <p:cNvPr id="155" name="TextovéPole 154"/>
                  <p:cNvSpPr txBox="1"/>
                  <p:nvPr/>
                </p:nvSpPr>
                <p:spPr>
                  <a:xfrm>
                    <a:off x="5508104" y="1196752"/>
                    <a:ext cx="1696298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cs-CZ" baseline="-25000" dirty="0" smtClean="0"/>
                      <a:t> </a:t>
                    </a:r>
                    <a:r>
                      <a:rPr lang="cs-CZ" dirty="0" smtClean="0"/>
                      <a:t>=             </a:t>
                    </a:r>
                    <a:r>
                      <a:rPr lang="cs-CZ" dirty="0" err="1" smtClean="0"/>
                      <a:t>v</a:t>
                    </a:r>
                    <a:r>
                      <a:rPr lang="cs-CZ" baseline="-25000" dirty="0" err="1" smtClean="0"/>
                      <a:t>C</a:t>
                    </a:r>
                    <a:r>
                      <a:rPr lang="cs-CZ" dirty="0" smtClean="0"/>
                      <a:t> </a:t>
                    </a:r>
                    <a:r>
                      <a:rPr lang="cs-CZ" dirty="0" err="1" smtClean="0"/>
                      <a:t>dt</a:t>
                    </a:r>
                    <a:r>
                      <a:rPr lang="cs-CZ" dirty="0" smtClean="0"/>
                      <a:t>  </a:t>
                    </a:r>
                    <a:endParaRPr lang="cs-CZ" baseline="-25000" dirty="0"/>
                  </a:p>
                </p:txBody>
              </p:sp>
              <p:sp>
                <p:nvSpPr>
                  <p:cNvPr id="156" name="Volný tvar 155"/>
                  <p:cNvSpPr/>
                  <p:nvPr/>
                </p:nvSpPr>
                <p:spPr>
                  <a:xfrm>
                    <a:off x="6228184" y="1124744"/>
                    <a:ext cx="173736" cy="453392"/>
                  </a:xfrm>
                  <a:custGeom>
                    <a:avLst/>
                    <a:gdLst>
                      <a:gd name="connsiteX0" fmla="*/ 173736 w 173736"/>
                      <a:gd name="connsiteY0" fmla="*/ 68580 h 597408"/>
                      <a:gd name="connsiteX1" fmla="*/ 118872 w 173736"/>
                      <a:gd name="connsiteY1" fmla="*/ 41148 h 597408"/>
                      <a:gd name="connsiteX2" fmla="*/ 91440 w 173736"/>
                      <a:gd name="connsiteY2" fmla="*/ 315468 h 597408"/>
                      <a:gd name="connsiteX3" fmla="*/ 64008 w 173736"/>
                      <a:gd name="connsiteY3" fmla="*/ 562356 h 597408"/>
                      <a:gd name="connsiteX4" fmla="*/ 0 w 173736"/>
                      <a:gd name="connsiteY4" fmla="*/ 525780 h 5974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3736" h="597408">
                        <a:moveTo>
                          <a:pt x="173736" y="68580"/>
                        </a:moveTo>
                        <a:cubicBezTo>
                          <a:pt x="153162" y="34290"/>
                          <a:pt x="132588" y="0"/>
                          <a:pt x="118872" y="41148"/>
                        </a:cubicBezTo>
                        <a:cubicBezTo>
                          <a:pt x="105156" y="82296"/>
                          <a:pt x="100584" y="228600"/>
                          <a:pt x="91440" y="315468"/>
                        </a:cubicBezTo>
                        <a:cubicBezTo>
                          <a:pt x="82296" y="402336"/>
                          <a:pt x="79248" y="527304"/>
                          <a:pt x="64008" y="562356"/>
                        </a:cubicBezTo>
                        <a:cubicBezTo>
                          <a:pt x="48768" y="597408"/>
                          <a:pt x="24384" y="561594"/>
                          <a:pt x="0" y="525780"/>
                        </a:cubicBezTo>
                      </a:path>
                    </a:pathLst>
                  </a:cu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cxnSp>
                <p:nvCxnSpPr>
                  <p:cNvPr id="157" name="Přímá spojovací čára 156"/>
                  <p:cNvCxnSpPr/>
                  <p:nvPr/>
                </p:nvCxnSpPr>
                <p:spPr>
                  <a:xfrm>
                    <a:off x="5868144" y="1340768"/>
                    <a:ext cx="288032" cy="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58" name="TextovéPole 157"/>
                  <p:cNvSpPr txBox="1"/>
                  <p:nvPr/>
                </p:nvSpPr>
                <p:spPr>
                  <a:xfrm>
                    <a:off x="5796136" y="1331476"/>
                    <a:ext cx="332142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cs-CZ" dirty="0" smtClean="0"/>
                      <a:t>C</a:t>
                    </a:r>
                    <a:endParaRPr lang="cs-CZ" dirty="0"/>
                  </a:p>
                </p:txBody>
              </p:sp>
            </p:grpSp>
          </p:grpSp>
          <p:sp>
            <p:nvSpPr>
              <p:cNvPr id="149" name="TextovéPole 148"/>
              <p:cNvSpPr txBox="1"/>
              <p:nvPr/>
            </p:nvSpPr>
            <p:spPr>
              <a:xfrm>
                <a:off x="5868144" y="971436"/>
                <a:ext cx="28405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dirty="0" smtClean="0"/>
                  <a:t>1</a:t>
                </a:r>
                <a:endParaRPr lang="cs-CZ" dirty="0"/>
              </a:p>
            </p:txBody>
          </p:sp>
        </p:grpSp>
        <p:sp>
          <p:nvSpPr>
            <p:cNvPr id="147" name="TextovéPole 146"/>
            <p:cNvSpPr txBox="1"/>
            <p:nvPr/>
          </p:nvSpPr>
          <p:spPr>
            <a:xfrm>
              <a:off x="2555776" y="1772816"/>
              <a:ext cx="15841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i="1" dirty="0" smtClean="0"/>
                <a:t>v - rychlost)</a:t>
              </a:r>
              <a:endParaRPr lang="cs-CZ" i="1" dirty="0"/>
            </a:p>
          </p:txBody>
        </p:sp>
      </p:grpSp>
      <p:grpSp>
        <p:nvGrpSpPr>
          <p:cNvPr id="170" name="Skupina 169"/>
          <p:cNvGrpSpPr/>
          <p:nvPr/>
        </p:nvGrpSpPr>
        <p:grpSpPr>
          <a:xfrm>
            <a:off x="35496" y="2987660"/>
            <a:ext cx="7200839" cy="1089412"/>
            <a:chOff x="35496" y="2987660"/>
            <a:chExt cx="7200839" cy="1089412"/>
          </a:xfrm>
        </p:grpSpPr>
        <p:cxnSp>
          <p:nvCxnSpPr>
            <p:cNvPr id="171" name="Přímá spojovací šipka 170"/>
            <p:cNvCxnSpPr/>
            <p:nvPr/>
          </p:nvCxnSpPr>
          <p:spPr>
            <a:xfrm>
              <a:off x="1979712" y="3573016"/>
              <a:ext cx="576064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72" name="Skupina 167"/>
            <p:cNvGrpSpPr/>
            <p:nvPr/>
          </p:nvGrpSpPr>
          <p:grpSpPr>
            <a:xfrm>
              <a:off x="35496" y="2987660"/>
              <a:ext cx="7200839" cy="1089412"/>
              <a:chOff x="35496" y="2987660"/>
              <a:chExt cx="7200839" cy="1089412"/>
            </a:xfrm>
          </p:grpSpPr>
          <p:grpSp>
            <p:nvGrpSpPr>
              <p:cNvPr id="173" name="Skupina 166"/>
              <p:cNvGrpSpPr/>
              <p:nvPr/>
            </p:nvGrpSpPr>
            <p:grpSpPr>
              <a:xfrm>
                <a:off x="35496" y="2987660"/>
                <a:ext cx="7200839" cy="1089412"/>
                <a:chOff x="35496" y="2987660"/>
                <a:chExt cx="7200839" cy="1089412"/>
              </a:xfrm>
            </p:grpSpPr>
            <p:sp>
              <p:nvSpPr>
                <p:cNvPr id="176" name="TextovéPole 175"/>
                <p:cNvSpPr txBox="1"/>
                <p:nvPr/>
              </p:nvSpPr>
              <p:spPr>
                <a:xfrm>
                  <a:off x="35496" y="3059668"/>
                  <a:ext cx="2324675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cs-CZ" dirty="0" smtClean="0"/>
                    <a:t>Hydraulická doména</a:t>
                  </a:r>
                  <a:endParaRPr lang="cs-CZ" dirty="0"/>
                </a:p>
              </p:txBody>
            </p:sp>
            <p:sp>
              <p:nvSpPr>
                <p:cNvPr id="177" name="Elipsa 176"/>
                <p:cNvSpPr/>
                <p:nvPr/>
              </p:nvSpPr>
              <p:spPr>
                <a:xfrm>
                  <a:off x="2987824" y="3068960"/>
                  <a:ext cx="1008112" cy="1008112"/>
                </a:xfrm>
                <a:prstGeom prst="ellipse">
                  <a:avLst/>
                </a:prstGeom>
              </p:spPr>
              <p:style>
                <a:lnRef idx="1">
                  <a:schemeClr val="dk1"/>
                </a:lnRef>
                <a:fillRef idx="2">
                  <a:schemeClr val="dk1"/>
                </a:fillRef>
                <a:effectRef idx="1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grpSp>
              <p:nvGrpSpPr>
                <p:cNvPr id="178" name="Skupina 82"/>
                <p:cNvGrpSpPr/>
                <p:nvPr/>
              </p:nvGrpSpPr>
              <p:grpSpPr>
                <a:xfrm>
                  <a:off x="4355976" y="3212976"/>
                  <a:ext cx="2880359" cy="729372"/>
                  <a:chOff x="4283968" y="971436"/>
                  <a:chExt cx="2880359" cy="729372"/>
                </a:xfrm>
              </p:grpSpPr>
              <p:grpSp>
                <p:nvGrpSpPr>
                  <p:cNvPr id="182" name="Skupina 83"/>
                  <p:cNvGrpSpPr/>
                  <p:nvPr/>
                </p:nvGrpSpPr>
                <p:grpSpPr>
                  <a:xfrm>
                    <a:off x="4283968" y="980728"/>
                    <a:ext cx="2880359" cy="720080"/>
                    <a:chOff x="4283968" y="980728"/>
                    <a:chExt cx="2880359" cy="720080"/>
                  </a:xfrm>
                </p:grpSpPr>
                <p:sp>
                  <p:nvSpPr>
                    <p:cNvPr id="184" name="TextovéPole 183"/>
                    <p:cNvSpPr txBox="1"/>
                    <p:nvPr/>
                  </p:nvSpPr>
                  <p:spPr>
                    <a:xfrm>
                      <a:off x="4860032" y="980728"/>
                      <a:ext cx="284052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cs-CZ" dirty="0" smtClean="0"/>
                        <a:t>1</a:t>
                      </a:r>
                      <a:endParaRPr lang="cs-CZ" dirty="0"/>
                    </a:p>
                  </p:txBody>
                </p:sp>
                <p:grpSp>
                  <p:nvGrpSpPr>
                    <p:cNvPr id="185" name="Skupina 86"/>
                    <p:cNvGrpSpPr/>
                    <p:nvPr/>
                  </p:nvGrpSpPr>
                  <p:grpSpPr>
                    <a:xfrm>
                      <a:off x="4283968" y="1124744"/>
                      <a:ext cx="2880359" cy="576064"/>
                      <a:chOff x="4283968" y="1124744"/>
                      <a:chExt cx="2880359" cy="576064"/>
                    </a:xfrm>
                  </p:grpSpPr>
                  <p:sp>
                    <p:nvSpPr>
                      <p:cNvPr id="186" name="TextovéPole 185"/>
                      <p:cNvSpPr txBox="1"/>
                      <p:nvPr/>
                    </p:nvSpPr>
                    <p:spPr>
                      <a:xfrm>
                        <a:off x="4283968" y="1187460"/>
                        <a:ext cx="1507144" cy="369332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r>
                          <a:rPr lang="cs-CZ" dirty="0" smtClean="0"/>
                          <a:t>  P </a:t>
                        </a:r>
                        <a:r>
                          <a:rPr lang="cs-CZ" baseline="-25000" dirty="0" smtClean="0"/>
                          <a:t> </a:t>
                        </a:r>
                        <a:r>
                          <a:rPr lang="cs-CZ" dirty="0" smtClean="0"/>
                          <a:t>=         V   </a:t>
                        </a:r>
                        <a:endParaRPr lang="cs-CZ" baseline="-25000" dirty="0"/>
                      </a:p>
                    </p:txBody>
                  </p:sp>
                  <p:cxnSp>
                    <p:nvCxnSpPr>
                      <p:cNvPr id="187" name="Přímá spojovací čára 186"/>
                      <p:cNvCxnSpPr/>
                      <p:nvPr/>
                    </p:nvCxnSpPr>
                    <p:spPr>
                      <a:xfrm>
                        <a:off x="4860032" y="1340768"/>
                        <a:ext cx="288032" cy="0"/>
                      </a:xfrm>
                      <a:prstGeom prst="line">
                        <a:avLst/>
                      </a:prstGeom>
                      <a:ln w="19050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188" name="TextovéPole 187"/>
                      <p:cNvSpPr txBox="1"/>
                      <p:nvPr/>
                    </p:nvSpPr>
                    <p:spPr>
                      <a:xfrm>
                        <a:off x="4815922" y="1331476"/>
                        <a:ext cx="332142" cy="369332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r>
                          <a:rPr lang="cs-CZ" dirty="0" smtClean="0"/>
                          <a:t>C</a:t>
                        </a:r>
                        <a:endParaRPr lang="cs-CZ" dirty="0"/>
                      </a:p>
                    </p:txBody>
                  </p:sp>
                  <p:sp>
                    <p:nvSpPr>
                      <p:cNvPr id="189" name="TextovéPole 188"/>
                      <p:cNvSpPr txBox="1"/>
                      <p:nvPr/>
                    </p:nvSpPr>
                    <p:spPr>
                      <a:xfrm>
                        <a:off x="5508104" y="1196752"/>
                        <a:ext cx="1656223" cy="369332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r>
                          <a:rPr lang="cs-CZ" baseline="-25000" dirty="0" smtClean="0"/>
                          <a:t> </a:t>
                        </a:r>
                        <a:r>
                          <a:rPr lang="cs-CZ" dirty="0" smtClean="0"/>
                          <a:t>=             </a:t>
                        </a:r>
                        <a:r>
                          <a:rPr lang="cs-CZ" dirty="0" err="1" smtClean="0"/>
                          <a:t>f</a:t>
                        </a:r>
                        <a:r>
                          <a:rPr lang="cs-CZ" baseline="-25000" dirty="0" err="1" smtClean="0"/>
                          <a:t>C</a:t>
                        </a:r>
                        <a:r>
                          <a:rPr lang="cs-CZ" dirty="0" smtClean="0"/>
                          <a:t> </a:t>
                        </a:r>
                        <a:r>
                          <a:rPr lang="cs-CZ" dirty="0" err="1" smtClean="0"/>
                          <a:t>dt</a:t>
                        </a:r>
                        <a:r>
                          <a:rPr lang="cs-CZ" dirty="0" smtClean="0"/>
                          <a:t>  </a:t>
                        </a:r>
                        <a:endParaRPr lang="cs-CZ" baseline="-25000" dirty="0"/>
                      </a:p>
                    </p:txBody>
                  </p:sp>
                  <p:sp>
                    <p:nvSpPr>
                      <p:cNvPr id="190" name="Volný tvar 189"/>
                      <p:cNvSpPr/>
                      <p:nvPr/>
                    </p:nvSpPr>
                    <p:spPr>
                      <a:xfrm>
                        <a:off x="6228184" y="1124744"/>
                        <a:ext cx="173736" cy="453392"/>
                      </a:xfrm>
                      <a:custGeom>
                        <a:avLst/>
                        <a:gdLst>
                          <a:gd name="connsiteX0" fmla="*/ 173736 w 173736"/>
                          <a:gd name="connsiteY0" fmla="*/ 68580 h 597408"/>
                          <a:gd name="connsiteX1" fmla="*/ 118872 w 173736"/>
                          <a:gd name="connsiteY1" fmla="*/ 41148 h 597408"/>
                          <a:gd name="connsiteX2" fmla="*/ 91440 w 173736"/>
                          <a:gd name="connsiteY2" fmla="*/ 315468 h 597408"/>
                          <a:gd name="connsiteX3" fmla="*/ 64008 w 173736"/>
                          <a:gd name="connsiteY3" fmla="*/ 562356 h 597408"/>
                          <a:gd name="connsiteX4" fmla="*/ 0 w 173736"/>
                          <a:gd name="connsiteY4" fmla="*/ 525780 h 5974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73736" h="597408">
                            <a:moveTo>
                              <a:pt x="173736" y="68580"/>
                            </a:moveTo>
                            <a:cubicBezTo>
                              <a:pt x="153162" y="34290"/>
                              <a:pt x="132588" y="0"/>
                              <a:pt x="118872" y="41148"/>
                            </a:cubicBezTo>
                            <a:cubicBezTo>
                              <a:pt x="105156" y="82296"/>
                              <a:pt x="100584" y="228600"/>
                              <a:pt x="91440" y="315468"/>
                            </a:cubicBezTo>
                            <a:cubicBezTo>
                              <a:pt x="82296" y="402336"/>
                              <a:pt x="79248" y="527304"/>
                              <a:pt x="64008" y="562356"/>
                            </a:cubicBezTo>
                            <a:cubicBezTo>
                              <a:pt x="48768" y="597408"/>
                              <a:pt x="24384" y="561594"/>
                              <a:pt x="0" y="525780"/>
                            </a:cubicBezTo>
                          </a:path>
                        </a:pathLst>
                      </a:custGeom>
                      <a:ln w="19050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cs-CZ"/>
                      </a:p>
                    </p:txBody>
                  </p:sp>
                  <p:cxnSp>
                    <p:nvCxnSpPr>
                      <p:cNvPr id="191" name="Přímá spojovací čára 190"/>
                      <p:cNvCxnSpPr/>
                      <p:nvPr/>
                    </p:nvCxnSpPr>
                    <p:spPr>
                      <a:xfrm>
                        <a:off x="5868144" y="1340768"/>
                        <a:ext cx="288032" cy="0"/>
                      </a:xfrm>
                      <a:prstGeom prst="line">
                        <a:avLst/>
                      </a:prstGeom>
                      <a:ln w="19050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192" name="TextovéPole 191"/>
                      <p:cNvSpPr txBox="1"/>
                      <p:nvPr/>
                    </p:nvSpPr>
                    <p:spPr>
                      <a:xfrm>
                        <a:off x="5796136" y="1331476"/>
                        <a:ext cx="332142" cy="369332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r>
                          <a:rPr lang="cs-CZ" dirty="0" smtClean="0"/>
                          <a:t>C</a:t>
                        </a:r>
                        <a:endParaRPr lang="cs-CZ" dirty="0"/>
                      </a:p>
                    </p:txBody>
                  </p:sp>
                </p:grpSp>
              </p:grpSp>
              <p:sp>
                <p:nvSpPr>
                  <p:cNvPr id="183" name="TextovéPole 182"/>
                  <p:cNvSpPr txBox="1"/>
                  <p:nvPr/>
                </p:nvSpPr>
                <p:spPr>
                  <a:xfrm>
                    <a:off x="5868144" y="971436"/>
                    <a:ext cx="284052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cs-CZ" dirty="0" smtClean="0"/>
                      <a:t>1</a:t>
                    </a:r>
                    <a:endParaRPr lang="cs-CZ" dirty="0"/>
                  </a:p>
                </p:txBody>
              </p:sp>
            </p:grpSp>
            <p:sp>
              <p:nvSpPr>
                <p:cNvPr id="179" name="TextovéPole 178"/>
                <p:cNvSpPr txBox="1"/>
                <p:nvPr/>
              </p:nvSpPr>
              <p:spPr>
                <a:xfrm>
                  <a:off x="4489749" y="2987660"/>
                  <a:ext cx="1090363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cs-CZ" dirty="0" smtClean="0"/>
                    <a:t>V=C *P</a:t>
                  </a:r>
                  <a:r>
                    <a:rPr lang="cs-CZ" baseline="-25000" dirty="0" smtClean="0"/>
                    <a:t> </a:t>
                  </a:r>
                  <a:r>
                    <a:rPr lang="cs-CZ" dirty="0" smtClean="0"/>
                    <a:t>  </a:t>
                  </a:r>
                  <a:endParaRPr lang="cs-CZ" baseline="-25000" dirty="0"/>
                </a:p>
              </p:txBody>
            </p:sp>
            <p:sp>
              <p:nvSpPr>
                <p:cNvPr id="180" name="Plechovka 179"/>
                <p:cNvSpPr/>
                <p:nvPr/>
              </p:nvSpPr>
              <p:spPr>
                <a:xfrm rot="16200000">
                  <a:off x="2843808" y="3284985"/>
                  <a:ext cx="144016" cy="576064"/>
                </a:xfrm>
                <a:prstGeom prst="can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sp>
              <p:nvSpPr>
                <p:cNvPr id="181" name="TextovéPole 180"/>
                <p:cNvSpPr txBox="1"/>
                <p:nvPr/>
              </p:nvSpPr>
              <p:spPr>
                <a:xfrm>
                  <a:off x="827087" y="3419708"/>
                  <a:ext cx="100860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cs-CZ" dirty="0" smtClean="0"/>
                    <a:t>přítok </a:t>
                  </a:r>
                  <a:r>
                    <a:rPr lang="cs-CZ" dirty="0" err="1" smtClean="0"/>
                    <a:t>f</a:t>
                  </a:r>
                  <a:r>
                    <a:rPr lang="cs-CZ" baseline="-25000" dirty="0" err="1" smtClean="0"/>
                    <a:t>c</a:t>
                  </a:r>
                  <a:endParaRPr lang="cs-CZ" baseline="-25000" dirty="0"/>
                </a:p>
              </p:txBody>
            </p:sp>
          </p:grpSp>
          <p:sp>
            <p:nvSpPr>
              <p:cNvPr id="174" name="TextovéPole 173"/>
              <p:cNvSpPr txBox="1"/>
              <p:nvPr/>
            </p:nvSpPr>
            <p:spPr>
              <a:xfrm>
                <a:off x="3231872" y="3572108"/>
                <a:ext cx="32573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dirty="0" smtClean="0"/>
                  <a:t>P</a:t>
                </a:r>
                <a:endParaRPr lang="cs-CZ" dirty="0"/>
              </a:p>
            </p:txBody>
          </p:sp>
          <p:sp>
            <p:nvSpPr>
              <p:cNvPr id="175" name="TextovéPole 174"/>
              <p:cNvSpPr txBox="1"/>
              <p:nvPr/>
            </p:nvSpPr>
            <p:spPr>
              <a:xfrm>
                <a:off x="3491880" y="3212976"/>
                <a:ext cx="33855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dirty="0" smtClean="0"/>
                  <a:t>V</a:t>
                </a:r>
                <a:endParaRPr lang="cs-CZ" dirty="0"/>
              </a:p>
            </p:txBody>
          </p:sp>
        </p:grpSp>
      </p:grpSp>
      <p:grpSp>
        <p:nvGrpSpPr>
          <p:cNvPr id="194" name="Skupina 193"/>
          <p:cNvGrpSpPr/>
          <p:nvPr/>
        </p:nvGrpSpPr>
        <p:grpSpPr>
          <a:xfrm>
            <a:off x="35496" y="4365104"/>
            <a:ext cx="7367161" cy="2304256"/>
            <a:chOff x="35496" y="4365104"/>
            <a:chExt cx="7367161" cy="2304256"/>
          </a:xfrm>
        </p:grpSpPr>
        <p:sp>
          <p:nvSpPr>
            <p:cNvPr id="195" name="TextovéPole 194"/>
            <p:cNvSpPr txBox="1"/>
            <p:nvPr/>
          </p:nvSpPr>
          <p:spPr>
            <a:xfrm>
              <a:off x="35496" y="4365104"/>
              <a:ext cx="286168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 smtClean="0"/>
                <a:t>Termodynamická doména</a:t>
              </a:r>
              <a:endParaRPr lang="cs-CZ" dirty="0"/>
            </a:p>
          </p:txBody>
        </p:sp>
        <p:sp>
          <p:nvSpPr>
            <p:cNvPr id="196" name="TextovéPole 195"/>
            <p:cNvSpPr txBox="1"/>
            <p:nvPr/>
          </p:nvSpPr>
          <p:spPr>
            <a:xfrm>
              <a:off x="4427984" y="5229200"/>
              <a:ext cx="12009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 smtClean="0"/>
                <a:t>q=C *</a:t>
              </a:r>
              <a:r>
                <a:rPr lang="cs-CZ" dirty="0" err="1" smtClean="0"/>
                <a:t>dT</a:t>
              </a:r>
              <a:r>
                <a:rPr lang="cs-CZ" baseline="-25000" dirty="0" smtClean="0"/>
                <a:t> </a:t>
              </a:r>
              <a:r>
                <a:rPr lang="cs-CZ" dirty="0" smtClean="0"/>
                <a:t>  </a:t>
              </a:r>
              <a:endParaRPr lang="cs-CZ" baseline="-25000" dirty="0"/>
            </a:p>
          </p:txBody>
        </p:sp>
        <p:sp>
          <p:nvSpPr>
            <p:cNvPr id="197" name="TextovéPole 196"/>
            <p:cNvSpPr txBox="1"/>
            <p:nvPr/>
          </p:nvSpPr>
          <p:spPr>
            <a:xfrm>
              <a:off x="899592" y="5229200"/>
              <a:ext cx="12570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 err="1" smtClean="0"/>
                <a:t>dT</a:t>
              </a:r>
              <a:r>
                <a:rPr lang="cs-CZ" dirty="0" smtClean="0"/>
                <a:t>= t°</a:t>
              </a:r>
              <a:r>
                <a:rPr lang="cs-CZ" baseline="-25000" dirty="0" smtClean="0"/>
                <a:t>1</a:t>
              </a:r>
              <a:r>
                <a:rPr lang="cs-CZ" dirty="0" smtClean="0"/>
                <a:t>-t°</a:t>
              </a:r>
              <a:r>
                <a:rPr lang="cs-CZ" baseline="-25000" dirty="0" smtClean="0"/>
                <a:t>2</a:t>
              </a:r>
              <a:endParaRPr lang="cs-CZ" baseline="-25000" dirty="0"/>
            </a:p>
          </p:txBody>
        </p:sp>
        <p:sp>
          <p:nvSpPr>
            <p:cNvPr id="198" name="TextovéPole 197"/>
            <p:cNvSpPr txBox="1"/>
            <p:nvPr/>
          </p:nvSpPr>
          <p:spPr>
            <a:xfrm>
              <a:off x="827584" y="4725144"/>
              <a:ext cx="24384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 smtClean="0"/>
                <a:t>Q  - skladované teplo  </a:t>
              </a:r>
              <a:endParaRPr lang="cs-CZ" baseline="-25000" dirty="0"/>
            </a:p>
          </p:txBody>
        </p:sp>
        <p:grpSp>
          <p:nvGrpSpPr>
            <p:cNvPr id="199" name="Skupina 112"/>
            <p:cNvGrpSpPr/>
            <p:nvPr/>
          </p:nvGrpSpPr>
          <p:grpSpPr>
            <a:xfrm>
              <a:off x="4355976" y="5867980"/>
              <a:ext cx="3046681" cy="729372"/>
              <a:chOff x="4104822" y="971436"/>
              <a:chExt cx="3046681" cy="729372"/>
            </a:xfrm>
          </p:grpSpPr>
          <p:grpSp>
            <p:nvGrpSpPr>
              <p:cNvPr id="205" name="Skupina 113"/>
              <p:cNvGrpSpPr/>
              <p:nvPr/>
            </p:nvGrpSpPr>
            <p:grpSpPr>
              <a:xfrm>
                <a:off x="4104822" y="980728"/>
                <a:ext cx="3046681" cy="720080"/>
                <a:chOff x="4104822" y="980728"/>
                <a:chExt cx="3046681" cy="720080"/>
              </a:xfrm>
            </p:grpSpPr>
            <p:sp>
              <p:nvSpPr>
                <p:cNvPr id="207" name="TextovéPole 206"/>
                <p:cNvSpPr txBox="1"/>
                <p:nvPr/>
              </p:nvSpPr>
              <p:spPr>
                <a:xfrm>
                  <a:off x="4860032" y="980728"/>
                  <a:ext cx="28405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cs-CZ" dirty="0" smtClean="0"/>
                    <a:t>1</a:t>
                  </a:r>
                  <a:endParaRPr lang="cs-CZ" dirty="0"/>
                </a:p>
              </p:txBody>
            </p:sp>
            <p:grpSp>
              <p:nvGrpSpPr>
                <p:cNvPr id="208" name="Skupina 116"/>
                <p:cNvGrpSpPr/>
                <p:nvPr/>
              </p:nvGrpSpPr>
              <p:grpSpPr>
                <a:xfrm>
                  <a:off x="4104822" y="1124744"/>
                  <a:ext cx="3046681" cy="576064"/>
                  <a:chOff x="4104822" y="1124744"/>
                  <a:chExt cx="3046681" cy="576064"/>
                </a:xfrm>
              </p:grpSpPr>
              <p:sp>
                <p:nvSpPr>
                  <p:cNvPr id="209" name="TextovéPole 208"/>
                  <p:cNvSpPr txBox="1"/>
                  <p:nvPr/>
                </p:nvSpPr>
                <p:spPr>
                  <a:xfrm>
                    <a:off x="4104822" y="1171636"/>
                    <a:ext cx="1561646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cs-CZ" dirty="0" smtClean="0"/>
                      <a:t>  </a:t>
                    </a:r>
                    <a:r>
                      <a:rPr lang="cs-CZ" dirty="0" err="1" smtClean="0"/>
                      <a:t>dT</a:t>
                    </a:r>
                    <a:r>
                      <a:rPr lang="cs-CZ" dirty="0" smtClean="0"/>
                      <a:t> </a:t>
                    </a:r>
                    <a:r>
                      <a:rPr lang="cs-CZ" baseline="-25000" dirty="0" smtClean="0"/>
                      <a:t> </a:t>
                    </a:r>
                    <a:r>
                      <a:rPr lang="cs-CZ" dirty="0" smtClean="0"/>
                      <a:t>=        q   </a:t>
                    </a:r>
                    <a:endParaRPr lang="cs-CZ" baseline="-25000" dirty="0"/>
                  </a:p>
                </p:txBody>
              </p:sp>
              <p:cxnSp>
                <p:nvCxnSpPr>
                  <p:cNvPr id="210" name="Přímá spojovací čára 209"/>
                  <p:cNvCxnSpPr/>
                  <p:nvPr/>
                </p:nvCxnSpPr>
                <p:spPr>
                  <a:xfrm>
                    <a:off x="4860032" y="1340768"/>
                    <a:ext cx="288032" cy="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11" name="TextovéPole 210"/>
                  <p:cNvSpPr txBox="1"/>
                  <p:nvPr/>
                </p:nvSpPr>
                <p:spPr>
                  <a:xfrm>
                    <a:off x="4815922" y="1331476"/>
                    <a:ext cx="332142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cs-CZ" dirty="0" smtClean="0"/>
                      <a:t>C</a:t>
                    </a:r>
                    <a:endParaRPr lang="cs-CZ" dirty="0"/>
                  </a:p>
                </p:txBody>
              </p:sp>
              <p:sp>
                <p:nvSpPr>
                  <p:cNvPr id="212" name="TextovéPole 211"/>
                  <p:cNvSpPr txBox="1"/>
                  <p:nvPr/>
                </p:nvSpPr>
                <p:spPr>
                  <a:xfrm>
                    <a:off x="5508104" y="1173306"/>
                    <a:ext cx="1643399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cs-CZ" baseline="-25000" dirty="0" smtClean="0"/>
                      <a:t> </a:t>
                    </a:r>
                    <a:r>
                      <a:rPr lang="cs-CZ" dirty="0" smtClean="0"/>
                      <a:t>=             </a:t>
                    </a:r>
                    <a:r>
                      <a:rPr lang="cs-CZ" dirty="0" err="1" smtClean="0"/>
                      <a:t>f</a:t>
                    </a:r>
                    <a:r>
                      <a:rPr lang="cs-CZ" baseline="-25000" dirty="0" err="1" smtClean="0"/>
                      <a:t>q</a:t>
                    </a:r>
                    <a:r>
                      <a:rPr lang="cs-CZ" dirty="0" smtClean="0"/>
                      <a:t> </a:t>
                    </a:r>
                    <a:r>
                      <a:rPr lang="cs-CZ" dirty="0" err="1" smtClean="0"/>
                      <a:t>dt</a:t>
                    </a:r>
                    <a:r>
                      <a:rPr lang="cs-CZ" dirty="0" smtClean="0"/>
                      <a:t>  </a:t>
                    </a:r>
                    <a:endParaRPr lang="cs-CZ" baseline="-25000" dirty="0"/>
                  </a:p>
                </p:txBody>
              </p:sp>
              <p:sp>
                <p:nvSpPr>
                  <p:cNvPr id="213" name="Volný tvar 212"/>
                  <p:cNvSpPr/>
                  <p:nvPr/>
                </p:nvSpPr>
                <p:spPr>
                  <a:xfrm>
                    <a:off x="6228184" y="1124744"/>
                    <a:ext cx="173736" cy="453392"/>
                  </a:xfrm>
                  <a:custGeom>
                    <a:avLst/>
                    <a:gdLst>
                      <a:gd name="connsiteX0" fmla="*/ 173736 w 173736"/>
                      <a:gd name="connsiteY0" fmla="*/ 68580 h 597408"/>
                      <a:gd name="connsiteX1" fmla="*/ 118872 w 173736"/>
                      <a:gd name="connsiteY1" fmla="*/ 41148 h 597408"/>
                      <a:gd name="connsiteX2" fmla="*/ 91440 w 173736"/>
                      <a:gd name="connsiteY2" fmla="*/ 315468 h 597408"/>
                      <a:gd name="connsiteX3" fmla="*/ 64008 w 173736"/>
                      <a:gd name="connsiteY3" fmla="*/ 562356 h 597408"/>
                      <a:gd name="connsiteX4" fmla="*/ 0 w 173736"/>
                      <a:gd name="connsiteY4" fmla="*/ 525780 h 5974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73736" h="597408">
                        <a:moveTo>
                          <a:pt x="173736" y="68580"/>
                        </a:moveTo>
                        <a:cubicBezTo>
                          <a:pt x="153162" y="34290"/>
                          <a:pt x="132588" y="0"/>
                          <a:pt x="118872" y="41148"/>
                        </a:cubicBezTo>
                        <a:cubicBezTo>
                          <a:pt x="105156" y="82296"/>
                          <a:pt x="100584" y="228600"/>
                          <a:pt x="91440" y="315468"/>
                        </a:cubicBezTo>
                        <a:cubicBezTo>
                          <a:pt x="82296" y="402336"/>
                          <a:pt x="79248" y="527304"/>
                          <a:pt x="64008" y="562356"/>
                        </a:cubicBezTo>
                        <a:cubicBezTo>
                          <a:pt x="48768" y="597408"/>
                          <a:pt x="24384" y="561594"/>
                          <a:pt x="0" y="525780"/>
                        </a:cubicBezTo>
                      </a:path>
                    </a:pathLst>
                  </a:cu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cs-CZ"/>
                  </a:p>
                </p:txBody>
              </p:sp>
              <p:cxnSp>
                <p:nvCxnSpPr>
                  <p:cNvPr id="214" name="Přímá spojovací čára 213"/>
                  <p:cNvCxnSpPr/>
                  <p:nvPr/>
                </p:nvCxnSpPr>
                <p:spPr>
                  <a:xfrm>
                    <a:off x="5868144" y="1340768"/>
                    <a:ext cx="288032" cy="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15" name="TextovéPole 214"/>
                  <p:cNvSpPr txBox="1"/>
                  <p:nvPr/>
                </p:nvSpPr>
                <p:spPr>
                  <a:xfrm>
                    <a:off x="5796136" y="1331476"/>
                    <a:ext cx="332142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cs-CZ" dirty="0" smtClean="0"/>
                      <a:t>C</a:t>
                    </a:r>
                    <a:endParaRPr lang="cs-CZ" dirty="0"/>
                  </a:p>
                </p:txBody>
              </p:sp>
            </p:grpSp>
          </p:grpSp>
          <p:sp>
            <p:nvSpPr>
              <p:cNvPr id="206" name="TextovéPole 205"/>
              <p:cNvSpPr txBox="1"/>
              <p:nvPr/>
            </p:nvSpPr>
            <p:spPr>
              <a:xfrm>
                <a:off x="5868144" y="971436"/>
                <a:ext cx="28405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dirty="0" smtClean="0"/>
                  <a:t>1</a:t>
                </a:r>
                <a:endParaRPr lang="cs-CZ" dirty="0"/>
              </a:p>
            </p:txBody>
          </p:sp>
        </p:grpSp>
        <p:sp>
          <p:nvSpPr>
            <p:cNvPr id="200" name="TextovéPole 199"/>
            <p:cNvSpPr txBox="1"/>
            <p:nvPr/>
          </p:nvSpPr>
          <p:spPr>
            <a:xfrm>
              <a:off x="395536" y="5867980"/>
              <a:ext cx="16818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 err="1" smtClean="0"/>
                <a:t>f</a:t>
              </a:r>
              <a:r>
                <a:rPr lang="cs-CZ" baseline="-25000" dirty="0" err="1" smtClean="0"/>
                <a:t>q</a:t>
              </a:r>
              <a:r>
                <a:rPr lang="cs-CZ" dirty="0" smtClean="0"/>
                <a:t> - tepelný tok</a:t>
              </a:r>
              <a:endParaRPr lang="cs-CZ" baseline="-25000" dirty="0"/>
            </a:p>
          </p:txBody>
        </p:sp>
        <p:sp>
          <p:nvSpPr>
            <p:cNvPr id="201" name="Krychle 200"/>
            <p:cNvSpPr/>
            <p:nvPr/>
          </p:nvSpPr>
          <p:spPr>
            <a:xfrm>
              <a:off x="2627784" y="5085184"/>
              <a:ext cx="864096" cy="864096"/>
            </a:xfrm>
            <a:prstGeom prst="cub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dirty="0" smtClean="0">
                  <a:solidFill>
                    <a:schemeClr val="tx1"/>
                  </a:solidFill>
                </a:rPr>
                <a:t>q</a:t>
              </a:r>
              <a:endParaRPr lang="cs-CZ" dirty="0">
                <a:solidFill>
                  <a:schemeClr val="tx1"/>
                </a:solidFill>
              </a:endParaRPr>
            </a:p>
          </p:txBody>
        </p:sp>
        <p:sp>
          <p:nvSpPr>
            <p:cNvPr id="202" name="Šipka doprava 201"/>
            <p:cNvSpPr/>
            <p:nvPr/>
          </p:nvSpPr>
          <p:spPr>
            <a:xfrm rot="5400000" flipH="1">
              <a:off x="2509453" y="5974965"/>
              <a:ext cx="720080" cy="668710"/>
            </a:xfrm>
            <a:prstGeom prst="rightArrow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dirty="0" err="1" smtClean="0">
                  <a:solidFill>
                    <a:schemeClr val="tx1"/>
                  </a:solidFill>
                </a:rPr>
                <a:t>f</a:t>
              </a:r>
              <a:r>
                <a:rPr lang="cs-CZ" baseline="-25000" dirty="0" err="1" smtClean="0">
                  <a:solidFill>
                    <a:schemeClr val="tx1"/>
                  </a:solidFill>
                </a:rPr>
                <a:t>q</a:t>
              </a:r>
              <a:endParaRPr lang="cs-CZ" baseline="-25000" dirty="0">
                <a:solidFill>
                  <a:schemeClr val="tx1"/>
                </a:solidFill>
              </a:endParaRPr>
            </a:p>
          </p:txBody>
        </p:sp>
        <p:sp>
          <p:nvSpPr>
            <p:cNvPr id="203" name="TextovéPole 202"/>
            <p:cNvSpPr txBox="1"/>
            <p:nvPr/>
          </p:nvSpPr>
          <p:spPr>
            <a:xfrm>
              <a:off x="2915816" y="5229200"/>
              <a:ext cx="4267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 smtClean="0"/>
                <a:t>t°</a:t>
              </a:r>
              <a:r>
                <a:rPr lang="cs-CZ" baseline="-25000" dirty="0" smtClean="0"/>
                <a:t>1</a:t>
              </a:r>
              <a:endParaRPr lang="cs-CZ" baseline="-25000" dirty="0"/>
            </a:p>
          </p:txBody>
        </p:sp>
        <p:sp>
          <p:nvSpPr>
            <p:cNvPr id="204" name="TextovéPole 203"/>
            <p:cNvSpPr txBox="1"/>
            <p:nvPr/>
          </p:nvSpPr>
          <p:spPr>
            <a:xfrm>
              <a:off x="3203848" y="6084004"/>
              <a:ext cx="4475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 smtClean="0"/>
                <a:t>t°</a:t>
              </a:r>
              <a:r>
                <a:rPr lang="cs-CZ" baseline="-25000" dirty="0" smtClean="0"/>
                <a:t>2</a:t>
              </a:r>
              <a:endParaRPr lang="cs-CZ" baseline="-25000" dirty="0"/>
            </a:p>
          </p:txBody>
        </p:sp>
      </p:grpSp>
      <p:sp>
        <p:nvSpPr>
          <p:cNvPr id="216" name="TextovéPole 215"/>
          <p:cNvSpPr txBox="1"/>
          <p:nvPr/>
        </p:nvSpPr>
        <p:spPr>
          <a:xfrm>
            <a:off x="6660232" y="3834914"/>
            <a:ext cx="2483768" cy="175432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cs-CZ" b="1" dirty="0" smtClean="0">
              <a:solidFill>
                <a:srgbClr val="FF0000"/>
              </a:solidFill>
            </a:endParaRPr>
          </a:p>
          <a:p>
            <a:r>
              <a:rPr lang="cs-CZ" b="1" dirty="0" smtClean="0">
                <a:solidFill>
                  <a:srgbClr val="FF0000"/>
                </a:solidFill>
              </a:rPr>
              <a:t>Zobecněné úsilí „e“</a:t>
            </a:r>
          </a:p>
          <a:p>
            <a:r>
              <a:rPr lang="cs-CZ" b="1" dirty="0" smtClean="0">
                <a:solidFill>
                  <a:srgbClr val="FF0000"/>
                </a:solidFill>
              </a:rPr>
              <a:t>Zobecněný tok  „f“</a:t>
            </a:r>
          </a:p>
          <a:p>
            <a:endParaRPr lang="cs-CZ" b="1" dirty="0" smtClean="0">
              <a:solidFill>
                <a:srgbClr val="FF0000"/>
              </a:solidFill>
            </a:endParaRPr>
          </a:p>
          <a:p>
            <a:pPr algn="ctr"/>
            <a:r>
              <a:rPr lang="cs-CZ" b="1" dirty="0" smtClean="0">
                <a:solidFill>
                  <a:srgbClr val="FF0000"/>
                </a:solidFill>
              </a:rPr>
              <a:t>e=1/c *  f </a:t>
            </a:r>
            <a:r>
              <a:rPr lang="cs-CZ" b="1" dirty="0" err="1" smtClean="0">
                <a:solidFill>
                  <a:srgbClr val="FF0000"/>
                </a:solidFill>
              </a:rPr>
              <a:t>dt</a:t>
            </a:r>
            <a:endParaRPr lang="cs-CZ" b="1" dirty="0" smtClean="0">
              <a:solidFill>
                <a:srgbClr val="FF0000"/>
              </a:solidFill>
            </a:endParaRPr>
          </a:p>
          <a:p>
            <a:pPr algn="ctr"/>
            <a:endParaRPr lang="cs-CZ" b="1" dirty="0" smtClean="0">
              <a:solidFill>
                <a:srgbClr val="FF0000"/>
              </a:solidFill>
            </a:endParaRPr>
          </a:p>
        </p:txBody>
      </p:sp>
      <p:sp>
        <p:nvSpPr>
          <p:cNvPr id="217" name="Volný tvar 216"/>
          <p:cNvSpPr/>
          <p:nvPr/>
        </p:nvSpPr>
        <p:spPr>
          <a:xfrm>
            <a:off x="7991545" y="4893690"/>
            <a:ext cx="173736" cy="453392"/>
          </a:xfrm>
          <a:custGeom>
            <a:avLst/>
            <a:gdLst>
              <a:gd name="connsiteX0" fmla="*/ 173736 w 173736"/>
              <a:gd name="connsiteY0" fmla="*/ 68580 h 597408"/>
              <a:gd name="connsiteX1" fmla="*/ 118872 w 173736"/>
              <a:gd name="connsiteY1" fmla="*/ 41148 h 597408"/>
              <a:gd name="connsiteX2" fmla="*/ 91440 w 173736"/>
              <a:gd name="connsiteY2" fmla="*/ 315468 h 597408"/>
              <a:gd name="connsiteX3" fmla="*/ 64008 w 173736"/>
              <a:gd name="connsiteY3" fmla="*/ 562356 h 597408"/>
              <a:gd name="connsiteX4" fmla="*/ 0 w 173736"/>
              <a:gd name="connsiteY4" fmla="*/ 525780 h 597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3736" h="597408">
                <a:moveTo>
                  <a:pt x="173736" y="68580"/>
                </a:moveTo>
                <a:cubicBezTo>
                  <a:pt x="153162" y="34290"/>
                  <a:pt x="132588" y="0"/>
                  <a:pt x="118872" y="41148"/>
                </a:cubicBezTo>
                <a:cubicBezTo>
                  <a:pt x="105156" y="82296"/>
                  <a:pt x="100584" y="228600"/>
                  <a:pt x="91440" y="315468"/>
                </a:cubicBezTo>
                <a:cubicBezTo>
                  <a:pt x="82296" y="402336"/>
                  <a:pt x="79248" y="527304"/>
                  <a:pt x="64008" y="562356"/>
                </a:cubicBezTo>
                <a:cubicBezTo>
                  <a:pt x="48768" y="597408"/>
                  <a:pt x="24384" y="561594"/>
                  <a:pt x="0" y="525780"/>
                </a:cubicBezTo>
              </a:path>
            </a:pathLst>
          </a:cu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6" grpId="0" animBg="1"/>
      <p:bldP spid="217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5" name="Rectangle 5"/>
          <p:cNvSpPr>
            <a:spLocks noChangeArrowheads="1"/>
          </p:cNvSpPr>
          <p:nvPr/>
        </p:nvSpPr>
        <p:spPr bwMode="auto">
          <a:xfrm>
            <a:off x="5959475" y="34210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sp>
        <p:nvSpPr>
          <p:cNvPr id="54276" name="Rectangle 8"/>
          <p:cNvSpPr>
            <a:spLocks noChangeArrowheads="1"/>
          </p:cNvSpPr>
          <p:nvPr/>
        </p:nvSpPr>
        <p:spPr bwMode="auto">
          <a:xfrm>
            <a:off x="2335213" y="1573213"/>
            <a:ext cx="47625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500">
                <a:solidFill>
                  <a:srgbClr val="000000"/>
                </a:solidFill>
                <a:latin typeface="Times New Roman" pitchFamily="18" charset="0"/>
              </a:rPr>
              <a:t> </a:t>
            </a:r>
            <a:endParaRPr lang="en-US"/>
          </a:p>
        </p:txBody>
      </p:sp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4351338" y="1866900"/>
            <a:ext cx="534987" cy="590550"/>
            <a:chOff x="2732" y="1176"/>
            <a:chExt cx="337" cy="372"/>
          </a:xfrm>
        </p:grpSpPr>
        <p:sp>
          <p:nvSpPr>
            <p:cNvPr id="54339" name="Rectangle 12"/>
            <p:cNvSpPr>
              <a:spLocks noChangeArrowheads="1"/>
            </p:cNvSpPr>
            <p:nvPr/>
          </p:nvSpPr>
          <p:spPr bwMode="auto">
            <a:xfrm>
              <a:off x="2732" y="1176"/>
              <a:ext cx="337" cy="372"/>
            </a:xfrm>
            <a:prstGeom prst="rect">
              <a:avLst/>
            </a:prstGeom>
            <a:solidFill>
              <a:srgbClr val="CCFFFF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54340" name="Rectangle 13"/>
            <p:cNvSpPr>
              <a:spLocks noChangeArrowheads="1"/>
            </p:cNvSpPr>
            <p:nvPr/>
          </p:nvSpPr>
          <p:spPr bwMode="auto">
            <a:xfrm>
              <a:off x="2732" y="1176"/>
              <a:ext cx="337" cy="372"/>
            </a:xfrm>
            <a:prstGeom prst="rect">
              <a:avLst/>
            </a:prstGeom>
            <a:noFill/>
            <a:ln w="23813" cap="rnd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86031" name="Rectangle 15"/>
          <p:cNvSpPr>
            <a:spLocks noChangeArrowheads="1"/>
          </p:cNvSpPr>
          <p:nvPr/>
        </p:nvSpPr>
        <p:spPr bwMode="auto">
          <a:xfrm>
            <a:off x="4475163" y="1949450"/>
            <a:ext cx="163512" cy="44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2900" i="1">
                <a:solidFill>
                  <a:srgbClr val="000000"/>
                </a:solidFill>
                <a:latin typeface="Times New Roman" pitchFamily="18" charset="0"/>
              </a:rPr>
              <a:t>e</a:t>
            </a:r>
            <a:endParaRPr lang="en-US"/>
          </a:p>
        </p:txBody>
      </p:sp>
      <p:sp>
        <p:nvSpPr>
          <p:cNvPr id="54279" name="Rectangle 16"/>
          <p:cNvSpPr>
            <a:spLocks noChangeArrowheads="1"/>
          </p:cNvSpPr>
          <p:nvPr/>
        </p:nvSpPr>
        <p:spPr bwMode="auto">
          <a:xfrm>
            <a:off x="4624388" y="1949450"/>
            <a:ext cx="92075" cy="44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2900" i="1">
                <a:solidFill>
                  <a:srgbClr val="000000"/>
                </a:solidFill>
                <a:latin typeface="Times New Roman" pitchFamily="18" charset="0"/>
              </a:rPr>
              <a:t> </a:t>
            </a:r>
            <a:endParaRPr lang="en-US"/>
          </a:p>
        </p:txBody>
      </p:sp>
      <p:grpSp>
        <p:nvGrpSpPr>
          <p:cNvPr id="3" name="Group 19"/>
          <p:cNvGrpSpPr>
            <a:grpSpLocks/>
          </p:cNvGrpSpPr>
          <p:nvPr/>
        </p:nvGrpSpPr>
        <p:grpSpPr bwMode="auto">
          <a:xfrm>
            <a:off x="4391025" y="4649788"/>
            <a:ext cx="481013" cy="600075"/>
            <a:chOff x="2766" y="2929"/>
            <a:chExt cx="303" cy="378"/>
          </a:xfrm>
        </p:grpSpPr>
        <p:sp>
          <p:nvSpPr>
            <p:cNvPr id="54337" name="Rectangle 17"/>
            <p:cNvSpPr>
              <a:spLocks noChangeArrowheads="1"/>
            </p:cNvSpPr>
            <p:nvPr/>
          </p:nvSpPr>
          <p:spPr bwMode="auto">
            <a:xfrm>
              <a:off x="2766" y="2929"/>
              <a:ext cx="303" cy="378"/>
            </a:xfrm>
            <a:prstGeom prst="rect">
              <a:avLst/>
            </a:prstGeom>
            <a:solidFill>
              <a:srgbClr val="CCFFFF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54338" name="Rectangle 18"/>
            <p:cNvSpPr>
              <a:spLocks noChangeArrowheads="1"/>
            </p:cNvSpPr>
            <p:nvPr/>
          </p:nvSpPr>
          <p:spPr bwMode="auto">
            <a:xfrm>
              <a:off x="2766" y="2929"/>
              <a:ext cx="303" cy="378"/>
            </a:xfrm>
            <a:prstGeom prst="rect">
              <a:avLst/>
            </a:prstGeom>
            <a:noFill/>
            <a:ln w="23813" cap="rnd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86036" name="Rectangle 20"/>
          <p:cNvSpPr>
            <a:spLocks noChangeArrowheads="1"/>
          </p:cNvSpPr>
          <p:nvPr/>
        </p:nvSpPr>
        <p:spPr bwMode="auto">
          <a:xfrm>
            <a:off x="4516438" y="4732338"/>
            <a:ext cx="101600" cy="44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2900" i="1">
                <a:solidFill>
                  <a:srgbClr val="000000"/>
                </a:solidFill>
                <a:latin typeface="Times New Roman" pitchFamily="18" charset="0"/>
              </a:rPr>
              <a:t>f</a:t>
            </a:r>
            <a:endParaRPr lang="en-US"/>
          </a:p>
        </p:txBody>
      </p:sp>
      <p:grpSp>
        <p:nvGrpSpPr>
          <p:cNvPr id="4" name="Group 24"/>
          <p:cNvGrpSpPr>
            <a:grpSpLocks/>
          </p:cNvGrpSpPr>
          <p:nvPr/>
        </p:nvGrpSpPr>
        <p:grpSpPr bwMode="auto">
          <a:xfrm>
            <a:off x="2630488" y="3284538"/>
            <a:ext cx="479425" cy="598487"/>
            <a:chOff x="1657" y="2069"/>
            <a:chExt cx="302" cy="377"/>
          </a:xfrm>
        </p:grpSpPr>
        <p:sp>
          <p:nvSpPr>
            <p:cNvPr id="54335" name="Rectangle 22"/>
            <p:cNvSpPr>
              <a:spLocks noChangeArrowheads="1"/>
            </p:cNvSpPr>
            <p:nvPr/>
          </p:nvSpPr>
          <p:spPr bwMode="auto">
            <a:xfrm>
              <a:off x="1657" y="2069"/>
              <a:ext cx="302" cy="377"/>
            </a:xfrm>
            <a:prstGeom prst="rect">
              <a:avLst/>
            </a:prstGeom>
            <a:solidFill>
              <a:srgbClr val="CC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54336" name="Rectangle 23"/>
            <p:cNvSpPr>
              <a:spLocks noChangeArrowheads="1"/>
            </p:cNvSpPr>
            <p:nvPr/>
          </p:nvSpPr>
          <p:spPr bwMode="auto">
            <a:xfrm>
              <a:off x="1657" y="2069"/>
              <a:ext cx="302" cy="377"/>
            </a:xfrm>
            <a:prstGeom prst="rect">
              <a:avLst/>
            </a:prstGeom>
            <a:noFill/>
            <a:ln w="23813" cap="rnd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86041" name="Rectangle 25"/>
          <p:cNvSpPr>
            <a:spLocks noChangeArrowheads="1"/>
          </p:cNvSpPr>
          <p:nvPr/>
        </p:nvSpPr>
        <p:spPr bwMode="auto">
          <a:xfrm>
            <a:off x="2754313" y="3367088"/>
            <a:ext cx="184150" cy="44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2900" i="1">
                <a:solidFill>
                  <a:srgbClr val="000000"/>
                </a:solidFill>
                <a:latin typeface="Times New Roman" pitchFamily="18" charset="0"/>
              </a:rPr>
              <a:t>p</a:t>
            </a:r>
            <a:endParaRPr lang="en-US"/>
          </a:p>
        </p:txBody>
      </p:sp>
      <p:sp>
        <p:nvSpPr>
          <p:cNvPr id="54284" name="Rectangle 26"/>
          <p:cNvSpPr>
            <a:spLocks noChangeArrowheads="1"/>
          </p:cNvSpPr>
          <p:nvPr/>
        </p:nvSpPr>
        <p:spPr bwMode="auto">
          <a:xfrm>
            <a:off x="2938463" y="3367088"/>
            <a:ext cx="92075" cy="44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2900" i="1">
                <a:solidFill>
                  <a:srgbClr val="000000"/>
                </a:solidFill>
                <a:latin typeface="Times New Roman" pitchFamily="18" charset="0"/>
              </a:rPr>
              <a:t> </a:t>
            </a:r>
            <a:endParaRPr lang="en-US"/>
          </a:p>
        </p:txBody>
      </p:sp>
      <p:grpSp>
        <p:nvGrpSpPr>
          <p:cNvPr id="5" name="Group 29"/>
          <p:cNvGrpSpPr>
            <a:grpSpLocks/>
          </p:cNvGrpSpPr>
          <p:nvPr/>
        </p:nvGrpSpPr>
        <p:grpSpPr bwMode="auto">
          <a:xfrm>
            <a:off x="6172200" y="3413125"/>
            <a:ext cx="479425" cy="600075"/>
            <a:chOff x="3888" y="2150"/>
            <a:chExt cx="302" cy="378"/>
          </a:xfrm>
        </p:grpSpPr>
        <p:sp>
          <p:nvSpPr>
            <p:cNvPr id="54333" name="Rectangle 27"/>
            <p:cNvSpPr>
              <a:spLocks noChangeArrowheads="1"/>
            </p:cNvSpPr>
            <p:nvPr/>
          </p:nvSpPr>
          <p:spPr bwMode="auto">
            <a:xfrm>
              <a:off x="3888" y="2150"/>
              <a:ext cx="302" cy="378"/>
            </a:xfrm>
            <a:prstGeom prst="rect">
              <a:avLst/>
            </a:prstGeom>
            <a:solidFill>
              <a:srgbClr val="CC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54334" name="Rectangle 28"/>
            <p:cNvSpPr>
              <a:spLocks noChangeArrowheads="1"/>
            </p:cNvSpPr>
            <p:nvPr/>
          </p:nvSpPr>
          <p:spPr bwMode="auto">
            <a:xfrm>
              <a:off x="3888" y="2150"/>
              <a:ext cx="302" cy="378"/>
            </a:xfrm>
            <a:prstGeom prst="rect">
              <a:avLst/>
            </a:prstGeom>
            <a:noFill/>
            <a:ln w="23813" cap="rnd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86046" name="Rectangle 30"/>
          <p:cNvSpPr>
            <a:spLocks noChangeArrowheads="1"/>
          </p:cNvSpPr>
          <p:nvPr/>
        </p:nvSpPr>
        <p:spPr bwMode="auto">
          <a:xfrm>
            <a:off x="6296025" y="3495675"/>
            <a:ext cx="184150" cy="44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2900" i="1">
                <a:solidFill>
                  <a:srgbClr val="000000"/>
                </a:solidFill>
                <a:latin typeface="Times New Roman" pitchFamily="18" charset="0"/>
              </a:rPr>
              <a:t>q</a:t>
            </a:r>
            <a:endParaRPr lang="en-US"/>
          </a:p>
        </p:txBody>
      </p:sp>
      <p:sp>
        <p:nvSpPr>
          <p:cNvPr id="54287" name="Rectangle 39"/>
          <p:cNvSpPr>
            <a:spLocks noChangeArrowheads="1"/>
          </p:cNvSpPr>
          <p:nvPr/>
        </p:nvSpPr>
        <p:spPr bwMode="auto">
          <a:xfrm>
            <a:off x="3687763" y="2894013"/>
            <a:ext cx="92075" cy="44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2900" i="1">
                <a:solidFill>
                  <a:srgbClr val="000000"/>
                </a:solidFill>
                <a:latin typeface="Times New Roman" pitchFamily="18" charset="0"/>
              </a:rPr>
              <a:t> </a:t>
            </a:r>
            <a:endParaRPr lang="en-US"/>
          </a:p>
        </p:txBody>
      </p:sp>
      <p:sp>
        <p:nvSpPr>
          <p:cNvPr id="54288" name="Rectangle 46"/>
          <p:cNvSpPr>
            <a:spLocks noChangeArrowheads="1"/>
          </p:cNvSpPr>
          <p:nvPr/>
        </p:nvSpPr>
        <p:spPr bwMode="auto">
          <a:xfrm>
            <a:off x="5634038" y="4503738"/>
            <a:ext cx="92075" cy="44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2900" i="1">
                <a:solidFill>
                  <a:srgbClr val="000000"/>
                </a:solidFill>
                <a:latin typeface="Times New Roman" pitchFamily="18" charset="0"/>
              </a:rPr>
              <a:t> </a:t>
            </a:r>
            <a:endParaRPr lang="en-US"/>
          </a:p>
        </p:txBody>
      </p:sp>
      <p:sp>
        <p:nvSpPr>
          <p:cNvPr id="54289" name="Rectangle 54"/>
          <p:cNvSpPr>
            <a:spLocks noChangeArrowheads="1"/>
          </p:cNvSpPr>
          <p:nvPr/>
        </p:nvSpPr>
        <p:spPr bwMode="auto">
          <a:xfrm>
            <a:off x="4719638" y="3300413"/>
            <a:ext cx="0" cy="485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endParaRPr lang="cs-CZ" sz="2900" i="1">
              <a:solidFill>
                <a:srgbClr val="000000"/>
              </a:solidFill>
              <a:latin typeface="Times New Roman" pitchFamily="18" charset="0"/>
            </a:endParaRPr>
          </a:p>
          <a:p>
            <a:endParaRPr lang="cs-CZ" sz="2900" i="1">
              <a:solidFill>
                <a:srgbClr val="000000"/>
              </a:solidFill>
              <a:latin typeface="Times New Roman" pitchFamily="18" charset="0"/>
            </a:endParaRPr>
          </a:p>
          <a:p>
            <a:endParaRPr lang="cs-CZ" sz="2900" i="1">
              <a:solidFill>
                <a:srgbClr val="000000"/>
              </a:solidFill>
              <a:latin typeface="Times New Roman" pitchFamily="18" charset="0"/>
            </a:endParaRPr>
          </a:p>
          <a:p>
            <a:endParaRPr lang="cs-CZ" sz="2900" i="1">
              <a:solidFill>
                <a:srgbClr val="000000"/>
              </a:solidFill>
              <a:latin typeface="Times New Roman" pitchFamily="18" charset="0"/>
            </a:endParaRPr>
          </a:p>
          <a:p>
            <a:endParaRPr lang="cs-CZ" sz="2900" i="1">
              <a:solidFill>
                <a:srgbClr val="000000"/>
              </a:solidFill>
              <a:latin typeface="Times New Roman" pitchFamily="18" charset="0"/>
            </a:endParaRPr>
          </a:p>
          <a:p>
            <a:endParaRPr lang="cs-CZ" sz="2900" i="1">
              <a:solidFill>
                <a:srgbClr val="000000"/>
              </a:solidFill>
              <a:latin typeface="Times New Roman" pitchFamily="18" charset="0"/>
            </a:endParaRPr>
          </a:p>
          <a:p>
            <a:endParaRPr lang="cs-CZ" sz="2900" i="1">
              <a:solidFill>
                <a:srgbClr val="000000"/>
              </a:solidFill>
              <a:latin typeface="Times New Roman" pitchFamily="18" charset="0"/>
            </a:endParaRPr>
          </a:p>
          <a:p>
            <a:endParaRPr lang="cs-CZ" sz="2900" i="1">
              <a:solidFill>
                <a:srgbClr val="000000"/>
              </a:solidFill>
              <a:latin typeface="Times New Roman" pitchFamily="18" charset="0"/>
            </a:endParaRPr>
          </a:p>
          <a:p>
            <a:endParaRPr lang="cs-CZ" sz="2900" i="1">
              <a:solidFill>
                <a:srgbClr val="000000"/>
              </a:solidFill>
              <a:latin typeface="Times New Roman" pitchFamily="18" charset="0"/>
            </a:endParaRPr>
          </a:p>
          <a:p>
            <a:endParaRPr lang="cs-CZ" sz="2900" i="1">
              <a:solidFill>
                <a:srgbClr val="000000"/>
              </a:solidFill>
              <a:latin typeface="Times New Roman" pitchFamily="18" charset="0"/>
            </a:endParaRPr>
          </a:p>
          <a:p>
            <a:endParaRPr lang="en-US" sz="2900" i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4290" name="Rectangle 57"/>
          <p:cNvSpPr>
            <a:spLocks noChangeArrowheads="1"/>
          </p:cNvSpPr>
          <p:nvPr/>
        </p:nvSpPr>
        <p:spPr bwMode="auto">
          <a:xfrm>
            <a:off x="6027738" y="3067050"/>
            <a:ext cx="47625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500">
                <a:solidFill>
                  <a:srgbClr val="000000"/>
                </a:solidFill>
                <a:latin typeface="Times New Roman" pitchFamily="18" charset="0"/>
              </a:rPr>
              <a:t> </a:t>
            </a:r>
            <a:endParaRPr lang="en-US"/>
          </a:p>
        </p:txBody>
      </p:sp>
      <p:sp>
        <p:nvSpPr>
          <p:cNvPr id="54291" name="Rectangle 60"/>
          <p:cNvSpPr>
            <a:spLocks noChangeArrowheads="1"/>
          </p:cNvSpPr>
          <p:nvPr/>
        </p:nvSpPr>
        <p:spPr bwMode="auto">
          <a:xfrm>
            <a:off x="4816475" y="2817813"/>
            <a:ext cx="47625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500">
                <a:solidFill>
                  <a:srgbClr val="000000"/>
                </a:solidFill>
                <a:latin typeface="Times New Roman" pitchFamily="18" charset="0"/>
              </a:rPr>
              <a:t> </a:t>
            </a:r>
            <a:endParaRPr lang="en-US"/>
          </a:p>
        </p:txBody>
      </p:sp>
      <p:sp>
        <p:nvSpPr>
          <p:cNvPr id="54292" name="Rectangle 63"/>
          <p:cNvSpPr>
            <a:spLocks noChangeArrowheads="1"/>
          </p:cNvSpPr>
          <p:nvPr/>
        </p:nvSpPr>
        <p:spPr bwMode="auto">
          <a:xfrm>
            <a:off x="3729038" y="4251325"/>
            <a:ext cx="92075" cy="44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2900" i="1">
                <a:solidFill>
                  <a:srgbClr val="000000"/>
                </a:solidFill>
                <a:latin typeface="Times New Roman" pitchFamily="18" charset="0"/>
              </a:rPr>
              <a:t> </a:t>
            </a:r>
            <a:endParaRPr lang="en-US"/>
          </a:p>
        </p:txBody>
      </p:sp>
      <p:sp>
        <p:nvSpPr>
          <p:cNvPr id="54293" name="Rectangle 66"/>
          <p:cNvSpPr>
            <a:spLocks noChangeArrowheads="1"/>
          </p:cNvSpPr>
          <p:nvPr/>
        </p:nvSpPr>
        <p:spPr bwMode="auto">
          <a:xfrm>
            <a:off x="3394075" y="4090988"/>
            <a:ext cx="47625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500">
                <a:solidFill>
                  <a:srgbClr val="000000"/>
                </a:solidFill>
                <a:latin typeface="Times New Roman" pitchFamily="18" charset="0"/>
              </a:rPr>
              <a:t> </a:t>
            </a:r>
            <a:endParaRPr lang="en-US"/>
          </a:p>
        </p:txBody>
      </p:sp>
      <p:sp>
        <p:nvSpPr>
          <p:cNvPr id="54294" name="Text Box 67"/>
          <p:cNvSpPr txBox="1">
            <a:spLocks noChangeArrowheads="1"/>
          </p:cNvSpPr>
          <p:nvPr/>
        </p:nvSpPr>
        <p:spPr bwMode="auto">
          <a:xfrm>
            <a:off x="4665663" y="1157288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cs-CZ"/>
          </a:p>
        </p:txBody>
      </p:sp>
      <p:sp>
        <p:nvSpPr>
          <p:cNvPr id="86084" name="AutoShape 68"/>
          <p:cNvSpPr>
            <a:spLocks noChangeArrowheads="1"/>
          </p:cNvSpPr>
          <p:nvPr/>
        </p:nvSpPr>
        <p:spPr bwMode="auto">
          <a:xfrm>
            <a:off x="4865688" y="1139825"/>
            <a:ext cx="2557462" cy="742950"/>
          </a:xfrm>
          <a:prstGeom prst="wedgeEllipseCallout">
            <a:avLst>
              <a:gd name="adj1" fmla="val -48634"/>
              <a:gd name="adj2" fmla="val 67949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cs-CZ"/>
              <a:t>Zobecnělé úsilí (effort)</a:t>
            </a:r>
            <a:endParaRPr lang="en-US"/>
          </a:p>
        </p:txBody>
      </p:sp>
      <p:sp>
        <p:nvSpPr>
          <p:cNvPr id="86085" name="AutoShape 69"/>
          <p:cNvSpPr>
            <a:spLocks noChangeArrowheads="1"/>
          </p:cNvSpPr>
          <p:nvPr/>
        </p:nvSpPr>
        <p:spPr bwMode="auto">
          <a:xfrm>
            <a:off x="4905375" y="5222875"/>
            <a:ext cx="2208213" cy="836613"/>
          </a:xfrm>
          <a:prstGeom prst="wedgeEllipseCallout">
            <a:avLst>
              <a:gd name="adj1" fmla="val -51079"/>
              <a:gd name="adj2" fmla="val -67269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cs-CZ"/>
              <a:t>Zobecnělý tok (flow)</a:t>
            </a:r>
            <a:endParaRPr lang="en-US"/>
          </a:p>
        </p:txBody>
      </p:sp>
      <p:grpSp>
        <p:nvGrpSpPr>
          <p:cNvPr id="6" name="Group 79"/>
          <p:cNvGrpSpPr>
            <a:grpSpLocks/>
          </p:cNvGrpSpPr>
          <p:nvPr/>
        </p:nvGrpSpPr>
        <p:grpSpPr bwMode="auto">
          <a:xfrm>
            <a:off x="4337050" y="2451100"/>
            <a:ext cx="592138" cy="2198688"/>
            <a:chOff x="2732" y="1544"/>
            <a:chExt cx="373" cy="1385"/>
          </a:xfrm>
        </p:grpSpPr>
        <p:sp>
          <p:nvSpPr>
            <p:cNvPr id="54328" name="Freeform 74"/>
            <p:cNvSpPr>
              <a:spLocks noEditPoints="1"/>
            </p:cNvSpPr>
            <p:nvPr/>
          </p:nvSpPr>
          <p:spPr bwMode="auto">
            <a:xfrm>
              <a:off x="2862" y="1544"/>
              <a:ext cx="65" cy="1385"/>
            </a:xfrm>
            <a:custGeom>
              <a:avLst/>
              <a:gdLst>
                <a:gd name="T0" fmla="*/ 43 w 65"/>
                <a:gd name="T1" fmla="*/ 54 h 1385"/>
                <a:gd name="T2" fmla="*/ 44 w 65"/>
                <a:gd name="T3" fmla="*/ 1330 h 1385"/>
                <a:gd name="T4" fmla="*/ 22 w 65"/>
                <a:gd name="T5" fmla="*/ 1330 h 1385"/>
                <a:gd name="T6" fmla="*/ 21 w 65"/>
                <a:gd name="T7" fmla="*/ 54 h 1385"/>
                <a:gd name="T8" fmla="*/ 43 w 65"/>
                <a:gd name="T9" fmla="*/ 54 h 1385"/>
                <a:gd name="T10" fmla="*/ 0 w 65"/>
                <a:gd name="T11" fmla="*/ 65 h 1385"/>
                <a:gd name="T12" fmla="*/ 32 w 65"/>
                <a:gd name="T13" fmla="*/ 0 h 1385"/>
                <a:gd name="T14" fmla="*/ 65 w 65"/>
                <a:gd name="T15" fmla="*/ 65 h 1385"/>
                <a:gd name="T16" fmla="*/ 0 w 65"/>
                <a:gd name="T17" fmla="*/ 65 h 1385"/>
                <a:gd name="T18" fmla="*/ 65 w 65"/>
                <a:gd name="T19" fmla="*/ 1319 h 1385"/>
                <a:gd name="T20" fmla="*/ 33 w 65"/>
                <a:gd name="T21" fmla="*/ 1385 h 1385"/>
                <a:gd name="T22" fmla="*/ 0 w 65"/>
                <a:gd name="T23" fmla="*/ 1319 h 1385"/>
                <a:gd name="T24" fmla="*/ 65 w 65"/>
                <a:gd name="T25" fmla="*/ 1319 h 138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5"/>
                <a:gd name="T40" fmla="*/ 0 h 1385"/>
                <a:gd name="T41" fmla="*/ 65 w 65"/>
                <a:gd name="T42" fmla="*/ 1385 h 138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5" h="1385">
                  <a:moveTo>
                    <a:pt x="43" y="54"/>
                  </a:moveTo>
                  <a:lnTo>
                    <a:pt x="44" y="1330"/>
                  </a:lnTo>
                  <a:lnTo>
                    <a:pt x="22" y="1330"/>
                  </a:lnTo>
                  <a:lnTo>
                    <a:pt x="21" y="54"/>
                  </a:lnTo>
                  <a:lnTo>
                    <a:pt x="43" y="54"/>
                  </a:lnTo>
                  <a:close/>
                  <a:moveTo>
                    <a:pt x="0" y="65"/>
                  </a:moveTo>
                  <a:lnTo>
                    <a:pt x="32" y="0"/>
                  </a:lnTo>
                  <a:lnTo>
                    <a:pt x="65" y="65"/>
                  </a:lnTo>
                  <a:lnTo>
                    <a:pt x="0" y="65"/>
                  </a:lnTo>
                  <a:close/>
                  <a:moveTo>
                    <a:pt x="65" y="1319"/>
                  </a:moveTo>
                  <a:lnTo>
                    <a:pt x="33" y="1385"/>
                  </a:lnTo>
                  <a:lnTo>
                    <a:pt x="0" y="1319"/>
                  </a:lnTo>
                  <a:lnTo>
                    <a:pt x="65" y="1319"/>
                  </a:lnTo>
                  <a:close/>
                </a:path>
              </a:pathLst>
            </a:custGeom>
            <a:solidFill>
              <a:srgbClr val="000000"/>
            </a:solidFill>
            <a:ln w="1588">
              <a:solidFill>
                <a:srgbClr val="000000"/>
              </a:solidFill>
              <a:bevel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54329" name="Rectangle 75"/>
            <p:cNvSpPr>
              <a:spLocks noChangeArrowheads="1"/>
            </p:cNvSpPr>
            <p:nvPr/>
          </p:nvSpPr>
          <p:spPr bwMode="auto">
            <a:xfrm>
              <a:off x="2761" y="2034"/>
              <a:ext cx="302" cy="37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54330" name="Rectangle 76"/>
            <p:cNvSpPr>
              <a:spLocks noChangeArrowheads="1"/>
            </p:cNvSpPr>
            <p:nvPr/>
          </p:nvSpPr>
          <p:spPr bwMode="auto">
            <a:xfrm>
              <a:off x="2831" y="2079"/>
              <a:ext cx="142" cy="2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2900" i="1">
                  <a:solidFill>
                    <a:srgbClr val="000000"/>
                  </a:solidFill>
                  <a:latin typeface="Times New Roman" pitchFamily="18" charset="0"/>
                </a:rPr>
                <a:t>R</a:t>
              </a:r>
              <a:endParaRPr lang="en-US"/>
            </a:p>
          </p:txBody>
        </p:sp>
        <p:sp>
          <p:nvSpPr>
            <p:cNvPr id="54331" name="Rectangle 77"/>
            <p:cNvSpPr>
              <a:spLocks noChangeArrowheads="1"/>
            </p:cNvSpPr>
            <p:nvPr/>
          </p:nvSpPr>
          <p:spPr bwMode="auto">
            <a:xfrm>
              <a:off x="2732" y="1739"/>
              <a:ext cx="373" cy="177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54332" name="Rectangle 78"/>
            <p:cNvSpPr>
              <a:spLocks noChangeArrowheads="1"/>
            </p:cNvSpPr>
            <p:nvPr/>
          </p:nvSpPr>
          <p:spPr bwMode="auto">
            <a:xfrm>
              <a:off x="2802" y="1775"/>
              <a:ext cx="241" cy="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500">
                  <a:solidFill>
                    <a:srgbClr val="000000"/>
                  </a:solidFill>
                  <a:latin typeface="Times New Roman" pitchFamily="18" charset="0"/>
                </a:rPr>
                <a:t>e=Rf</a:t>
              </a:r>
              <a:endParaRPr lang="en-US"/>
            </a:p>
          </p:txBody>
        </p:sp>
      </p:grpSp>
      <p:sp>
        <p:nvSpPr>
          <p:cNvPr id="86096" name="AutoShape 80"/>
          <p:cNvSpPr>
            <a:spLocks noChangeArrowheads="1"/>
          </p:cNvSpPr>
          <p:nvPr/>
        </p:nvSpPr>
        <p:spPr bwMode="auto">
          <a:xfrm>
            <a:off x="6578600" y="2124075"/>
            <a:ext cx="2395538" cy="1238250"/>
          </a:xfrm>
          <a:prstGeom prst="wedgeEllipseCallout">
            <a:avLst>
              <a:gd name="adj1" fmla="val -47347"/>
              <a:gd name="adj2" fmla="val 6551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cs-CZ"/>
              <a:t>Zobecnělá akumulace (quantity)</a:t>
            </a:r>
            <a:endParaRPr lang="en-US"/>
          </a:p>
        </p:txBody>
      </p:sp>
      <p:grpSp>
        <p:nvGrpSpPr>
          <p:cNvPr id="7" name="Group 82"/>
          <p:cNvGrpSpPr>
            <a:grpSpLocks/>
          </p:cNvGrpSpPr>
          <p:nvPr/>
        </p:nvGrpSpPr>
        <p:grpSpPr bwMode="auto">
          <a:xfrm>
            <a:off x="4859338" y="3773488"/>
            <a:ext cx="1312862" cy="1193800"/>
            <a:chOff x="3061" y="2377"/>
            <a:chExt cx="827" cy="752"/>
          </a:xfrm>
        </p:grpSpPr>
        <p:sp>
          <p:nvSpPr>
            <p:cNvPr id="54323" name="Freeform 83"/>
            <p:cNvSpPr>
              <a:spLocks noEditPoints="1"/>
            </p:cNvSpPr>
            <p:nvPr/>
          </p:nvSpPr>
          <p:spPr bwMode="auto">
            <a:xfrm>
              <a:off x="3061" y="2377"/>
              <a:ext cx="827" cy="752"/>
            </a:xfrm>
            <a:custGeom>
              <a:avLst/>
              <a:gdLst>
                <a:gd name="T0" fmla="*/ 0 w 827"/>
                <a:gd name="T1" fmla="*/ 736 h 752"/>
                <a:gd name="T2" fmla="*/ 779 w 827"/>
                <a:gd name="T3" fmla="*/ 28 h 752"/>
                <a:gd name="T4" fmla="*/ 794 w 827"/>
                <a:gd name="T5" fmla="*/ 44 h 752"/>
                <a:gd name="T6" fmla="*/ 15 w 827"/>
                <a:gd name="T7" fmla="*/ 752 h 752"/>
                <a:gd name="T8" fmla="*/ 0 w 827"/>
                <a:gd name="T9" fmla="*/ 736 h 752"/>
                <a:gd name="T10" fmla="*/ 757 w 827"/>
                <a:gd name="T11" fmla="*/ 19 h 752"/>
                <a:gd name="T12" fmla="*/ 827 w 827"/>
                <a:gd name="T13" fmla="*/ 0 h 752"/>
                <a:gd name="T14" fmla="*/ 801 w 827"/>
                <a:gd name="T15" fmla="*/ 68 h 752"/>
                <a:gd name="T16" fmla="*/ 757 w 827"/>
                <a:gd name="T17" fmla="*/ 19 h 7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27"/>
                <a:gd name="T28" fmla="*/ 0 h 752"/>
                <a:gd name="T29" fmla="*/ 827 w 827"/>
                <a:gd name="T30" fmla="*/ 752 h 75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27" h="752">
                  <a:moveTo>
                    <a:pt x="0" y="736"/>
                  </a:moveTo>
                  <a:lnTo>
                    <a:pt x="779" y="28"/>
                  </a:lnTo>
                  <a:lnTo>
                    <a:pt x="794" y="44"/>
                  </a:lnTo>
                  <a:lnTo>
                    <a:pt x="15" y="752"/>
                  </a:lnTo>
                  <a:lnTo>
                    <a:pt x="0" y="736"/>
                  </a:lnTo>
                  <a:close/>
                  <a:moveTo>
                    <a:pt x="757" y="19"/>
                  </a:moveTo>
                  <a:lnTo>
                    <a:pt x="827" y="0"/>
                  </a:lnTo>
                  <a:lnTo>
                    <a:pt x="801" y="68"/>
                  </a:lnTo>
                  <a:lnTo>
                    <a:pt x="757" y="19"/>
                  </a:lnTo>
                  <a:close/>
                </a:path>
              </a:pathLst>
            </a:custGeom>
            <a:solidFill>
              <a:srgbClr val="000000"/>
            </a:solidFill>
            <a:ln w="1588">
              <a:solidFill>
                <a:srgbClr val="000000"/>
              </a:solidFill>
              <a:bevel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grpSp>
          <p:nvGrpSpPr>
            <p:cNvPr id="8" name="Group 84"/>
            <p:cNvGrpSpPr>
              <a:grpSpLocks/>
            </p:cNvGrpSpPr>
            <p:nvPr/>
          </p:nvGrpSpPr>
          <p:grpSpPr bwMode="auto">
            <a:xfrm>
              <a:off x="3367" y="2553"/>
              <a:ext cx="217" cy="379"/>
              <a:chOff x="3367" y="2553"/>
              <a:chExt cx="217" cy="379"/>
            </a:xfrm>
          </p:grpSpPr>
          <p:sp>
            <p:nvSpPr>
              <p:cNvPr id="54326" name="Rectangle 85"/>
              <p:cNvSpPr>
                <a:spLocks noChangeArrowheads="1"/>
              </p:cNvSpPr>
              <p:nvPr/>
            </p:nvSpPr>
            <p:spPr bwMode="auto">
              <a:xfrm>
                <a:off x="3371" y="2557"/>
                <a:ext cx="209" cy="372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54327" name="Freeform 86"/>
              <p:cNvSpPr>
                <a:spLocks noEditPoints="1"/>
              </p:cNvSpPr>
              <p:nvPr/>
            </p:nvSpPr>
            <p:spPr bwMode="auto">
              <a:xfrm>
                <a:off x="3367" y="2553"/>
                <a:ext cx="217" cy="379"/>
              </a:xfrm>
              <a:custGeom>
                <a:avLst/>
                <a:gdLst>
                  <a:gd name="T0" fmla="*/ 184 w 217"/>
                  <a:gd name="T1" fmla="*/ 7 h 379"/>
                  <a:gd name="T2" fmla="*/ 213 w 217"/>
                  <a:gd name="T3" fmla="*/ 0 h 379"/>
                  <a:gd name="T4" fmla="*/ 162 w 217"/>
                  <a:gd name="T5" fmla="*/ 7 h 379"/>
                  <a:gd name="T6" fmla="*/ 133 w 217"/>
                  <a:gd name="T7" fmla="*/ 0 h 379"/>
                  <a:gd name="T8" fmla="*/ 162 w 217"/>
                  <a:gd name="T9" fmla="*/ 7 h 379"/>
                  <a:gd name="T10" fmla="*/ 82 w 217"/>
                  <a:gd name="T11" fmla="*/ 7 h 379"/>
                  <a:gd name="T12" fmla="*/ 111 w 217"/>
                  <a:gd name="T13" fmla="*/ 0 h 379"/>
                  <a:gd name="T14" fmla="*/ 60 w 217"/>
                  <a:gd name="T15" fmla="*/ 7 h 379"/>
                  <a:gd name="T16" fmla="*/ 31 w 217"/>
                  <a:gd name="T17" fmla="*/ 0 h 379"/>
                  <a:gd name="T18" fmla="*/ 60 w 217"/>
                  <a:gd name="T19" fmla="*/ 7 h 379"/>
                  <a:gd name="T20" fmla="*/ 4 w 217"/>
                  <a:gd name="T21" fmla="*/ 7 h 379"/>
                  <a:gd name="T22" fmla="*/ 7 w 217"/>
                  <a:gd name="T23" fmla="*/ 27 h 379"/>
                  <a:gd name="T24" fmla="*/ 0 w 217"/>
                  <a:gd name="T25" fmla="*/ 0 h 379"/>
                  <a:gd name="T26" fmla="*/ 10 w 217"/>
                  <a:gd name="T27" fmla="*/ 7 h 379"/>
                  <a:gd name="T28" fmla="*/ 7 w 217"/>
                  <a:gd name="T29" fmla="*/ 78 h 379"/>
                  <a:gd name="T30" fmla="*/ 0 w 217"/>
                  <a:gd name="T31" fmla="*/ 49 h 379"/>
                  <a:gd name="T32" fmla="*/ 7 w 217"/>
                  <a:gd name="T33" fmla="*/ 100 h 379"/>
                  <a:gd name="T34" fmla="*/ 0 w 217"/>
                  <a:gd name="T35" fmla="*/ 129 h 379"/>
                  <a:gd name="T36" fmla="*/ 7 w 217"/>
                  <a:gd name="T37" fmla="*/ 100 h 379"/>
                  <a:gd name="T38" fmla="*/ 7 w 217"/>
                  <a:gd name="T39" fmla="*/ 180 h 379"/>
                  <a:gd name="T40" fmla="*/ 0 w 217"/>
                  <a:gd name="T41" fmla="*/ 151 h 379"/>
                  <a:gd name="T42" fmla="*/ 7 w 217"/>
                  <a:gd name="T43" fmla="*/ 201 h 379"/>
                  <a:gd name="T44" fmla="*/ 0 w 217"/>
                  <a:gd name="T45" fmla="*/ 231 h 379"/>
                  <a:gd name="T46" fmla="*/ 7 w 217"/>
                  <a:gd name="T47" fmla="*/ 201 h 379"/>
                  <a:gd name="T48" fmla="*/ 7 w 217"/>
                  <a:gd name="T49" fmla="*/ 281 h 379"/>
                  <a:gd name="T50" fmla="*/ 0 w 217"/>
                  <a:gd name="T51" fmla="*/ 252 h 379"/>
                  <a:gd name="T52" fmla="*/ 7 w 217"/>
                  <a:gd name="T53" fmla="*/ 303 h 379"/>
                  <a:gd name="T54" fmla="*/ 0 w 217"/>
                  <a:gd name="T55" fmla="*/ 332 h 379"/>
                  <a:gd name="T56" fmla="*/ 7 w 217"/>
                  <a:gd name="T57" fmla="*/ 303 h 379"/>
                  <a:gd name="T58" fmla="*/ 7 w 217"/>
                  <a:gd name="T59" fmla="*/ 376 h 379"/>
                  <a:gd name="T60" fmla="*/ 11 w 217"/>
                  <a:gd name="T61" fmla="*/ 372 h 379"/>
                  <a:gd name="T62" fmla="*/ 0 w 217"/>
                  <a:gd name="T63" fmla="*/ 379 h 379"/>
                  <a:gd name="T64" fmla="*/ 7 w 217"/>
                  <a:gd name="T65" fmla="*/ 354 h 379"/>
                  <a:gd name="T66" fmla="*/ 62 w 217"/>
                  <a:gd name="T67" fmla="*/ 372 h 379"/>
                  <a:gd name="T68" fmla="*/ 33 w 217"/>
                  <a:gd name="T69" fmla="*/ 379 h 379"/>
                  <a:gd name="T70" fmla="*/ 84 w 217"/>
                  <a:gd name="T71" fmla="*/ 372 h 379"/>
                  <a:gd name="T72" fmla="*/ 113 w 217"/>
                  <a:gd name="T73" fmla="*/ 379 h 379"/>
                  <a:gd name="T74" fmla="*/ 84 w 217"/>
                  <a:gd name="T75" fmla="*/ 372 h 379"/>
                  <a:gd name="T76" fmla="*/ 164 w 217"/>
                  <a:gd name="T77" fmla="*/ 372 h 379"/>
                  <a:gd name="T78" fmla="*/ 134 w 217"/>
                  <a:gd name="T79" fmla="*/ 379 h 379"/>
                  <a:gd name="T80" fmla="*/ 185 w 217"/>
                  <a:gd name="T81" fmla="*/ 372 h 379"/>
                  <a:gd name="T82" fmla="*/ 209 w 217"/>
                  <a:gd name="T83" fmla="*/ 376 h 379"/>
                  <a:gd name="T84" fmla="*/ 217 w 217"/>
                  <a:gd name="T85" fmla="*/ 374 h 379"/>
                  <a:gd name="T86" fmla="*/ 185 w 217"/>
                  <a:gd name="T87" fmla="*/ 379 h 379"/>
                  <a:gd name="T88" fmla="*/ 209 w 217"/>
                  <a:gd name="T89" fmla="*/ 353 h 379"/>
                  <a:gd name="T90" fmla="*/ 217 w 217"/>
                  <a:gd name="T91" fmla="*/ 323 h 379"/>
                  <a:gd name="T92" fmla="*/ 209 w 217"/>
                  <a:gd name="T93" fmla="*/ 353 h 379"/>
                  <a:gd name="T94" fmla="*/ 209 w 217"/>
                  <a:gd name="T95" fmla="*/ 273 h 379"/>
                  <a:gd name="T96" fmla="*/ 217 w 217"/>
                  <a:gd name="T97" fmla="*/ 302 h 379"/>
                  <a:gd name="T98" fmla="*/ 209 w 217"/>
                  <a:gd name="T99" fmla="*/ 251 h 379"/>
                  <a:gd name="T100" fmla="*/ 217 w 217"/>
                  <a:gd name="T101" fmla="*/ 222 h 379"/>
                  <a:gd name="T102" fmla="*/ 209 w 217"/>
                  <a:gd name="T103" fmla="*/ 251 h 379"/>
                  <a:gd name="T104" fmla="*/ 209 w 217"/>
                  <a:gd name="T105" fmla="*/ 171 h 379"/>
                  <a:gd name="T106" fmla="*/ 217 w 217"/>
                  <a:gd name="T107" fmla="*/ 200 h 379"/>
                  <a:gd name="T108" fmla="*/ 209 w 217"/>
                  <a:gd name="T109" fmla="*/ 149 h 379"/>
                  <a:gd name="T110" fmla="*/ 217 w 217"/>
                  <a:gd name="T111" fmla="*/ 120 h 379"/>
                  <a:gd name="T112" fmla="*/ 209 w 217"/>
                  <a:gd name="T113" fmla="*/ 149 h 379"/>
                  <a:gd name="T114" fmla="*/ 209 w 217"/>
                  <a:gd name="T115" fmla="*/ 69 h 379"/>
                  <a:gd name="T116" fmla="*/ 217 w 217"/>
                  <a:gd name="T117" fmla="*/ 98 h 379"/>
                  <a:gd name="T118" fmla="*/ 209 w 217"/>
                  <a:gd name="T119" fmla="*/ 47 h 379"/>
                  <a:gd name="T120" fmla="*/ 217 w 217"/>
                  <a:gd name="T121" fmla="*/ 18 h 379"/>
                  <a:gd name="T122" fmla="*/ 209 w 217"/>
                  <a:gd name="T123" fmla="*/ 47 h 379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217"/>
                  <a:gd name="T187" fmla="*/ 0 h 379"/>
                  <a:gd name="T188" fmla="*/ 217 w 217"/>
                  <a:gd name="T189" fmla="*/ 379 h 379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217" h="379">
                    <a:moveTo>
                      <a:pt x="213" y="7"/>
                    </a:moveTo>
                    <a:lnTo>
                      <a:pt x="184" y="7"/>
                    </a:lnTo>
                    <a:lnTo>
                      <a:pt x="184" y="0"/>
                    </a:lnTo>
                    <a:lnTo>
                      <a:pt x="213" y="0"/>
                    </a:lnTo>
                    <a:lnTo>
                      <a:pt x="213" y="7"/>
                    </a:lnTo>
                    <a:close/>
                    <a:moveTo>
                      <a:pt x="162" y="7"/>
                    </a:moveTo>
                    <a:lnTo>
                      <a:pt x="133" y="7"/>
                    </a:lnTo>
                    <a:lnTo>
                      <a:pt x="133" y="0"/>
                    </a:lnTo>
                    <a:lnTo>
                      <a:pt x="162" y="0"/>
                    </a:lnTo>
                    <a:lnTo>
                      <a:pt x="162" y="7"/>
                    </a:lnTo>
                    <a:close/>
                    <a:moveTo>
                      <a:pt x="111" y="7"/>
                    </a:moveTo>
                    <a:lnTo>
                      <a:pt x="82" y="7"/>
                    </a:lnTo>
                    <a:lnTo>
                      <a:pt x="82" y="0"/>
                    </a:lnTo>
                    <a:lnTo>
                      <a:pt x="111" y="0"/>
                    </a:lnTo>
                    <a:lnTo>
                      <a:pt x="111" y="7"/>
                    </a:lnTo>
                    <a:close/>
                    <a:moveTo>
                      <a:pt x="60" y="7"/>
                    </a:moveTo>
                    <a:lnTo>
                      <a:pt x="31" y="7"/>
                    </a:lnTo>
                    <a:lnTo>
                      <a:pt x="31" y="0"/>
                    </a:lnTo>
                    <a:lnTo>
                      <a:pt x="60" y="0"/>
                    </a:lnTo>
                    <a:lnTo>
                      <a:pt x="60" y="7"/>
                    </a:lnTo>
                    <a:close/>
                    <a:moveTo>
                      <a:pt x="10" y="7"/>
                    </a:moveTo>
                    <a:lnTo>
                      <a:pt x="4" y="7"/>
                    </a:lnTo>
                    <a:lnTo>
                      <a:pt x="7" y="4"/>
                    </a:lnTo>
                    <a:lnTo>
                      <a:pt x="7" y="27"/>
                    </a:lnTo>
                    <a:lnTo>
                      <a:pt x="0" y="27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0" y="7"/>
                    </a:lnTo>
                    <a:close/>
                    <a:moveTo>
                      <a:pt x="7" y="49"/>
                    </a:moveTo>
                    <a:lnTo>
                      <a:pt x="7" y="78"/>
                    </a:lnTo>
                    <a:lnTo>
                      <a:pt x="0" y="78"/>
                    </a:lnTo>
                    <a:lnTo>
                      <a:pt x="0" y="49"/>
                    </a:lnTo>
                    <a:lnTo>
                      <a:pt x="7" y="49"/>
                    </a:lnTo>
                    <a:close/>
                    <a:moveTo>
                      <a:pt x="7" y="100"/>
                    </a:moveTo>
                    <a:lnTo>
                      <a:pt x="7" y="129"/>
                    </a:lnTo>
                    <a:lnTo>
                      <a:pt x="0" y="129"/>
                    </a:lnTo>
                    <a:lnTo>
                      <a:pt x="0" y="100"/>
                    </a:lnTo>
                    <a:lnTo>
                      <a:pt x="7" y="100"/>
                    </a:lnTo>
                    <a:close/>
                    <a:moveTo>
                      <a:pt x="7" y="151"/>
                    </a:moveTo>
                    <a:lnTo>
                      <a:pt x="7" y="180"/>
                    </a:lnTo>
                    <a:lnTo>
                      <a:pt x="0" y="180"/>
                    </a:lnTo>
                    <a:lnTo>
                      <a:pt x="0" y="151"/>
                    </a:lnTo>
                    <a:lnTo>
                      <a:pt x="7" y="151"/>
                    </a:lnTo>
                    <a:close/>
                    <a:moveTo>
                      <a:pt x="7" y="201"/>
                    </a:moveTo>
                    <a:lnTo>
                      <a:pt x="7" y="231"/>
                    </a:lnTo>
                    <a:lnTo>
                      <a:pt x="0" y="231"/>
                    </a:lnTo>
                    <a:lnTo>
                      <a:pt x="0" y="201"/>
                    </a:lnTo>
                    <a:lnTo>
                      <a:pt x="7" y="201"/>
                    </a:lnTo>
                    <a:close/>
                    <a:moveTo>
                      <a:pt x="7" y="252"/>
                    </a:moveTo>
                    <a:lnTo>
                      <a:pt x="7" y="281"/>
                    </a:lnTo>
                    <a:lnTo>
                      <a:pt x="0" y="281"/>
                    </a:lnTo>
                    <a:lnTo>
                      <a:pt x="0" y="252"/>
                    </a:lnTo>
                    <a:lnTo>
                      <a:pt x="7" y="252"/>
                    </a:lnTo>
                    <a:close/>
                    <a:moveTo>
                      <a:pt x="7" y="303"/>
                    </a:moveTo>
                    <a:lnTo>
                      <a:pt x="7" y="332"/>
                    </a:lnTo>
                    <a:lnTo>
                      <a:pt x="0" y="332"/>
                    </a:lnTo>
                    <a:lnTo>
                      <a:pt x="0" y="303"/>
                    </a:lnTo>
                    <a:lnTo>
                      <a:pt x="7" y="303"/>
                    </a:lnTo>
                    <a:close/>
                    <a:moveTo>
                      <a:pt x="7" y="354"/>
                    </a:moveTo>
                    <a:lnTo>
                      <a:pt x="7" y="376"/>
                    </a:lnTo>
                    <a:lnTo>
                      <a:pt x="4" y="372"/>
                    </a:lnTo>
                    <a:lnTo>
                      <a:pt x="11" y="372"/>
                    </a:lnTo>
                    <a:lnTo>
                      <a:pt x="11" y="379"/>
                    </a:lnTo>
                    <a:lnTo>
                      <a:pt x="0" y="379"/>
                    </a:lnTo>
                    <a:lnTo>
                      <a:pt x="0" y="354"/>
                    </a:lnTo>
                    <a:lnTo>
                      <a:pt x="7" y="354"/>
                    </a:lnTo>
                    <a:close/>
                    <a:moveTo>
                      <a:pt x="33" y="372"/>
                    </a:moveTo>
                    <a:lnTo>
                      <a:pt x="62" y="372"/>
                    </a:lnTo>
                    <a:lnTo>
                      <a:pt x="62" y="379"/>
                    </a:lnTo>
                    <a:lnTo>
                      <a:pt x="33" y="379"/>
                    </a:lnTo>
                    <a:lnTo>
                      <a:pt x="33" y="372"/>
                    </a:lnTo>
                    <a:close/>
                    <a:moveTo>
                      <a:pt x="84" y="372"/>
                    </a:moveTo>
                    <a:lnTo>
                      <a:pt x="113" y="372"/>
                    </a:lnTo>
                    <a:lnTo>
                      <a:pt x="113" y="379"/>
                    </a:lnTo>
                    <a:lnTo>
                      <a:pt x="84" y="379"/>
                    </a:lnTo>
                    <a:lnTo>
                      <a:pt x="84" y="372"/>
                    </a:lnTo>
                    <a:close/>
                    <a:moveTo>
                      <a:pt x="134" y="372"/>
                    </a:moveTo>
                    <a:lnTo>
                      <a:pt x="164" y="372"/>
                    </a:lnTo>
                    <a:lnTo>
                      <a:pt x="164" y="379"/>
                    </a:lnTo>
                    <a:lnTo>
                      <a:pt x="134" y="379"/>
                    </a:lnTo>
                    <a:lnTo>
                      <a:pt x="134" y="372"/>
                    </a:lnTo>
                    <a:close/>
                    <a:moveTo>
                      <a:pt x="185" y="372"/>
                    </a:moveTo>
                    <a:lnTo>
                      <a:pt x="213" y="372"/>
                    </a:lnTo>
                    <a:lnTo>
                      <a:pt x="209" y="376"/>
                    </a:lnTo>
                    <a:lnTo>
                      <a:pt x="209" y="374"/>
                    </a:lnTo>
                    <a:lnTo>
                      <a:pt x="217" y="374"/>
                    </a:lnTo>
                    <a:lnTo>
                      <a:pt x="217" y="379"/>
                    </a:lnTo>
                    <a:lnTo>
                      <a:pt x="185" y="379"/>
                    </a:lnTo>
                    <a:lnTo>
                      <a:pt x="185" y="372"/>
                    </a:lnTo>
                    <a:close/>
                    <a:moveTo>
                      <a:pt x="209" y="353"/>
                    </a:moveTo>
                    <a:lnTo>
                      <a:pt x="209" y="323"/>
                    </a:lnTo>
                    <a:lnTo>
                      <a:pt x="217" y="323"/>
                    </a:lnTo>
                    <a:lnTo>
                      <a:pt x="217" y="353"/>
                    </a:lnTo>
                    <a:lnTo>
                      <a:pt x="209" y="353"/>
                    </a:lnTo>
                    <a:close/>
                    <a:moveTo>
                      <a:pt x="209" y="302"/>
                    </a:moveTo>
                    <a:lnTo>
                      <a:pt x="209" y="273"/>
                    </a:lnTo>
                    <a:lnTo>
                      <a:pt x="217" y="273"/>
                    </a:lnTo>
                    <a:lnTo>
                      <a:pt x="217" y="302"/>
                    </a:lnTo>
                    <a:lnTo>
                      <a:pt x="209" y="302"/>
                    </a:lnTo>
                    <a:close/>
                    <a:moveTo>
                      <a:pt x="209" y="251"/>
                    </a:moveTo>
                    <a:lnTo>
                      <a:pt x="209" y="222"/>
                    </a:lnTo>
                    <a:lnTo>
                      <a:pt x="217" y="222"/>
                    </a:lnTo>
                    <a:lnTo>
                      <a:pt x="217" y="251"/>
                    </a:lnTo>
                    <a:lnTo>
                      <a:pt x="209" y="251"/>
                    </a:lnTo>
                    <a:close/>
                    <a:moveTo>
                      <a:pt x="209" y="200"/>
                    </a:moveTo>
                    <a:lnTo>
                      <a:pt x="209" y="171"/>
                    </a:lnTo>
                    <a:lnTo>
                      <a:pt x="217" y="171"/>
                    </a:lnTo>
                    <a:lnTo>
                      <a:pt x="217" y="200"/>
                    </a:lnTo>
                    <a:lnTo>
                      <a:pt x="209" y="200"/>
                    </a:lnTo>
                    <a:close/>
                    <a:moveTo>
                      <a:pt x="209" y="149"/>
                    </a:moveTo>
                    <a:lnTo>
                      <a:pt x="209" y="120"/>
                    </a:lnTo>
                    <a:lnTo>
                      <a:pt x="217" y="120"/>
                    </a:lnTo>
                    <a:lnTo>
                      <a:pt x="217" y="149"/>
                    </a:lnTo>
                    <a:lnTo>
                      <a:pt x="209" y="149"/>
                    </a:lnTo>
                    <a:close/>
                    <a:moveTo>
                      <a:pt x="209" y="98"/>
                    </a:moveTo>
                    <a:lnTo>
                      <a:pt x="209" y="69"/>
                    </a:lnTo>
                    <a:lnTo>
                      <a:pt x="217" y="69"/>
                    </a:lnTo>
                    <a:lnTo>
                      <a:pt x="217" y="98"/>
                    </a:lnTo>
                    <a:lnTo>
                      <a:pt x="209" y="98"/>
                    </a:lnTo>
                    <a:close/>
                    <a:moveTo>
                      <a:pt x="209" y="47"/>
                    </a:moveTo>
                    <a:lnTo>
                      <a:pt x="209" y="18"/>
                    </a:lnTo>
                    <a:lnTo>
                      <a:pt x="217" y="18"/>
                    </a:lnTo>
                    <a:lnTo>
                      <a:pt x="217" y="47"/>
                    </a:lnTo>
                    <a:lnTo>
                      <a:pt x="209" y="47"/>
                    </a:lnTo>
                    <a:close/>
                  </a:path>
                </a:pathLst>
              </a:custGeom>
              <a:solidFill>
                <a:srgbClr val="000000"/>
              </a:solidFill>
              <a:ln w="1588">
                <a:solidFill>
                  <a:srgbClr val="00000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</p:grpSp>
        <p:sp>
          <p:nvSpPr>
            <p:cNvPr id="54325" name="Rectangle 87"/>
            <p:cNvSpPr>
              <a:spLocks noChangeArrowheads="1"/>
            </p:cNvSpPr>
            <p:nvPr/>
          </p:nvSpPr>
          <p:spPr bwMode="auto">
            <a:xfrm>
              <a:off x="3466" y="2610"/>
              <a:ext cx="48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2200">
                  <a:solidFill>
                    <a:srgbClr val="000000"/>
                  </a:solidFill>
                  <a:latin typeface="Symbol" pitchFamily="18" charset="2"/>
                </a:rPr>
                <a:t>ò</a:t>
              </a:r>
              <a:endParaRPr lang="en-US"/>
            </a:p>
          </p:txBody>
        </p:sp>
      </p:grpSp>
      <p:grpSp>
        <p:nvGrpSpPr>
          <p:cNvPr id="9" name="Group 89"/>
          <p:cNvGrpSpPr>
            <a:grpSpLocks/>
          </p:cNvGrpSpPr>
          <p:nvPr/>
        </p:nvGrpSpPr>
        <p:grpSpPr bwMode="auto">
          <a:xfrm>
            <a:off x="4872038" y="2176463"/>
            <a:ext cx="1449387" cy="1403350"/>
            <a:chOff x="3069" y="1371"/>
            <a:chExt cx="913" cy="884"/>
          </a:xfrm>
        </p:grpSpPr>
        <p:sp>
          <p:nvSpPr>
            <p:cNvPr id="54318" name="Freeform 90"/>
            <p:cNvSpPr>
              <a:spLocks noEditPoints="1"/>
            </p:cNvSpPr>
            <p:nvPr/>
          </p:nvSpPr>
          <p:spPr bwMode="auto">
            <a:xfrm>
              <a:off x="3069" y="1371"/>
              <a:ext cx="819" cy="884"/>
            </a:xfrm>
            <a:custGeom>
              <a:avLst/>
              <a:gdLst>
                <a:gd name="T0" fmla="*/ 774 w 819"/>
                <a:gd name="T1" fmla="*/ 851 h 884"/>
                <a:gd name="T2" fmla="*/ 29 w 819"/>
                <a:gd name="T3" fmla="*/ 48 h 884"/>
                <a:gd name="T4" fmla="*/ 45 w 819"/>
                <a:gd name="T5" fmla="*/ 33 h 884"/>
                <a:gd name="T6" fmla="*/ 790 w 819"/>
                <a:gd name="T7" fmla="*/ 836 h 884"/>
                <a:gd name="T8" fmla="*/ 774 w 819"/>
                <a:gd name="T9" fmla="*/ 851 h 884"/>
                <a:gd name="T10" fmla="*/ 798 w 819"/>
                <a:gd name="T11" fmla="*/ 813 h 884"/>
                <a:gd name="T12" fmla="*/ 819 w 819"/>
                <a:gd name="T13" fmla="*/ 884 h 884"/>
                <a:gd name="T14" fmla="*/ 751 w 819"/>
                <a:gd name="T15" fmla="*/ 858 h 884"/>
                <a:gd name="T16" fmla="*/ 798 w 819"/>
                <a:gd name="T17" fmla="*/ 813 h 884"/>
                <a:gd name="T18" fmla="*/ 20 w 819"/>
                <a:gd name="T19" fmla="*/ 70 h 884"/>
                <a:gd name="T20" fmla="*/ 0 w 819"/>
                <a:gd name="T21" fmla="*/ 0 h 884"/>
                <a:gd name="T22" fmla="*/ 68 w 819"/>
                <a:gd name="T23" fmla="*/ 26 h 884"/>
                <a:gd name="T24" fmla="*/ 20 w 819"/>
                <a:gd name="T25" fmla="*/ 70 h 88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819"/>
                <a:gd name="T40" fmla="*/ 0 h 884"/>
                <a:gd name="T41" fmla="*/ 819 w 819"/>
                <a:gd name="T42" fmla="*/ 884 h 884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819" h="884">
                  <a:moveTo>
                    <a:pt x="774" y="851"/>
                  </a:moveTo>
                  <a:lnTo>
                    <a:pt x="29" y="48"/>
                  </a:lnTo>
                  <a:lnTo>
                    <a:pt x="45" y="33"/>
                  </a:lnTo>
                  <a:lnTo>
                    <a:pt x="790" y="836"/>
                  </a:lnTo>
                  <a:lnTo>
                    <a:pt x="774" y="851"/>
                  </a:lnTo>
                  <a:close/>
                  <a:moveTo>
                    <a:pt x="798" y="813"/>
                  </a:moveTo>
                  <a:lnTo>
                    <a:pt x="819" y="884"/>
                  </a:lnTo>
                  <a:lnTo>
                    <a:pt x="751" y="858"/>
                  </a:lnTo>
                  <a:lnTo>
                    <a:pt x="798" y="813"/>
                  </a:lnTo>
                  <a:close/>
                  <a:moveTo>
                    <a:pt x="20" y="70"/>
                  </a:moveTo>
                  <a:lnTo>
                    <a:pt x="0" y="0"/>
                  </a:lnTo>
                  <a:lnTo>
                    <a:pt x="68" y="26"/>
                  </a:lnTo>
                  <a:lnTo>
                    <a:pt x="20" y="70"/>
                  </a:lnTo>
                  <a:close/>
                </a:path>
              </a:pathLst>
            </a:custGeom>
            <a:solidFill>
              <a:srgbClr val="000000"/>
            </a:solidFill>
            <a:ln w="1588">
              <a:solidFill>
                <a:srgbClr val="000000"/>
              </a:solidFill>
              <a:bevel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54319" name="Rectangle 91"/>
            <p:cNvSpPr>
              <a:spLocks noChangeArrowheads="1"/>
            </p:cNvSpPr>
            <p:nvPr/>
          </p:nvSpPr>
          <p:spPr bwMode="auto">
            <a:xfrm>
              <a:off x="3204" y="1458"/>
              <a:ext cx="267" cy="377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54320" name="Rectangle 92"/>
            <p:cNvSpPr>
              <a:spLocks noChangeArrowheads="1"/>
            </p:cNvSpPr>
            <p:nvPr/>
          </p:nvSpPr>
          <p:spPr bwMode="auto">
            <a:xfrm>
              <a:off x="3245" y="1522"/>
              <a:ext cx="155" cy="2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2900" i="1">
                  <a:solidFill>
                    <a:srgbClr val="000000"/>
                  </a:solidFill>
                  <a:latin typeface="Times New Roman" pitchFamily="18" charset="0"/>
                </a:rPr>
                <a:t>C</a:t>
              </a:r>
              <a:endParaRPr lang="en-US"/>
            </a:p>
          </p:txBody>
        </p:sp>
        <p:sp>
          <p:nvSpPr>
            <p:cNvPr id="54321" name="Rectangle 93"/>
            <p:cNvSpPr>
              <a:spLocks noChangeArrowheads="1"/>
            </p:cNvSpPr>
            <p:nvPr/>
          </p:nvSpPr>
          <p:spPr bwMode="auto">
            <a:xfrm>
              <a:off x="3473" y="1892"/>
              <a:ext cx="509" cy="23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54322" name="Rectangle 94"/>
            <p:cNvSpPr>
              <a:spLocks noChangeArrowheads="1"/>
            </p:cNvSpPr>
            <p:nvPr/>
          </p:nvSpPr>
          <p:spPr bwMode="auto">
            <a:xfrm>
              <a:off x="3545" y="1932"/>
              <a:ext cx="261" cy="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500">
                  <a:solidFill>
                    <a:srgbClr val="000000"/>
                  </a:solidFill>
                  <a:latin typeface="Times New Roman" pitchFamily="18" charset="0"/>
                </a:rPr>
                <a:t>q=Ce</a:t>
              </a:r>
              <a:endParaRPr lang="en-US"/>
            </a:p>
          </p:txBody>
        </p:sp>
      </p:grpSp>
      <p:sp>
        <p:nvSpPr>
          <p:cNvPr id="86111" name="AutoShape 95"/>
          <p:cNvSpPr>
            <a:spLocks noChangeArrowheads="1"/>
          </p:cNvSpPr>
          <p:nvPr/>
        </p:nvSpPr>
        <p:spPr bwMode="auto">
          <a:xfrm>
            <a:off x="177800" y="2439988"/>
            <a:ext cx="1847850" cy="892175"/>
          </a:xfrm>
          <a:prstGeom prst="wedgeEllipseCallout">
            <a:avLst>
              <a:gd name="adj1" fmla="val 90218"/>
              <a:gd name="adj2" fmla="val 7811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cs-CZ"/>
              <a:t>Zobecnělá hybnost</a:t>
            </a:r>
            <a:endParaRPr lang="en-US"/>
          </a:p>
        </p:txBody>
      </p:sp>
      <p:grpSp>
        <p:nvGrpSpPr>
          <p:cNvPr id="10" name="Group 97"/>
          <p:cNvGrpSpPr>
            <a:grpSpLocks/>
          </p:cNvGrpSpPr>
          <p:nvPr/>
        </p:nvGrpSpPr>
        <p:grpSpPr bwMode="auto">
          <a:xfrm>
            <a:off x="2851150" y="2208213"/>
            <a:ext cx="1495425" cy="1076325"/>
            <a:chOff x="1796" y="1391"/>
            <a:chExt cx="942" cy="678"/>
          </a:xfrm>
        </p:grpSpPr>
        <p:sp>
          <p:nvSpPr>
            <p:cNvPr id="54313" name="Freeform 98"/>
            <p:cNvSpPr>
              <a:spLocks noEditPoints="1"/>
            </p:cNvSpPr>
            <p:nvPr/>
          </p:nvSpPr>
          <p:spPr bwMode="auto">
            <a:xfrm>
              <a:off x="1796" y="1391"/>
              <a:ext cx="942" cy="678"/>
            </a:xfrm>
            <a:custGeom>
              <a:avLst/>
              <a:gdLst>
                <a:gd name="T0" fmla="*/ 942 w 942"/>
                <a:gd name="T1" fmla="*/ 18 h 678"/>
                <a:gd name="T2" fmla="*/ 51 w 942"/>
                <a:gd name="T3" fmla="*/ 655 h 678"/>
                <a:gd name="T4" fmla="*/ 38 w 942"/>
                <a:gd name="T5" fmla="*/ 637 h 678"/>
                <a:gd name="T6" fmla="*/ 929 w 942"/>
                <a:gd name="T7" fmla="*/ 0 h 678"/>
                <a:gd name="T8" fmla="*/ 942 w 942"/>
                <a:gd name="T9" fmla="*/ 18 h 678"/>
                <a:gd name="T10" fmla="*/ 72 w 942"/>
                <a:gd name="T11" fmla="*/ 666 h 678"/>
                <a:gd name="T12" fmla="*/ 0 w 942"/>
                <a:gd name="T13" fmla="*/ 678 h 678"/>
                <a:gd name="T14" fmla="*/ 34 w 942"/>
                <a:gd name="T15" fmla="*/ 613 h 678"/>
                <a:gd name="T16" fmla="*/ 72 w 942"/>
                <a:gd name="T17" fmla="*/ 666 h 67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942"/>
                <a:gd name="T28" fmla="*/ 0 h 678"/>
                <a:gd name="T29" fmla="*/ 942 w 942"/>
                <a:gd name="T30" fmla="*/ 678 h 67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942" h="678">
                  <a:moveTo>
                    <a:pt x="942" y="18"/>
                  </a:moveTo>
                  <a:lnTo>
                    <a:pt x="51" y="655"/>
                  </a:lnTo>
                  <a:lnTo>
                    <a:pt x="38" y="637"/>
                  </a:lnTo>
                  <a:lnTo>
                    <a:pt x="929" y="0"/>
                  </a:lnTo>
                  <a:lnTo>
                    <a:pt x="942" y="18"/>
                  </a:lnTo>
                  <a:close/>
                  <a:moveTo>
                    <a:pt x="72" y="666"/>
                  </a:moveTo>
                  <a:lnTo>
                    <a:pt x="0" y="678"/>
                  </a:lnTo>
                  <a:lnTo>
                    <a:pt x="34" y="613"/>
                  </a:lnTo>
                  <a:lnTo>
                    <a:pt x="72" y="666"/>
                  </a:lnTo>
                  <a:close/>
                </a:path>
              </a:pathLst>
            </a:custGeom>
            <a:solidFill>
              <a:srgbClr val="000000"/>
            </a:solidFill>
            <a:ln w="1588">
              <a:solidFill>
                <a:srgbClr val="000000"/>
              </a:solidFill>
              <a:bevel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grpSp>
          <p:nvGrpSpPr>
            <p:cNvPr id="11" name="Group 99"/>
            <p:cNvGrpSpPr>
              <a:grpSpLocks/>
            </p:cNvGrpSpPr>
            <p:nvPr/>
          </p:nvGrpSpPr>
          <p:grpSpPr bwMode="auto">
            <a:xfrm>
              <a:off x="2141" y="1540"/>
              <a:ext cx="216" cy="379"/>
              <a:chOff x="2141" y="1540"/>
              <a:chExt cx="216" cy="379"/>
            </a:xfrm>
          </p:grpSpPr>
          <p:sp>
            <p:nvSpPr>
              <p:cNvPr id="54316" name="Rectangle 100"/>
              <p:cNvSpPr>
                <a:spLocks noChangeArrowheads="1"/>
              </p:cNvSpPr>
              <p:nvPr/>
            </p:nvSpPr>
            <p:spPr bwMode="auto">
              <a:xfrm>
                <a:off x="2145" y="1544"/>
                <a:ext cx="209" cy="372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54317" name="Freeform 101"/>
              <p:cNvSpPr>
                <a:spLocks noEditPoints="1"/>
              </p:cNvSpPr>
              <p:nvPr/>
            </p:nvSpPr>
            <p:spPr bwMode="auto">
              <a:xfrm>
                <a:off x="2141" y="1540"/>
                <a:ext cx="216" cy="379"/>
              </a:xfrm>
              <a:custGeom>
                <a:avLst/>
                <a:gdLst>
                  <a:gd name="T0" fmla="*/ 184 w 216"/>
                  <a:gd name="T1" fmla="*/ 7 h 379"/>
                  <a:gd name="T2" fmla="*/ 213 w 216"/>
                  <a:gd name="T3" fmla="*/ 0 h 379"/>
                  <a:gd name="T4" fmla="*/ 162 w 216"/>
                  <a:gd name="T5" fmla="*/ 7 h 379"/>
                  <a:gd name="T6" fmla="*/ 133 w 216"/>
                  <a:gd name="T7" fmla="*/ 0 h 379"/>
                  <a:gd name="T8" fmla="*/ 162 w 216"/>
                  <a:gd name="T9" fmla="*/ 7 h 379"/>
                  <a:gd name="T10" fmla="*/ 82 w 216"/>
                  <a:gd name="T11" fmla="*/ 7 h 379"/>
                  <a:gd name="T12" fmla="*/ 111 w 216"/>
                  <a:gd name="T13" fmla="*/ 0 h 379"/>
                  <a:gd name="T14" fmla="*/ 60 w 216"/>
                  <a:gd name="T15" fmla="*/ 7 h 379"/>
                  <a:gd name="T16" fmla="*/ 31 w 216"/>
                  <a:gd name="T17" fmla="*/ 0 h 379"/>
                  <a:gd name="T18" fmla="*/ 60 w 216"/>
                  <a:gd name="T19" fmla="*/ 7 h 379"/>
                  <a:gd name="T20" fmla="*/ 4 w 216"/>
                  <a:gd name="T21" fmla="*/ 7 h 379"/>
                  <a:gd name="T22" fmla="*/ 7 w 216"/>
                  <a:gd name="T23" fmla="*/ 27 h 379"/>
                  <a:gd name="T24" fmla="*/ 0 w 216"/>
                  <a:gd name="T25" fmla="*/ 0 h 379"/>
                  <a:gd name="T26" fmla="*/ 9 w 216"/>
                  <a:gd name="T27" fmla="*/ 7 h 379"/>
                  <a:gd name="T28" fmla="*/ 7 w 216"/>
                  <a:gd name="T29" fmla="*/ 78 h 379"/>
                  <a:gd name="T30" fmla="*/ 0 w 216"/>
                  <a:gd name="T31" fmla="*/ 49 h 379"/>
                  <a:gd name="T32" fmla="*/ 7 w 216"/>
                  <a:gd name="T33" fmla="*/ 100 h 379"/>
                  <a:gd name="T34" fmla="*/ 0 w 216"/>
                  <a:gd name="T35" fmla="*/ 129 h 379"/>
                  <a:gd name="T36" fmla="*/ 7 w 216"/>
                  <a:gd name="T37" fmla="*/ 100 h 379"/>
                  <a:gd name="T38" fmla="*/ 7 w 216"/>
                  <a:gd name="T39" fmla="*/ 179 h 379"/>
                  <a:gd name="T40" fmla="*/ 0 w 216"/>
                  <a:gd name="T41" fmla="*/ 150 h 379"/>
                  <a:gd name="T42" fmla="*/ 7 w 216"/>
                  <a:gd name="T43" fmla="*/ 201 h 379"/>
                  <a:gd name="T44" fmla="*/ 0 w 216"/>
                  <a:gd name="T45" fmla="*/ 230 h 379"/>
                  <a:gd name="T46" fmla="*/ 7 w 216"/>
                  <a:gd name="T47" fmla="*/ 201 h 379"/>
                  <a:gd name="T48" fmla="*/ 7 w 216"/>
                  <a:gd name="T49" fmla="*/ 281 h 379"/>
                  <a:gd name="T50" fmla="*/ 0 w 216"/>
                  <a:gd name="T51" fmla="*/ 252 h 379"/>
                  <a:gd name="T52" fmla="*/ 7 w 216"/>
                  <a:gd name="T53" fmla="*/ 303 h 379"/>
                  <a:gd name="T54" fmla="*/ 0 w 216"/>
                  <a:gd name="T55" fmla="*/ 332 h 379"/>
                  <a:gd name="T56" fmla="*/ 7 w 216"/>
                  <a:gd name="T57" fmla="*/ 303 h 379"/>
                  <a:gd name="T58" fmla="*/ 7 w 216"/>
                  <a:gd name="T59" fmla="*/ 376 h 379"/>
                  <a:gd name="T60" fmla="*/ 11 w 216"/>
                  <a:gd name="T61" fmla="*/ 372 h 379"/>
                  <a:gd name="T62" fmla="*/ 0 w 216"/>
                  <a:gd name="T63" fmla="*/ 379 h 379"/>
                  <a:gd name="T64" fmla="*/ 7 w 216"/>
                  <a:gd name="T65" fmla="*/ 354 h 379"/>
                  <a:gd name="T66" fmla="*/ 62 w 216"/>
                  <a:gd name="T67" fmla="*/ 372 h 379"/>
                  <a:gd name="T68" fmla="*/ 33 w 216"/>
                  <a:gd name="T69" fmla="*/ 379 h 379"/>
                  <a:gd name="T70" fmla="*/ 84 w 216"/>
                  <a:gd name="T71" fmla="*/ 372 h 379"/>
                  <a:gd name="T72" fmla="*/ 113 w 216"/>
                  <a:gd name="T73" fmla="*/ 379 h 379"/>
                  <a:gd name="T74" fmla="*/ 84 w 216"/>
                  <a:gd name="T75" fmla="*/ 372 h 379"/>
                  <a:gd name="T76" fmla="*/ 163 w 216"/>
                  <a:gd name="T77" fmla="*/ 372 h 379"/>
                  <a:gd name="T78" fmla="*/ 134 w 216"/>
                  <a:gd name="T79" fmla="*/ 379 h 379"/>
                  <a:gd name="T80" fmla="*/ 185 w 216"/>
                  <a:gd name="T81" fmla="*/ 372 h 379"/>
                  <a:gd name="T82" fmla="*/ 209 w 216"/>
                  <a:gd name="T83" fmla="*/ 376 h 379"/>
                  <a:gd name="T84" fmla="*/ 216 w 216"/>
                  <a:gd name="T85" fmla="*/ 374 h 379"/>
                  <a:gd name="T86" fmla="*/ 185 w 216"/>
                  <a:gd name="T87" fmla="*/ 379 h 379"/>
                  <a:gd name="T88" fmla="*/ 209 w 216"/>
                  <a:gd name="T89" fmla="*/ 352 h 379"/>
                  <a:gd name="T90" fmla="*/ 216 w 216"/>
                  <a:gd name="T91" fmla="*/ 323 h 379"/>
                  <a:gd name="T92" fmla="*/ 209 w 216"/>
                  <a:gd name="T93" fmla="*/ 352 h 379"/>
                  <a:gd name="T94" fmla="*/ 209 w 216"/>
                  <a:gd name="T95" fmla="*/ 272 h 379"/>
                  <a:gd name="T96" fmla="*/ 216 w 216"/>
                  <a:gd name="T97" fmla="*/ 302 h 379"/>
                  <a:gd name="T98" fmla="*/ 209 w 216"/>
                  <a:gd name="T99" fmla="*/ 251 h 379"/>
                  <a:gd name="T100" fmla="*/ 216 w 216"/>
                  <a:gd name="T101" fmla="*/ 222 h 379"/>
                  <a:gd name="T102" fmla="*/ 209 w 216"/>
                  <a:gd name="T103" fmla="*/ 251 h 379"/>
                  <a:gd name="T104" fmla="*/ 209 w 216"/>
                  <a:gd name="T105" fmla="*/ 171 h 379"/>
                  <a:gd name="T106" fmla="*/ 216 w 216"/>
                  <a:gd name="T107" fmla="*/ 200 h 379"/>
                  <a:gd name="T108" fmla="*/ 209 w 216"/>
                  <a:gd name="T109" fmla="*/ 149 h 379"/>
                  <a:gd name="T110" fmla="*/ 216 w 216"/>
                  <a:gd name="T111" fmla="*/ 120 h 379"/>
                  <a:gd name="T112" fmla="*/ 209 w 216"/>
                  <a:gd name="T113" fmla="*/ 149 h 379"/>
                  <a:gd name="T114" fmla="*/ 209 w 216"/>
                  <a:gd name="T115" fmla="*/ 69 h 379"/>
                  <a:gd name="T116" fmla="*/ 216 w 216"/>
                  <a:gd name="T117" fmla="*/ 98 h 379"/>
                  <a:gd name="T118" fmla="*/ 209 w 216"/>
                  <a:gd name="T119" fmla="*/ 47 h 379"/>
                  <a:gd name="T120" fmla="*/ 216 w 216"/>
                  <a:gd name="T121" fmla="*/ 18 h 379"/>
                  <a:gd name="T122" fmla="*/ 209 w 216"/>
                  <a:gd name="T123" fmla="*/ 47 h 379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216"/>
                  <a:gd name="T187" fmla="*/ 0 h 379"/>
                  <a:gd name="T188" fmla="*/ 216 w 216"/>
                  <a:gd name="T189" fmla="*/ 379 h 379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216" h="379">
                    <a:moveTo>
                      <a:pt x="213" y="7"/>
                    </a:moveTo>
                    <a:lnTo>
                      <a:pt x="184" y="7"/>
                    </a:lnTo>
                    <a:lnTo>
                      <a:pt x="184" y="0"/>
                    </a:lnTo>
                    <a:lnTo>
                      <a:pt x="213" y="0"/>
                    </a:lnTo>
                    <a:lnTo>
                      <a:pt x="213" y="7"/>
                    </a:lnTo>
                    <a:close/>
                    <a:moveTo>
                      <a:pt x="162" y="7"/>
                    </a:moveTo>
                    <a:lnTo>
                      <a:pt x="133" y="7"/>
                    </a:lnTo>
                    <a:lnTo>
                      <a:pt x="133" y="0"/>
                    </a:lnTo>
                    <a:lnTo>
                      <a:pt x="162" y="0"/>
                    </a:lnTo>
                    <a:lnTo>
                      <a:pt x="162" y="7"/>
                    </a:lnTo>
                    <a:close/>
                    <a:moveTo>
                      <a:pt x="111" y="7"/>
                    </a:moveTo>
                    <a:lnTo>
                      <a:pt x="82" y="7"/>
                    </a:lnTo>
                    <a:lnTo>
                      <a:pt x="82" y="0"/>
                    </a:lnTo>
                    <a:lnTo>
                      <a:pt x="111" y="0"/>
                    </a:lnTo>
                    <a:lnTo>
                      <a:pt x="111" y="7"/>
                    </a:lnTo>
                    <a:close/>
                    <a:moveTo>
                      <a:pt x="60" y="7"/>
                    </a:moveTo>
                    <a:lnTo>
                      <a:pt x="31" y="7"/>
                    </a:lnTo>
                    <a:lnTo>
                      <a:pt x="31" y="0"/>
                    </a:lnTo>
                    <a:lnTo>
                      <a:pt x="60" y="0"/>
                    </a:lnTo>
                    <a:lnTo>
                      <a:pt x="60" y="7"/>
                    </a:lnTo>
                    <a:close/>
                    <a:moveTo>
                      <a:pt x="9" y="7"/>
                    </a:moveTo>
                    <a:lnTo>
                      <a:pt x="4" y="7"/>
                    </a:lnTo>
                    <a:lnTo>
                      <a:pt x="7" y="4"/>
                    </a:lnTo>
                    <a:lnTo>
                      <a:pt x="7" y="27"/>
                    </a:lnTo>
                    <a:lnTo>
                      <a:pt x="0" y="27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9" y="7"/>
                    </a:lnTo>
                    <a:close/>
                    <a:moveTo>
                      <a:pt x="7" y="49"/>
                    </a:moveTo>
                    <a:lnTo>
                      <a:pt x="7" y="78"/>
                    </a:lnTo>
                    <a:lnTo>
                      <a:pt x="0" y="78"/>
                    </a:lnTo>
                    <a:lnTo>
                      <a:pt x="0" y="49"/>
                    </a:lnTo>
                    <a:lnTo>
                      <a:pt x="7" y="49"/>
                    </a:lnTo>
                    <a:close/>
                    <a:moveTo>
                      <a:pt x="7" y="100"/>
                    </a:moveTo>
                    <a:lnTo>
                      <a:pt x="7" y="129"/>
                    </a:lnTo>
                    <a:lnTo>
                      <a:pt x="0" y="129"/>
                    </a:lnTo>
                    <a:lnTo>
                      <a:pt x="0" y="100"/>
                    </a:lnTo>
                    <a:lnTo>
                      <a:pt x="7" y="100"/>
                    </a:lnTo>
                    <a:close/>
                    <a:moveTo>
                      <a:pt x="7" y="150"/>
                    </a:moveTo>
                    <a:lnTo>
                      <a:pt x="7" y="179"/>
                    </a:lnTo>
                    <a:lnTo>
                      <a:pt x="0" y="179"/>
                    </a:lnTo>
                    <a:lnTo>
                      <a:pt x="0" y="150"/>
                    </a:lnTo>
                    <a:lnTo>
                      <a:pt x="7" y="150"/>
                    </a:lnTo>
                    <a:close/>
                    <a:moveTo>
                      <a:pt x="7" y="201"/>
                    </a:moveTo>
                    <a:lnTo>
                      <a:pt x="7" y="230"/>
                    </a:lnTo>
                    <a:lnTo>
                      <a:pt x="0" y="230"/>
                    </a:lnTo>
                    <a:lnTo>
                      <a:pt x="0" y="201"/>
                    </a:lnTo>
                    <a:lnTo>
                      <a:pt x="7" y="201"/>
                    </a:lnTo>
                    <a:close/>
                    <a:moveTo>
                      <a:pt x="7" y="252"/>
                    </a:moveTo>
                    <a:lnTo>
                      <a:pt x="7" y="281"/>
                    </a:lnTo>
                    <a:lnTo>
                      <a:pt x="0" y="281"/>
                    </a:lnTo>
                    <a:lnTo>
                      <a:pt x="0" y="252"/>
                    </a:lnTo>
                    <a:lnTo>
                      <a:pt x="7" y="252"/>
                    </a:lnTo>
                    <a:close/>
                    <a:moveTo>
                      <a:pt x="7" y="303"/>
                    </a:moveTo>
                    <a:lnTo>
                      <a:pt x="7" y="332"/>
                    </a:lnTo>
                    <a:lnTo>
                      <a:pt x="0" y="332"/>
                    </a:lnTo>
                    <a:lnTo>
                      <a:pt x="0" y="303"/>
                    </a:lnTo>
                    <a:lnTo>
                      <a:pt x="7" y="303"/>
                    </a:lnTo>
                    <a:close/>
                    <a:moveTo>
                      <a:pt x="7" y="354"/>
                    </a:moveTo>
                    <a:lnTo>
                      <a:pt x="7" y="376"/>
                    </a:lnTo>
                    <a:lnTo>
                      <a:pt x="4" y="372"/>
                    </a:lnTo>
                    <a:lnTo>
                      <a:pt x="11" y="372"/>
                    </a:lnTo>
                    <a:lnTo>
                      <a:pt x="11" y="379"/>
                    </a:lnTo>
                    <a:lnTo>
                      <a:pt x="0" y="379"/>
                    </a:lnTo>
                    <a:lnTo>
                      <a:pt x="0" y="354"/>
                    </a:lnTo>
                    <a:lnTo>
                      <a:pt x="7" y="354"/>
                    </a:lnTo>
                    <a:close/>
                    <a:moveTo>
                      <a:pt x="33" y="372"/>
                    </a:moveTo>
                    <a:lnTo>
                      <a:pt x="62" y="372"/>
                    </a:lnTo>
                    <a:lnTo>
                      <a:pt x="62" y="379"/>
                    </a:lnTo>
                    <a:lnTo>
                      <a:pt x="33" y="379"/>
                    </a:lnTo>
                    <a:lnTo>
                      <a:pt x="33" y="372"/>
                    </a:lnTo>
                    <a:close/>
                    <a:moveTo>
                      <a:pt x="84" y="372"/>
                    </a:moveTo>
                    <a:lnTo>
                      <a:pt x="113" y="372"/>
                    </a:lnTo>
                    <a:lnTo>
                      <a:pt x="113" y="379"/>
                    </a:lnTo>
                    <a:lnTo>
                      <a:pt x="84" y="379"/>
                    </a:lnTo>
                    <a:lnTo>
                      <a:pt x="84" y="372"/>
                    </a:lnTo>
                    <a:close/>
                    <a:moveTo>
                      <a:pt x="134" y="372"/>
                    </a:moveTo>
                    <a:lnTo>
                      <a:pt x="163" y="372"/>
                    </a:lnTo>
                    <a:lnTo>
                      <a:pt x="163" y="379"/>
                    </a:lnTo>
                    <a:lnTo>
                      <a:pt x="134" y="379"/>
                    </a:lnTo>
                    <a:lnTo>
                      <a:pt x="134" y="372"/>
                    </a:lnTo>
                    <a:close/>
                    <a:moveTo>
                      <a:pt x="185" y="372"/>
                    </a:moveTo>
                    <a:lnTo>
                      <a:pt x="213" y="372"/>
                    </a:lnTo>
                    <a:lnTo>
                      <a:pt x="209" y="376"/>
                    </a:lnTo>
                    <a:lnTo>
                      <a:pt x="209" y="374"/>
                    </a:lnTo>
                    <a:lnTo>
                      <a:pt x="216" y="374"/>
                    </a:lnTo>
                    <a:lnTo>
                      <a:pt x="216" y="379"/>
                    </a:lnTo>
                    <a:lnTo>
                      <a:pt x="185" y="379"/>
                    </a:lnTo>
                    <a:lnTo>
                      <a:pt x="185" y="372"/>
                    </a:lnTo>
                    <a:close/>
                    <a:moveTo>
                      <a:pt x="209" y="352"/>
                    </a:moveTo>
                    <a:lnTo>
                      <a:pt x="209" y="323"/>
                    </a:lnTo>
                    <a:lnTo>
                      <a:pt x="216" y="323"/>
                    </a:lnTo>
                    <a:lnTo>
                      <a:pt x="216" y="352"/>
                    </a:lnTo>
                    <a:lnTo>
                      <a:pt x="209" y="352"/>
                    </a:lnTo>
                    <a:close/>
                    <a:moveTo>
                      <a:pt x="209" y="302"/>
                    </a:moveTo>
                    <a:lnTo>
                      <a:pt x="209" y="272"/>
                    </a:lnTo>
                    <a:lnTo>
                      <a:pt x="216" y="272"/>
                    </a:lnTo>
                    <a:lnTo>
                      <a:pt x="216" y="302"/>
                    </a:lnTo>
                    <a:lnTo>
                      <a:pt x="209" y="302"/>
                    </a:lnTo>
                    <a:close/>
                    <a:moveTo>
                      <a:pt x="209" y="251"/>
                    </a:moveTo>
                    <a:lnTo>
                      <a:pt x="209" y="222"/>
                    </a:lnTo>
                    <a:lnTo>
                      <a:pt x="216" y="222"/>
                    </a:lnTo>
                    <a:lnTo>
                      <a:pt x="216" y="251"/>
                    </a:lnTo>
                    <a:lnTo>
                      <a:pt x="209" y="251"/>
                    </a:lnTo>
                    <a:close/>
                    <a:moveTo>
                      <a:pt x="209" y="200"/>
                    </a:moveTo>
                    <a:lnTo>
                      <a:pt x="209" y="171"/>
                    </a:lnTo>
                    <a:lnTo>
                      <a:pt x="216" y="171"/>
                    </a:lnTo>
                    <a:lnTo>
                      <a:pt x="216" y="200"/>
                    </a:lnTo>
                    <a:lnTo>
                      <a:pt x="209" y="200"/>
                    </a:lnTo>
                    <a:close/>
                    <a:moveTo>
                      <a:pt x="209" y="149"/>
                    </a:moveTo>
                    <a:lnTo>
                      <a:pt x="209" y="120"/>
                    </a:lnTo>
                    <a:lnTo>
                      <a:pt x="216" y="120"/>
                    </a:lnTo>
                    <a:lnTo>
                      <a:pt x="216" y="149"/>
                    </a:lnTo>
                    <a:lnTo>
                      <a:pt x="209" y="149"/>
                    </a:lnTo>
                    <a:close/>
                    <a:moveTo>
                      <a:pt x="209" y="98"/>
                    </a:moveTo>
                    <a:lnTo>
                      <a:pt x="209" y="69"/>
                    </a:lnTo>
                    <a:lnTo>
                      <a:pt x="216" y="69"/>
                    </a:lnTo>
                    <a:lnTo>
                      <a:pt x="216" y="98"/>
                    </a:lnTo>
                    <a:lnTo>
                      <a:pt x="209" y="98"/>
                    </a:lnTo>
                    <a:close/>
                    <a:moveTo>
                      <a:pt x="209" y="47"/>
                    </a:moveTo>
                    <a:lnTo>
                      <a:pt x="209" y="18"/>
                    </a:lnTo>
                    <a:lnTo>
                      <a:pt x="216" y="18"/>
                    </a:lnTo>
                    <a:lnTo>
                      <a:pt x="216" y="47"/>
                    </a:lnTo>
                    <a:lnTo>
                      <a:pt x="209" y="47"/>
                    </a:lnTo>
                    <a:close/>
                  </a:path>
                </a:pathLst>
              </a:custGeom>
              <a:solidFill>
                <a:srgbClr val="000000"/>
              </a:solidFill>
              <a:ln w="1588">
                <a:solidFill>
                  <a:srgbClr val="00000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</p:grpSp>
        <p:sp>
          <p:nvSpPr>
            <p:cNvPr id="54315" name="Rectangle 102"/>
            <p:cNvSpPr>
              <a:spLocks noChangeArrowheads="1"/>
            </p:cNvSpPr>
            <p:nvPr/>
          </p:nvSpPr>
          <p:spPr bwMode="auto">
            <a:xfrm>
              <a:off x="2240" y="1595"/>
              <a:ext cx="48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2200">
                  <a:solidFill>
                    <a:srgbClr val="000000"/>
                  </a:solidFill>
                  <a:latin typeface="Symbol" pitchFamily="18" charset="2"/>
                </a:rPr>
                <a:t>ò</a:t>
              </a:r>
              <a:endParaRPr lang="en-US"/>
            </a:p>
          </p:txBody>
        </p:sp>
      </p:grpSp>
      <p:grpSp>
        <p:nvGrpSpPr>
          <p:cNvPr id="12" name="Group 109"/>
          <p:cNvGrpSpPr>
            <a:grpSpLocks/>
          </p:cNvGrpSpPr>
          <p:nvPr/>
        </p:nvGrpSpPr>
        <p:grpSpPr bwMode="auto">
          <a:xfrm>
            <a:off x="2851150" y="3883025"/>
            <a:ext cx="1539875" cy="1071563"/>
            <a:chOff x="1796" y="2446"/>
            <a:chExt cx="970" cy="675"/>
          </a:xfrm>
        </p:grpSpPr>
        <p:sp>
          <p:nvSpPr>
            <p:cNvPr id="54306" name="Freeform 110"/>
            <p:cNvSpPr>
              <a:spLocks noEditPoints="1"/>
            </p:cNvSpPr>
            <p:nvPr/>
          </p:nvSpPr>
          <p:spPr bwMode="auto">
            <a:xfrm>
              <a:off x="1796" y="2446"/>
              <a:ext cx="970" cy="675"/>
            </a:xfrm>
            <a:custGeom>
              <a:avLst/>
              <a:gdLst>
                <a:gd name="T0" fmla="*/ 51 w 970"/>
                <a:gd name="T1" fmla="*/ 23 h 675"/>
                <a:gd name="T2" fmla="*/ 932 w 970"/>
                <a:gd name="T3" fmla="*/ 635 h 675"/>
                <a:gd name="T4" fmla="*/ 919 w 970"/>
                <a:gd name="T5" fmla="*/ 652 h 675"/>
                <a:gd name="T6" fmla="*/ 39 w 970"/>
                <a:gd name="T7" fmla="*/ 40 h 675"/>
                <a:gd name="T8" fmla="*/ 51 w 970"/>
                <a:gd name="T9" fmla="*/ 23 h 675"/>
                <a:gd name="T10" fmla="*/ 35 w 970"/>
                <a:gd name="T11" fmla="*/ 65 h 675"/>
                <a:gd name="T12" fmla="*/ 0 w 970"/>
                <a:gd name="T13" fmla="*/ 0 h 675"/>
                <a:gd name="T14" fmla="*/ 72 w 970"/>
                <a:gd name="T15" fmla="*/ 11 h 675"/>
                <a:gd name="T16" fmla="*/ 35 w 970"/>
                <a:gd name="T17" fmla="*/ 65 h 675"/>
                <a:gd name="T18" fmla="*/ 935 w 970"/>
                <a:gd name="T19" fmla="*/ 610 h 675"/>
                <a:gd name="T20" fmla="*/ 970 w 970"/>
                <a:gd name="T21" fmla="*/ 675 h 675"/>
                <a:gd name="T22" fmla="*/ 898 w 970"/>
                <a:gd name="T23" fmla="*/ 664 h 675"/>
                <a:gd name="T24" fmla="*/ 935 w 970"/>
                <a:gd name="T25" fmla="*/ 610 h 67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970"/>
                <a:gd name="T40" fmla="*/ 0 h 675"/>
                <a:gd name="T41" fmla="*/ 970 w 970"/>
                <a:gd name="T42" fmla="*/ 675 h 67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970" h="675">
                  <a:moveTo>
                    <a:pt x="51" y="23"/>
                  </a:moveTo>
                  <a:lnTo>
                    <a:pt x="932" y="635"/>
                  </a:lnTo>
                  <a:lnTo>
                    <a:pt x="919" y="652"/>
                  </a:lnTo>
                  <a:lnTo>
                    <a:pt x="39" y="40"/>
                  </a:lnTo>
                  <a:lnTo>
                    <a:pt x="51" y="23"/>
                  </a:lnTo>
                  <a:close/>
                  <a:moveTo>
                    <a:pt x="35" y="65"/>
                  </a:moveTo>
                  <a:lnTo>
                    <a:pt x="0" y="0"/>
                  </a:lnTo>
                  <a:lnTo>
                    <a:pt x="72" y="11"/>
                  </a:lnTo>
                  <a:lnTo>
                    <a:pt x="35" y="65"/>
                  </a:lnTo>
                  <a:close/>
                  <a:moveTo>
                    <a:pt x="935" y="610"/>
                  </a:moveTo>
                  <a:lnTo>
                    <a:pt x="970" y="675"/>
                  </a:lnTo>
                  <a:lnTo>
                    <a:pt x="898" y="664"/>
                  </a:lnTo>
                  <a:lnTo>
                    <a:pt x="935" y="610"/>
                  </a:lnTo>
                  <a:close/>
                </a:path>
              </a:pathLst>
            </a:custGeom>
            <a:solidFill>
              <a:srgbClr val="000000"/>
            </a:solidFill>
            <a:ln w="1588">
              <a:solidFill>
                <a:srgbClr val="000000"/>
              </a:solidFill>
              <a:bevel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grpSp>
          <p:nvGrpSpPr>
            <p:cNvPr id="13" name="Group 111"/>
            <p:cNvGrpSpPr>
              <a:grpSpLocks/>
            </p:cNvGrpSpPr>
            <p:nvPr/>
          </p:nvGrpSpPr>
          <p:grpSpPr bwMode="auto">
            <a:xfrm>
              <a:off x="2354" y="2722"/>
              <a:ext cx="199" cy="378"/>
              <a:chOff x="1808" y="3357"/>
              <a:chExt cx="199" cy="378"/>
            </a:xfrm>
          </p:grpSpPr>
          <p:sp>
            <p:nvSpPr>
              <p:cNvPr id="54311" name="Rectangle 112"/>
              <p:cNvSpPr>
                <a:spLocks noChangeArrowheads="1"/>
              </p:cNvSpPr>
              <p:nvPr/>
            </p:nvSpPr>
            <p:spPr bwMode="auto">
              <a:xfrm>
                <a:off x="1808" y="3357"/>
                <a:ext cx="199" cy="37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54312" name="Rectangle 113"/>
              <p:cNvSpPr>
                <a:spLocks noChangeArrowheads="1"/>
              </p:cNvSpPr>
              <p:nvPr/>
            </p:nvSpPr>
            <p:spPr bwMode="auto">
              <a:xfrm>
                <a:off x="1840" y="3411"/>
                <a:ext cx="129" cy="27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900" i="1">
                    <a:solidFill>
                      <a:srgbClr val="000000"/>
                    </a:solidFill>
                    <a:latin typeface="Times New Roman" pitchFamily="18" charset="0"/>
                  </a:rPr>
                  <a:t>L</a:t>
                </a:r>
                <a:endParaRPr lang="en-US"/>
              </a:p>
            </p:txBody>
          </p:sp>
        </p:grpSp>
        <p:grpSp>
          <p:nvGrpSpPr>
            <p:cNvPr id="14" name="Group 114"/>
            <p:cNvGrpSpPr>
              <a:grpSpLocks/>
            </p:cNvGrpSpPr>
            <p:nvPr/>
          </p:nvGrpSpPr>
          <p:grpSpPr bwMode="auto">
            <a:xfrm>
              <a:off x="1835" y="2537"/>
              <a:ext cx="402" cy="258"/>
              <a:chOff x="1835" y="2537"/>
              <a:chExt cx="402" cy="258"/>
            </a:xfrm>
          </p:grpSpPr>
          <p:sp>
            <p:nvSpPr>
              <p:cNvPr id="54309" name="Rectangle 115"/>
              <p:cNvSpPr>
                <a:spLocks noChangeArrowheads="1"/>
              </p:cNvSpPr>
              <p:nvPr/>
            </p:nvSpPr>
            <p:spPr bwMode="auto">
              <a:xfrm>
                <a:off x="1835" y="2537"/>
                <a:ext cx="402" cy="25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54310" name="Rectangle 116"/>
              <p:cNvSpPr>
                <a:spLocks noChangeArrowheads="1"/>
              </p:cNvSpPr>
              <p:nvPr/>
            </p:nvSpPr>
            <p:spPr bwMode="auto">
              <a:xfrm>
                <a:off x="1906" y="2577"/>
                <a:ext cx="241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500">
                    <a:solidFill>
                      <a:srgbClr val="000000"/>
                    </a:solidFill>
                    <a:latin typeface="Times New Roman" pitchFamily="18" charset="0"/>
                  </a:rPr>
                  <a:t>p=Lf</a:t>
                </a:r>
                <a:endParaRPr lang="en-US"/>
              </a:p>
            </p:txBody>
          </p:sp>
        </p:grpSp>
      </p:grpSp>
      <p:sp>
        <p:nvSpPr>
          <p:cNvPr id="70" name="Rectangle 2"/>
          <p:cNvSpPr>
            <a:spLocks noGrp="1" noChangeArrowheads="1"/>
          </p:cNvSpPr>
          <p:nvPr>
            <p:ph type="title"/>
          </p:nvPr>
        </p:nvSpPr>
        <p:spPr>
          <a:xfrm>
            <a:off x="465137" y="-171400"/>
            <a:ext cx="8213725" cy="1223963"/>
          </a:xfrm>
        </p:spPr>
        <p:txBody>
          <a:bodyPr/>
          <a:lstStyle/>
          <a:p>
            <a:pPr algn="ctr" eaLnBrk="1" hangingPunct="1"/>
            <a:r>
              <a:rPr lang="cs-CZ" dirty="0" smtClean="0"/>
              <a:t>Obecné  systémové vlastnosti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6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86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86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86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86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860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1" dur="500"/>
                                        <p:tgtEl>
                                          <p:spTgt spid="86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5" dur="500"/>
                                        <p:tgtEl>
                                          <p:spTgt spid="86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031" grpId="0" autoUpdateAnimBg="0"/>
      <p:bldP spid="86036" grpId="0" autoUpdateAnimBg="0"/>
      <p:bldP spid="86041" grpId="0" autoUpdateAnimBg="0"/>
      <p:bldP spid="86046" grpId="0" autoUpdateAnimBg="0"/>
      <p:bldP spid="86084" grpId="0" animBg="1" autoUpdateAnimBg="0"/>
      <p:bldP spid="86085" grpId="0" animBg="1" autoUpdateAnimBg="0"/>
      <p:bldP spid="86096" grpId="0" animBg="1" autoUpdateAnimBg="0"/>
      <p:bldP spid="86111" grpId="0" animBg="1" autoUpdateAnimBg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465137" y="-171400"/>
            <a:ext cx="8213725" cy="1223963"/>
          </a:xfrm>
        </p:spPr>
        <p:txBody>
          <a:bodyPr/>
          <a:lstStyle/>
          <a:p>
            <a:pPr algn="ctr" eaLnBrk="1" hangingPunct="1"/>
            <a:r>
              <a:rPr lang="cs-CZ" dirty="0" smtClean="0"/>
              <a:t>Obecné  systémové vlastnosti</a:t>
            </a:r>
            <a:endParaRPr lang="en-US" dirty="0" smtClean="0"/>
          </a:p>
        </p:txBody>
      </p:sp>
      <p:sp>
        <p:nvSpPr>
          <p:cNvPr id="55299" name="Rectangle 5"/>
          <p:cNvSpPr>
            <a:spLocks noChangeArrowheads="1"/>
          </p:cNvSpPr>
          <p:nvPr/>
        </p:nvSpPr>
        <p:spPr bwMode="auto">
          <a:xfrm>
            <a:off x="5959475" y="34210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sp>
        <p:nvSpPr>
          <p:cNvPr id="55300" name="Rectangle 8"/>
          <p:cNvSpPr>
            <a:spLocks noChangeArrowheads="1"/>
          </p:cNvSpPr>
          <p:nvPr/>
        </p:nvSpPr>
        <p:spPr bwMode="auto">
          <a:xfrm>
            <a:off x="2335213" y="1573213"/>
            <a:ext cx="47625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500">
                <a:solidFill>
                  <a:srgbClr val="000000"/>
                </a:solidFill>
                <a:latin typeface="Times New Roman" pitchFamily="18" charset="0"/>
              </a:rPr>
              <a:t> </a:t>
            </a:r>
            <a:endParaRPr lang="en-US"/>
          </a:p>
        </p:txBody>
      </p:sp>
      <p:grpSp>
        <p:nvGrpSpPr>
          <p:cNvPr id="2" name="Skupina 68"/>
          <p:cNvGrpSpPr>
            <a:grpSpLocks/>
          </p:cNvGrpSpPr>
          <p:nvPr/>
        </p:nvGrpSpPr>
        <p:grpSpPr bwMode="auto">
          <a:xfrm>
            <a:off x="4351338" y="1866900"/>
            <a:ext cx="534987" cy="590550"/>
            <a:chOff x="4351338" y="1866900"/>
            <a:chExt cx="534987" cy="590550"/>
          </a:xfrm>
        </p:grpSpPr>
        <p:grpSp>
          <p:nvGrpSpPr>
            <p:cNvPr id="3" name="Group 14"/>
            <p:cNvGrpSpPr>
              <a:grpSpLocks/>
            </p:cNvGrpSpPr>
            <p:nvPr/>
          </p:nvGrpSpPr>
          <p:grpSpPr bwMode="auto">
            <a:xfrm>
              <a:off x="4351338" y="1866900"/>
              <a:ext cx="534987" cy="590550"/>
              <a:chOff x="2732" y="1176"/>
              <a:chExt cx="337" cy="372"/>
            </a:xfrm>
          </p:grpSpPr>
          <p:sp>
            <p:nvSpPr>
              <p:cNvPr id="55370" name="Rectangle 12"/>
              <p:cNvSpPr>
                <a:spLocks noChangeArrowheads="1"/>
              </p:cNvSpPr>
              <p:nvPr/>
            </p:nvSpPr>
            <p:spPr bwMode="auto">
              <a:xfrm>
                <a:off x="2732" y="1176"/>
                <a:ext cx="337" cy="372"/>
              </a:xfrm>
              <a:prstGeom prst="rect">
                <a:avLst/>
              </a:prstGeom>
              <a:solidFill>
                <a:srgbClr val="CCFFFF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55371" name="Rectangle 13"/>
              <p:cNvSpPr>
                <a:spLocks noChangeArrowheads="1"/>
              </p:cNvSpPr>
              <p:nvPr/>
            </p:nvSpPr>
            <p:spPr bwMode="auto">
              <a:xfrm>
                <a:off x="2732" y="1176"/>
                <a:ext cx="337" cy="372"/>
              </a:xfrm>
              <a:prstGeom prst="rect">
                <a:avLst/>
              </a:prstGeom>
              <a:noFill/>
              <a:ln w="23813" cap="rnd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</p:grpSp>
        <p:sp>
          <p:nvSpPr>
            <p:cNvPr id="55369" name="Rectangle 15"/>
            <p:cNvSpPr>
              <a:spLocks noChangeArrowheads="1"/>
            </p:cNvSpPr>
            <p:nvPr/>
          </p:nvSpPr>
          <p:spPr bwMode="auto">
            <a:xfrm>
              <a:off x="4475163" y="1949450"/>
              <a:ext cx="163512" cy="4413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2900" i="1">
                  <a:solidFill>
                    <a:srgbClr val="000000"/>
                  </a:solidFill>
                  <a:latin typeface="Times New Roman" pitchFamily="18" charset="0"/>
                </a:rPr>
                <a:t>e</a:t>
              </a:r>
              <a:endParaRPr lang="en-US"/>
            </a:p>
          </p:txBody>
        </p:sp>
      </p:grpSp>
      <p:sp>
        <p:nvSpPr>
          <p:cNvPr id="55302" name="Rectangle 16"/>
          <p:cNvSpPr>
            <a:spLocks noChangeArrowheads="1"/>
          </p:cNvSpPr>
          <p:nvPr/>
        </p:nvSpPr>
        <p:spPr bwMode="auto">
          <a:xfrm>
            <a:off x="4624388" y="1949450"/>
            <a:ext cx="92075" cy="44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2900" i="1">
                <a:solidFill>
                  <a:srgbClr val="000000"/>
                </a:solidFill>
                <a:latin typeface="Times New Roman" pitchFamily="18" charset="0"/>
              </a:rPr>
              <a:t> </a:t>
            </a:r>
            <a:endParaRPr lang="en-US"/>
          </a:p>
        </p:txBody>
      </p:sp>
      <p:grpSp>
        <p:nvGrpSpPr>
          <p:cNvPr id="4" name="Skupina 71"/>
          <p:cNvGrpSpPr>
            <a:grpSpLocks/>
          </p:cNvGrpSpPr>
          <p:nvPr/>
        </p:nvGrpSpPr>
        <p:grpSpPr bwMode="auto">
          <a:xfrm>
            <a:off x="4391025" y="4649788"/>
            <a:ext cx="481013" cy="600075"/>
            <a:chOff x="4391025" y="4649788"/>
            <a:chExt cx="481013" cy="600075"/>
          </a:xfrm>
        </p:grpSpPr>
        <p:grpSp>
          <p:nvGrpSpPr>
            <p:cNvPr id="5" name="Group 19"/>
            <p:cNvGrpSpPr>
              <a:grpSpLocks/>
            </p:cNvGrpSpPr>
            <p:nvPr/>
          </p:nvGrpSpPr>
          <p:grpSpPr bwMode="auto">
            <a:xfrm>
              <a:off x="4391025" y="4649788"/>
              <a:ext cx="481013" cy="600075"/>
              <a:chOff x="2766" y="2929"/>
              <a:chExt cx="303" cy="378"/>
            </a:xfrm>
          </p:grpSpPr>
          <p:sp>
            <p:nvSpPr>
              <p:cNvPr id="55366" name="Rectangle 17"/>
              <p:cNvSpPr>
                <a:spLocks noChangeArrowheads="1"/>
              </p:cNvSpPr>
              <p:nvPr/>
            </p:nvSpPr>
            <p:spPr bwMode="auto">
              <a:xfrm>
                <a:off x="2766" y="2929"/>
                <a:ext cx="303" cy="378"/>
              </a:xfrm>
              <a:prstGeom prst="rect">
                <a:avLst/>
              </a:prstGeom>
              <a:solidFill>
                <a:srgbClr val="CCFFFF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55367" name="Rectangle 18"/>
              <p:cNvSpPr>
                <a:spLocks noChangeArrowheads="1"/>
              </p:cNvSpPr>
              <p:nvPr/>
            </p:nvSpPr>
            <p:spPr bwMode="auto">
              <a:xfrm>
                <a:off x="2766" y="2929"/>
                <a:ext cx="303" cy="378"/>
              </a:xfrm>
              <a:prstGeom prst="rect">
                <a:avLst/>
              </a:prstGeom>
              <a:noFill/>
              <a:ln w="23813" cap="rnd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</p:grpSp>
        <p:sp>
          <p:nvSpPr>
            <p:cNvPr id="55365" name="Rectangle 20"/>
            <p:cNvSpPr>
              <a:spLocks noChangeArrowheads="1"/>
            </p:cNvSpPr>
            <p:nvPr/>
          </p:nvSpPr>
          <p:spPr bwMode="auto">
            <a:xfrm>
              <a:off x="4516438" y="4732338"/>
              <a:ext cx="101600" cy="4413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2900" i="1">
                  <a:solidFill>
                    <a:srgbClr val="000000"/>
                  </a:solidFill>
                  <a:latin typeface="Times New Roman" pitchFamily="18" charset="0"/>
                </a:rPr>
                <a:t>f</a:t>
              </a:r>
              <a:endParaRPr lang="en-US"/>
            </a:p>
          </p:txBody>
        </p:sp>
      </p:grpSp>
      <p:grpSp>
        <p:nvGrpSpPr>
          <p:cNvPr id="6" name="Skupina 69"/>
          <p:cNvGrpSpPr>
            <a:grpSpLocks/>
          </p:cNvGrpSpPr>
          <p:nvPr/>
        </p:nvGrpSpPr>
        <p:grpSpPr bwMode="auto">
          <a:xfrm>
            <a:off x="2630488" y="3284538"/>
            <a:ext cx="479425" cy="598487"/>
            <a:chOff x="2630488" y="3284538"/>
            <a:chExt cx="479425" cy="598487"/>
          </a:xfrm>
        </p:grpSpPr>
        <p:grpSp>
          <p:nvGrpSpPr>
            <p:cNvPr id="7" name="Group 24"/>
            <p:cNvGrpSpPr>
              <a:grpSpLocks/>
            </p:cNvGrpSpPr>
            <p:nvPr/>
          </p:nvGrpSpPr>
          <p:grpSpPr bwMode="auto">
            <a:xfrm>
              <a:off x="2630488" y="3284538"/>
              <a:ext cx="479425" cy="598487"/>
              <a:chOff x="1657" y="2069"/>
              <a:chExt cx="302" cy="377"/>
            </a:xfrm>
          </p:grpSpPr>
          <p:sp>
            <p:nvSpPr>
              <p:cNvPr id="55362" name="Rectangle 22"/>
              <p:cNvSpPr>
                <a:spLocks noChangeArrowheads="1"/>
              </p:cNvSpPr>
              <p:nvPr/>
            </p:nvSpPr>
            <p:spPr bwMode="auto">
              <a:xfrm>
                <a:off x="1657" y="2069"/>
                <a:ext cx="302" cy="377"/>
              </a:xfrm>
              <a:prstGeom prst="rect">
                <a:avLst/>
              </a:prstGeom>
              <a:solidFill>
                <a:srgbClr val="CC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55363" name="Rectangle 23"/>
              <p:cNvSpPr>
                <a:spLocks noChangeArrowheads="1"/>
              </p:cNvSpPr>
              <p:nvPr/>
            </p:nvSpPr>
            <p:spPr bwMode="auto">
              <a:xfrm>
                <a:off x="1657" y="2069"/>
                <a:ext cx="302" cy="377"/>
              </a:xfrm>
              <a:prstGeom prst="rect">
                <a:avLst/>
              </a:prstGeom>
              <a:noFill/>
              <a:ln w="23813" cap="rnd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</p:grpSp>
        <p:sp>
          <p:nvSpPr>
            <p:cNvPr id="55361" name="Rectangle 25"/>
            <p:cNvSpPr>
              <a:spLocks noChangeArrowheads="1"/>
            </p:cNvSpPr>
            <p:nvPr/>
          </p:nvSpPr>
          <p:spPr bwMode="auto">
            <a:xfrm>
              <a:off x="2754313" y="3367088"/>
              <a:ext cx="184150" cy="4413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2900" i="1">
                  <a:solidFill>
                    <a:srgbClr val="000000"/>
                  </a:solidFill>
                  <a:latin typeface="Times New Roman" pitchFamily="18" charset="0"/>
                </a:rPr>
                <a:t>p</a:t>
              </a:r>
              <a:endParaRPr lang="en-US"/>
            </a:p>
          </p:txBody>
        </p:sp>
      </p:grpSp>
      <p:sp>
        <p:nvSpPr>
          <p:cNvPr id="55305" name="Rectangle 26"/>
          <p:cNvSpPr>
            <a:spLocks noChangeArrowheads="1"/>
          </p:cNvSpPr>
          <p:nvPr/>
        </p:nvSpPr>
        <p:spPr bwMode="auto">
          <a:xfrm>
            <a:off x="2938463" y="3367088"/>
            <a:ext cx="92075" cy="44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2900" i="1">
                <a:solidFill>
                  <a:srgbClr val="000000"/>
                </a:solidFill>
                <a:latin typeface="Times New Roman" pitchFamily="18" charset="0"/>
              </a:rPr>
              <a:t> </a:t>
            </a:r>
            <a:endParaRPr lang="en-US"/>
          </a:p>
        </p:txBody>
      </p:sp>
      <p:grpSp>
        <p:nvGrpSpPr>
          <p:cNvPr id="8" name="Skupina 72"/>
          <p:cNvGrpSpPr>
            <a:grpSpLocks/>
          </p:cNvGrpSpPr>
          <p:nvPr/>
        </p:nvGrpSpPr>
        <p:grpSpPr bwMode="auto">
          <a:xfrm>
            <a:off x="6172200" y="3413125"/>
            <a:ext cx="479425" cy="600075"/>
            <a:chOff x="6172200" y="3413125"/>
            <a:chExt cx="479425" cy="600075"/>
          </a:xfrm>
        </p:grpSpPr>
        <p:grpSp>
          <p:nvGrpSpPr>
            <p:cNvPr id="9" name="Group 29"/>
            <p:cNvGrpSpPr>
              <a:grpSpLocks/>
            </p:cNvGrpSpPr>
            <p:nvPr/>
          </p:nvGrpSpPr>
          <p:grpSpPr bwMode="auto">
            <a:xfrm>
              <a:off x="6172200" y="3413125"/>
              <a:ext cx="479425" cy="600075"/>
              <a:chOff x="3888" y="2150"/>
              <a:chExt cx="302" cy="378"/>
            </a:xfrm>
          </p:grpSpPr>
          <p:sp>
            <p:nvSpPr>
              <p:cNvPr id="55358" name="Rectangle 27"/>
              <p:cNvSpPr>
                <a:spLocks noChangeArrowheads="1"/>
              </p:cNvSpPr>
              <p:nvPr/>
            </p:nvSpPr>
            <p:spPr bwMode="auto">
              <a:xfrm>
                <a:off x="3888" y="2150"/>
                <a:ext cx="302" cy="378"/>
              </a:xfrm>
              <a:prstGeom prst="rect">
                <a:avLst/>
              </a:prstGeom>
              <a:solidFill>
                <a:srgbClr val="CC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55359" name="Rectangle 28"/>
              <p:cNvSpPr>
                <a:spLocks noChangeArrowheads="1"/>
              </p:cNvSpPr>
              <p:nvPr/>
            </p:nvSpPr>
            <p:spPr bwMode="auto">
              <a:xfrm>
                <a:off x="3888" y="2150"/>
                <a:ext cx="302" cy="378"/>
              </a:xfrm>
              <a:prstGeom prst="rect">
                <a:avLst/>
              </a:prstGeom>
              <a:noFill/>
              <a:ln w="23813" cap="rnd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</p:grpSp>
        <p:sp>
          <p:nvSpPr>
            <p:cNvPr id="55357" name="Rectangle 30"/>
            <p:cNvSpPr>
              <a:spLocks noChangeArrowheads="1"/>
            </p:cNvSpPr>
            <p:nvPr/>
          </p:nvSpPr>
          <p:spPr bwMode="auto">
            <a:xfrm>
              <a:off x="6296025" y="3495675"/>
              <a:ext cx="184150" cy="4413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2900" i="1">
                  <a:solidFill>
                    <a:srgbClr val="000000"/>
                  </a:solidFill>
                  <a:latin typeface="Times New Roman" pitchFamily="18" charset="0"/>
                </a:rPr>
                <a:t>q</a:t>
              </a:r>
              <a:endParaRPr lang="en-US"/>
            </a:p>
          </p:txBody>
        </p:sp>
      </p:grpSp>
      <p:sp>
        <p:nvSpPr>
          <p:cNvPr id="55307" name="Rectangle 39"/>
          <p:cNvSpPr>
            <a:spLocks noChangeArrowheads="1"/>
          </p:cNvSpPr>
          <p:nvPr/>
        </p:nvSpPr>
        <p:spPr bwMode="auto">
          <a:xfrm>
            <a:off x="3687763" y="2894013"/>
            <a:ext cx="92075" cy="44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2900" i="1">
                <a:solidFill>
                  <a:srgbClr val="000000"/>
                </a:solidFill>
                <a:latin typeface="Times New Roman" pitchFamily="18" charset="0"/>
              </a:rPr>
              <a:t> </a:t>
            </a:r>
            <a:endParaRPr lang="en-US"/>
          </a:p>
        </p:txBody>
      </p:sp>
      <p:sp>
        <p:nvSpPr>
          <p:cNvPr id="55308" name="Rectangle 46"/>
          <p:cNvSpPr>
            <a:spLocks noChangeArrowheads="1"/>
          </p:cNvSpPr>
          <p:nvPr/>
        </p:nvSpPr>
        <p:spPr bwMode="auto">
          <a:xfrm>
            <a:off x="5634038" y="4503738"/>
            <a:ext cx="92075" cy="44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2900" i="1">
                <a:solidFill>
                  <a:srgbClr val="000000"/>
                </a:solidFill>
                <a:latin typeface="Times New Roman" pitchFamily="18" charset="0"/>
              </a:rPr>
              <a:t> </a:t>
            </a:r>
            <a:endParaRPr lang="en-US"/>
          </a:p>
        </p:txBody>
      </p:sp>
      <p:sp>
        <p:nvSpPr>
          <p:cNvPr id="55309" name="Rectangle 54"/>
          <p:cNvSpPr>
            <a:spLocks noChangeArrowheads="1"/>
          </p:cNvSpPr>
          <p:nvPr/>
        </p:nvSpPr>
        <p:spPr bwMode="auto">
          <a:xfrm>
            <a:off x="4719638" y="3300413"/>
            <a:ext cx="0" cy="485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endParaRPr lang="cs-CZ" sz="2900" i="1">
              <a:solidFill>
                <a:srgbClr val="000000"/>
              </a:solidFill>
              <a:latin typeface="Times New Roman" pitchFamily="18" charset="0"/>
            </a:endParaRPr>
          </a:p>
          <a:p>
            <a:endParaRPr lang="cs-CZ" sz="2900" i="1">
              <a:solidFill>
                <a:srgbClr val="000000"/>
              </a:solidFill>
              <a:latin typeface="Times New Roman" pitchFamily="18" charset="0"/>
            </a:endParaRPr>
          </a:p>
          <a:p>
            <a:endParaRPr lang="cs-CZ" sz="2900" i="1">
              <a:solidFill>
                <a:srgbClr val="000000"/>
              </a:solidFill>
              <a:latin typeface="Times New Roman" pitchFamily="18" charset="0"/>
            </a:endParaRPr>
          </a:p>
          <a:p>
            <a:endParaRPr lang="cs-CZ" sz="2900" i="1">
              <a:solidFill>
                <a:srgbClr val="000000"/>
              </a:solidFill>
              <a:latin typeface="Times New Roman" pitchFamily="18" charset="0"/>
            </a:endParaRPr>
          </a:p>
          <a:p>
            <a:endParaRPr lang="cs-CZ" sz="2900" i="1">
              <a:solidFill>
                <a:srgbClr val="000000"/>
              </a:solidFill>
              <a:latin typeface="Times New Roman" pitchFamily="18" charset="0"/>
            </a:endParaRPr>
          </a:p>
          <a:p>
            <a:endParaRPr lang="cs-CZ" sz="2900" i="1">
              <a:solidFill>
                <a:srgbClr val="000000"/>
              </a:solidFill>
              <a:latin typeface="Times New Roman" pitchFamily="18" charset="0"/>
            </a:endParaRPr>
          </a:p>
          <a:p>
            <a:endParaRPr lang="cs-CZ" sz="2900" i="1">
              <a:solidFill>
                <a:srgbClr val="000000"/>
              </a:solidFill>
              <a:latin typeface="Times New Roman" pitchFamily="18" charset="0"/>
            </a:endParaRPr>
          </a:p>
          <a:p>
            <a:endParaRPr lang="cs-CZ" sz="2900" i="1">
              <a:solidFill>
                <a:srgbClr val="000000"/>
              </a:solidFill>
              <a:latin typeface="Times New Roman" pitchFamily="18" charset="0"/>
            </a:endParaRPr>
          </a:p>
          <a:p>
            <a:endParaRPr lang="cs-CZ" sz="2900" i="1">
              <a:solidFill>
                <a:srgbClr val="000000"/>
              </a:solidFill>
              <a:latin typeface="Times New Roman" pitchFamily="18" charset="0"/>
            </a:endParaRPr>
          </a:p>
          <a:p>
            <a:endParaRPr lang="cs-CZ" sz="2900" i="1">
              <a:solidFill>
                <a:srgbClr val="000000"/>
              </a:solidFill>
              <a:latin typeface="Times New Roman" pitchFamily="18" charset="0"/>
            </a:endParaRPr>
          </a:p>
          <a:p>
            <a:endParaRPr lang="en-US" sz="2900" i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5310" name="Rectangle 57"/>
          <p:cNvSpPr>
            <a:spLocks noChangeArrowheads="1"/>
          </p:cNvSpPr>
          <p:nvPr/>
        </p:nvSpPr>
        <p:spPr bwMode="auto">
          <a:xfrm>
            <a:off x="6027738" y="3067050"/>
            <a:ext cx="47625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500">
                <a:solidFill>
                  <a:srgbClr val="000000"/>
                </a:solidFill>
                <a:latin typeface="Times New Roman" pitchFamily="18" charset="0"/>
              </a:rPr>
              <a:t> </a:t>
            </a:r>
            <a:endParaRPr lang="en-US"/>
          </a:p>
        </p:txBody>
      </p:sp>
      <p:sp>
        <p:nvSpPr>
          <p:cNvPr id="55311" name="Rectangle 60"/>
          <p:cNvSpPr>
            <a:spLocks noChangeArrowheads="1"/>
          </p:cNvSpPr>
          <p:nvPr/>
        </p:nvSpPr>
        <p:spPr bwMode="auto">
          <a:xfrm>
            <a:off x="4816475" y="2817813"/>
            <a:ext cx="47625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500">
                <a:solidFill>
                  <a:srgbClr val="000000"/>
                </a:solidFill>
                <a:latin typeface="Times New Roman" pitchFamily="18" charset="0"/>
              </a:rPr>
              <a:t> </a:t>
            </a:r>
            <a:endParaRPr lang="en-US"/>
          </a:p>
        </p:txBody>
      </p:sp>
      <p:sp>
        <p:nvSpPr>
          <p:cNvPr id="55312" name="Rectangle 63"/>
          <p:cNvSpPr>
            <a:spLocks noChangeArrowheads="1"/>
          </p:cNvSpPr>
          <p:nvPr/>
        </p:nvSpPr>
        <p:spPr bwMode="auto">
          <a:xfrm>
            <a:off x="3729038" y="4251325"/>
            <a:ext cx="92075" cy="44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2900" i="1">
                <a:solidFill>
                  <a:srgbClr val="000000"/>
                </a:solidFill>
                <a:latin typeface="Times New Roman" pitchFamily="18" charset="0"/>
              </a:rPr>
              <a:t> </a:t>
            </a:r>
            <a:endParaRPr lang="en-US"/>
          </a:p>
        </p:txBody>
      </p:sp>
      <p:sp>
        <p:nvSpPr>
          <p:cNvPr id="55313" name="Rectangle 66"/>
          <p:cNvSpPr>
            <a:spLocks noChangeArrowheads="1"/>
          </p:cNvSpPr>
          <p:nvPr/>
        </p:nvSpPr>
        <p:spPr bwMode="auto">
          <a:xfrm>
            <a:off x="3394075" y="4090988"/>
            <a:ext cx="47625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500">
                <a:solidFill>
                  <a:srgbClr val="000000"/>
                </a:solidFill>
                <a:latin typeface="Times New Roman" pitchFamily="18" charset="0"/>
              </a:rPr>
              <a:t> </a:t>
            </a:r>
            <a:endParaRPr lang="en-US"/>
          </a:p>
        </p:txBody>
      </p:sp>
      <p:sp>
        <p:nvSpPr>
          <p:cNvPr id="55314" name="Text Box 67"/>
          <p:cNvSpPr txBox="1">
            <a:spLocks noChangeArrowheads="1"/>
          </p:cNvSpPr>
          <p:nvPr/>
        </p:nvSpPr>
        <p:spPr bwMode="auto">
          <a:xfrm>
            <a:off x="4665663" y="1157288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cs-CZ"/>
          </a:p>
        </p:txBody>
      </p:sp>
      <p:sp>
        <p:nvSpPr>
          <p:cNvPr id="86084" name="AutoShape 68"/>
          <p:cNvSpPr>
            <a:spLocks noChangeArrowheads="1"/>
          </p:cNvSpPr>
          <p:nvPr/>
        </p:nvSpPr>
        <p:spPr bwMode="auto">
          <a:xfrm>
            <a:off x="4865688" y="1139825"/>
            <a:ext cx="2557462" cy="742950"/>
          </a:xfrm>
          <a:prstGeom prst="wedgeEllipseCallout">
            <a:avLst>
              <a:gd name="adj1" fmla="val -48634"/>
              <a:gd name="adj2" fmla="val 67949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cs-CZ"/>
              <a:t>Zobecnělé úsilí (effort)</a:t>
            </a:r>
            <a:endParaRPr lang="en-US"/>
          </a:p>
        </p:txBody>
      </p:sp>
      <p:sp>
        <p:nvSpPr>
          <p:cNvPr id="86085" name="AutoShape 69"/>
          <p:cNvSpPr>
            <a:spLocks noChangeArrowheads="1"/>
          </p:cNvSpPr>
          <p:nvPr/>
        </p:nvSpPr>
        <p:spPr bwMode="auto">
          <a:xfrm>
            <a:off x="4905375" y="5222875"/>
            <a:ext cx="2208213" cy="836613"/>
          </a:xfrm>
          <a:prstGeom prst="wedgeEllipseCallout">
            <a:avLst>
              <a:gd name="adj1" fmla="val -51079"/>
              <a:gd name="adj2" fmla="val -67269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cs-CZ"/>
              <a:t>Zobecnělý tok (flow)</a:t>
            </a:r>
            <a:endParaRPr lang="en-US"/>
          </a:p>
        </p:txBody>
      </p:sp>
      <p:grpSp>
        <p:nvGrpSpPr>
          <p:cNvPr id="10" name="Group 79"/>
          <p:cNvGrpSpPr>
            <a:grpSpLocks/>
          </p:cNvGrpSpPr>
          <p:nvPr/>
        </p:nvGrpSpPr>
        <p:grpSpPr bwMode="auto">
          <a:xfrm>
            <a:off x="4337050" y="2451100"/>
            <a:ext cx="592138" cy="2198688"/>
            <a:chOff x="2732" y="1544"/>
            <a:chExt cx="373" cy="1385"/>
          </a:xfrm>
        </p:grpSpPr>
        <p:sp>
          <p:nvSpPr>
            <p:cNvPr id="55351" name="Freeform 74"/>
            <p:cNvSpPr>
              <a:spLocks noEditPoints="1"/>
            </p:cNvSpPr>
            <p:nvPr/>
          </p:nvSpPr>
          <p:spPr bwMode="auto">
            <a:xfrm>
              <a:off x="2862" y="1544"/>
              <a:ext cx="65" cy="1385"/>
            </a:xfrm>
            <a:custGeom>
              <a:avLst/>
              <a:gdLst>
                <a:gd name="T0" fmla="*/ 43 w 65"/>
                <a:gd name="T1" fmla="*/ 54 h 1385"/>
                <a:gd name="T2" fmla="*/ 44 w 65"/>
                <a:gd name="T3" fmla="*/ 1330 h 1385"/>
                <a:gd name="T4" fmla="*/ 22 w 65"/>
                <a:gd name="T5" fmla="*/ 1330 h 1385"/>
                <a:gd name="T6" fmla="*/ 21 w 65"/>
                <a:gd name="T7" fmla="*/ 54 h 1385"/>
                <a:gd name="T8" fmla="*/ 43 w 65"/>
                <a:gd name="T9" fmla="*/ 54 h 1385"/>
                <a:gd name="T10" fmla="*/ 0 w 65"/>
                <a:gd name="T11" fmla="*/ 65 h 1385"/>
                <a:gd name="T12" fmla="*/ 32 w 65"/>
                <a:gd name="T13" fmla="*/ 0 h 1385"/>
                <a:gd name="T14" fmla="*/ 65 w 65"/>
                <a:gd name="T15" fmla="*/ 65 h 1385"/>
                <a:gd name="T16" fmla="*/ 0 w 65"/>
                <a:gd name="T17" fmla="*/ 65 h 1385"/>
                <a:gd name="T18" fmla="*/ 65 w 65"/>
                <a:gd name="T19" fmla="*/ 1319 h 1385"/>
                <a:gd name="T20" fmla="*/ 33 w 65"/>
                <a:gd name="T21" fmla="*/ 1385 h 1385"/>
                <a:gd name="T22" fmla="*/ 0 w 65"/>
                <a:gd name="T23" fmla="*/ 1319 h 1385"/>
                <a:gd name="T24" fmla="*/ 65 w 65"/>
                <a:gd name="T25" fmla="*/ 1319 h 138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5"/>
                <a:gd name="T40" fmla="*/ 0 h 1385"/>
                <a:gd name="T41" fmla="*/ 65 w 65"/>
                <a:gd name="T42" fmla="*/ 1385 h 138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5" h="1385">
                  <a:moveTo>
                    <a:pt x="43" y="54"/>
                  </a:moveTo>
                  <a:lnTo>
                    <a:pt x="44" y="1330"/>
                  </a:lnTo>
                  <a:lnTo>
                    <a:pt x="22" y="1330"/>
                  </a:lnTo>
                  <a:lnTo>
                    <a:pt x="21" y="54"/>
                  </a:lnTo>
                  <a:lnTo>
                    <a:pt x="43" y="54"/>
                  </a:lnTo>
                  <a:close/>
                  <a:moveTo>
                    <a:pt x="0" y="65"/>
                  </a:moveTo>
                  <a:lnTo>
                    <a:pt x="32" y="0"/>
                  </a:lnTo>
                  <a:lnTo>
                    <a:pt x="65" y="65"/>
                  </a:lnTo>
                  <a:lnTo>
                    <a:pt x="0" y="65"/>
                  </a:lnTo>
                  <a:close/>
                  <a:moveTo>
                    <a:pt x="65" y="1319"/>
                  </a:moveTo>
                  <a:lnTo>
                    <a:pt x="33" y="1385"/>
                  </a:lnTo>
                  <a:lnTo>
                    <a:pt x="0" y="1319"/>
                  </a:lnTo>
                  <a:lnTo>
                    <a:pt x="65" y="1319"/>
                  </a:lnTo>
                  <a:close/>
                </a:path>
              </a:pathLst>
            </a:custGeom>
            <a:solidFill>
              <a:srgbClr val="000000"/>
            </a:solidFill>
            <a:ln w="1588">
              <a:solidFill>
                <a:srgbClr val="000000"/>
              </a:solidFill>
              <a:bevel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55352" name="Rectangle 75"/>
            <p:cNvSpPr>
              <a:spLocks noChangeArrowheads="1"/>
            </p:cNvSpPr>
            <p:nvPr/>
          </p:nvSpPr>
          <p:spPr bwMode="auto">
            <a:xfrm>
              <a:off x="2761" y="2034"/>
              <a:ext cx="302" cy="37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55353" name="Rectangle 76"/>
            <p:cNvSpPr>
              <a:spLocks noChangeArrowheads="1"/>
            </p:cNvSpPr>
            <p:nvPr/>
          </p:nvSpPr>
          <p:spPr bwMode="auto">
            <a:xfrm>
              <a:off x="2831" y="2079"/>
              <a:ext cx="142" cy="2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2900" i="1">
                  <a:solidFill>
                    <a:srgbClr val="000000"/>
                  </a:solidFill>
                  <a:latin typeface="Times New Roman" pitchFamily="18" charset="0"/>
                </a:rPr>
                <a:t>R</a:t>
              </a:r>
              <a:endParaRPr lang="en-US"/>
            </a:p>
          </p:txBody>
        </p:sp>
        <p:sp>
          <p:nvSpPr>
            <p:cNvPr id="55354" name="Rectangle 77"/>
            <p:cNvSpPr>
              <a:spLocks noChangeArrowheads="1"/>
            </p:cNvSpPr>
            <p:nvPr/>
          </p:nvSpPr>
          <p:spPr bwMode="auto">
            <a:xfrm>
              <a:off x="2732" y="1739"/>
              <a:ext cx="373" cy="177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55355" name="Rectangle 78"/>
            <p:cNvSpPr>
              <a:spLocks noChangeArrowheads="1"/>
            </p:cNvSpPr>
            <p:nvPr/>
          </p:nvSpPr>
          <p:spPr bwMode="auto">
            <a:xfrm>
              <a:off x="2802" y="1775"/>
              <a:ext cx="241" cy="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500">
                  <a:solidFill>
                    <a:srgbClr val="000000"/>
                  </a:solidFill>
                  <a:latin typeface="Times New Roman" pitchFamily="18" charset="0"/>
                </a:rPr>
                <a:t>e=Rf</a:t>
              </a:r>
              <a:endParaRPr lang="en-US"/>
            </a:p>
          </p:txBody>
        </p:sp>
      </p:grpSp>
      <p:sp>
        <p:nvSpPr>
          <p:cNvPr id="86096" name="AutoShape 80"/>
          <p:cNvSpPr>
            <a:spLocks noChangeArrowheads="1"/>
          </p:cNvSpPr>
          <p:nvPr/>
        </p:nvSpPr>
        <p:spPr bwMode="auto">
          <a:xfrm>
            <a:off x="6578600" y="2124075"/>
            <a:ext cx="2395538" cy="1238250"/>
          </a:xfrm>
          <a:prstGeom prst="wedgeEllipseCallout">
            <a:avLst>
              <a:gd name="adj1" fmla="val -47347"/>
              <a:gd name="adj2" fmla="val 6551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cs-CZ"/>
              <a:t>Zobecnělá akumulace (quantity)</a:t>
            </a:r>
            <a:endParaRPr lang="en-US"/>
          </a:p>
        </p:txBody>
      </p:sp>
      <p:grpSp>
        <p:nvGrpSpPr>
          <p:cNvPr id="11" name="Group 82"/>
          <p:cNvGrpSpPr>
            <a:grpSpLocks/>
          </p:cNvGrpSpPr>
          <p:nvPr/>
        </p:nvGrpSpPr>
        <p:grpSpPr bwMode="auto">
          <a:xfrm>
            <a:off x="4859338" y="3773488"/>
            <a:ext cx="1312862" cy="1193800"/>
            <a:chOff x="3061" y="2377"/>
            <a:chExt cx="827" cy="752"/>
          </a:xfrm>
        </p:grpSpPr>
        <p:sp>
          <p:nvSpPr>
            <p:cNvPr id="55346" name="Freeform 83"/>
            <p:cNvSpPr>
              <a:spLocks noEditPoints="1"/>
            </p:cNvSpPr>
            <p:nvPr/>
          </p:nvSpPr>
          <p:spPr bwMode="auto">
            <a:xfrm>
              <a:off x="3061" y="2377"/>
              <a:ext cx="827" cy="752"/>
            </a:xfrm>
            <a:custGeom>
              <a:avLst/>
              <a:gdLst>
                <a:gd name="T0" fmla="*/ 0 w 827"/>
                <a:gd name="T1" fmla="*/ 736 h 752"/>
                <a:gd name="T2" fmla="*/ 779 w 827"/>
                <a:gd name="T3" fmla="*/ 28 h 752"/>
                <a:gd name="T4" fmla="*/ 794 w 827"/>
                <a:gd name="T5" fmla="*/ 44 h 752"/>
                <a:gd name="T6" fmla="*/ 15 w 827"/>
                <a:gd name="T7" fmla="*/ 752 h 752"/>
                <a:gd name="T8" fmla="*/ 0 w 827"/>
                <a:gd name="T9" fmla="*/ 736 h 752"/>
                <a:gd name="T10" fmla="*/ 757 w 827"/>
                <a:gd name="T11" fmla="*/ 19 h 752"/>
                <a:gd name="T12" fmla="*/ 827 w 827"/>
                <a:gd name="T13" fmla="*/ 0 h 752"/>
                <a:gd name="T14" fmla="*/ 801 w 827"/>
                <a:gd name="T15" fmla="*/ 68 h 752"/>
                <a:gd name="T16" fmla="*/ 757 w 827"/>
                <a:gd name="T17" fmla="*/ 19 h 7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27"/>
                <a:gd name="T28" fmla="*/ 0 h 752"/>
                <a:gd name="T29" fmla="*/ 827 w 827"/>
                <a:gd name="T30" fmla="*/ 752 h 75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27" h="752">
                  <a:moveTo>
                    <a:pt x="0" y="736"/>
                  </a:moveTo>
                  <a:lnTo>
                    <a:pt x="779" y="28"/>
                  </a:lnTo>
                  <a:lnTo>
                    <a:pt x="794" y="44"/>
                  </a:lnTo>
                  <a:lnTo>
                    <a:pt x="15" y="752"/>
                  </a:lnTo>
                  <a:lnTo>
                    <a:pt x="0" y="736"/>
                  </a:lnTo>
                  <a:close/>
                  <a:moveTo>
                    <a:pt x="757" y="19"/>
                  </a:moveTo>
                  <a:lnTo>
                    <a:pt x="827" y="0"/>
                  </a:lnTo>
                  <a:lnTo>
                    <a:pt x="801" y="68"/>
                  </a:lnTo>
                  <a:lnTo>
                    <a:pt x="757" y="19"/>
                  </a:lnTo>
                  <a:close/>
                </a:path>
              </a:pathLst>
            </a:custGeom>
            <a:solidFill>
              <a:srgbClr val="000000"/>
            </a:solidFill>
            <a:ln w="1588">
              <a:solidFill>
                <a:srgbClr val="000000"/>
              </a:solidFill>
              <a:bevel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grpSp>
          <p:nvGrpSpPr>
            <p:cNvPr id="12" name="Group 84"/>
            <p:cNvGrpSpPr>
              <a:grpSpLocks/>
            </p:cNvGrpSpPr>
            <p:nvPr/>
          </p:nvGrpSpPr>
          <p:grpSpPr bwMode="auto">
            <a:xfrm>
              <a:off x="3367" y="2553"/>
              <a:ext cx="217" cy="379"/>
              <a:chOff x="3367" y="2553"/>
              <a:chExt cx="217" cy="379"/>
            </a:xfrm>
          </p:grpSpPr>
          <p:sp>
            <p:nvSpPr>
              <p:cNvPr id="55349" name="Rectangle 85"/>
              <p:cNvSpPr>
                <a:spLocks noChangeArrowheads="1"/>
              </p:cNvSpPr>
              <p:nvPr/>
            </p:nvSpPr>
            <p:spPr bwMode="auto">
              <a:xfrm>
                <a:off x="3371" y="2557"/>
                <a:ext cx="209" cy="372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55350" name="Freeform 86"/>
              <p:cNvSpPr>
                <a:spLocks noEditPoints="1"/>
              </p:cNvSpPr>
              <p:nvPr/>
            </p:nvSpPr>
            <p:spPr bwMode="auto">
              <a:xfrm>
                <a:off x="3367" y="2553"/>
                <a:ext cx="217" cy="379"/>
              </a:xfrm>
              <a:custGeom>
                <a:avLst/>
                <a:gdLst>
                  <a:gd name="T0" fmla="*/ 184 w 217"/>
                  <a:gd name="T1" fmla="*/ 7 h 379"/>
                  <a:gd name="T2" fmla="*/ 213 w 217"/>
                  <a:gd name="T3" fmla="*/ 0 h 379"/>
                  <a:gd name="T4" fmla="*/ 162 w 217"/>
                  <a:gd name="T5" fmla="*/ 7 h 379"/>
                  <a:gd name="T6" fmla="*/ 133 w 217"/>
                  <a:gd name="T7" fmla="*/ 0 h 379"/>
                  <a:gd name="T8" fmla="*/ 162 w 217"/>
                  <a:gd name="T9" fmla="*/ 7 h 379"/>
                  <a:gd name="T10" fmla="*/ 82 w 217"/>
                  <a:gd name="T11" fmla="*/ 7 h 379"/>
                  <a:gd name="T12" fmla="*/ 111 w 217"/>
                  <a:gd name="T13" fmla="*/ 0 h 379"/>
                  <a:gd name="T14" fmla="*/ 60 w 217"/>
                  <a:gd name="T15" fmla="*/ 7 h 379"/>
                  <a:gd name="T16" fmla="*/ 31 w 217"/>
                  <a:gd name="T17" fmla="*/ 0 h 379"/>
                  <a:gd name="T18" fmla="*/ 60 w 217"/>
                  <a:gd name="T19" fmla="*/ 7 h 379"/>
                  <a:gd name="T20" fmla="*/ 4 w 217"/>
                  <a:gd name="T21" fmla="*/ 7 h 379"/>
                  <a:gd name="T22" fmla="*/ 7 w 217"/>
                  <a:gd name="T23" fmla="*/ 27 h 379"/>
                  <a:gd name="T24" fmla="*/ 0 w 217"/>
                  <a:gd name="T25" fmla="*/ 0 h 379"/>
                  <a:gd name="T26" fmla="*/ 10 w 217"/>
                  <a:gd name="T27" fmla="*/ 7 h 379"/>
                  <a:gd name="T28" fmla="*/ 7 w 217"/>
                  <a:gd name="T29" fmla="*/ 78 h 379"/>
                  <a:gd name="T30" fmla="*/ 0 w 217"/>
                  <a:gd name="T31" fmla="*/ 49 h 379"/>
                  <a:gd name="T32" fmla="*/ 7 w 217"/>
                  <a:gd name="T33" fmla="*/ 100 h 379"/>
                  <a:gd name="T34" fmla="*/ 0 w 217"/>
                  <a:gd name="T35" fmla="*/ 129 h 379"/>
                  <a:gd name="T36" fmla="*/ 7 w 217"/>
                  <a:gd name="T37" fmla="*/ 100 h 379"/>
                  <a:gd name="T38" fmla="*/ 7 w 217"/>
                  <a:gd name="T39" fmla="*/ 180 h 379"/>
                  <a:gd name="T40" fmla="*/ 0 w 217"/>
                  <a:gd name="T41" fmla="*/ 151 h 379"/>
                  <a:gd name="T42" fmla="*/ 7 w 217"/>
                  <a:gd name="T43" fmla="*/ 201 h 379"/>
                  <a:gd name="T44" fmla="*/ 0 w 217"/>
                  <a:gd name="T45" fmla="*/ 231 h 379"/>
                  <a:gd name="T46" fmla="*/ 7 w 217"/>
                  <a:gd name="T47" fmla="*/ 201 h 379"/>
                  <a:gd name="T48" fmla="*/ 7 w 217"/>
                  <a:gd name="T49" fmla="*/ 281 h 379"/>
                  <a:gd name="T50" fmla="*/ 0 w 217"/>
                  <a:gd name="T51" fmla="*/ 252 h 379"/>
                  <a:gd name="T52" fmla="*/ 7 w 217"/>
                  <a:gd name="T53" fmla="*/ 303 h 379"/>
                  <a:gd name="T54" fmla="*/ 0 w 217"/>
                  <a:gd name="T55" fmla="*/ 332 h 379"/>
                  <a:gd name="T56" fmla="*/ 7 w 217"/>
                  <a:gd name="T57" fmla="*/ 303 h 379"/>
                  <a:gd name="T58" fmla="*/ 7 w 217"/>
                  <a:gd name="T59" fmla="*/ 376 h 379"/>
                  <a:gd name="T60" fmla="*/ 11 w 217"/>
                  <a:gd name="T61" fmla="*/ 372 h 379"/>
                  <a:gd name="T62" fmla="*/ 0 w 217"/>
                  <a:gd name="T63" fmla="*/ 379 h 379"/>
                  <a:gd name="T64" fmla="*/ 7 w 217"/>
                  <a:gd name="T65" fmla="*/ 354 h 379"/>
                  <a:gd name="T66" fmla="*/ 62 w 217"/>
                  <a:gd name="T67" fmla="*/ 372 h 379"/>
                  <a:gd name="T68" fmla="*/ 33 w 217"/>
                  <a:gd name="T69" fmla="*/ 379 h 379"/>
                  <a:gd name="T70" fmla="*/ 84 w 217"/>
                  <a:gd name="T71" fmla="*/ 372 h 379"/>
                  <a:gd name="T72" fmla="*/ 113 w 217"/>
                  <a:gd name="T73" fmla="*/ 379 h 379"/>
                  <a:gd name="T74" fmla="*/ 84 w 217"/>
                  <a:gd name="T75" fmla="*/ 372 h 379"/>
                  <a:gd name="T76" fmla="*/ 164 w 217"/>
                  <a:gd name="T77" fmla="*/ 372 h 379"/>
                  <a:gd name="T78" fmla="*/ 134 w 217"/>
                  <a:gd name="T79" fmla="*/ 379 h 379"/>
                  <a:gd name="T80" fmla="*/ 185 w 217"/>
                  <a:gd name="T81" fmla="*/ 372 h 379"/>
                  <a:gd name="T82" fmla="*/ 209 w 217"/>
                  <a:gd name="T83" fmla="*/ 376 h 379"/>
                  <a:gd name="T84" fmla="*/ 217 w 217"/>
                  <a:gd name="T85" fmla="*/ 374 h 379"/>
                  <a:gd name="T86" fmla="*/ 185 w 217"/>
                  <a:gd name="T87" fmla="*/ 379 h 379"/>
                  <a:gd name="T88" fmla="*/ 209 w 217"/>
                  <a:gd name="T89" fmla="*/ 353 h 379"/>
                  <a:gd name="T90" fmla="*/ 217 w 217"/>
                  <a:gd name="T91" fmla="*/ 323 h 379"/>
                  <a:gd name="T92" fmla="*/ 209 w 217"/>
                  <a:gd name="T93" fmla="*/ 353 h 379"/>
                  <a:gd name="T94" fmla="*/ 209 w 217"/>
                  <a:gd name="T95" fmla="*/ 273 h 379"/>
                  <a:gd name="T96" fmla="*/ 217 w 217"/>
                  <a:gd name="T97" fmla="*/ 302 h 379"/>
                  <a:gd name="T98" fmla="*/ 209 w 217"/>
                  <a:gd name="T99" fmla="*/ 251 h 379"/>
                  <a:gd name="T100" fmla="*/ 217 w 217"/>
                  <a:gd name="T101" fmla="*/ 222 h 379"/>
                  <a:gd name="T102" fmla="*/ 209 w 217"/>
                  <a:gd name="T103" fmla="*/ 251 h 379"/>
                  <a:gd name="T104" fmla="*/ 209 w 217"/>
                  <a:gd name="T105" fmla="*/ 171 h 379"/>
                  <a:gd name="T106" fmla="*/ 217 w 217"/>
                  <a:gd name="T107" fmla="*/ 200 h 379"/>
                  <a:gd name="T108" fmla="*/ 209 w 217"/>
                  <a:gd name="T109" fmla="*/ 149 h 379"/>
                  <a:gd name="T110" fmla="*/ 217 w 217"/>
                  <a:gd name="T111" fmla="*/ 120 h 379"/>
                  <a:gd name="T112" fmla="*/ 209 w 217"/>
                  <a:gd name="T113" fmla="*/ 149 h 379"/>
                  <a:gd name="T114" fmla="*/ 209 w 217"/>
                  <a:gd name="T115" fmla="*/ 69 h 379"/>
                  <a:gd name="T116" fmla="*/ 217 w 217"/>
                  <a:gd name="T117" fmla="*/ 98 h 379"/>
                  <a:gd name="T118" fmla="*/ 209 w 217"/>
                  <a:gd name="T119" fmla="*/ 47 h 379"/>
                  <a:gd name="T120" fmla="*/ 217 w 217"/>
                  <a:gd name="T121" fmla="*/ 18 h 379"/>
                  <a:gd name="T122" fmla="*/ 209 w 217"/>
                  <a:gd name="T123" fmla="*/ 47 h 379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217"/>
                  <a:gd name="T187" fmla="*/ 0 h 379"/>
                  <a:gd name="T188" fmla="*/ 217 w 217"/>
                  <a:gd name="T189" fmla="*/ 379 h 379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217" h="379">
                    <a:moveTo>
                      <a:pt x="213" y="7"/>
                    </a:moveTo>
                    <a:lnTo>
                      <a:pt x="184" y="7"/>
                    </a:lnTo>
                    <a:lnTo>
                      <a:pt x="184" y="0"/>
                    </a:lnTo>
                    <a:lnTo>
                      <a:pt x="213" y="0"/>
                    </a:lnTo>
                    <a:lnTo>
                      <a:pt x="213" y="7"/>
                    </a:lnTo>
                    <a:close/>
                    <a:moveTo>
                      <a:pt x="162" y="7"/>
                    </a:moveTo>
                    <a:lnTo>
                      <a:pt x="133" y="7"/>
                    </a:lnTo>
                    <a:lnTo>
                      <a:pt x="133" y="0"/>
                    </a:lnTo>
                    <a:lnTo>
                      <a:pt x="162" y="0"/>
                    </a:lnTo>
                    <a:lnTo>
                      <a:pt x="162" y="7"/>
                    </a:lnTo>
                    <a:close/>
                    <a:moveTo>
                      <a:pt x="111" y="7"/>
                    </a:moveTo>
                    <a:lnTo>
                      <a:pt x="82" y="7"/>
                    </a:lnTo>
                    <a:lnTo>
                      <a:pt x="82" y="0"/>
                    </a:lnTo>
                    <a:lnTo>
                      <a:pt x="111" y="0"/>
                    </a:lnTo>
                    <a:lnTo>
                      <a:pt x="111" y="7"/>
                    </a:lnTo>
                    <a:close/>
                    <a:moveTo>
                      <a:pt x="60" y="7"/>
                    </a:moveTo>
                    <a:lnTo>
                      <a:pt x="31" y="7"/>
                    </a:lnTo>
                    <a:lnTo>
                      <a:pt x="31" y="0"/>
                    </a:lnTo>
                    <a:lnTo>
                      <a:pt x="60" y="0"/>
                    </a:lnTo>
                    <a:lnTo>
                      <a:pt x="60" y="7"/>
                    </a:lnTo>
                    <a:close/>
                    <a:moveTo>
                      <a:pt x="10" y="7"/>
                    </a:moveTo>
                    <a:lnTo>
                      <a:pt x="4" y="7"/>
                    </a:lnTo>
                    <a:lnTo>
                      <a:pt x="7" y="4"/>
                    </a:lnTo>
                    <a:lnTo>
                      <a:pt x="7" y="27"/>
                    </a:lnTo>
                    <a:lnTo>
                      <a:pt x="0" y="27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0" y="7"/>
                    </a:lnTo>
                    <a:close/>
                    <a:moveTo>
                      <a:pt x="7" y="49"/>
                    </a:moveTo>
                    <a:lnTo>
                      <a:pt x="7" y="78"/>
                    </a:lnTo>
                    <a:lnTo>
                      <a:pt x="0" y="78"/>
                    </a:lnTo>
                    <a:lnTo>
                      <a:pt x="0" y="49"/>
                    </a:lnTo>
                    <a:lnTo>
                      <a:pt x="7" y="49"/>
                    </a:lnTo>
                    <a:close/>
                    <a:moveTo>
                      <a:pt x="7" y="100"/>
                    </a:moveTo>
                    <a:lnTo>
                      <a:pt x="7" y="129"/>
                    </a:lnTo>
                    <a:lnTo>
                      <a:pt x="0" y="129"/>
                    </a:lnTo>
                    <a:lnTo>
                      <a:pt x="0" y="100"/>
                    </a:lnTo>
                    <a:lnTo>
                      <a:pt x="7" y="100"/>
                    </a:lnTo>
                    <a:close/>
                    <a:moveTo>
                      <a:pt x="7" y="151"/>
                    </a:moveTo>
                    <a:lnTo>
                      <a:pt x="7" y="180"/>
                    </a:lnTo>
                    <a:lnTo>
                      <a:pt x="0" y="180"/>
                    </a:lnTo>
                    <a:lnTo>
                      <a:pt x="0" y="151"/>
                    </a:lnTo>
                    <a:lnTo>
                      <a:pt x="7" y="151"/>
                    </a:lnTo>
                    <a:close/>
                    <a:moveTo>
                      <a:pt x="7" y="201"/>
                    </a:moveTo>
                    <a:lnTo>
                      <a:pt x="7" y="231"/>
                    </a:lnTo>
                    <a:lnTo>
                      <a:pt x="0" y="231"/>
                    </a:lnTo>
                    <a:lnTo>
                      <a:pt x="0" y="201"/>
                    </a:lnTo>
                    <a:lnTo>
                      <a:pt x="7" y="201"/>
                    </a:lnTo>
                    <a:close/>
                    <a:moveTo>
                      <a:pt x="7" y="252"/>
                    </a:moveTo>
                    <a:lnTo>
                      <a:pt x="7" y="281"/>
                    </a:lnTo>
                    <a:lnTo>
                      <a:pt x="0" y="281"/>
                    </a:lnTo>
                    <a:lnTo>
                      <a:pt x="0" y="252"/>
                    </a:lnTo>
                    <a:lnTo>
                      <a:pt x="7" y="252"/>
                    </a:lnTo>
                    <a:close/>
                    <a:moveTo>
                      <a:pt x="7" y="303"/>
                    </a:moveTo>
                    <a:lnTo>
                      <a:pt x="7" y="332"/>
                    </a:lnTo>
                    <a:lnTo>
                      <a:pt x="0" y="332"/>
                    </a:lnTo>
                    <a:lnTo>
                      <a:pt x="0" y="303"/>
                    </a:lnTo>
                    <a:lnTo>
                      <a:pt x="7" y="303"/>
                    </a:lnTo>
                    <a:close/>
                    <a:moveTo>
                      <a:pt x="7" y="354"/>
                    </a:moveTo>
                    <a:lnTo>
                      <a:pt x="7" y="376"/>
                    </a:lnTo>
                    <a:lnTo>
                      <a:pt x="4" y="372"/>
                    </a:lnTo>
                    <a:lnTo>
                      <a:pt x="11" y="372"/>
                    </a:lnTo>
                    <a:lnTo>
                      <a:pt x="11" y="379"/>
                    </a:lnTo>
                    <a:lnTo>
                      <a:pt x="0" y="379"/>
                    </a:lnTo>
                    <a:lnTo>
                      <a:pt x="0" y="354"/>
                    </a:lnTo>
                    <a:lnTo>
                      <a:pt x="7" y="354"/>
                    </a:lnTo>
                    <a:close/>
                    <a:moveTo>
                      <a:pt x="33" y="372"/>
                    </a:moveTo>
                    <a:lnTo>
                      <a:pt x="62" y="372"/>
                    </a:lnTo>
                    <a:lnTo>
                      <a:pt x="62" y="379"/>
                    </a:lnTo>
                    <a:lnTo>
                      <a:pt x="33" y="379"/>
                    </a:lnTo>
                    <a:lnTo>
                      <a:pt x="33" y="372"/>
                    </a:lnTo>
                    <a:close/>
                    <a:moveTo>
                      <a:pt x="84" y="372"/>
                    </a:moveTo>
                    <a:lnTo>
                      <a:pt x="113" y="372"/>
                    </a:lnTo>
                    <a:lnTo>
                      <a:pt x="113" y="379"/>
                    </a:lnTo>
                    <a:lnTo>
                      <a:pt x="84" y="379"/>
                    </a:lnTo>
                    <a:lnTo>
                      <a:pt x="84" y="372"/>
                    </a:lnTo>
                    <a:close/>
                    <a:moveTo>
                      <a:pt x="134" y="372"/>
                    </a:moveTo>
                    <a:lnTo>
                      <a:pt x="164" y="372"/>
                    </a:lnTo>
                    <a:lnTo>
                      <a:pt x="164" y="379"/>
                    </a:lnTo>
                    <a:lnTo>
                      <a:pt x="134" y="379"/>
                    </a:lnTo>
                    <a:lnTo>
                      <a:pt x="134" y="372"/>
                    </a:lnTo>
                    <a:close/>
                    <a:moveTo>
                      <a:pt x="185" y="372"/>
                    </a:moveTo>
                    <a:lnTo>
                      <a:pt x="213" y="372"/>
                    </a:lnTo>
                    <a:lnTo>
                      <a:pt x="209" y="376"/>
                    </a:lnTo>
                    <a:lnTo>
                      <a:pt x="209" y="374"/>
                    </a:lnTo>
                    <a:lnTo>
                      <a:pt x="217" y="374"/>
                    </a:lnTo>
                    <a:lnTo>
                      <a:pt x="217" y="379"/>
                    </a:lnTo>
                    <a:lnTo>
                      <a:pt x="185" y="379"/>
                    </a:lnTo>
                    <a:lnTo>
                      <a:pt x="185" y="372"/>
                    </a:lnTo>
                    <a:close/>
                    <a:moveTo>
                      <a:pt x="209" y="353"/>
                    </a:moveTo>
                    <a:lnTo>
                      <a:pt x="209" y="323"/>
                    </a:lnTo>
                    <a:lnTo>
                      <a:pt x="217" y="323"/>
                    </a:lnTo>
                    <a:lnTo>
                      <a:pt x="217" y="353"/>
                    </a:lnTo>
                    <a:lnTo>
                      <a:pt x="209" y="353"/>
                    </a:lnTo>
                    <a:close/>
                    <a:moveTo>
                      <a:pt x="209" y="302"/>
                    </a:moveTo>
                    <a:lnTo>
                      <a:pt x="209" y="273"/>
                    </a:lnTo>
                    <a:lnTo>
                      <a:pt x="217" y="273"/>
                    </a:lnTo>
                    <a:lnTo>
                      <a:pt x="217" y="302"/>
                    </a:lnTo>
                    <a:lnTo>
                      <a:pt x="209" y="302"/>
                    </a:lnTo>
                    <a:close/>
                    <a:moveTo>
                      <a:pt x="209" y="251"/>
                    </a:moveTo>
                    <a:lnTo>
                      <a:pt x="209" y="222"/>
                    </a:lnTo>
                    <a:lnTo>
                      <a:pt x="217" y="222"/>
                    </a:lnTo>
                    <a:lnTo>
                      <a:pt x="217" y="251"/>
                    </a:lnTo>
                    <a:lnTo>
                      <a:pt x="209" y="251"/>
                    </a:lnTo>
                    <a:close/>
                    <a:moveTo>
                      <a:pt x="209" y="200"/>
                    </a:moveTo>
                    <a:lnTo>
                      <a:pt x="209" y="171"/>
                    </a:lnTo>
                    <a:lnTo>
                      <a:pt x="217" y="171"/>
                    </a:lnTo>
                    <a:lnTo>
                      <a:pt x="217" y="200"/>
                    </a:lnTo>
                    <a:lnTo>
                      <a:pt x="209" y="200"/>
                    </a:lnTo>
                    <a:close/>
                    <a:moveTo>
                      <a:pt x="209" y="149"/>
                    </a:moveTo>
                    <a:lnTo>
                      <a:pt x="209" y="120"/>
                    </a:lnTo>
                    <a:lnTo>
                      <a:pt x="217" y="120"/>
                    </a:lnTo>
                    <a:lnTo>
                      <a:pt x="217" y="149"/>
                    </a:lnTo>
                    <a:lnTo>
                      <a:pt x="209" y="149"/>
                    </a:lnTo>
                    <a:close/>
                    <a:moveTo>
                      <a:pt x="209" y="98"/>
                    </a:moveTo>
                    <a:lnTo>
                      <a:pt x="209" y="69"/>
                    </a:lnTo>
                    <a:lnTo>
                      <a:pt x="217" y="69"/>
                    </a:lnTo>
                    <a:lnTo>
                      <a:pt x="217" y="98"/>
                    </a:lnTo>
                    <a:lnTo>
                      <a:pt x="209" y="98"/>
                    </a:lnTo>
                    <a:close/>
                    <a:moveTo>
                      <a:pt x="209" y="47"/>
                    </a:moveTo>
                    <a:lnTo>
                      <a:pt x="209" y="18"/>
                    </a:lnTo>
                    <a:lnTo>
                      <a:pt x="217" y="18"/>
                    </a:lnTo>
                    <a:lnTo>
                      <a:pt x="217" y="47"/>
                    </a:lnTo>
                    <a:lnTo>
                      <a:pt x="209" y="47"/>
                    </a:lnTo>
                    <a:close/>
                  </a:path>
                </a:pathLst>
              </a:custGeom>
              <a:solidFill>
                <a:srgbClr val="000000"/>
              </a:solidFill>
              <a:ln w="1588">
                <a:solidFill>
                  <a:srgbClr val="00000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</p:grpSp>
        <p:sp>
          <p:nvSpPr>
            <p:cNvPr id="55348" name="Rectangle 87"/>
            <p:cNvSpPr>
              <a:spLocks noChangeArrowheads="1"/>
            </p:cNvSpPr>
            <p:nvPr/>
          </p:nvSpPr>
          <p:spPr bwMode="auto">
            <a:xfrm>
              <a:off x="3466" y="2610"/>
              <a:ext cx="48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2200">
                  <a:solidFill>
                    <a:srgbClr val="000000"/>
                  </a:solidFill>
                  <a:latin typeface="Symbol" pitchFamily="18" charset="2"/>
                </a:rPr>
                <a:t>ò</a:t>
              </a:r>
              <a:endParaRPr lang="en-US"/>
            </a:p>
          </p:txBody>
        </p:sp>
      </p:grpSp>
      <p:grpSp>
        <p:nvGrpSpPr>
          <p:cNvPr id="13" name="Group 89"/>
          <p:cNvGrpSpPr>
            <a:grpSpLocks/>
          </p:cNvGrpSpPr>
          <p:nvPr/>
        </p:nvGrpSpPr>
        <p:grpSpPr bwMode="auto">
          <a:xfrm>
            <a:off x="4872038" y="2176463"/>
            <a:ext cx="1449387" cy="1403350"/>
            <a:chOff x="3069" y="1371"/>
            <a:chExt cx="913" cy="884"/>
          </a:xfrm>
        </p:grpSpPr>
        <p:sp>
          <p:nvSpPr>
            <p:cNvPr id="55341" name="Freeform 90"/>
            <p:cNvSpPr>
              <a:spLocks noEditPoints="1"/>
            </p:cNvSpPr>
            <p:nvPr/>
          </p:nvSpPr>
          <p:spPr bwMode="auto">
            <a:xfrm>
              <a:off x="3069" y="1371"/>
              <a:ext cx="819" cy="884"/>
            </a:xfrm>
            <a:custGeom>
              <a:avLst/>
              <a:gdLst>
                <a:gd name="T0" fmla="*/ 774 w 819"/>
                <a:gd name="T1" fmla="*/ 851 h 884"/>
                <a:gd name="T2" fmla="*/ 29 w 819"/>
                <a:gd name="T3" fmla="*/ 48 h 884"/>
                <a:gd name="T4" fmla="*/ 45 w 819"/>
                <a:gd name="T5" fmla="*/ 33 h 884"/>
                <a:gd name="T6" fmla="*/ 790 w 819"/>
                <a:gd name="T7" fmla="*/ 836 h 884"/>
                <a:gd name="T8" fmla="*/ 774 w 819"/>
                <a:gd name="T9" fmla="*/ 851 h 884"/>
                <a:gd name="T10" fmla="*/ 798 w 819"/>
                <a:gd name="T11" fmla="*/ 813 h 884"/>
                <a:gd name="T12" fmla="*/ 819 w 819"/>
                <a:gd name="T13" fmla="*/ 884 h 884"/>
                <a:gd name="T14" fmla="*/ 751 w 819"/>
                <a:gd name="T15" fmla="*/ 858 h 884"/>
                <a:gd name="T16" fmla="*/ 798 w 819"/>
                <a:gd name="T17" fmla="*/ 813 h 884"/>
                <a:gd name="T18" fmla="*/ 20 w 819"/>
                <a:gd name="T19" fmla="*/ 70 h 884"/>
                <a:gd name="T20" fmla="*/ 0 w 819"/>
                <a:gd name="T21" fmla="*/ 0 h 884"/>
                <a:gd name="T22" fmla="*/ 68 w 819"/>
                <a:gd name="T23" fmla="*/ 26 h 884"/>
                <a:gd name="T24" fmla="*/ 20 w 819"/>
                <a:gd name="T25" fmla="*/ 70 h 88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819"/>
                <a:gd name="T40" fmla="*/ 0 h 884"/>
                <a:gd name="T41" fmla="*/ 819 w 819"/>
                <a:gd name="T42" fmla="*/ 884 h 884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819" h="884">
                  <a:moveTo>
                    <a:pt x="774" y="851"/>
                  </a:moveTo>
                  <a:lnTo>
                    <a:pt x="29" y="48"/>
                  </a:lnTo>
                  <a:lnTo>
                    <a:pt x="45" y="33"/>
                  </a:lnTo>
                  <a:lnTo>
                    <a:pt x="790" y="836"/>
                  </a:lnTo>
                  <a:lnTo>
                    <a:pt x="774" y="851"/>
                  </a:lnTo>
                  <a:close/>
                  <a:moveTo>
                    <a:pt x="798" y="813"/>
                  </a:moveTo>
                  <a:lnTo>
                    <a:pt x="819" y="884"/>
                  </a:lnTo>
                  <a:lnTo>
                    <a:pt x="751" y="858"/>
                  </a:lnTo>
                  <a:lnTo>
                    <a:pt x="798" y="813"/>
                  </a:lnTo>
                  <a:close/>
                  <a:moveTo>
                    <a:pt x="20" y="70"/>
                  </a:moveTo>
                  <a:lnTo>
                    <a:pt x="0" y="0"/>
                  </a:lnTo>
                  <a:lnTo>
                    <a:pt x="68" y="26"/>
                  </a:lnTo>
                  <a:lnTo>
                    <a:pt x="20" y="70"/>
                  </a:lnTo>
                  <a:close/>
                </a:path>
              </a:pathLst>
            </a:custGeom>
            <a:solidFill>
              <a:srgbClr val="000000"/>
            </a:solidFill>
            <a:ln w="1588">
              <a:solidFill>
                <a:srgbClr val="000000"/>
              </a:solidFill>
              <a:bevel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55342" name="Rectangle 91"/>
            <p:cNvSpPr>
              <a:spLocks noChangeArrowheads="1"/>
            </p:cNvSpPr>
            <p:nvPr/>
          </p:nvSpPr>
          <p:spPr bwMode="auto">
            <a:xfrm>
              <a:off x="3204" y="1458"/>
              <a:ext cx="267" cy="377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55343" name="Rectangle 92"/>
            <p:cNvSpPr>
              <a:spLocks noChangeArrowheads="1"/>
            </p:cNvSpPr>
            <p:nvPr/>
          </p:nvSpPr>
          <p:spPr bwMode="auto">
            <a:xfrm>
              <a:off x="3245" y="1522"/>
              <a:ext cx="155" cy="2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2900" i="1">
                  <a:solidFill>
                    <a:srgbClr val="000000"/>
                  </a:solidFill>
                  <a:latin typeface="Times New Roman" pitchFamily="18" charset="0"/>
                </a:rPr>
                <a:t>C</a:t>
              </a:r>
              <a:endParaRPr lang="en-US"/>
            </a:p>
          </p:txBody>
        </p:sp>
        <p:sp>
          <p:nvSpPr>
            <p:cNvPr id="55344" name="Rectangle 93"/>
            <p:cNvSpPr>
              <a:spLocks noChangeArrowheads="1"/>
            </p:cNvSpPr>
            <p:nvPr/>
          </p:nvSpPr>
          <p:spPr bwMode="auto">
            <a:xfrm>
              <a:off x="3473" y="1892"/>
              <a:ext cx="509" cy="23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55345" name="Rectangle 94"/>
            <p:cNvSpPr>
              <a:spLocks noChangeArrowheads="1"/>
            </p:cNvSpPr>
            <p:nvPr/>
          </p:nvSpPr>
          <p:spPr bwMode="auto">
            <a:xfrm>
              <a:off x="3545" y="1932"/>
              <a:ext cx="261" cy="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500">
                  <a:solidFill>
                    <a:srgbClr val="000000"/>
                  </a:solidFill>
                  <a:latin typeface="Times New Roman" pitchFamily="18" charset="0"/>
                </a:rPr>
                <a:t>q=Ce</a:t>
              </a:r>
              <a:endParaRPr lang="en-US"/>
            </a:p>
          </p:txBody>
        </p:sp>
      </p:grpSp>
      <p:sp>
        <p:nvSpPr>
          <p:cNvPr id="86111" name="AutoShape 95"/>
          <p:cNvSpPr>
            <a:spLocks noChangeArrowheads="1"/>
          </p:cNvSpPr>
          <p:nvPr/>
        </p:nvSpPr>
        <p:spPr bwMode="auto">
          <a:xfrm>
            <a:off x="177800" y="2439988"/>
            <a:ext cx="1847850" cy="892175"/>
          </a:xfrm>
          <a:prstGeom prst="wedgeEllipseCallout">
            <a:avLst>
              <a:gd name="adj1" fmla="val 90218"/>
              <a:gd name="adj2" fmla="val 7811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cs-CZ"/>
              <a:t>Zobecnělá hybnost</a:t>
            </a:r>
            <a:endParaRPr lang="en-US"/>
          </a:p>
        </p:txBody>
      </p:sp>
      <p:grpSp>
        <p:nvGrpSpPr>
          <p:cNvPr id="14" name="Group 97"/>
          <p:cNvGrpSpPr>
            <a:grpSpLocks/>
          </p:cNvGrpSpPr>
          <p:nvPr/>
        </p:nvGrpSpPr>
        <p:grpSpPr bwMode="auto">
          <a:xfrm>
            <a:off x="2851150" y="2208213"/>
            <a:ext cx="1495425" cy="1076325"/>
            <a:chOff x="1796" y="1391"/>
            <a:chExt cx="942" cy="678"/>
          </a:xfrm>
        </p:grpSpPr>
        <p:sp>
          <p:nvSpPr>
            <p:cNvPr id="55336" name="Freeform 98"/>
            <p:cNvSpPr>
              <a:spLocks noEditPoints="1"/>
            </p:cNvSpPr>
            <p:nvPr/>
          </p:nvSpPr>
          <p:spPr bwMode="auto">
            <a:xfrm>
              <a:off x="1796" y="1391"/>
              <a:ext cx="942" cy="678"/>
            </a:xfrm>
            <a:custGeom>
              <a:avLst/>
              <a:gdLst>
                <a:gd name="T0" fmla="*/ 942 w 942"/>
                <a:gd name="T1" fmla="*/ 18 h 678"/>
                <a:gd name="T2" fmla="*/ 51 w 942"/>
                <a:gd name="T3" fmla="*/ 655 h 678"/>
                <a:gd name="T4" fmla="*/ 38 w 942"/>
                <a:gd name="T5" fmla="*/ 637 h 678"/>
                <a:gd name="T6" fmla="*/ 929 w 942"/>
                <a:gd name="T7" fmla="*/ 0 h 678"/>
                <a:gd name="T8" fmla="*/ 942 w 942"/>
                <a:gd name="T9" fmla="*/ 18 h 678"/>
                <a:gd name="T10" fmla="*/ 72 w 942"/>
                <a:gd name="T11" fmla="*/ 666 h 678"/>
                <a:gd name="T12" fmla="*/ 0 w 942"/>
                <a:gd name="T13" fmla="*/ 678 h 678"/>
                <a:gd name="T14" fmla="*/ 34 w 942"/>
                <a:gd name="T15" fmla="*/ 613 h 678"/>
                <a:gd name="T16" fmla="*/ 72 w 942"/>
                <a:gd name="T17" fmla="*/ 666 h 67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942"/>
                <a:gd name="T28" fmla="*/ 0 h 678"/>
                <a:gd name="T29" fmla="*/ 942 w 942"/>
                <a:gd name="T30" fmla="*/ 678 h 67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942" h="678">
                  <a:moveTo>
                    <a:pt x="942" y="18"/>
                  </a:moveTo>
                  <a:lnTo>
                    <a:pt x="51" y="655"/>
                  </a:lnTo>
                  <a:lnTo>
                    <a:pt x="38" y="637"/>
                  </a:lnTo>
                  <a:lnTo>
                    <a:pt x="929" y="0"/>
                  </a:lnTo>
                  <a:lnTo>
                    <a:pt x="942" y="18"/>
                  </a:lnTo>
                  <a:close/>
                  <a:moveTo>
                    <a:pt x="72" y="666"/>
                  </a:moveTo>
                  <a:lnTo>
                    <a:pt x="0" y="678"/>
                  </a:lnTo>
                  <a:lnTo>
                    <a:pt x="34" y="613"/>
                  </a:lnTo>
                  <a:lnTo>
                    <a:pt x="72" y="666"/>
                  </a:lnTo>
                  <a:close/>
                </a:path>
              </a:pathLst>
            </a:custGeom>
            <a:solidFill>
              <a:srgbClr val="000000"/>
            </a:solidFill>
            <a:ln w="1588">
              <a:solidFill>
                <a:srgbClr val="000000"/>
              </a:solidFill>
              <a:bevel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grpSp>
          <p:nvGrpSpPr>
            <p:cNvPr id="15" name="Group 99"/>
            <p:cNvGrpSpPr>
              <a:grpSpLocks/>
            </p:cNvGrpSpPr>
            <p:nvPr/>
          </p:nvGrpSpPr>
          <p:grpSpPr bwMode="auto">
            <a:xfrm>
              <a:off x="2141" y="1540"/>
              <a:ext cx="216" cy="379"/>
              <a:chOff x="2141" y="1540"/>
              <a:chExt cx="216" cy="379"/>
            </a:xfrm>
          </p:grpSpPr>
          <p:sp>
            <p:nvSpPr>
              <p:cNvPr id="55339" name="Rectangle 100"/>
              <p:cNvSpPr>
                <a:spLocks noChangeArrowheads="1"/>
              </p:cNvSpPr>
              <p:nvPr/>
            </p:nvSpPr>
            <p:spPr bwMode="auto">
              <a:xfrm>
                <a:off x="2145" y="1544"/>
                <a:ext cx="209" cy="372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55340" name="Freeform 101"/>
              <p:cNvSpPr>
                <a:spLocks noEditPoints="1"/>
              </p:cNvSpPr>
              <p:nvPr/>
            </p:nvSpPr>
            <p:spPr bwMode="auto">
              <a:xfrm>
                <a:off x="2141" y="1540"/>
                <a:ext cx="216" cy="379"/>
              </a:xfrm>
              <a:custGeom>
                <a:avLst/>
                <a:gdLst>
                  <a:gd name="T0" fmla="*/ 184 w 216"/>
                  <a:gd name="T1" fmla="*/ 7 h 379"/>
                  <a:gd name="T2" fmla="*/ 213 w 216"/>
                  <a:gd name="T3" fmla="*/ 0 h 379"/>
                  <a:gd name="T4" fmla="*/ 162 w 216"/>
                  <a:gd name="T5" fmla="*/ 7 h 379"/>
                  <a:gd name="T6" fmla="*/ 133 w 216"/>
                  <a:gd name="T7" fmla="*/ 0 h 379"/>
                  <a:gd name="T8" fmla="*/ 162 w 216"/>
                  <a:gd name="T9" fmla="*/ 7 h 379"/>
                  <a:gd name="T10" fmla="*/ 82 w 216"/>
                  <a:gd name="T11" fmla="*/ 7 h 379"/>
                  <a:gd name="T12" fmla="*/ 111 w 216"/>
                  <a:gd name="T13" fmla="*/ 0 h 379"/>
                  <a:gd name="T14" fmla="*/ 60 w 216"/>
                  <a:gd name="T15" fmla="*/ 7 h 379"/>
                  <a:gd name="T16" fmla="*/ 31 w 216"/>
                  <a:gd name="T17" fmla="*/ 0 h 379"/>
                  <a:gd name="T18" fmla="*/ 60 w 216"/>
                  <a:gd name="T19" fmla="*/ 7 h 379"/>
                  <a:gd name="T20" fmla="*/ 4 w 216"/>
                  <a:gd name="T21" fmla="*/ 7 h 379"/>
                  <a:gd name="T22" fmla="*/ 7 w 216"/>
                  <a:gd name="T23" fmla="*/ 27 h 379"/>
                  <a:gd name="T24" fmla="*/ 0 w 216"/>
                  <a:gd name="T25" fmla="*/ 0 h 379"/>
                  <a:gd name="T26" fmla="*/ 9 w 216"/>
                  <a:gd name="T27" fmla="*/ 7 h 379"/>
                  <a:gd name="T28" fmla="*/ 7 w 216"/>
                  <a:gd name="T29" fmla="*/ 78 h 379"/>
                  <a:gd name="T30" fmla="*/ 0 w 216"/>
                  <a:gd name="T31" fmla="*/ 49 h 379"/>
                  <a:gd name="T32" fmla="*/ 7 w 216"/>
                  <a:gd name="T33" fmla="*/ 100 h 379"/>
                  <a:gd name="T34" fmla="*/ 0 w 216"/>
                  <a:gd name="T35" fmla="*/ 129 h 379"/>
                  <a:gd name="T36" fmla="*/ 7 w 216"/>
                  <a:gd name="T37" fmla="*/ 100 h 379"/>
                  <a:gd name="T38" fmla="*/ 7 w 216"/>
                  <a:gd name="T39" fmla="*/ 179 h 379"/>
                  <a:gd name="T40" fmla="*/ 0 w 216"/>
                  <a:gd name="T41" fmla="*/ 150 h 379"/>
                  <a:gd name="T42" fmla="*/ 7 w 216"/>
                  <a:gd name="T43" fmla="*/ 201 h 379"/>
                  <a:gd name="T44" fmla="*/ 0 w 216"/>
                  <a:gd name="T45" fmla="*/ 230 h 379"/>
                  <a:gd name="T46" fmla="*/ 7 w 216"/>
                  <a:gd name="T47" fmla="*/ 201 h 379"/>
                  <a:gd name="T48" fmla="*/ 7 w 216"/>
                  <a:gd name="T49" fmla="*/ 281 h 379"/>
                  <a:gd name="T50" fmla="*/ 0 w 216"/>
                  <a:gd name="T51" fmla="*/ 252 h 379"/>
                  <a:gd name="T52" fmla="*/ 7 w 216"/>
                  <a:gd name="T53" fmla="*/ 303 h 379"/>
                  <a:gd name="T54" fmla="*/ 0 w 216"/>
                  <a:gd name="T55" fmla="*/ 332 h 379"/>
                  <a:gd name="T56" fmla="*/ 7 w 216"/>
                  <a:gd name="T57" fmla="*/ 303 h 379"/>
                  <a:gd name="T58" fmla="*/ 7 w 216"/>
                  <a:gd name="T59" fmla="*/ 376 h 379"/>
                  <a:gd name="T60" fmla="*/ 11 w 216"/>
                  <a:gd name="T61" fmla="*/ 372 h 379"/>
                  <a:gd name="T62" fmla="*/ 0 w 216"/>
                  <a:gd name="T63" fmla="*/ 379 h 379"/>
                  <a:gd name="T64" fmla="*/ 7 w 216"/>
                  <a:gd name="T65" fmla="*/ 354 h 379"/>
                  <a:gd name="T66" fmla="*/ 62 w 216"/>
                  <a:gd name="T67" fmla="*/ 372 h 379"/>
                  <a:gd name="T68" fmla="*/ 33 w 216"/>
                  <a:gd name="T69" fmla="*/ 379 h 379"/>
                  <a:gd name="T70" fmla="*/ 84 w 216"/>
                  <a:gd name="T71" fmla="*/ 372 h 379"/>
                  <a:gd name="T72" fmla="*/ 113 w 216"/>
                  <a:gd name="T73" fmla="*/ 379 h 379"/>
                  <a:gd name="T74" fmla="*/ 84 w 216"/>
                  <a:gd name="T75" fmla="*/ 372 h 379"/>
                  <a:gd name="T76" fmla="*/ 163 w 216"/>
                  <a:gd name="T77" fmla="*/ 372 h 379"/>
                  <a:gd name="T78" fmla="*/ 134 w 216"/>
                  <a:gd name="T79" fmla="*/ 379 h 379"/>
                  <a:gd name="T80" fmla="*/ 185 w 216"/>
                  <a:gd name="T81" fmla="*/ 372 h 379"/>
                  <a:gd name="T82" fmla="*/ 209 w 216"/>
                  <a:gd name="T83" fmla="*/ 376 h 379"/>
                  <a:gd name="T84" fmla="*/ 216 w 216"/>
                  <a:gd name="T85" fmla="*/ 374 h 379"/>
                  <a:gd name="T86" fmla="*/ 185 w 216"/>
                  <a:gd name="T87" fmla="*/ 379 h 379"/>
                  <a:gd name="T88" fmla="*/ 209 w 216"/>
                  <a:gd name="T89" fmla="*/ 352 h 379"/>
                  <a:gd name="T90" fmla="*/ 216 w 216"/>
                  <a:gd name="T91" fmla="*/ 323 h 379"/>
                  <a:gd name="T92" fmla="*/ 209 w 216"/>
                  <a:gd name="T93" fmla="*/ 352 h 379"/>
                  <a:gd name="T94" fmla="*/ 209 w 216"/>
                  <a:gd name="T95" fmla="*/ 272 h 379"/>
                  <a:gd name="T96" fmla="*/ 216 w 216"/>
                  <a:gd name="T97" fmla="*/ 302 h 379"/>
                  <a:gd name="T98" fmla="*/ 209 w 216"/>
                  <a:gd name="T99" fmla="*/ 251 h 379"/>
                  <a:gd name="T100" fmla="*/ 216 w 216"/>
                  <a:gd name="T101" fmla="*/ 222 h 379"/>
                  <a:gd name="T102" fmla="*/ 209 w 216"/>
                  <a:gd name="T103" fmla="*/ 251 h 379"/>
                  <a:gd name="T104" fmla="*/ 209 w 216"/>
                  <a:gd name="T105" fmla="*/ 171 h 379"/>
                  <a:gd name="T106" fmla="*/ 216 w 216"/>
                  <a:gd name="T107" fmla="*/ 200 h 379"/>
                  <a:gd name="T108" fmla="*/ 209 w 216"/>
                  <a:gd name="T109" fmla="*/ 149 h 379"/>
                  <a:gd name="T110" fmla="*/ 216 w 216"/>
                  <a:gd name="T111" fmla="*/ 120 h 379"/>
                  <a:gd name="T112" fmla="*/ 209 w 216"/>
                  <a:gd name="T113" fmla="*/ 149 h 379"/>
                  <a:gd name="T114" fmla="*/ 209 w 216"/>
                  <a:gd name="T115" fmla="*/ 69 h 379"/>
                  <a:gd name="T116" fmla="*/ 216 w 216"/>
                  <a:gd name="T117" fmla="*/ 98 h 379"/>
                  <a:gd name="T118" fmla="*/ 209 w 216"/>
                  <a:gd name="T119" fmla="*/ 47 h 379"/>
                  <a:gd name="T120" fmla="*/ 216 w 216"/>
                  <a:gd name="T121" fmla="*/ 18 h 379"/>
                  <a:gd name="T122" fmla="*/ 209 w 216"/>
                  <a:gd name="T123" fmla="*/ 47 h 379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216"/>
                  <a:gd name="T187" fmla="*/ 0 h 379"/>
                  <a:gd name="T188" fmla="*/ 216 w 216"/>
                  <a:gd name="T189" fmla="*/ 379 h 379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216" h="379">
                    <a:moveTo>
                      <a:pt x="213" y="7"/>
                    </a:moveTo>
                    <a:lnTo>
                      <a:pt x="184" y="7"/>
                    </a:lnTo>
                    <a:lnTo>
                      <a:pt x="184" y="0"/>
                    </a:lnTo>
                    <a:lnTo>
                      <a:pt x="213" y="0"/>
                    </a:lnTo>
                    <a:lnTo>
                      <a:pt x="213" y="7"/>
                    </a:lnTo>
                    <a:close/>
                    <a:moveTo>
                      <a:pt x="162" y="7"/>
                    </a:moveTo>
                    <a:lnTo>
                      <a:pt x="133" y="7"/>
                    </a:lnTo>
                    <a:lnTo>
                      <a:pt x="133" y="0"/>
                    </a:lnTo>
                    <a:lnTo>
                      <a:pt x="162" y="0"/>
                    </a:lnTo>
                    <a:lnTo>
                      <a:pt x="162" y="7"/>
                    </a:lnTo>
                    <a:close/>
                    <a:moveTo>
                      <a:pt x="111" y="7"/>
                    </a:moveTo>
                    <a:lnTo>
                      <a:pt x="82" y="7"/>
                    </a:lnTo>
                    <a:lnTo>
                      <a:pt x="82" y="0"/>
                    </a:lnTo>
                    <a:lnTo>
                      <a:pt x="111" y="0"/>
                    </a:lnTo>
                    <a:lnTo>
                      <a:pt x="111" y="7"/>
                    </a:lnTo>
                    <a:close/>
                    <a:moveTo>
                      <a:pt x="60" y="7"/>
                    </a:moveTo>
                    <a:lnTo>
                      <a:pt x="31" y="7"/>
                    </a:lnTo>
                    <a:lnTo>
                      <a:pt x="31" y="0"/>
                    </a:lnTo>
                    <a:lnTo>
                      <a:pt x="60" y="0"/>
                    </a:lnTo>
                    <a:lnTo>
                      <a:pt x="60" y="7"/>
                    </a:lnTo>
                    <a:close/>
                    <a:moveTo>
                      <a:pt x="9" y="7"/>
                    </a:moveTo>
                    <a:lnTo>
                      <a:pt x="4" y="7"/>
                    </a:lnTo>
                    <a:lnTo>
                      <a:pt x="7" y="4"/>
                    </a:lnTo>
                    <a:lnTo>
                      <a:pt x="7" y="27"/>
                    </a:lnTo>
                    <a:lnTo>
                      <a:pt x="0" y="27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9" y="7"/>
                    </a:lnTo>
                    <a:close/>
                    <a:moveTo>
                      <a:pt x="7" y="49"/>
                    </a:moveTo>
                    <a:lnTo>
                      <a:pt x="7" y="78"/>
                    </a:lnTo>
                    <a:lnTo>
                      <a:pt x="0" y="78"/>
                    </a:lnTo>
                    <a:lnTo>
                      <a:pt x="0" y="49"/>
                    </a:lnTo>
                    <a:lnTo>
                      <a:pt x="7" y="49"/>
                    </a:lnTo>
                    <a:close/>
                    <a:moveTo>
                      <a:pt x="7" y="100"/>
                    </a:moveTo>
                    <a:lnTo>
                      <a:pt x="7" y="129"/>
                    </a:lnTo>
                    <a:lnTo>
                      <a:pt x="0" y="129"/>
                    </a:lnTo>
                    <a:lnTo>
                      <a:pt x="0" y="100"/>
                    </a:lnTo>
                    <a:lnTo>
                      <a:pt x="7" y="100"/>
                    </a:lnTo>
                    <a:close/>
                    <a:moveTo>
                      <a:pt x="7" y="150"/>
                    </a:moveTo>
                    <a:lnTo>
                      <a:pt x="7" y="179"/>
                    </a:lnTo>
                    <a:lnTo>
                      <a:pt x="0" y="179"/>
                    </a:lnTo>
                    <a:lnTo>
                      <a:pt x="0" y="150"/>
                    </a:lnTo>
                    <a:lnTo>
                      <a:pt x="7" y="150"/>
                    </a:lnTo>
                    <a:close/>
                    <a:moveTo>
                      <a:pt x="7" y="201"/>
                    </a:moveTo>
                    <a:lnTo>
                      <a:pt x="7" y="230"/>
                    </a:lnTo>
                    <a:lnTo>
                      <a:pt x="0" y="230"/>
                    </a:lnTo>
                    <a:lnTo>
                      <a:pt x="0" y="201"/>
                    </a:lnTo>
                    <a:lnTo>
                      <a:pt x="7" y="201"/>
                    </a:lnTo>
                    <a:close/>
                    <a:moveTo>
                      <a:pt x="7" y="252"/>
                    </a:moveTo>
                    <a:lnTo>
                      <a:pt x="7" y="281"/>
                    </a:lnTo>
                    <a:lnTo>
                      <a:pt x="0" y="281"/>
                    </a:lnTo>
                    <a:lnTo>
                      <a:pt x="0" y="252"/>
                    </a:lnTo>
                    <a:lnTo>
                      <a:pt x="7" y="252"/>
                    </a:lnTo>
                    <a:close/>
                    <a:moveTo>
                      <a:pt x="7" y="303"/>
                    </a:moveTo>
                    <a:lnTo>
                      <a:pt x="7" y="332"/>
                    </a:lnTo>
                    <a:lnTo>
                      <a:pt x="0" y="332"/>
                    </a:lnTo>
                    <a:lnTo>
                      <a:pt x="0" y="303"/>
                    </a:lnTo>
                    <a:lnTo>
                      <a:pt x="7" y="303"/>
                    </a:lnTo>
                    <a:close/>
                    <a:moveTo>
                      <a:pt x="7" y="354"/>
                    </a:moveTo>
                    <a:lnTo>
                      <a:pt x="7" y="376"/>
                    </a:lnTo>
                    <a:lnTo>
                      <a:pt x="4" y="372"/>
                    </a:lnTo>
                    <a:lnTo>
                      <a:pt x="11" y="372"/>
                    </a:lnTo>
                    <a:lnTo>
                      <a:pt x="11" y="379"/>
                    </a:lnTo>
                    <a:lnTo>
                      <a:pt x="0" y="379"/>
                    </a:lnTo>
                    <a:lnTo>
                      <a:pt x="0" y="354"/>
                    </a:lnTo>
                    <a:lnTo>
                      <a:pt x="7" y="354"/>
                    </a:lnTo>
                    <a:close/>
                    <a:moveTo>
                      <a:pt x="33" y="372"/>
                    </a:moveTo>
                    <a:lnTo>
                      <a:pt x="62" y="372"/>
                    </a:lnTo>
                    <a:lnTo>
                      <a:pt x="62" y="379"/>
                    </a:lnTo>
                    <a:lnTo>
                      <a:pt x="33" y="379"/>
                    </a:lnTo>
                    <a:lnTo>
                      <a:pt x="33" y="372"/>
                    </a:lnTo>
                    <a:close/>
                    <a:moveTo>
                      <a:pt x="84" y="372"/>
                    </a:moveTo>
                    <a:lnTo>
                      <a:pt x="113" y="372"/>
                    </a:lnTo>
                    <a:lnTo>
                      <a:pt x="113" y="379"/>
                    </a:lnTo>
                    <a:lnTo>
                      <a:pt x="84" y="379"/>
                    </a:lnTo>
                    <a:lnTo>
                      <a:pt x="84" y="372"/>
                    </a:lnTo>
                    <a:close/>
                    <a:moveTo>
                      <a:pt x="134" y="372"/>
                    </a:moveTo>
                    <a:lnTo>
                      <a:pt x="163" y="372"/>
                    </a:lnTo>
                    <a:lnTo>
                      <a:pt x="163" y="379"/>
                    </a:lnTo>
                    <a:lnTo>
                      <a:pt x="134" y="379"/>
                    </a:lnTo>
                    <a:lnTo>
                      <a:pt x="134" y="372"/>
                    </a:lnTo>
                    <a:close/>
                    <a:moveTo>
                      <a:pt x="185" y="372"/>
                    </a:moveTo>
                    <a:lnTo>
                      <a:pt x="213" y="372"/>
                    </a:lnTo>
                    <a:lnTo>
                      <a:pt x="209" y="376"/>
                    </a:lnTo>
                    <a:lnTo>
                      <a:pt x="209" y="374"/>
                    </a:lnTo>
                    <a:lnTo>
                      <a:pt x="216" y="374"/>
                    </a:lnTo>
                    <a:lnTo>
                      <a:pt x="216" y="379"/>
                    </a:lnTo>
                    <a:lnTo>
                      <a:pt x="185" y="379"/>
                    </a:lnTo>
                    <a:lnTo>
                      <a:pt x="185" y="372"/>
                    </a:lnTo>
                    <a:close/>
                    <a:moveTo>
                      <a:pt x="209" y="352"/>
                    </a:moveTo>
                    <a:lnTo>
                      <a:pt x="209" y="323"/>
                    </a:lnTo>
                    <a:lnTo>
                      <a:pt x="216" y="323"/>
                    </a:lnTo>
                    <a:lnTo>
                      <a:pt x="216" y="352"/>
                    </a:lnTo>
                    <a:lnTo>
                      <a:pt x="209" y="352"/>
                    </a:lnTo>
                    <a:close/>
                    <a:moveTo>
                      <a:pt x="209" y="302"/>
                    </a:moveTo>
                    <a:lnTo>
                      <a:pt x="209" y="272"/>
                    </a:lnTo>
                    <a:lnTo>
                      <a:pt x="216" y="272"/>
                    </a:lnTo>
                    <a:lnTo>
                      <a:pt x="216" y="302"/>
                    </a:lnTo>
                    <a:lnTo>
                      <a:pt x="209" y="302"/>
                    </a:lnTo>
                    <a:close/>
                    <a:moveTo>
                      <a:pt x="209" y="251"/>
                    </a:moveTo>
                    <a:lnTo>
                      <a:pt x="209" y="222"/>
                    </a:lnTo>
                    <a:lnTo>
                      <a:pt x="216" y="222"/>
                    </a:lnTo>
                    <a:lnTo>
                      <a:pt x="216" y="251"/>
                    </a:lnTo>
                    <a:lnTo>
                      <a:pt x="209" y="251"/>
                    </a:lnTo>
                    <a:close/>
                    <a:moveTo>
                      <a:pt x="209" y="200"/>
                    </a:moveTo>
                    <a:lnTo>
                      <a:pt x="209" y="171"/>
                    </a:lnTo>
                    <a:lnTo>
                      <a:pt x="216" y="171"/>
                    </a:lnTo>
                    <a:lnTo>
                      <a:pt x="216" y="200"/>
                    </a:lnTo>
                    <a:lnTo>
                      <a:pt x="209" y="200"/>
                    </a:lnTo>
                    <a:close/>
                    <a:moveTo>
                      <a:pt x="209" y="149"/>
                    </a:moveTo>
                    <a:lnTo>
                      <a:pt x="209" y="120"/>
                    </a:lnTo>
                    <a:lnTo>
                      <a:pt x="216" y="120"/>
                    </a:lnTo>
                    <a:lnTo>
                      <a:pt x="216" y="149"/>
                    </a:lnTo>
                    <a:lnTo>
                      <a:pt x="209" y="149"/>
                    </a:lnTo>
                    <a:close/>
                    <a:moveTo>
                      <a:pt x="209" y="98"/>
                    </a:moveTo>
                    <a:lnTo>
                      <a:pt x="209" y="69"/>
                    </a:lnTo>
                    <a:lnTo>
                      <a:pt x="216" y="69"/>
                    </a:lnTo>
                    <a:lnTo>
                      <a:pt x="216" y="98"/>
                    </a:lnTo>
                    <a:lnTo>
                      <a:pt x="209" y="98"/>
                    </a:lnTo>
                    <a:close/>
                    <a:moveTo>
                      <a:pt x="209" y="47"/>
                    </a:moveTo>
                    <a:lnTo>
                      <a:pt x="209" y="18"/>
                    </a:lnTo>
                    <a:lnTo>
                      <a:pt x="216" y="18"/>
                    </a:lnTo>
                    <a:lnTo>
                      <a:pt x="216" y="47"/>
                    </a:lnTo>
                    <a:lnTo>
                      <a:pt x="209" y="47"/>
                    </a:lnTo>
                    <a:close/>
                  </a:path>
                </a:pathLst>
              </a:custGeom>
              <a:solidFill>
                <a:srgbClr val="000000"/>
              </a:solidFill>
              <a:ln w="1588">
                <a:solidFill>
                  <a:srgbClr val="00000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</p:grpSp>
        <p:sp>
          <p:nvSpPr>
            <p:cNvPr id="55338" name="Rectangle 102"/>
            <p:cNvSpPr>
              <a:spLocks noChangeArrowheads="1"/>
            </p:cNvSpPr>
            <p:nvPr/>
          </p:nvSpPr>
          <p:spPr bwMode="auto">
            <a:xfrm>
              <a:off x="2240" y="1595"/>
              <a:ext cx="48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2200">
                  <a:solidFill>
                    <a:srgbClr val="000000"/>
                  </a:solidFill>
                  <a:latin typeface="Symbol" pitchFamily="18" charset="2"/>
                </a:rPr>
                <a:t>ò</a:t>
              </a:r>
              <a:endParaRPr lang="en-US"/>
            </a:p>
          </p:txBody>
        </p:sp>
      </p:grpSp>
      <p:grpSp>
        <p:nvGrpSpPr>
          <p:cNvPr id="16" name="Group 109"/>
          <p:cNvGrpSpPr>
            <a:grpSpLocks/>
          </p:cNvGrpSpPr>
          <p:nvPr/>
        </p:nvGrpSpPr>
        <p:grpSpPr bwMode="auto">
          <a:xfrm>
            <a:off x="2851150" y="3883025"/>
            <a:ext cx="1539875" cy="1071563"/>
            <a:chOff x="1796" y="2446"/>
            <a:chExt cx="970" cy="675"/>
          </a:xfrm>
        </p:grpSpPr>
        <p:sp>
          <p:nvSpPr>
            <p:cNvPr id="55329" name="Freeform 110"/>
            <p:cNvSpPr>
              <a:spLocks noEditPoints="1"/>
            </p:cNvSpPr>
            <p:nvPr/>
          </p:nvSpPr>
          <p:spPr bwMode="auto">
            <a:xfrm>
              <a:off x="1796" y="2446"/>
              <a:ext cx="970" cy="675"/>
            </a:xfrm>
            <a:custGeom>
              <a:avLst/>
              <a:gdLst>
                <a:gd name="T0" fmla="*/ 51 w 970"/>
                <a:gd name="T1" fmla="*/ 23 h 675"/>
                <a:gd name="T2" fmla="*/ 932 w 970"/>
                <a:gd name="T3" fmla="*/ 635 h 675"/>
                <a:gd name="T4" fmla="*/ 919 w 970"/>
                <a:gd name="T5" fmla="*/ 652 h 675"/>
                <a:gd name="T6" fmla="*/ 39 w 970"/>
                <a:gd name="T7" fmla="*/ 40 h 675"/>
                <a:gd name="T8" fmla="*/ 51 w 970"/>
                <a:gd name="T9" fmla="*/ 23 h 675"/>
                <a:gd name="T10" fmla="*/ 35 w 970"/>
                <a:gd name="T11" fmla="*/ 65 h 675"/>
                <a:gd name="T12" fmla="*/ 0 w 970"/>
                <a:gd name="T13" fmla="*/ 0 h 675"/>
                <a:gd name="T14" fmla="*/ 72 w 970"/>
                <a:gd name="T15" fmla="*/ 11 h 675"/>
                <a:gd name="T16" fmla="*/ 35 w 970"/>
                <a:gd name="T17" fmla="*/ 65 h 675"/>
                <a:gd name="T18" fmla="*/ 935 w 970"/>
                <a:gd name="T19" fmla="*/ 610 h 675"/>
                <a:gd name="T20" fmla="*/ 970 w 970"/>
                <a:gd name="T21" fmla="*/ 675 h 675"/>
                <a:gd name="T22" fmla="*/ 898 w 970"/>
                <a:gd name="T23" fmla="*/ 664 h 675"/>
                <a:gd name="T24" fmla="*/ 935 w 970"/>
                <a:gd name="T25" fmla="*/ 610 h 67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970"/>
                <a:gd name="T40" fmla="*/ 0 h 675"/>
                <a:gd name="T41" fmla="*/ 970 w 970"/>
                <a:gd name="T42" fmla="*/ 675 h 67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970" h="675">
                  <a:moveTo>
                    <a:pt x="51" y="23"/>
                  </a:moveTo>
                  <a:lnTo>
                    <a:pt x="932" y="635"/>
                  </a:lnTo>
                  <a:lnTo>
                    <a:pt x="919" y="652"/>
                  </a:lnTo>
                  <a:lnTo>
                    <a:pt x="39" y="40"/>
                  </a:lnTo>
                  <a:lnTo>
                    <a:pt x="51" y="23"/>
                  </a:lnTo>
                  <a:close/>
                  <a:moveTo>
                    <a:pt x="35" y="65"/>
                  </a:moveTo>
                  <a:lnTo>
                    <a:pt x="0" y="0"/>
                  </a:lnTo>
                  <a:lnTo>
                    <a:pt x="72" y="11"/>
                  </a:lnTo>
                  <a:lnTo>
                    <a:pt x="35" y="65"/>
                  </a:lnTo>
                  <a:close/>
                  <a:moveTo>
                    <a:pt x="935" y="610"/>
                  </a:moveTo>
                  <a:lnTo>
                    <a:pt x="970" y="675"/>
                  </a:lnTo>
                  <a:lnTo>
                    <a:pt x="898" y="664"/>
                  </a:lnTo>
                  <a:lnTo>
                    <a:pt x="935" y="610"/>
                  </a:lnTo>
                  <a:close/>
                </a:path>
              </a:pathLst>
            </a:custGeom>
            <a:solidFill>
              <a:srgbClr val="000000"/>
            </a:solidFill>
            <a:ln w="1588">
              <a:solidFill>
                <a:srgbClr val="000000"/>
              </a:solidFill>
              <a:bevel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grpSp>
          <p:nvGrpSpPr>
            <p:cNvPr id="17" name="Group 111"/>
            <p:cNvGrpSpPr>
              <a:grpSpLocks/>
            </p:cNvGrpSpPr>
            <p:nvPr/>
          </p:nvGrpSpPr>
          <p:grpSpPr bwMode="auto">
            <a:xfrm>
              <a:off x="2354" y="2722"/>
              <a:ext cx="199" cy="378"/>
              <a:chOff x="1808" y="3357"/>
              <a:chExt cx="199" cy="378"/>
            </a:xfrm>
          </p:grpSpPr>
          <p:sp>
            <p:nvSpPr>
              <p:cNvPr id="55334" name="Rectangle 112"/>
              <p:cNvSpPr>
                <a:spLocks noChangeArrowheads="1"/>
              </p:cNvSpPr>
              <p:nvPr/>
            </p:nvSpPr>
            <p:spPr bwMode="auto">
              <a:xfrm>
                <a:off x="1808" y="3357"/>
                <a:ext cx="199" cy="37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55335" name="Rectangle 113"/>
              <p:cNvSpPr>
                <a:spLocks noChangeArrowheads="1"/>
              </p:cNvSpPr>
              <p:nvPr/>
            </p:nvSpPr>
            <p:spPr bwMode="auto">
              <a:xfrm>
                <a:off x="1840" y="3411"/>
                <a:ext cx="129" cy="27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900" i="1">
                    <a:solidFill>
                      <a:srgbClr val="000000"/>
                    </a:solidFill>
                    <a:latin typeface="Times New Roman" pitchFamily="18" charset="0"/>
                  </a:rPr>
                  <a:t>L</a:t>
                </a:r>
                <a:endParaRPr lang="en-US"/>
              </a:p>
            </p:txBody>
          </p:sp>
        </p:grpSp>
        <p:grpSp>
          <p:nvGrpSpPr>
            <p:cNvPr id="18" name="Group 114"/>
            <p:cNvGrpSpPr>
              <a:grpSpLocks/>
            </p:cNvGrpSpPr>
            <p:nvPr/>
          </p:nvGrpSpPr>
          <p:grpSpPr bwMode="auto">
            <a:xfrm>
              <a:off x="1835" y="2537"/>
              <a:ext cx="402" cy="258"/>
              <a:chOff x="1835" y="2537"/>
              <a:chExt cx="402" cy="258"/>
            </a:xfrm>
          </p:grpSpPr>
          <p:sp>
            <p:nvSpPr>
              <p:cNvPr id="55332" name="Rectangle 115"/>
              <p:cNvSpPr>
                <a:spLocks noChangeArrowheads="1"/>
              </p:cNvSpPr>
              <p:nvPr/>
            </p:nvSpPr>
            <p:spPr bwMode="auto">
              <a:xfrm>
                <a:off x="1835" y="2537"/>
                <a:ext cx="402" cy="25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55333" name="Rectangle 116"/>
              <p:cNvSpPr>
                <a:spLocks noChangeArrowheads="1"/>
              </p:cNvSpPr>
              <p:nvPr/>
            </p:nvSpPr>
            <p:spPr bwMode="auto">
              <a:xfrm>
                <a:off x="1906" y="2577"/>
                <a:ext cx="241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500">
                    <a:solidFill>
                      <a:srgbClr val="000000"/>
                    </a:solidFill>
                    <a:latin typeface="Times New Roman" pitchFamily="18" charset="0"/>
                  </a:rPr>
                  <a:t>p=Lf</a:t>
                </a:r>
                <a:endParaRPr lang="en-US"/>
              </a:p>
            </p:txBody>
          </p:sp>
        </p:grpSp>
      </p:grpSp>
      <p:sp>
        <p:nvSpPr>
          <p:cNvPr id="74" name="TextovéPole 73"/>
          <p:cNvSpPr txBox="1">
            <a:spLocks noChangeArrowheads="1"/>
          </p:cNvSpPr>
          <p:nvPr/>
        </p:nvSpPr>
        <p:spPr bwMode="auto">
          <a:xfrm>
            <a:off x="592138" y="1484313"/>
            <a:ext cx="59531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/>
              <a:t>úsilí</a:t>
            </a:r>
          </a:p>
        </p:txBody>
      </p:sp>
      <p:sp>
        <p:nvSpPr>
          <p:cNvPr id="75" name="TextovéPole 74"/>
          <p:cNvSpPr txBox="1">
            <a:spLocks noChangeArrowheads="1"/>
          </p:cNvSpPr>
          <p:nvPr/>
        </p:nvSpPr>
        <p:spPr bwMode="auto">
          <a:xfrm>
            <a:off x="1635125" y="1484313"/>
            <a:ext cx="99218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/>
              <a:t>hybnost</a:t>
            </a:r>
          </a:p>
        </p:txBody>
      </p:sp>
      <p:sp>
        <p:nvSpPr>
          <p:cNvPr id="76" name="TextovéPole 75"/>
          <p:cNvSpPr txBox="1">
            <a:spLocks noChangeArrowheads="1"/>
          </p:cNvSpPr>
          <p:nvPr/>
        </p:nvSpPr>
        <p:spPr bwMode="auto">
          <a:xfrm>
            <a:off x="3935413" y="1484313"/>
            <a:ext cx="4921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/>
              <a:t>tok</a:t>
            </a:r>
          </a:p>
        </p:txBody>
      </p:sp>
      <p:sp>
        <p:nvSpPr>
          <p:cNvPr id="77" name="TextovéPole 76"/>
          <p:cNvSpPr txBox="1">
            <a:spLocks noChangeArrowheads="1"/>
          </p:cNvSpPr>
          <p:nvPr/>
        </p:nvSpPr>
        <p:spPr bwMode="auto">
          <a:xfrm>
            <a:off x="5359400" y="1474788"/>
            <a:ext cx="130016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/>
              <a:t>akumulace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444 -0.00417 L -0.40659 -0.00417 " pathEditMode="relative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7" dur="500"/>
                                        <p:tgtEl>
                                          <p:spTgt spid="860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5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5" dur="500"/>
                                        <p:tgtEl>
                                          <p:spTgt spid="86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95 0.05116 L -0.0816 -0.21134 " pathEditMode="relative" ptsTypes="AA">
                                      <p:cBhvr>
                                        <p:cTn id="3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1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5 0.0618 L -0.04583 -0.41065 " pathEditMode="relative" ptsTypes="AA">
                                      <p:cBhvr>
                                        <p:cTn id="4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2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6" dur="500"/>
                                        <p:tgtEl>
                                          <p:spTgt spid="860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00"/>
                            </p:stCondLst>
                            <p:childTnLst>
                              <p:par>
                                <p:cTn id="5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0.06365 L -0.04375 -0.23033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" y="-147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6" dur="500"/>
                                        <p:tgtEl>
                                          <p:spTgt spid="860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084" grpId="0" animBg="1"/>
      <p:bldP spid="86085" grpId="0" animBg="1"/>
      <p:bldP spid="86096" grpId="0" animBg="1"/>
      <p:bldP spid="86111" grpId="0" animBg="1"/>
      <p:bldP spid="74" grpId="0"/>
      <p:bldP spid="75" grpId="0"/>
      <p:bldP spid="76" grpId="0"/>
      <p:bldP spid="77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5"/>
          <p:cNvSpPr>
            <a:spLocks noChangeArrowheads="1"/>
          </p:cNvSpPr>
          <p:nvPr/>
        </p:nvSpPr>
        <p:spPr bwMode="auto">
          <a:xfrm>
            <a:off x="5959475" y="34210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sp>
        <p:nvSpPr>
          <p:cNvPr id="56324" name="Rectangle 8"/>
          <p:cNvSpPr>
            <a:spLocks noChangeArrowheads="1"/>
          </p:cNvSpPr>
          <p:nvPr/>
        </p:nvSpPr>
        <p:spPr bwMode="auto">
          <a:xfrm>
            <a:off x="2335213" y="1573213"/>
            <a:ext cx="47625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500">
                <a:solidFill>
                  <a:srgbClr val="000000"/>
                </a:solidFill>
                <a:latin typeface="Times New Roman" pitchFamily="18" charset="0"/>
              </a:rPr>
              <a:t> </a:t>
            </a:r>
            <a:endParaRPr lang="en-US"/>
          </a:p>
        </p:txBody>
      </p:sp>
      <p:grpSp>
        <p:nvGrpSpPr>
          <p:cNvPr id="2" name="Skupina 68"/>
          <p:cNvGrpSpPr>
            <a:grpSpLocks/>
          </p:cNvGrpSpPr>
          <p:nvPr/>
        </p:nvGrpSpPr>
        <p:grpSpPr bwMode="auto">
          <a:xfrm>
            <a:off x="652463" y="1838325"/>
            <a:ext cx="534987" cy="590550"/>
            <a:chOff x="4351338" y="1866900"/>
            <a:chExt cx="534987" cy="590550"/>
          </a:xfrm>
        </p:grpSpPr>
        <p:grpSp>
          <p:nvGrpSpPr>
            <p:cNvPr id="3" name="Group 14"/>
            <p:cNvGrpSpPr>
              <a:grpSpLocks/>
            </p:cNvGrpSpPr>
            <p:nvPr/>
          </p:nvGrpSpPr>
          <p:grpSpPr bwMode="auto">
            <a:xfrm>
              <a:off x="4351338" y="1866900"/>
              <a:ext cx="534987" cy="590550"/>
              <a:chOff x="2732" y="1176"/>
              <a:chExt cx="337" cy="372"/>
            </a:xfrm>
          </p:grpSpPr>
          <p:sp>
            <p:nvSpPr>
              <p:cNvPr id="56387" name="Rectangle 12"/>
              <p:cNvSpPr>
                <a:spLocks noChangeArrowheads="1"/>
              </p:cNvSpPr>
              <p:nvPr/>
            </p:nvSpPr>
            <p:spPr bwMode="auto">
              <a:xfrm>
                <a:off x="2732" y="1176"/>
                <a:ext cx="337" cy="372"/>
              </a:xfrm>
              <a:prstGeom prst="rect">
                <a:avLst/>
              </a:prstGeom>
              <a:solidFill>
                <a:srgbClr val="CCFFFF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56388" name="Rectangle 13"/>
              <p:cNvSpPr>
                <a:spLocks noChangeArrowheads="1"/>
              </p:cNvSpPr>
              <p:nvPr/>
            </p:nvSpPr>
            <p:spPr bwMode="auto">
              <a:xfrm>
                <a:off x="2732" y="1176"/>
                <a:ext cx="337" cy="372"/>
              </a:xfrm>
              <a:prstGeom prst="rect">
                <a:avLst/>
              </a:prstGeom>
              <a:noFill/>
              <a:ln w="23813" cap="rnd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</p:grpSp>
        <p:sp>
          <p:nvSpPr>
            <p:cNvPr id="56386" name="Rectangle 15"/>
            <p:cNvSpPr>
              <a:spLocks noChangeArrowheads="1"/>
            </p:cNvSpPr>
            <p:nvPr/>
          </p:nvSpPr>
          <p:spPr bwMode="auto">
            <a:xfrm>
              <a:off x="4475163" y="1949450"/>
              <a:ext cx="163512" cy="4413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2900" i="1">
                  <a:solidFill>
                    <a:srgbClr val="000000"/>
                  </a:solidFill>
                  <a:latin typeface="Times New Roman" pitchFamily="18" charset="0"/>
                </a:rPr>
                <a:t>e</a:t>
              </a:r>
              <a:endParaRPr lang="en-US"/>
            </a:p>
          </p:txBody>
        </p:sp>
      </p:grpSp>
      <p:sp>
        <p:nvSpPr>
          <p:cNvPr id="56326" name="Rectangle 16"/>
          <p:cNvSpPr>
            <a:spLocks noChangeArrowheads="1"/>
          </p:cNvSpPr>
          <p:nvPr/>
        </p:nvSpPr>
        <p:spPr bwMode="auto">
          <a:xfrm>
            <a:off x="4624388" y="1949450"/>
            <a:ext cx="92075" cy="44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2900" i="1">
                <a:solidFill>
                  <a:srgbClr val="000000"/>
                </a:solidFill>
                <a:latin typeface="Times New Roman" pitchFamily="18" charset="0"/>
              </a:rPr>
              <a:t> </a:t>
            </a:r>
            <a:endParaRPr lang="en-US"/>
          </a:p>
        </p:txBody>
      </p:sp>
      <p:grpSp>
        <p:nvGrpSpPr>
          <p:cNvPr id="4" name="Skupina 71"/>
          <p:cNvGrpSpPr>
            <a:grpSpLocks/>
          </p:cNvGrpSpPr>
          <p:nvPr/>
        </p:nvGrpSpPr>
        <p:grpSpPr bwMode="auto">
          <a:xfrm>
            <a:off x="3983038" y="1833563"/>
            <a:ext cx="481012" cy="600075"/>
            <a:chOff x="4391025" y="4649788"/>
            <a:chExt cx="481013" cy="600075"/>
          </a:xfrm>
        </p:grpSpPr>
        <p:grpSp>
          <p:nvGrpSpPr>
            <p:cNvPr id="5" name="Group 19"/>
            <p:cNvGrpSpPr>
              <a:grpSpLocks/>
            </p:cNvGrpSpPr>
            <p:nvPr/>
          </p:nvGrpSpPr>
          <p:grpSpPr bwMode="auto">
            <a:xfrm>
              <a:off x="4391025" y="4649788"/>
              <a:ext cx="481013" cy="600075"/>
              <a:chOff x="2766" y="2929"/>
              <a:chExt cx="303" cy="378"/>
            </a:xfrm>
          </p:grpSpPr>
          <p:sp>
            <p:nvSpPr>
              <p:cNvPr id="56383" name="Rectangle 17"/>
              <p:cNvSpPr>
                <a:spLocks noChangeArrowheads="1"/>
              </p:cNvSpPr>
              <p:nvPr/>
            </p:nvSpPr>
            <p:spPr bwMode="auto">
              <a:xfrm>
                <a:off x="2766" y="2929"/>
                <a:ext cx="303" cy="378"/>
              </a:xfrm>
              <a:prstGeom prst="rect">
                <a:avLst/>
              </a:prstGeom>
              <a:solidFill>
                <a:srgbClr val="CCFFFF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56384" name="Rectangle 18"/>
              <p:cNvSpPr>
                <a:spLocks noChangeArrowheads="1"/>
              </p:cNvSpPr>
              <p:nvPr/>
            </p:nvSpPr>
            <p:spPr bwMode="auto">
              <a:xfrm>
                <a:off x="2766" y="2929"/>
                <a:ext cx="303" cy="378"/>
              </a:xfrm>
              <a:prstGeom prst="rect">
                <a:avLst/>
              </a:prstGeom>
              <a:noFill/>
              <a:ln w="23813" cap="rnd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</p:grpSp>
        <p:sp>
          <p:nvSpPr>
            <p:cNvPr id="56382" name="Rectangle 20"/>
            <p:cNvSpPr>
              <a:spLocks noChangeArrowheads="1"/>
            </p:cNvSpPr>
            <p:nvPr/>
          </p:nvSpPr>
          <p:spPr bwMode="auto">
            <a:xfrm>
              <a:off x="4516438" y="4732338"/>
              <a:ext cx="101600" cy="4413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2900" i="1">
                  <a:solidFill>
                    <a:srgbClr val="000000"/>
                  </a:solidFill>
                  <a:latin typeface="Times New Roman" pitchFamily="18" charset="0"/>
                </a:rPr>
                <a:t>f</a:t>
              </a:r>
              <a:endParaRPr lang="en-US"/>
            </a:p>
          </p:txBody>
        </p:sp>
      </p:grpSp>
      <p:grpSp>
        <p:nvGrpSpPr>
          <p:cNvPr id="6" name="Skupina 69"/>
          <p:cNvGrpSpPr>
            <a:grpSpLocks/>
          </p:cNvGrpSpPr>
          <p:nvPr/>
        </p:nvGrpSpPr>
        <p:grpSpPr bwMode="auto">
          <a:xfrm>
            <a:off x="1871663" y="1833563"/>
            <a:ext cx="479425" cy="598487"/>
            <a:chOff x="2630488" y="3284538"/>
            <a:chExt cx="479425" cy="598487"/>
          </a:xfrm>
        </p:grpSpPr>
        <p:grpSp>
          <p:nvGrpSpPr>
            <p:cNvPr id="7" name="Group 24"/>
            <p:cNvGrpSpPr>
              <a:grpSpLocks/>
            </p:cNvGrpSpPr>
            <p:nvPr/>
          </p:nvGrpSpPr>
          <p:grpSpPr bwMode="auto">
            <a:xfrm>
              <a:off x="2630488" y="3284538"/>
              <a:ext cx="479425" cy="598487"/>
              <a:chOff x="1657" y="2069"/>
              <a:chExt cx="302" cy="377"/>
            </a:xfrm>
          </p:grpSpPr>
          <p:sp>
            <p:nvSpPr>
              <p:cNvPr id="56379" name="Rectangle 22"/>
              <p:cNvSpPr>
                <a:spLocks noChangeArrowheads="1"/>
              </p:cNvSpPr>
              <p:nvPr/>
            </p:nvSpPr>
            <p:spPr bwMode="auto">
              <a:xfrm>
                <a:off x="1657" y="2069"/>
                <a:ext cx="302" cy="377"/>
              </a:xfrm>
              <a:prstGeom prst="rect">
                <a:avLst/>
              </a:prstGeom>
              <a:solidFill>
                <a:srgbClr val="CC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56380" name="Rectangle 23"/>
              <p:cNvSpPr>
                <a:spLocks noChangeArrowheads="1"/>
              </p:cNvSpPr>
              <p:nvPr/>
            </p:nvSpPr>
            <p:spPr bwMode="auto">
              <a:xfrm>
                <a:off x="1657" y="2069"/>
                <a:ext cx="302" cy="377"/>
              </a:xfrm>
              <a:prstGeom prst="rect">
                <a:avLst/>
              </a:prstGeom>
              <a:noFill/>
              <a:ln w="23813" cap="rnd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</p:grpSp>
        <p:sp>
          <p:nvSpPr>
            <p:cNvPr id="56378" name="Rectangle 25"/>
            <p:cNvSpPr>
              <a:spLocks noChangeArrowheads="1"/>
            </p:cNvSpPr>
            <p:nvPr/>
          </p:nvSpPr>
          <p:spPr bwMode="auto">
            <a:xfrm>
              <a:off x="2754313" y="3367088"/>
              <a:ext cx="184150" cy="4413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2900" i="1">
                  <a:solidFill>
                    <a:srgbClr val="000000"/>
                  </a:solidFill>
                  <a:latin typeface="Times New Roman" pitchFamily="18" charset="0"/>
                </a:rPr>
                <a:t>p</a:t>
              </a:r>
              <a:endParaRPr lang="en-US"/>
            </a:p>
          </p:txBody>
        </p:sp>
      </p:grpSp>
      <p:sp>
        <p:nvSpPr>
          <p:cNvPr id="56329" name="Rectangle 26"/>
          <p:cNvSpPr>
            <a:spLocks noChangeArrowheads="1"/>
          </p:cNvSpPr>
          <p:nvPr/>
        </p:nvSpPr>
        <p:spPr bwMode="auto">
          <a:xfrm>
            <a:off x="2938463" y="3367088"/>
            <a:ext cx="92075" cy="44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2900" i="1">
                <a:solidFill>
                  <a:srgbClr val="000000"/>
                </a:solidFill>
                <a:latin typeface="Times New Roman" pitchFamily="18" charset="0"/>
              </a:rPr>
              <a:t> </a:t>
            </a:r>
            <a:endParaRPr lang="en-US"/>
          </a:p>
        </p:txBody>
      </p:sp>
      <p:grpSp>
        <p:nvGrpSpPr>
          <p:cNvPr id="8" name="Skupina 72"/>
          <p:cNvGrpSpPr>
            <a:grpSpLocks/>
          </p:cNvGrpSpPr>
          <p:nvPr/>
        </p:nvGrpSpPr>
        <p:grpSpPr bwMode="auto">
          <a:xfrm>
            <a:off x="5821363" y="1820863"/>
            <a:ext cx="479425" cy="600075"/>
            <a:chOff x="6172200" y="3413125"/>
            <a:chExt cx="479425" cy="600075"/>
          </a:xfrm>
        </p:grpSpPr>
        <p:grpSp>
          <p:nvGrpSpPr>
            <p:cNvPr id="9" name="Group 29"/>
            <p:cNvGrpSpPr>
              <a:grpSpLocks/>
            </p:cNvGrpSpPr>
            <p:nvPr/>
          </p:nvGrpSpPr>
          <p:grpSpPr bwMode="auto">
            <a:xfrm>
              <a:off x="6172200" y="3413125"/>
              <a:ext cx="479425" cy="600075"/>
              <a:chOff x="3888" y="2150"/>
              <a:chExt cx="302" cy="378"/>
            </a:xfrm>
          </p:grpSpPr>
          <p:sp>
            <p:nvSpPr>
              <p:cNvPr id="56375" name="Rectangle 27"/>
              <p:cNvSpPr>
                <a:spLocks noChangeArrowheads="1"/>
              </p:cNvSpPr>
              <p:nvPr/>
            </p:nvSpPr>
            <p:spPr bwMode="auto">
              <a:xfrm>
                <a:off x="3888" y="2150"/>
                <a:ext cx="302" cy="378"/>
              </a:xfrm>
              <a:prstGeom prst="rect">
                <a:avLst/>
              </a:prstGeom>
              <a:solidFill>
                <a:srgbClr val="CC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56376" name="Rectangle 28"/>
              <p:cNvSpPr>
                <a:spLocks noChangeArrowheads="1"/>
              </p:cNvSpPr>
              <p:nvPr/>
            </p:nvSpPr>
            <p:spPr bwMode="auto">
              <a:xfrm>
                <a:off x="3888" y="2150"/>
                <a:ext cx="302" cy="378"/>
              </a:xfrm>
              <a:prstGeom prst="rect">
                <a:avLst/>
              </a:prstGeom>
              <a:noFill/>
              <a:ln w="23813" cap="rnd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</p:grpSp>
        <p:sp>
          <p:nvSpPr>
            <p:cNvPr id="56374" name="Rectangle 30"/>
            <p:cNvSpPr>
              <a:spLocks noChangeArrowheads="1"/>
            </p:cNvSpPr>
            <p:nvPr/>
          </p:nvSpPr>
          <p:spPr bwMode="auto">
            <a:xfrm>
              <a:off x="6296025" y="3495675"/>
              <a:ext cx="184150" cy="4413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2900" i="1">
                  <a:solidFill>
                    <a:srgbClr val="000000"/>
                  </a:solidFill>
                  <a:latin typeface="Times New Roman" pitchFamily="18" charset="0"/>
                </a:rPr>
                <a:t>q</a:t>
              </a:r>
              <a:endParaRPr lang="en-US"/>
            </a:p>
          </p:txBody>
        </p:sp>
      </p:grpSp>
      <p:sp>
        <p:nvSpPr>
          <p:cNvPr id="56331" name="Rectangle 39"/>
          <p:cNvSpPr>
            <a:spLocks noChangeArrowheads="1"/>
          </p:cNvSpPr>
          <p:nvPr/>
        </p:nvSpPr>
        <p:spPr bwMode="auto">
          <a:xfrm>
            <a:off x="3687763" y="2894013"/>
            <a:ext cx="92075" cy="44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2900" i="1">
                <a:solidFill>
                  <a:srgbClr val="000000"/>
                </a:solidFill>
                <a:latin typeface="Times New Roman" pitchFamily="18" charset="0"/>
              </a:rPr>
              <a:t> </a:t>
            </a:r>
            <a:endParaRPr lang="en-US"/>
          </a:p>
        </p:txBody>
      </p:sp>
      <p:sp>
        <p:nvSpPr>
          <p:cNvPr id="56332" name="Rectangle 46"/>
          <p:cNvSpPr>
            <a:spLocks noChangeArrowheads="1"/>
          </p:cNvSpPr>
          <p:nvPr/>
        </p:nvSpPr>
        <p:spPr bwMode="auto">
          <a:xfrm>
            <a:off x="5634038" y="4503738"/>
            <a:ext cx="92075" cy="44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2900" i="1">
                <a:solidFill>
                  <a:srgbClr val="000000"/>
                </a:solidFill>
                <a:latin typeface="Times New Roman" pitchFamily="18" charset="0"/>
              </a:rPr>
              <a:t> </a:t>
            </a:r>
            <a:endParaRPr lang="en-US"/>
          </a:p>
        </p:txBody>
      </p:sp>
      <p:sp>
        <p:nvSpPr>
          <p:cNvPr id="56333" name="Rectangle 54"/>
          <p:cNvSpPr>
            <a:spLocks noChangeArrowheads="1"/>
          </p:cNvSpPr>
          <p:nvPr/>
        </p:nvSpPr>
        <p:spPr bwMode="auto">
          <a:xfrm>
            <a:off x="4719638" y="3300413"/>
            <a:ext cx="0" cy="485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endParaRPr lang="cs-CZ" sz="2900" i="1">
              <a:solidFill>
                <a:srgbClr val="000000"/>
              </a:solidFill>
              <a:latin typeface="Times New Roman" pitchFamily="18" charset="0"/>
            </a:endParaRPr>
          </a:p>
          <a:p>
            <a:endParaRPr lang="cs-CZ" sz="2900" i="1">
              <a:solidFill>
                <a:srgbClr val="000000"/>
              </a:solidFill>
              <a:latin typeface="Times New Roman" pitchFamily="18" charset="0"/>
            </a:endParaRPr>
          </a:p>
          <a:p>
            <a:endParaRPr lang="cs-CZ" sz="2900" i="1">
              <a:solidFill>
                <a:srgbClr val="000000"/>
              </a:solidFill>
              <a:latin typeface="Times New Roman" pitchFamily="18" charset="0"/>
            </a:endParaRPr>
          </a:p>
          <a:p>
            <a:endParaRPr lang="cs-CZ" sz="2900" i="1">
              <a:solidFill>
                <a:srgbClr val="000000"/>
              </a:solidFill>
              <a:latin typeface="Times New Roman" pitchFamily="18" charset="0"/>
            </a:endParaRPr>
          </a:p>
          <a:p>
            <a:endParaRPr lang="cs-CZ" sz="2900" i="1">
              <a:solidFill>
                <a:srgbClr val="000000"/>
              </a:solidFill>
              <a:latin typeface="Times New Roman" pitchFamily="18" charset="0"/>
            </a:endParaRPr>
          </a:p>
          <a:p>
            <a:endParaRPr lang="cs-CZ" sz="2900" i="1">
              <a:solidFill>
                <a:srgbClr val="000000"/>
              </a:solidFill>
              <a:latin typeface="Times New Roman" pitchFamily="18" charset="0"/>
            </a:endParaRPr>
          </a:p>
          <a:p>
            <a:endParaRPr lang="cs-CZ" sz="2900" i="1">
              <a:solidFill>
                <a:srgbClr val="000000"/>
              </a:solidFill>
              <a:latin typeface="Times New Roman" pitchFamily="18" charset="0"/>
            </a:endParaRPr>
          </a:p>
          <a:p>
            <a:endParaRPr lang="cs-CZ" sz="2900" i="1">
              <a:solidFill>
                <a:srgbClr val="000000"/>
              </a:solidFill>
              <a:latin typeface="Times New Roman" pitchFamily="18" charset="0"/>
            </a:endParaRPr>
          </a:p>
          <a:p>
            <a:endParaRPr lang="cs-CZ" sz="2900" i="1">
              <a:solidFill>
                <a:srgbClr val="000000"/>
              </a:solidFill>
              <a:latin typeface="Times New Roman" pitchFamily="18" charset="0"/>
            </a:endParaRPr>
          </a:p>
          <a:p>
            <a:endParaRPr lang="cs-CZ" sz="2900" i="1">
              <a:solidFill>
                <a:srgbClr val="000000"/>
              </a:solidFill>
              <a:latin typeface="Times New Roman" pitchFamily="18" charset="0"/>
            </a:endParaRPr>
          </a:p>
          <a:p>
            <a:endParaRPr lang="en-US" sz="2900" i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6334" name="Rectangle 57"/>
          <p:cNvSpPr>
            <a:spLocks noChangeArrowheads="1"/>
          </p:cNvSpPr>
          <p:nvPr/>
        </p:nvSpPr>
        <p:spPr bwMode="auto">
          <a:xfrm>
            <a:off x="6027738" y="3067050"/>
            <a:ext cx="47625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500">
                <a:solidFill>
                  <a:srgbClr val="000000"/>
                </a:solidFill>
                <a:latin typeface="Times New Roman" pitchFamily="18" charset="0"/>
              </a:rPr>
              <a:t> </a:t>
            </a:r>
            <a:endParaRPr lang="en-US"/>
          </a:p>
        </p:txBody>
      </p:sp>
      <p:sp>
        <p:nvSpPr>
          <p:cNvPr id="56335" name="Rectangle 60"/>
          <p:cNvSpPr>
            <a:spLocks noChangeArrowheads="1"/>
          </p:cNvSpPr>
          <p:nvPr/>
        </p:nvSpPr>
        <p:spPr bwMode="auto">
          <a:xfrm>
            <a:off x="4816475" y="2817813"/>
            <a:ext cx="47625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500">
                <a:solidFill>
                  <a:srgbClr val="000000"/>
                </a:solidFill>
                <a:latin typeface="Times New Roman" pitchFamily="18" charset="0"/>
              </a:rPr>
              <a:t> </a:t>
            </a:r>
            <a:endParaRPr lang="en-US"/>
          </a:p>
        </p:txBody>
      </p:sp>
      <p:sp>
        <p:nvSpPr>
          <p:cNvPr id="56336" name="Rectangle 63"/>
          <p:cNvSpPr>
            <a:spLocks noChangeArrowheads="1"/>
          </p:cNvSpPr>
          <p:nvPr/>
        </p:nvSpPr>
        <p:spPr bwMode="auto">
          <a:xfrm>
            <a:off x="3729038" y="4251325"/>
            <a:ext cx="92075" cy="44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2900" i="1">
                <a:solidFill>
                  <a:srgbClr val="000000"/>
                </a:solidFill>
                <a:latin typeface="Times New Roman" pitchFamily="18" charset="0"/>
              </a:rPr>
              <a:t> </a:t>
            </a:r>
            <a:endParaRPr lang="en-US"/>
          </a:p>
        </p:txBody>
      </p:sp>
      <p:sp>
        <p:nvSpPr>
          <p:cNvPr id="56337" name="Rectangle 66"/>
          <p:cNvSpPr>
            <a:spLocks noChangeArrowheads="1"/>
          </p:cNvSpPr>
          <p:nvPr/>
        </p:nvSpPr>
        <p:spPr bwMode="auto">
          <a:xfrm>
            <a:off x="3394075" y="4090988"/>
            <a:ext cx="47625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500">
                <a:solidFill>
                  <a:srgbClr val="000000"/>
                </a:solidFill>
                <a:latin typeface="Times New Roman" pitchFamily="18" charset="0"/>
              </a:rPr>
              <a:t> </a:t>
            </a:r>
            <a:endParaRPr lang="en-US"/>
          </a:p>
        </p:txBody>
      </p:sp>
      <p:sp>
        <p:nvSpPr>
          <p:cNvPr id="56338" name="Text Box 67"/>
          <p:cNvSpPr txBox="1">
            <a:spLocks noChangeArrowheads="1"/>
          </p:cNvSpPr>
          <p:nvPr/>
        </p:nvSpPr>
        <p:spPr bwMode="auto">
          <a:xfrm>
            <a:off x="4665663" y="1157288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cs-CZ"/>
          </a:p>
        </p:txBody>
      </p:sp>
      <p:sp>
        <p:nvSpPr>
          <p:cNvPr id="56340" name="TextovéPole 73"/>
          <p:cNvSpPr txBox="1">
            <a:spLocks noChangeArrowheads="1"/>
          </p:cNvSpPr>
          <p:nvPr/>
        </p:nvSpPr>
        <p:spPr bwMode="auto">
          <a:xfrm>
            <a:off x="592138" y="1484313"/>
            <a:ext cx="59531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/>
              <a:t>úsilí</a:t>
            </a:r>
          </a:p>
        </p:txBody>
      </p:sp>
      <p:sp>
        <p:nvSpPr>
          <p:cNvPr id="56341" name="TextovéPole 74"/>
          <p:cNvSpPr txBox="1">
            <a:spLocks noChangeArrowheads="1"/>
          </p:cNvSpPr>
          <p:nvPr/>
        </p:nvSpPr>
        <p:spPr bwMode="auto">
          <a:xfrm>
            <a:off x="1635125" y="1484313"/>
            <a:ext cx="99218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/>
              <a:t>hybnost</a:t>
            </a:r>
          </a:p>
        </p:txBody>
      </p:sp>
      <p:sp>
        <p:nvSpPr>
          <p:cNvPr id="56342" name="TextovéPole 75"/>
          <p:cNvSpPr txBox="1">
            <a:spLocks noChangeArrowheads="1"/>
          </p:cNvSpPr>
          <p:nvPr/>
        </p:nvSpPr>
        <p:spPr bwMode="auto">
          <a:xfrm>
            <a:off x="3935413" y="1484313"/>
            <a:ext cx="4921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/>
              <a:t>tok</a:t>
            </a:r>
          </a:p>
        </p:txBody>
      </p:sp>
      <p:sp>
        <p:nvSpPr>
          <p:cNvPr id="56343" name="TextovéPole 76"/>
          <p:cNvSpPr txBox="1">
            <a:spLocks noChangeArrowheads="1"/>
          </p:cNvSpPr>
          <p:nvPr/>
        </p:nvSpPr>
        <p:spPr bwMode="auto">
          <a:xfrm>
            <a:off x="5359400" y="1484313"/>
            <a:ext cx="130016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/>
              <a:t>akumulace</a:t>
            </a:r>
          </a:p>
        </p:txBody>
      </p:sp>
      <p:sp>
        <p:nvSpPr>
          <p:cNvPr id="56344" name="TextovéPole 77"/>
          <p:cNvSpPr txBox="1">
            <a:spLocks noChangeArrowheads="1"/>
          </p:cNvSpPr>
          <p:nvPr/>
        </p:nvSpPr>
        <p:spPr bwMode="auto">
          <a:xfrm>
            <a:off x="506413" y="2555875"/>
            <a:ext cx="8255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>
                <a:solidFill>
                  <a:srgbClr val="FF0000"/>
                </a:solidFill>
              </a:rPr>
              <a:t>napětí</a:t>
            </a:r>
          </a:p>
        </p:txBody>
      </p:sp>
      <p:sp>
        <p:nvSpPr>
          <p:cNvPr id="56345" name="TextovéPole 78"/>
          <p:cNvSpPr txBox="1">
            <a:spLocks noChangeArrowheads="1"/>
          </p:cNvSpPr>
          <p:nvPr/>
        </p:nvSpPr>
        <p:spPr bwMode="auto">
          <a:xfrm>
            <a:off x="3851275" y="2555875"/>
            <a:ext cx="7747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>
                <a:solidFill>
                  <a:srgbClr val="FF0000"/>
                </a:solidFill>
              </a:rPr>
              <a:t>proud</a:t>
            </a:r>
          </a:p>
        </p:txBody>
      </p:sp>
      <p:sp>
        <p:nvSpPr>
          <p:cNvPr id="56346" name="TextovéPole 79"/>
          <p:cNvSpPr txBox="1">
            <a:spLocks noChangeArrowheads="1"/>
          </p:cNvSpPr>
          <p:nvPr/>
        </p:nvSpPr>
        <p:spPr bwMode="auto">
          <a:xfrm>
            <a:off x="5695950" y="2555875"/>
            <a:ext cx="74771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/>
              <a:t>náboj</a:t>
            </a:r>
          </a:p>
        </p:txBody>
      </p:sp>
      <p:sp>
        <p:nvSpPr>
          <p:cNvPr id="56347" name="TextovéPole 80"/>
          <p:cNvSpPr txBox="1">
            <a:spLocks noChangeArrowheads="1"/>
          </p:cNvSpPr>
          <p:nvPr/>
        </p:nvSpPr>
        <p:spPr bwMode="auto">
          <a:xfrm>
            <a:off x="1476375" y="2555875"/>
            <a:ext cx="141446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/>
              <a:t>indukční tok</a:t>
            </a:r>
          </a:p>
        </p:txBody>
      </p:sp>
      <p:sp>
        <p:nvSpPr>
          <p:cNvPr id="82" name="TextovéPole 81"/>
          <p:cNvSpPr txBox="1">
            <a:spLocks noChangeArrowheads="1"/>
          </p:cNvSpPr>
          <p:nvPr/>
        </p:nvSpPr>
        <p:spPr bwMode="auto">
          <a:xfrm>
            <a:off x="531813" y="2987675"/>
            <a:ext cx="5429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>
                <a:solidFill>
                  <a:srgbClr val="FF0000"/>
                </a:solidFill>
              </a:rPr>
              <a:t>síla</a:t>
            </a:r>
          </a:p>
        </p:txBody>
      </p:sp>
      <p:sp>
        <p:nvSpPr>
          <p:cNvPr id="83" name="TextovéPole 82"/>
          <p:cNvSpPr txBox="1">
            <a:spLocks noChangeArrowheads="1"/>
          </p:cNvSpPr>
          <p:nvPr/>
        </p:nvSpPr>
        <p:spPr bwMode="auto">
          <a:xfrm>
            <a:off x="3878263" y="2987675"/>
            <a:ext cx="9794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>
                <a:solidFill>
                  <a:srgbClr val="FF0000"/>
                </a:solidFill>
              </a:rPr>
              <a:t>rychlost</a:t>
            </a:r>
          </a:p>
        </p:txBody>
      </p:sp>
      <p:sp>
        <p:nvSpPr>
          <p:cNvPr id="84" name="TextovéPole 83"/>
          <p:cNvSpPr txBox="1">
            <a:spLocks noChangeArrowheads="1"/>
          </p:cNvSpPr>
          <p:nvPr/>
        </p:nvSpPr>
        <p:spPr bwMode="auto">
          <a:xfrm>
            <a:off x="5711825" y="2987675"/>
            <a:ext cx="8763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/>
              <a:t>poloha</a:t>
            </a:r>
          </a:p>
        </p:txBody>
      </p:sp>
      <p:sp>
        <p:nvSpPr>
          <p:cNvPr id="85" name="TextovéPole 84"/>
          <p:cNvSpPr txBox="1">
            <a:spLocks noChangeArrowheads="1"/>
          </p:cNvSpPr>
          <p:nvPr/>
        </p:nvSpPr>
        <p:spPr bwMode="auto">
          <a:xfrm>
            <a:off x="1501775" y="2987675"/>
            <a:ext cx="12620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/>
              <a:t>impuls síly</a:t>
            </a:r>
          </a:p>
        </p:txBody>
      </p:sp>
      <p:sp>
        <p:nvSpPr>
          <p:cNvPr id="86" name="TextovéPole 85"/>
          <p:cNvSpPr txBox="1">
            <a:spLocks noChangeArrowheads="1"/>
          </p:cNvSpPr>
          <p:nvPr/>
        </p:nvSpPr>
        <p:spPr bwMode="auto">
          <a:xfrm>
            <a:off x="557213" y="3419475"/>
            <a:ext cx="10175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>
                <a:solidFill>
                  <a:srgbClr val="FF0000"/>
                </a:solidFill>
              </a:rPr>
              <a:t>moment</a:t>
            </a:r>
          </a:p>
        </p:txBody>
      </p:sp>
      <p:sp>
        <p:nvSpPr>
          <p:cNvPr id="87" name="TextovéPole 86"/>
          <p:cNvSpPr txBox="1">
            <a:spLocks noChangeArrowheads="1"/>
          </p:cNvSpPr>
          <p:nvPr/>
        </p:nvSpPr>
        <p:spPr bwMode="auto">
          <a:xfrm>
            <a:off x="3903663" y="3419475"/>
            <a:ext cx="17224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>
                <a:solidFill>
                  <a:srgbClr val="FF0000"/>
                </a:solidFill>
              </a:rPr>
              <a:t>úhlová rychlost</a:t>
            </a:r>
          </a:p>
        </p:txBody>
      </p:sp>
      <p:sp>
        <p:nvSpPr>
          <p:cNvPr id="88" name="TextovéPole 87"/>
          <p:cNvSpPr txBox="1">
            <a:spLocks noChangeArrowheads="1"/>
          </p:cNvSpPr>
          <p:nvPr/>
        </p:nvSpPr>
        <p:spPr bwMode="auto">
          <a:xfrm>
            <a:off x="5559425" y="3419475"/>
            <a:ext cx="8128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/>
              <a:t>   úhel</a:t>
            </a:r>
          </a:p>
        </p:txBody>
      </p:sp>
      <p:sp>
        <p:nvSpPr>
          <p:cNvPr id="89" name="TextovéPole 88"/>
          <p:cNvSpPr txBox="1">
            <a:spLocks noChangeArrowheads="1"/>
          </p:cNvSpPr>
          <p:nvPr/>
        </p:nvSpPr>
        <p:spPr bwMode="auto">
          <a:xfrm>
            <a:off x="1527175" y="3419475"/>
            <a:ext cx="23002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/>
              <a:t>impuls momentu síly</a:t>
            </a:r>
          </a:p>
        </p:txBody>
      </p:sp>
      <p:sp>
        <p:nvSpPr>
          <p:cNvPr id="90" name="TextovéPole 89"/>
          <p:cNvSpPr txBox="1">
            <a:spLocks noChangeArrowheads="1"/>
          </p:cNvSpPr>
          <p:nvPr/>
        </p:nvSpPr>
        <p:spPr bwMode="auto">
          <a:xfrm>
            <a:off x="582613" y="3851275"/>
            <a:ext cx="54451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>
                <a:solidFill>
                  <a:srgbClr val="FF0000"/>
                </a:solidFill>
              </a:rPr>
              <a:t>tlak</a:t>
            </a:r>
          </a:p>
        </p:txBody>
      </p:sp>
      <p:sp>
        <p:nvSpPr>
          <p:cNvPr id="91" name="TextovéPole 90"/>
          <p:cNvSpPr txBox="1">
            <a:spLocks noChangeArrowheads="1"/>
          </p:cNvSpPr>
          <p:nvPr/>
        </p:nvSpPr>
        <p:spPr bwMode="auto">
          <a:xfrm>
            <a:off x="3929063" y="3851275"/>
            <a:ext cx="187801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>
                <a:solidFill>
                  <a:srgbClr val="FF0000"/>
                </a:solidFill>
              </a:rPr>
              <a:t>objemový průtok</a:t>
            </a:r>
          </a:p>
        </p:txBody>
      </p:sp>
      <p:sp>
        <p:nvSpPr>
          <p:cNvPr id="92" name="TextovéPole 91"/>
          <p:cNvSpPr txBox="1">
            <a:spLocks noChangeArrowheads="1"/>
          </p:cNvSpPr>
          <p:nvPr/>
        </p:nvSpPr>
        <p:spPr bwMode="auto">
          <a:xfrm>
            <a:off x="5454650" y="3851275"/>
            <a:ext cx="11334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/>
              <a:t>     objem</a:t>
            </a:r>
          </a:p>
        </p:txBody>
      </p:sp>
      <p:sp>
        <p:nvSpPr>
          <p:cNvPr id="93" name="TextovéPole 92"/>
          <p:cNvSpPr txBox="1">
            <a:spLocks noChangeArrowheads="1"/>
          </p:cNvSpPr>
          <p:nvPr/>
        </p:nvSpPr>
        <p:spPr bwMode="auto">
          <a:xfrm>
            <a:off x="1552575" y="3851275"/>
            <a:ext cx="19542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/>
              <a:t>průtočná hybnost</a:t>
            </a:r>
          </a:p>
        </p:txBody>
      </p:sp>
      <p:sp>
        <p:nvSpPr>
          <p:cNvPr id="94" name="TextovéPole 93"/>
          <p:cNvSpPr txBox="1">
            <a:spLocks noChangeArrowheads="1"/>
          </p:cNvSpPr>
          <p:nvPr/>
        </p:nvSpPr>
        <p:spPr bwMode="auto">
          <a:xfrm>
            <a:off x="608013" y="4283075"/>
            <a:ext cx="14414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>
                <a:solidFill>
                  <a:srgbClr val="FF0000"/>
                </a:solidFill>
              </a:rPr>
              <a:t>koncentrace</a:t>
            </a:r>
          </a:p>
        </p:txBody>
      </p:sp>
      <p:sp>
        <p:nvSpPr>
          <p:cNvPr id="95" name="TextovéPole 94"/>
          <p:cNvSpPr txBox="1">
            <a:spLocks noChangeArrowheads="1"/>
          </p:cNvSpPr>
          <p:nvPr/>
        </p:nvSpPr>
        <p:spPr bwMode="auto">
          <a:xfrm>
            <a:off x="3954463" y="4283075"/>
            <a:ext cx="16589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>
                <a:solidFill>
                  <a:srgbClr val="FF0000"/>
                </a:solidFill>
              </a:rPr>
              <a:t>molární průtok</a:t>
            </a:r>
          </a:p>
        </p:txBody>
      </p:sp>
      <p:sp>
        <p:nvSpPr>
          <p:cNvPr id="96" name="TextovéPole 95"/>
          <p:cNvSpPr txBox="1">
            <a:spLocks noChangeArrowheads="1"/>
          </p:cNvSpPr>
          <p:nvPr/>
        </p:nvSpPr>
        <p:spPr bwMode="auto">
          <a:xfrm>
            <a:off x="5508625" y="4283075"/>
            <a:ext cx="13636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/>
              <a:t>    množství</a:t>
            </a:r>
          </a:p>
        </p:txBody>
      </p:sp>
      <p:sp>
        <p:nvSpPr>
          <p:cNvPr id="98" name="TextovéPole 97"/>
          <p:cNvSpPr txBox="1">
            <a:spLocks noChangeArrowheads="1"/>
          </p:cNvSpPr>
          <p:nvPr/>
        </p:nvSpPr>
        <p:spPr bwMode="auto">
          <a:xfrm>
            <a:off x="633413" y="4716463"/>
            <a:ext cx="877887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>
                <a:solidFill>
                  <a:srgbClr val="FF0000"/>
                </a:solidFill>
              </a:rPr>
              <a:t>teplota</a:t>
            </a:r>
          </a:p>
          <a:p>
            <a:endParaRPr lang="cs-CZ">
              <a:solidFill>
                <a:srgbClr val="FF0000"/>
              </a:solidFill>
            </a:endParaRPr>
          </a:p>
        </p:txBody>
      </p:sp>
      <p:sp>
        <p:nvSpPr>
          <p:cNvPr id="99" name="TextovéPole 98"/>
          <p:cNvSpPr txBox="1">
            <a:spLocks noChangeArrowheads="1"/>
          </p:cNvSpPr>
          <p:nvPr/>
        </p:nvSpPr>
        <p:spPr bwMode="auto">
          <a:xfrm>
            <a:off x="3979863" y="4716463"/>
            <a:ext cx="1300162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>
                <a:solidFill>
                  <a:srgbClr val="FF0000"/>
                </a:solidFill>
              </a:rPr>
              <a:t>tepelný tok</a:t>
            </a:r>
          </a:p>
        </p:txBody>
      </p:sp>
      <p:sp>
        <p:nvSpPr>
          <p:cNvPr id="100" name="TextovéPole 99"/>
          <p:cNvSpPr txBox="1">
            <a:spLocks noChangeArrowheads="1"/>
          </p:cNvSpPr>
          <p:nvPr/>
        </p:nvSpPr>
        <p:spPr bwMode="auto">
          <a:xfrm>
            <a:off x="5795963" y="4716463"/>
            <a:ext cx="684212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/>
              <a:t>teplo</a:t>
            </a:r>
          </a:p>
        </p:txBody>
      </p:sp>
      <p:sp>
        <p:nvSpPr>
          <p:cNvPr id="102" name="TextovéPole 101"/>
          <p:cNvSpPr txBox="1">
            <a:spLocks noChangeArrowheads="1"/>
          </p:cNvSpPr>
          <p:nvPr/>
        </p:nvSpPr>
        <p:spPr bwMode="auto">
          <a:xfrm>
            <a:off x="636588" y="5157788"/>
            <a:ext cx="877887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>
                <a:solidFill>
                  <a:srgbClr val="FF0000"/>
                </a:solidFill>
              </a:rPr>
              <a:t>teplota</a:t>
            </a:r>
          </a:p>
          <a:p>
            <a:endParaRPr lang="cs-CZ">
              <a:solidFill>
                <a:srgbClr val="FF0000"/>
              </a:solidFill>
            </a:endParaRPr>
          </a:p>
        </p:txBody>
      </p:sp>
      <p:sp>
        <p:nvSpPr>
          <p:cNvPr id="103" name="TextovéPole 102"/>
          <p:cNvSpPr txBox="1">
            <a:spLocks noChangeArrowheads="1"/>
          </p:cNvSpPr>
          <p:nvPr/>
        </p:nvSpPr>
        <p:spPr bwMode="auto">
          <a:xfrm>
            <a:off x="3983038" y="5157788"/>
            <a:ext cx="1941512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>
                <a:solidFill>
                  <a:srgbClr val="FF0000"/>
                </a:solidFill>
              </a:rPr>
              <a:t>entropický průtok</a:t>
            </a:r>
          </a:p>
        </p:txBody>
      </p:sp>
      <p:sp>
        <p:nvSpPr>
          <p:cNvPr id="104" name="TextovéPole 103"/>
          <p:cNvSpPr txBox="1">
            <a:spLocks noChangeArrowheads="1"/>
          </p:cNvSpPr>
          <p:nvPr/>
        </p:nvSpPr>
        <p:spPr bwMode="auto">
          <a:xfrm>
            <a:off x="5867400" y="5157788"/>
            <a:ext cx="101917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/>
              <a:t>entropie</a:t>
            </a:r>
          </a:p>
        </p:txBody>
      </p:sp>
      <p:cxnSp>
        <p:nvCxnSpPr>
          <p:cNvPr id="106" name="Přímá spojovací šipka 105"/>
          <p:cNvCxnSpPr/>
          <p:nvPr/>
        </p:nvCxnSpPr>
        <p:spPr>
          <a:xfrm flipV="1">
            <a:off x="4464050" y="2120900"/>
            <a:ext cx="1357313" cy="127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10" name="Skupina 106"/>
          <p:cNvGrpSpPr/>
          <p:nvPr/>
        </p:nvGrpSpPr>
        <p:grpSpPr>
          <a:xfrm>
            <a:off x="5004048" y="1819969"/>
            <a:ext cx="354013" cy="601663"/>
            <a:chOff x="5010403" y="1832768"/>
            <a:chExt cx="354013" cy="601663"/>
          </a:xfrm>
          <a:solidFill>
            <a:schemeClr val="bg1"/>
          </a:solidFill>
        </p:grpSpPr>
        <p:grpSp>
          <p:nvGrpSpPr>
            <p:cNvPr id="11" name="Group 99"/>
            <p:cNvGrpSpPr>
              <a:grpSpLocks/>
            </p:cNvGrpSpPr>
            <p:nvPr/>
          </p:nvGrpSpPr>
          <p:grpSpPr bwMode="auto">
            <a:xfrm>
              <a:off x="5010403" y="1832768"/>
              <a:ext cx="354013" cy="601663"/>
              <a:chOff x="2145" y="1540"/>
              <a:chExt cx="223" cy="379"/>
            </a:xfrm>
            <a:grpFill/>
          </p:grpSpPr>
          <p:sp>
            <p:nvSpPr>
              <p:cNvPr id="110" name="Rectangle 100"/>
              <p:cNvSpPr>
                <a:spLocks noChangeArrowheads="1"/>
              </p:cNvSpPr>
              <p:nvPr/>
            </p:nvSpPr>
            <p:spPr bwMode="auto">
              <a:xfrm>
                <a:off x="2145" y="1544"/>
                <a:ext cx="209" cy="37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cs-CZ">
                  <a:cs typeface="+mn-cs"/>
                </a:endParaRPr>
              </a:p>
            </p:txBody>
          </p:sp>
          <p:sp>
            <p:nvSpPr>
              <p:cNvPr id="111" name="Freeform 101"/>
              <p:cNvSpPr>
                <a:spLocks noEditPoints="1"/>
              </p:cNvSpPr>
              <p:nvPr/>
            </p:nvSpPr>
            <p:spPr bwMode="auto">
              <a:xfrm>
                <a:off x="2152" y="1540"/>
                <a:ext cx="216" cy="379"/>
              </a:xfrm>
              <a:custGeom>
                <a:avLst/>
                <a:gdLst>
                  <a:gd name="T0" fmla="*/ 184 w 216"/>
                  <a:gd name="T1" fmla="*/ 7 h 379"/>
                  <a:gd name="T2" fmla="*/ 213 w 216"/>
                  <a:gd name="T3" fmla="*/ 0 h 379"/>
                  <a:gd name="T4" fmla="*/ 162 w 216"/>
                  <a:gd name="T5" fmla="*/ 7 h 379"/>
                  <a:gd name="T6" fmla="*/ 133 w 216"/>
                  <a:gd name="T7" fmla="*/ 0 h 379"/>
                  <a:gd name="T8" fmla="*/ 162 w 216"/>
                  <a:gd name="T9" fmla="*/ 7 h 379"/>
                  <a:gd name="T10" fmla="*/ 82 w 216"/>
                  <a:gd name="T11" fmla="*/ 7 h 379"/>
                  <a:gd name="T12" fmla="*/ 111 w 216"/>
                  <a:gd name="T13" fmla="*/ 0 h 379"/>
                  <a:gd name="T14" fmla="*/ 60 w 216"/>
                  <a:gd name="T15" fmla="*/ 7 h 379"/>
                  <a:gd name="T16" fmla="*/ 31 w 216"/>
                  <a:gd name="T17" fmla="*/ 0 h 379"/>
                  <a:gd name="T18" fmla="*/ 60 w 216"/>
                  <a:gd name="T19" fmla="*/ 7 h 379"/>
                  <a:gd name="T20" fmla="*/ 4 w 216"/>
                  <a:gd name="T21" fmla="*/ 7 h 379"/>
                  <a:gd name="T22" fmla="*/ 7 w 216"/>
                  <a:gd name="T23" fmla="*/ 27 h 379"/>
                  <a:gd name="T24" fmla="*/ 0 w 216"/>
                  <a:gd name="T25" fmla="*/ 0 h 379"/>
                  <a:gd name="T26" fmla="*/ 9 w 216"/>
                  <a:gd name="T27" fmla="*/ 7 h 379"/>
                  <a:gd name="T28" fmla="*/ 7 w 216"/>
                  <a:gd name="T29" fmla="*/ 78 h 379"/>
                  <a:gd name="T30" fmla="*/ 0 w 216"/>
                  <a:gd name="T31" fmla="*/ 49 h 379"/>
                  <a:gd name="T32" fmla="*/ 7 w 216"/>
                  <a:gd name="T33" fmla="*/ 100 h 379"/>
                  <a:gd name="T34" fmla="*/ 0 w 216"/>
                  <a:gd name="T35" fmla="*/ 129 h 379"/>
                  <a:gd name="T36" fmla="*/ 7 w 216"/>
                  <a:gd name="T37" fmla="*/ 100 h 379"/>
                  <a:gd name="T38" fmla="*/ 7 w 216"/>
                  <a:gd name="T39" fmla="*/ 179 h 379"/>
                  <a:gd name="T40" fmla="*/ 0 w 216"/>
                  <a:gd name="T41" fmla="*/ 150 h 379"/>
                  <a:gd name="T42" fmla="*/ 7 w 216"/>
                  <a:gd name="T43" fmla="*/ 201 h 379"/>
                  <a:gd name="T44" fmla="*/ 0 w 216"/>
                  <a:gd name="T45" fmla="*/ 230 h 379"/>
                  <a:gd name="T46" fmla="*/ 7 w 216"/>
                  <a:gd name="T47" fmla="*/ 201 h 379"/>
                  <a:gd name="T48" fmla="*/ 7 w 216"/>
                  <a:gd name="T49" fmla="*/ 281 h 379"/>
                  <a:gd name="T50" fmla="*/ 0 w 216"/>
                  <a:gd name="T51" fmla="*/ 252 h 379"/>
                  <a:gd name="T52" fmla="*/ 7 w 216"/>
                  <a:gd name="T53" fmla="*/ 303 h 379"/>
                  <a:gd name="T54" fmla="*/ 0 w 216"/>
                  <a:gd name="T55" fmla="*/ 332 h 379"/>
                  <a:gd name="T56" fmla="*/ 7 w 216"/>
                  <a:gd name="T57" fmla="*/ 303 h 379"/>
                  <a:gd name="T58" fmla="*/ 7 w 216"/>
                  <a:gd name="T59" fmla="*/ 376 h 379"/>
                  <a:gd name="T60" fmla="*/ 11 w 216"/>
                  <a:gd name="T61" fmla="*/ 372 h 379"/>
                  <a:gd name="T62" fmla="*/ 0 w 216"/>
                  <a:gd name="T63" fmla="*/ 379 h 379"/>
                  <a:gd name="T64" fmla="*/ 7 w 216"/>
                  <a:gd name="T65" fmla="*/ 354 h 379"/>
                  <a:gd name="T66" fmla="*/ 62 w 216"/>
                  <a:gd name="T67" fmla="*/ 372 h 379"/>
                  <a:gd name="T68" fmla="*/ 33 w 216"/>
                  <a:gd name="T69" fmla="*/ 379 h 379"/>
                  <a:gd name="T70" fmla="*/ 84 w 216"/>
                  <a:gd name="T71" fmla="*/ 372 h 379"/>
                  <a:gd name="T72" fmla="*/ 113 w 216"/>
                  <a:gd name="T73" fmla="*/ 379 h 379"/>
                  <a:gd name="T74" fmla="*/ 84 w 216"/>
                  <a:gd name="T75" fmla="*/ 372 h 379"/>
                  <a:gd name="T76" fmla="*/ 163 w 216"/>
                  <a:gd name="T77" fmla="*/ 372 h 379"/>
                  <a:gd name="T78" fmla="*/ 134 w 216"/>
                  <a:gd name="T79" fmla="*/ 379 h 379"/>
                  <a:gd name="T80" fmla="*/ 185 w 216"/>
                  <a:gd name="T81" fmla="*/ 372 h 379"/>
                  <a:gd name="T82" fmla="*/ 209 w 216"/>
                  <a:gd name="T83" fmla="*/ 376 h 379"/>
                  <a:gd name="T84" fmla="*/ 216 w 216"/>
                  <a:gd name="T85" fmla="*/ 374 h 379"/>
                  <a:gd name="T86" fmla="*/ 185 w 216"/>
                  <a:gd name="T87" fmla="*/ 379 h 379"/>
                  <a:gd name="T88" fmla="*/ 209 w 216"/>
                  <a:gd name="T89" fmla="*/ 352 h 379"/>
                  <a:gd name="T90" fmla="*/ 216 w 216"/>
                  <a:gd name="T91" fmla="*/ 323 h 379"/>
                  <a:gd name="T92" fmla="*/ 209 w 216"/>
                  <a:gd name="T93" fmla="*/ 352 h 379"/>
                  <a:gd name="T94" fmla="*/ 209 w 216"/>
                  <a:gd name="T95" fmla="*/ 272 h 379"/>
                  <a:gd name="T96" fmla="*/ 216 w 216"/>
                  <a:gd name="T97" fmla="*/ 302 h 379"/>
                  <a:gd name="T98" fmla="*/ 209 w 216"/>
                  <a:gd name="T99" fmla="*/ 251 h 379"/>
                  <a:gd name="T100" fmla="*/ 216 w 216"/>
                  <a:gd name="T101" fmla="*/ 222 h 379"/>
                  <a:gd name="T102" fmla="*/ 209 w 216"/>
                  <a:gd name="T103" fmla="*/ 251 h 379"/>
                  <a:gd name="T104" fmla="*/ 209 w 216"/>
                  <a:gd name="T105" fmla="*/ 171 h 379"/>
                  <a:gd name="T106" fmla="*/ 216 w 216"/>
                  <a:gd name="T107" fmla="*/ 200 h 379"/>
                  <a:gd name="T108" fmla="*/ 209 w 216"/>
                  <a:gd name="T109" fmla="*/ 149 h 379"/>
                  <a:gd name="T110" fmla="*/ 216 w 216"/>
                  <a:gd name="T111" fmla="*/ 120 h 379"/>
                  <a:gd name="T112" fmla="*/ 209 w 216"/>
                  <a:gd name="T113" fmla="*/ 149 h 379"/>
                  <a:gd name="T114" fmla="*/ 209 w 216"/>
                  <a:gd name="T115" fmla="*/ 69 h 379"/>
                  <a:gd name="T116" fmla="*/ 216 w 216"/>
                  <a:gd name="T117" fmla="*/ 98 h 379"/>
                  <a:gd name="T118" fmla="*/ 209 w 216"/>
                  <a:gd name="T119" fmla="*/ 47 h 379"/>
                  <a:gd name="T120" fmla="*/ 216 w 216"/>
                  <a:gd name="T121" fmla="*/ 18 h 379"/>
                  <a:gd name="T122" fmla="*/ 209 w 216"/>
                  <a:gd name="T123" fmla="*/ 47 h 379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216"/>
                  <a:gd name="T187" fmla="*/ 0 h 379"/>
                  <a:gd name="T188" fmla="*/ 216 w 216"/>
                  <a:gd name="T189" fmla="*/ 379 h 379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216" h="379">
                    <a:moveTo>
                      <a:pt x="213" y="7"/>
                    </a:moveTo>
                    <a:lnTo>
                      <a:pt x="184" y="7"/>
                    </a:lnTo>
                    <a:lnTo>
                      <a:pt x="184" y="0"/>
                    </a:lnTo>
                    <a:lnTo>
                      <a:pt x="213" y="0"/>
                    </a:lnTo>
                    <a:lnTo>
                      <a:pt x="213" y="7"/>
                    </a:lnTo>
                    <a:close/>
                    <a:moveTo>
                      <a:pt x="162" y="7"/>
                    </a:moveTo>
                    <a:lnTo>
                      <a:pt x="133" y="7"/>
                    </a:lnTo>
                    <a:lnTo>
                      <a:pt x="133" y="0"/>
                    </a:lnTo>
                    <a:lnTo>
                      <a:pt x="162" y="0"/>
                    </a:lnTo>
                    <a:lnTo>
                      <a:pt x="162" y="7"/>
                    </a:lnTo>
                    <a:close/>
                    <a:moveTo>
                      <a:pt x="111" y="7"/>
                    </a:moveTo>
                    <a:lnTo>
                      <a:pt x="82" y="7"/>
                    </a:lnTo>
                    <a:lnTo>
                      <a:pt x="82" y="0"/>
                    </a:lnTo>
                    <a:lnTo>
                      <a:pt x="111" y="0"/>
                    </a:lnTo>
                    <a:lnTo>
                      <a:pt x="111" y="7"/>
                    </a:lnTo>
                    <a:close/>
                    <a:moveTo>
                      <a:pt x="60" y="7"/>
                    </a:moveTo>
                    <a:lnTo>
                      <a:pt x="31" y="7"/>
                    </a:lnTo>
                    <a:lnTo>
                      <a:pt x="31" y="0"/>
                    </a:lnTo>
                    <a:lnTo>
                      <a:pt x="60" y="0"/>
                    </a:lnTo>
                    <a:lnTo>
                      <a:pt x="60" y="7"/>
                    </a:lnTo>
                    <a:close/>
                    <a:moveTo>
                      <a:pt x="9" y="7"/>
                    </a:moveTo>
                    <a:lnTo>
                      <a:pt x="4" y="7"/>
                    </a:lnTo>
                    <a:lnTo>
                      <a:pt x="7" y="4"/>
                    </a:lnTo>
                    <a:lnTo>
                      <a:pt x="7" y="27"/>
                    </a:lnTo>
                    <a:lnTo>
                      <a:pt x="0" y="27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9" y="7"/>
                    </a:lnTo>
                    <a:close/>
                    <a:moveTo>
                      <a:pt x="7" y="49"/>
                    </a:moveTo>
                    <a:lnTo>
                      <a:pt x="7" y="78"/>
                    </a:lnTo>
                    <a:lnTo>
                      <a:pt x="0" y="78"/>
                    </a:lnTo>
                    <a:lnTo>
                      <a:pt x="0" y="49"/>
                    </a:lnTo>
                    <a:lnTo>
                      <a:pt x="7" y="49"/>
                    </a:lnTo>
                    <a:close/>
                    <a:moveTo>
                      <a:pt x="7" y="100"/>
                    </a:moveTo>
                    <a:lnTo>
                      <a:pt x="7" y="129"/>
                    </a:lnTo>
                    <a:lnTo>
                      <a:pt x="0" y="129"/>
                    </a:lnTo>
                    <a:lnTo>
                      <a:pt x="0" y="100"/>
                    </a:lnTo>
                    <a:lnTo>
                      <a:pt x="7" y="100"/>
                    </a:lnTo>
                    <a:close/>
                    <a:moveTo>
                      <a:pt x="7" y="150"/>
                    </a:moveTo>
                    <a:lnTo>
                      <a:pt x="7" y="179"/>
                    </a:lnTo>
                    <a:lnTo>
                      <a:pt x="0" y="179"/>
                    </a:lnTo>
                    <a:lnTo>
                      <a:pt x="0" y="150"/>
                    </a:lnTo>
                    <a:lnTo>
                      <a:pt x="7" y="150"/>
                    </a:lnTo>
                    <a:close/>
                    <a:moveTo>
                      <a:pt x="7" y="201"/>
                    </a:moveTo>
                    <a:lnTo>
                      <a:pt x="7" y="230"/>
                    </a:lnTo>
                    <a:lnTo>
                      <a:pt x="0" y="230"/>
                    </a:lnTo>
                    <a:lnTo>
                      <a:pt x="0" y="201"/>
                    </a:lnTo>
                    <a:lnTo>
                      <a:pt x="7" y="201"/>
                    </a:lnTo>
                    <a:close/>
                    <a:moveTo>
                      <a:pt x="7" y="252"/>
                    </a:moveTo>
                    <a:lnTo>
                      <a:pt x="7" y="281"/>
                    </a:lnTo>
                    <a:lnTo>
                      <a:pt x="0" y="281"/>
                    </a:lnTo>
                    <a:lnTo>
                      <a:pt x="0" y="252"/>
                    </a:lnTo>
                    <a:lnTo>
                      <a:pt x="7" y="252"/>
                    </a:lnTo>
                    <a:close/>
                    <a:moveTo>
                      <a:pt x="7" y="303"/>
                    </a:moveTo>
                    <a:lnTo>
                      <a:pt x="7" y="332"/>
                    </a:lnTo>
                    <a:lnTo>
                      <a:pt x="0" y="332"/>
                    </a:lnTo>
                    <a:lnTo>
                      <a:pt x="0" y="303"/>
                    </a:lnTo>
                    <a:lnTo>
                      <a:pt x="7" y="303"/>
                    </a:lnTo>
                    <a:close/>
                    <a:moveTo>
                      <a:pt x="7" y="354"/>
                    </a:moveTo>
                    <a:lnTo>
                      <a:pt x="7" y="376"/>
                    </a:lnTo>
                    <a:lnTo>
                      <a:pt x="4" y="372"/>
                    </a:lnTo>
                    <a:lnTo>
                      <a:pt x="11" y="372"/>
                    </a:lnTo>
                    <a:lnTo>
                      <a:pt x="11" y="379"/>
                    </a:lnTo>
                    <a:lnTo>
                      <a:pt x="0" y="379"/>
                    </a:lnTo>
                    <a:lnTo>
                      <a:pt x="0" y="354"/>
                    </a:lnTo>
                    <a:lnTo>
                      <a:pt x="7" y="354"/>
                    </a:lnTo>
                    <a:close/>
                    <a:moveTo>
                      <a:pt x="33" y="372"/>
                    </a:moveTo>
                    <a:lnTo>
                      <a:pt x="62" y="372"/>
                    </a:lnTo>
                    <a:lnTo>
                      <a:pt x="62" y="379"/>
                    </a:lnTo>
                    <a:lnTo>
                      <a:pt x="33" y="379"/>
                    </a:lnTo>
                    <a:lnTo>
                      <a:pt x="33" y="372"/>
                    </a:lnTo>
                    <a:close/>
                    <a:moveTo>
                      <a:pt x="84" y="372"/>
                    </a:moveTo>
                    <a:lnTo>
                      <a:pt x="113" y="372"/>
                    </a:lnTo>
                    <a:lnTo>
                      <a:pt x="113" y="379"/>
                    </a:lnTo>
                    <a:lnTo>
                      <a:pt x="84" y="379"/>
                    </a:lnTo>
                    <a:lnTo>
                      <a:pt x="84" y="372"/>
                    </a:lnTo>
                    <a:close/>
                    <a:moveTo>
                      <a:pt x="134" y="372"/>
                    </a:moveTo>
                    <a:lnTo>
                      <a:pt x="163" y="372"/>
                    </a:lnTo>
                    <a:lnTo>
                      <a:pt x="163" y="379"/>
                    </a:lnTo>
                    <a:lnTo>
                      <a:pt x="134" y="379"/>
                    </a:lnTo>
                    <a:lnTo>
                      <a:pt x="134" y="372"/>
                    </a:lnTo>
                    <a:close/>
                    <a:moveTo>
                      <a:pt x="185" y="372"/>
                    </a:moveTo>
                    <a:lnTo>
                      <a:pt x="213" y="372"/>
                    </a:lnTo>
                    <a:lnTo>
                      <a:pt x="209" y="376"/>
                    </a:lnTo>
                    <a:lnTo>
                      <a:pt x="209" y="374"/>
                    </a:lnTo>
                    <a:lnTo>
                      <a:pt x="216" y="374"/>
                    </a:lnTo>
                    <a:lnTo>
                      <a:pt x="216" y="379"/>
                    </a:lnTo>
                    <a:lnTo>
                      <a:pt x="185" y="379"/>
                    </a:lnTo>
                    <a:lnTo>
                      <a:pt x="185" y="372"/>
                    </a:lnTo>
                    <a:close/>
                    <a:moveTo>
                      <a:pt x="209" y="352"/>
                    </a:moveTo>
                    <a:lnTo>
                      <a:pt x="209" y="323"/>
                    </a:lnTo>
                    <a:lnTo>
                      <a:pt x="216" y="323"/>
                    </a:lnTo>
                    <a:lnTo>
                      <a:pt x="216" y="352"/>
                    </a:lnTo>
                    <a:lnTo>
                      <a:pt x="209" y="352"/>
                    </a:lnTo>
                    <a:close/>
                    <a:moveTo>
                      <a:pt x="209" y="302"/>
                    </a:moveTo>
                    <a:lnTo>
                      <a:pt x="209" y="272"/>
                    </a:lnTo>
                    <a:lnTo>
                      <a:pt x="216" y="272"/>
                    </a:lnTo>
                    <a:lnTo>
                      <a:pt x="216" y="302"/>
                    </a:lnTo>
                    <a:lnTo>
                      <a:pt x="209" y="302"/>
                    </a:lnTo>
                    <a:close/>
                    <a:moveTo>
                      <a:pt x="209" y="251"/>
                    </a:moveTo>
                    <a:lnTo>
                      <a:pt x="209" y="222"/>
                    </a:lnTo>
                    <a:lnTo>
                      <a:pt x="216" y="222"/>
                    </a:lnTo>
                    <a:lnTo>
                      <a:pt x="216" y="251"/>
                    </a:lnTo>
                    <a:lnTo>
                      <a:pt x="209" y="251"/>
                    </a:lnTo>
                    <a:close/>
                    <a:moveTo>
                      <a:pt x="209" y="200"/>
                    </a:moveTo>
                    <a:lnTo>
                      <a:pt x="209" y="171"/>
                    </a:lnTo>
                    <a:lnTo>
                      <a:pt x="216" y="171"/>
                    </a:lnTo>
                    <a:lnTo>
                      <a:pt x="216" y="200"/>
                    </a:lnTo>
                    <a:lnTo>
                      <a:pt x="209" y="200"/>
                    </a:lnTo>
                    <a:close/>
                    <a:moveTo>
                      <a:pt x="209" y="149"/>
                    </a:moveTo>
                    <a:lnTo>
                      <a:pt x="209" y="120"/>
                    </a:lnTo>
                    <a:lnTo>
                      <a:pt x="216" y="120"/>
                    </a:lnTo>
                    <a:lnTo>
                      <a:pt x="216" y="149"/>
                    </a:lnTo>
                    <a:lnTo>
                      <a:pt x="209" y="149"/>
                    </a:lnTo>
                    <a:close/>
                    <a:moveTo>
                      <a:pt x="209" y="98"/>
                    </a:moveTo>
                    <a:lnTo>
                      <a:pt x="209" y="69"/>
                    </a:lnTo>
                    <a:lnTo>
                      <a:pt x="216" y="69"/>
                    </a:lnTo>
                    <a:lnTo>
                      <a:pt x="216" y="98"/>
                    </a:lnTo>
                    <a:lnTo>
                      <a:pt x="209" y="98"/>
                    </a:lnTo>
                    <a:close/>
                    <a:moveTo>
                      <a:pt x="209" y="47"/>
                    </a:moveTo>
                    <a:lnTo>
                      <a:pt x="209" y="18"/>
                    </a:lnTo>
                    <a:lnTo>
                      <a:pt x="216" y="18"/>
                    </a:lnTo>
                    <a:lnTo>
                      <a:pt x="216" y="47"/>
                    </a:lnTo>
                    <a:lnTo>
                      <a:pt x="209" y="47"/>
                    </a:lnTo>
                    <a:close/>
                  </a:path>
                </a:pathLst>
              </a:custGeom>
              <a:grpFill/>
              <a:ln w="1588">
                <a:solidFill>
                  <a:srgbClr val="00000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cs-CZ">
                  <a:cs typeface="+mn-cs"/>
                </a:endParaRPr>
              </a:p>
            </p:txBody>
          </p:sp>
        </p:grpSp>
        <p:sp>
          <p:nvSpPr>
            <p:cNvPr id="109" name="Rectangle 102"/>
            <p:cNvSpPr>
              <a:spLocks noChangeArrowheads="1"/>
            </p:cNvSpPr>
            <p:nvPr/>
          </p:nvSpPr>
          <p:spPr bwMode="auto">
            <a:xfrm>
              <a:off x="5143872" y="1988840"/>
              <a:ext cx="76200" cy="33496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2200" dirty="0">
                  <a:solidFill>
                    <a:srgbClr val="000000"/>
                  </a:solidFill>
                  <a:latin typeface="Symbol" pitchFamily="18" charset="2"/>
                  <a:cs typeface="+mn-cs"/>
                </a:rPr>
                <a:t>ò</a:t>
              </a:r>
              <a:endParaRPr lang="en-US" dirty="0">
                <a:cs typeface="+mn-cs"/>
              </a:endParaRPr>
            </a:p>
          </p:txBody>
        </p:sp>
      </p:grpSp>
      <p:cxnSp>
        <p:nvCxnSpPr>
          <p:cNvPr id="112" name="Přímá spojovací šipka 111"/>
          <p:cNvCxnSpPr/>
          <p:nvPr/>
        </p:nvCxnSpPr>
        <p:spPr>
          <a:xfrm>
            <a:off x="1187450" y="2133600"/>
            <a:ext cx="684213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12" name="Skupina 112"/>
          <p:cNvGrpSpPr/>
          <p:nvPr/>
        </p:nvGrpSpPr>
        <p:grpSpPr>
          <a:xfrm>
            <a:off x="1331640" y="1819225"/>
            <a:ext cx="354013" cy="601663"/>
            <a:chOff x="5010403" y="1832768"/>
            <a:chExt cx="354013" cy="601663"/>
          </a:xfrm>
          <a:solidFill>
            <a:schemeClr val="bg1"/>
          </a:solidFill>
        </p:grpSpPr>
        <p:grpSp>
          <p:nvGrpSpPr>
            <p:cNvPr id="13" name="Group 99"/>
            <p:cNvGrpSpPr>
              <a:grpSpLocks/>
            </p:cNvGrpSpPr>
            <p:nvPr/>
          </p:nvGrpSpPr>
          <p:grpSpPr bwMode="auto">
            <a:xfrm>
              <a:off x="5010403" y="1832768"/>
              <a:ext cx="354013" cy="601663"/>
              <a:chOff x="2145" y="1540"/>
              <a:chExt cx="223" cy="379"/>
            </a:xfrm>
            <a:grpFill/>
          </p:grpSpPr>
          <p:sp>
            <p:nvSpPr>
              <p:cNvPr id="116" name="Rectangle 100"/>
              <p:cNvSpPr>
                <a:spLocks noChangeArrowheads="1"/>
              </p:cNvSpPr>
              <p:nvPr/>
            </p:nvSpPr>
            <p:spPr bwMode="auto">
              <a:xfrm>
                <a:off x="2145" y="1544"/>
                <a:ext cx="209" cy="37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cs-CZ">
                  <a:cs typeface="+mn-cs"/>
                </a:endParaRPr>
              </a:p>
            </p:txBody>
          </p:sp>
          <p:sp>
            <p:nvSpPr>
              <p:cNvPr id="117" name="Freeform 101"/>
              <p:cNvSpPr>
                <a:spLocks noEditPoints="1"/>
              </p:cNvSpPr>
              <p:nvPr/>
            </p:nvSpPr>
            <p:spPr bwMode="auto">
              <a:xfrm>
                <a:off x="2152" y="1540"/>
                <a:ext cx="216" cy="379"/>
              </a:xfrm>
              <a:custGeom>
                <a:avLst/>
                <a:gdLst>
                  <a:gd name="T0" fmla="*/ 184 w 216"/>
                  <a:gd name="T1" fmla="*/ 7 h 379"/>
                  <a:gd name="T2" fmla="*/ 213 w 216"/>
                  <a:gd name="T3" fmla="*/ 0 h 379"/>
                  <a:gd name="T4" fmla="*/ 162 w 216"/>
                  <a:gd name="T5" fmla="*/ 7 h 379"/>
                  <a:gd name="T6" fmla="*/ 133 w 216"/>
                  <a:gd name="T7" fmla="*/ 0 h 379"/>
                  <a:gd name="T8" fmla="*/ 162 w 216"/>
                  <a:gd name="T9" fmla="*/ 7 h 379"/>
                  <a:gd name="T10" fmla="*/ 82 w 216"/>
                  <a:gd name="T11" fmla="*/ 7 h 379"/>
                  <a:gd name="T12" fmla="*/ 111 w 216"/>
                  <a:gd name="T13" fmla="*/ 0 h 379"/>
                  <a:gd name="T14" fmla="*/ 60 w 216"/>
                  <a:gd name="T15" fmla="*/ 7 h 379"/>
                  <a:gd name="T16" fmla="*/ 31 w 216"/>
                  <a:gd name="T17" fmla="*/ 0 h 379"/>
                  <a:gd name="T18" fmla="*/ 60 w 216"/>
                  <a:gd name="T19" fmla="*/ 7 h 379"/>
                  <a:gd name="T20" fmla="*/ 4 w 216"/>
                  <a:gd name="T21" fmla="*/ 7 h 379"/>
                  <a:gd name="T22" fmla="*/ 7 w 216"/>
                  <a:gd name="T23" fmla="*/ 27 h 379"/>
                  <a:gd name="T24" fmla="*/ 0 w 216"/>
                  <a:gd name="T25" fmla="*/ 0 h 379"/>
                  <a:gd name="T26" fmla="*/ 9 w 216"/>
                  <a:gd name="T27" fmla="*/ 7 h 379"/>
                  <a:gd name="T28" fmla="*/ 7 w 216"/>
                  <a:gd name="T29" fmla="*/ 78 h 379"/>
                  <a:gd name="T30" fmla="*/ 0 w 216"/>
                  <a:gd name="T31" fmla="*/ 49 h 379"/>
                  <a:gd name="T32" fmla="*/ 7 w 216"/>
                  <a:gd name="T33" fmla="*/ 100 h 379"/>
                  <a:gd name="T34" fmla="*/ 0 w 216"/>
                  <a:gd name="T35" fmla="*/ 129 h 379"/>
                  <a:gd name="T36" fmla="*/ 7 w 216"/>
                  <a:gd name="T37" fmla="*/ 100 h 379"/>
                  <a:gd name="T38" fmla="*/ 7 w 216"/>
                  <a:gd name="T39" fmla="*/ 179 h 379"/>
                  <a:gd name="T40" fmla="*/ 0 w 216"/>
                  <a:gd name="T41" fmla="*/ 150 h 379"/>
                  <a:gd name="T42" fmla="*/ 7 w 216"/>
                  <a:gd name="T43" fmla="*/ 201 h 379"/>
                  <a:gd name="T44" fmla="*/ 0 w 216"/>
                  <a:gd name="T45" fmla="*/ 230 h 379"/>
                  <a:gd name="T46" fmla="*/ 7 w 216"/>
                  <a:gd name="T47" fmla="*/ 201 h 379"/>
                  <a:gd name="T48" fmla="*/ 7 w 216"/>
                  <a:gd name="T49" fmla="*/ 281 h 379"/>
                  <a:gd name="T50" fmla="*/ 0 w 216"/>
                  <a:gd name="T51" fmla="*/ 252 h 379"/>
                  <a:gd name="T52" fmla="*/ 7 w 216"/>
                  <a:gd name="T53" fmla="*/ 303 h 379"/>
                  <a:gd name="T54" fmla="*/ 0 w 216"/>
                  <a:gd name="T55" fmla="*/ 332 h 379"/>
                  <a:gd name="T56" fmla="*/ 7 w 216"/>
                  <a:gd name="T57" fmla="*/ 303 h 379"/>
                  <a:gd name="T58" fmla="*/ 7 w 216"/>
                  <a:gd name="T59" fmla="*/ 376 h 379"/>
                  <a:gd name="T60" fmla="*/ 11 w 216"/>
                  <a:gd name="T61" fmla="*/ 372 h 379"/>
                  <a:gd name="T62" fmla="*/ 0 w 216"/>
                  <a:gd name="T63" fmla="*/ 379 h 379"/>
                  <a:gd name="T64" fmla="*/ 7 w 216"/>
                  <a:gd name="T65" fmla="*/ 354 h 379"/>
                  <a:gd name="T66" fmla="*/ 62 w 216"/>
                  <a:gd name="T67" fmla="*/ 372 h 379"/>
                  <a:gd name="T68" fmla="*/ 33 w 216"/>
                  <a:gd name="T69" fmla="*/ 379 h 379"/>
                  <a:gd name="T70" fmla="*/ 84 w 216"/>
                  <a:gd name="T71" fmla="*/ 372 h 379"/>
                  <a:gd name="T72" fmla="*/ 113 w 216"/>
                  <a:gd name="T73" fmla="*/ 379 h 379"/>
                  <a:gd name="T74" fmla="*/ 84 w 216"/>
                  <a:gd name="T75" fmla="*/ 372 h 379"/>
                  <a:gd name="T76" fmla="*/ 163 w 216"/>
                  <a:gd name="T77" fmla="*/ 372 h 379"/>
                  <a:gd name="T78" fmla="*/ 134 w 216"/>
                  <a:gd name="T79" fmla="*/ 379 h 379"/>
                  <a:gd name="T80" fmla="*/ 185 w 216"/>
                  <a:gd name="T81" fmla="*/ 372 h 379"/>
                  <a:gd name="T82" fmla="*/ 209 w 216"/>
                  <a:gd name="T83" fmla="*/ 376 h 379"/>
                  <a:gd name="T84" fmla="*/ 216 w 216"/>
                  <a:gd name="T85" fmla="*/ 374 h 379"/>
                  <a:gd name="T86" fmla="*/ 185 w 216"/>
                  <a:gd name="T87" fmla="*/ 379 h 379"/>
                  <a:gd name="T88" fmla="*/ 209 w 216"/>
                  <a:gd name="T89" fmla="*/ 352 h 379"/>
                  <a:gd name="T90" fmla="*/ 216 w 216"/>
                  <a:gd name="T91" fmla="*/ 323 h 379"/>
                  <a:gd name="T92" fmla="*/ 209 w 216"/>
                  <a:gd name="T93" fmla="*/ 352 h 379"/>
                  <a:gd name="T94" fmla="*/ 209 w 216"/>
                  <a:gd name="T95" fmla="*/ 272 h 379"/>
                  <a:gd name="T96" fmla="*/ 216 w 216"/>
                  <a:gd name="T97" fmla="*/ 302 h 379"/>
                  <a:gd name="T98" fmla="*/ 209 w 216"/>
                  <a:gd name="T99" fmla="*/ 251 h 379"/>
                  <a:gd name="T100" fmla="*/ 216 w 216"/>
                  <a:gd name="T101" fmla="*/ 222 h 379"/>
                  <a:gd name="T102" fmla="*/ 209 w 216"/>
                  <a:gd name="T103" fmla="*/ 251 h 379"/>
                  <a:gd name="T104" fmla="*/ 209 w 216"/>
                  <a:gd name="T105" fmla="*/ 171 h 379"/>
                  <a:gd name="T106" fmla="*/ 216 w 216"/>
                  <a:gd name="T107" fmla="*/ 200 h 379"/>
                  <a:gd name="T108" fmla="*/ 209 w 216"/>
                  <a:gd name="T109" fmla="*/ 149 h 379"/>
                  <a:gd name="T110" fmla="*/ 216 w 216"/>
                  <a:gd name="T111" fmla="*/ 120 h 379"/>
                  <a:gd name="T112" fmla="*/ 209 w 216"/>
                  <a:gd name="T113" fmla="*/ 149 h 379"/>
                  <a:gd name="T114" fmla="*/ 209 w 216"/>
                  <a:gd name="T115" fmla="*/ 69 h 379"/>
                  <a:gd name="T116" fmla="*/ 216 w 216"/>
                  <a:gd name="T117" fmla="*/ 98 h 379"/>
                  <a:gd name="T118" fmla="*/ 209 w 216"/>
                  <a:gd name="T119" fmla="*/ 47 h 379"/>
                  <a:gd name="T120" fmla="*/ 216 w 216"/>
                  <a:gd name="T121" fmla="*/ 18 h 379"/>
                  <a:gd name="T122" fmla="*/ 209 w 216"/>
                  <a:gd name="T123" fmla="*/ 47 h 379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216"/>
                  <a:gd name="T187" fmla="*/ 0 h 379"/>
                  <a:gd name="T188" fmla="*/ 216 w 216"/>
                  <a:gd name="T189" fmla="*/ 379 h 379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216" h="379">
                    <a:moveTo>
                      <a:pt x="213" y="7"/>
                    </a:moveTo>
                    <a:lnTo>
                      <a:pt x="184" y="7"/>
                    </a:lnTo>
                    <a:lnTo>
                      <a:pt x="184" y="0"/>
                    </a:lnTo>
                    <a:lnTo>
                      <a:pt x="213" y="0"/>
                    </a:lnTo>
                    <a:lnTo>
                      <a:pt x="213" y="7"/>
                    </a:lnTo>
                    <a:close/>
                    <a:moveTo>
                      <a:pt x="162" y="7"/>
                    </a:moveTo>
                    <a:lnTo>
                      <a:pt x="133" y="7"/>
                    </a:lnTo>
                    <a:lnTo>
                      <a:pt x="133" y="0"/>
                    </a:lnTo>
                    <a:lnTo>
                      <a:pt x="162" y="0"/>
                    </a:lnTo>
                    <a:lnTo>
                      <a:pt x="162" y="7"/>
                    </a:lnTo>
                    <a:close/>
                    <a:moveTo>
                      <a:pt x="111" y="7"/>
                    </a:moveTo>
                    <a:lnTo>
                      <a:pt x="82" y="7"/>
                    </a:lnTo>
                    <a:lnTo>
                      <a:pt x="82" y="0"/>
                    </a:lnTo>
                    <a:lnTo>
                      <a:pt x="111" y="0"/>
                    </a:lnTo>
                    <a:lnTo>
                      <a:pt x="111" y="7"/>
                    </a:lnTo>
                    <a:close/>
                    <a:moveTo>
                      <a:pt x="60" y="7"/>
                    </a:moveTo>
                    <a:lnTo>
                      <a:pt x="31" y="7"/>
                    </a:lnTo>
                    <a:lnTo>
                      <a:pt x="31" y="0"/>
                    </a:lnTo>
                    <a:lnTo>
                      <a:pt x="60" y="0"/>
                    </a:lnTo>
                    <a:lnTo>
                      <a:pt x="60" y="7"/>
                    </a:lnTo>
                    <a:close/>
                    <a:moveTo>
                      <a:pt x="9" y="7"/>
                    </a:moveTo>
                    <a:lnTo>
                      <a:pt x="4" y="7"/>
                    </a:lnTo>
                    <a:lnTo>
                      <a:pt x="7" y="4"/>
                    </a:lnTo>
                    <a:lnTo>
                      <a:pt x="7" y="27"/>
                    </a:lnTo>
                    <a:lnTo>
                      <a:pt x="0" y="27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9" y="7"/>
                    </a:lnTo>
                    <a:close/>
                    <a:moveTo>
                      <a:pt x="7" y="49"/>
                    </a:moveTo>
                    <a:lnTo>
                      <a:pt x="7" y="78"/>
                    </a:lnTo>
                    <a:lnTo>
                      <a:pt x="0" y="78"/>
                    </a:lnTo>
                    <a:lnTo>
                      <a:pt x="0" y="49"/>
                    </a:lnTo>
                    <a:lnTo>
                      <a:pt x="7" y="49"/>
                    </a:lnTo>
                    <a:close/>
                    <a:moveTo>
                      <a:pt x="7" y="100"/>
                    </a:moveTo>
                    <a:lnTo>
                      <a:pt x="7" y="129"/>
                    </a:lnTo>
                    <a:lnTo>
                      <a:pt x="0" y="129"/>
                    </a:lnTo>
                    <a:lnTo>
                      <a:pt x="0" y="100"/>
                    </a:lnTo>
                    <a:lnTo>
                      <a:pt x="7" y="100"/>
                    </a:lnTo>
                    <a:close/>
                    <a:moveTo>
                      <a:pt x="7" y="150"/>
                    </a:moveTo>
                    <a:lnTo>
                      <a:pt x="7" y="179"/>
                    </a:lnTo>
                    <a:lnTo>
                      <a:pt x="0" y="179"/>
                    </a:lnTo>
                    <a:lnTo>
                      <a:pt x="0" y="150"/>
                    </a:lnTo>
                    <a:lnTo>
                      <a:pt x="7" y="150"/>
                    </a:lnTo>
                    <a:close/>
                    <a:moveTo>
                      <a:pt x="7" y="201"/>
                    </a:moveTo>
                    <a:lnTo>
                      <a:pt x="7" y="230"/>
                    </a:lnTo>
                    <a:lnTo>
                      <a:pt x="0" y="230"/>
                    </a:lnTo>
                    <a:lnTo>
                      <a:pt x="0" y="201"/>
                    </a:lnTo>
                    <a:lnTo>
                      <a:pt x="7" y="201"/>
                    </a:lnTo>
                    <a:close/>
                    <a:moveTo>
                      <a:pt x="7" y="252"/>
                    </a:moveTo>
                    <a:lnTo>
                      <a:pt x="7" y="281"/>
                    </a:lnTo>
                    <a:lnTo>
                      <a:pt x="0" y="281"/>
                    </a:lnTo>
                    <a:lnTo>
                      <a:pt x="0" y="252"/>
                    </a:lnTo>
                    <a:lnTo>
                      <a:pt x="7" y="252"/>
                    </a:lnTo>
                    <a:close/>
                    <a:moveTo>
                      <a:pt x="7" y="303"/>
                    </a:moveTo>
                    <a:lnTo>
                      <a:pt x="7" y="332"/>
                    </a:lnTo>
                    <a:lnTo>
                      <a:pt x="0" y="332"/>
                    </a:lnTo>
                    <a:lnTo>
                      <a:pt x="0" y="303"/>
                    </a:lnTo>
                    <a:lnTo>
                      <a:pt x="7" y="303"/>
                    </a:lnTo>
                    <a:close/>
                    <a:moveTo>
                      <a:pt x="7" y="354"/>
                    </a:moveTo>
                    <a:lnTo>
                      <a:pt x="7" y="376"/>
                    </a:lnTo>
                    <a:lnTo>
                      <a:pt x="4" y="372"/>
                    </a:lnTo>
                    <a:lnTo>
                      <a:pt x="11" y="372"/>
                    </a:lnTo>
                    <a:lnTo>
                      <a:pt x="11" y="379"/>
                    </a:lnTo>
                    <a:lnTo>
                      <a:pt x="0" y="379"/>
                    </a:lnTo>
                    <a:lnTo>
                      <a:pt x="0" y="354"/>
                    </a:lnTo>
                    <a:lnTo>
                      <a:pt x="7" y="354"/>
                    </a:lnTo>
                    <a:close/>
                    <a:moveTo>
                      <a:pt x="33" y="372"/>
                    </a:moveTo>
                    <a:lnTo>
                      <a:pt x="62" y="372"/>
                    </a:lnTo>
                    <a:lnTo>
                      <a:pt x="62" y="379"/>
                    </a:lnTo>
                    <a:lnTo>
                      <a:pt x="33" y="379"/>
                    </a:lnTo>
                    <a:lnTo>
                      <a:pt x="33" y="372"/>
                    </a:lnTo>
                    <a:close/>
                    <a:moveTo>
                      <a:pt x="84" y="372"/>
                    </a:moveTo>
                    <a:lnTo>
                      <a:pt x="113" y="372"/>
                    </a:lnTo>
                    <a:lnTo>
                      <a:pt x="113" y="379"/>
                    </a:lnTo>
                    <a:lnTo>
                      <a:pt x="84" y="379"/>
                    </a:lnTo>
                    <a:lnTo>
                      <a:pt x="84" y="372"/>
                    </a:lnTo>
                    <a:close/>
                    <a:moveTo>
                      <a:pt x="134" y="372"/>
                    </a:moveTo>
                    <a:lnTo>
                      <a:pt x="163" y="372"/>
                    </a:lnTo>
                    <a:lnTo>
                      <a:pt x="163" y="379"/>
                    </a:lnTo>
                    <a:lnTo>
                      <a:pt x="134" y="379"/>
                    </a:lnTo>
                    <a:lnTo>
                      <a:pt x="134" y="372"/>
                    </a:lnTo>
                    <a:close/>
                    <a:moveTo>
                      <a:pt x="185" y="372"/>
                    </a:moveTo>
                    <a:lnTo>
                      <a:pt x="213" y="372"/>
                    </a:lnTo>
                    <a:lnTo>
                      <a:pt x="209" y="376"/>
                    </a:lnTo>
                    <a:lnTo>
                      <a:pt x="209" y="374"/>
                    </a:lnTo>
                    <a:lnTo>
                      <a:pt x="216" y="374"/>
                    </a:lnTo>
                    <a:lnTo>
                      <a:pt x="216" y="379"/>
                    </a:lnTo>
                    <a:lnTo>
                      <a:pt x="185" y="379"/>
                    </a:lnTo>
                    <a:lnTo>
                      <a:pt x="185" y="372"/>
                    </a:lnTo>
                    <a:close/>
                    <a:moveTo>
                      <a:pt x="209" y="352"/>
                    </a:moveTo>
                    <a:lnTo>
                      <a:pt x="209" y="323"/>
                    </a:lnTo>
                    <a:lnTo>
                      <a:pt x="216" y="323"/>
                    </a:lnTo>
                    <a:lnTo>
                      <a:pt x="216" y="352"/>
                    </a:lnTo>
                    <a:lnTo>
                      <a:pt x="209" y="352"/>
                    </a:lnTo>
                    <a:close/>
                    <a:moveTo>
                      <a:pt x="209" y="302"/>
                    </a:moveTo>
                    <a:lnTo>
                      <a:pt x="209" y="272"/>
                    </a:lnTo>
                    <a:lnTo>
                      <a:pt x="216" y="272"/>
                    </a:lnTo>
                    <a:lnTo>
                      <a:pt x="216" y="302"/>
                    </a:lnTo>
                    <a:lnTo>
                      <a:pt x="209" y="302"/>
                    </a:lnTo>
                    <a:close/>
                    <a:moveTo>
                      <a:pt x="209" y="251"/>
                    </a:moveTo>
                    <a:lnTo>
                      <a:pt x="209" y="222"/>
                    </a:lnTo>
                    <a:lnTo>
                      <a:pt x="216" y="222"/>
                    </a:lnTo>
                    <a:lnTo>
                      <a:pt x="216" y="251"/>
                    </a:lnTo>
                    <a:lnTo>
                      <a:pt x="209" y="251"/>
                    </a:lnTo>
                    <a:close/>
                    <a:moveTo>
                      <a:pt x="209" y="200"/>
                    </a:moveTo>
                    <a:lnTo>
                      <a:pt x="209" y="171"/>
                    </a:lnTo>
                    <a:lnTo>
                      <a:pt x="216" y="171"/>
                    </a:lnTo>
                    <a:lnTo>
                      <a:pt x="216" y="200"/>
                    </a:lnTo>
                    <a:lnTo>
                      <a:pt x="209" y="200"/>
                    </a:lnTo>
                    <a:close/>
                    <a:moveTo>
                      <a:pt x="209" y="149"/>
                    </a:moveTo>
                    <a:lnTo>
                      <a:pt x="209" y="120"/>
                    </a:lnTo>
                    <a:lnTo>
                      <a:pt x="216" y="120"/>
                    </a:lnTo>
                    <a:lnTo>
                      <a:pt x="216" y="149"/>
                    </a:lnTo>
                    <a:lnTo>
                      <a:pt x="209" y="149"/>
                    </a:lnTo>
                    <a:close/>
                    <a:moveTo>
                      <a:pt x="209" y="98"/>
                    </a:moveTo>
                    <a:lnTo>
                      <a:pt x="209" y="69"/>
                    </a:lnTo>
                    <a:lnTo>
                      <a:pt x="216" y="69"/>
                    </a:lnTo>
                    <a:lnTo>
                      <a:pt x="216" y="98"/>
                    </a:lnTo>
                    <a:lnTo>
                      <a:pt x="209" y="98"/>
                    </a:lnTo>
                    <a:close/>
                    <a:moveTo>
                      <a:pt x="209" y="47"/>
                    </a:moveTo>
                    <a:lnTo>
                      <a:pt x="209" y="18"/>
                    </a:lnTo>
                    <a:lnTo>
                      <a:pt x="216" y="18"/>
                    </a:lnTo>
                    <a:lnTo>
                      <a:pt x="216" y="47"/>
                    </a:lnTo>
                    <a:lnTo>
                      <a:pt x="209" y="47"/>
                    </a:lnTo>
                    <a:close/>
                  </a:path>
                </a:pathLst>
              </a:custGeom>
              <a:grpFill/>
              <a:ln w="1588">
                <a:solidFill>
                  <a:srgbClr val="00000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cs-CZ">
                  <a:cs typeface="+mn-cs"/>
                </a:endParaRPr>
              </a:p>
            </p:txBody>
          </p:sp>
        </p:grpSp>
        <p:sp>
          <p:nvSpPr>
            <p:cNvPr id="115" name="Rectangle 102"/>
            <p:cNvSpPr>
              <a:spLocks noChangeArrowheads="1"/>
            </p:cNvSpPr>
            <p:nvPr/>
          </p:nvSpPr>
          <p:spPr bwMode="auto">
            <a:xfrm>
              <a:off x="5143872" y="1988840"/>
              <a:ext cx="76200" cy="33496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2200" dirty="0">
                  <a:solidFill>
                    <a:srgbClr val="000000"/>
                  </a:solidFill>
                  <a:latin typeface="Symbol" pitchFamily="18" charset="2"/>
                  <a:cs typeface="+mn-cs"/>
                </a:rPr>
                <a:t>ò</a:t>
              </a:r>
              <a:endParaRPr lang="en-US" dirty="0">
                <a:cs typeface="+mn-cs"/>
              </a:endParaRPr>
            </a:p>
          </p:txBody>
        </p:sp>
      </p:grpSp>
      <p:sp>
        <p:nvSpPr>
          <p:cNvPr id="78" name="Rectangle 2"/>
          <p:cNvSpPr>
            <a:spLocks noGrp="1" noChangeArrowheads="1"/>
          </p:cNvSpPr>
          <p:nvPr>
            <p:ph type="title"/>
          </p:nvPr>
        </p:nvSpPr>
        <p:spPr>
          <a:xfrm>
            <a:off x="465137" y="-171400"/>
            <a:ext cx="8213725" cy="1223963"/>
          </a:xfrm>
        </p:spPr>
        <p:txBody>
          <a:bodyPr/>
          <a:lstStyle/>
          <a:p>
            <a:pPr algn="ctr" eaLnBrk="1" hangingPunct="1"/>
            <a:r>
              <a:rPr lang="cs-CZ" dirty="0" smtClean="0"/>
              <a:t>Obecné  systémové vlastnosti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1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4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/>
      <p:bldP spid="83" grpId="0"/>
      <p:bldP spid="84" grpId="0"/>
      <p:bldP spid="85" grpId="0"/>
      <p:bldP spid="86" grpId="0"/>
      <p:bldP spid="87" grpId="0"/>
      <p:bldP spid="88" grpId="0"/>
      <p:bldP spid="89" grpId="0"/>
      <p:bldP spid="90" grpId="0"/>
      <p:bldP spid="91" grpId="0"/>
      <p:bldP spid="92" grpId="0"/>
      <p:bldP spid="93" grpId="0"/>
      <p:bldP spid="94" grpId="0"/>
      <p:bldP spid="95" grpId="0"/>
      <p:bldP spid="96" grpId="0"/>
      <p:bldP spid="98" grpId="0"/>
      <p:bldP spid="99" grpId="0"/>
      <p:bldP spid="100" grpId="0"/>
      <p:bldP spid="102" grpId="0"/>
      <p:bldP spid="103" grpId="0"/>
      <p:bldP spid="104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Elipsa 65"/>
          <p:cNvSpPr/>
          <p:nvPr/>
        </p:nvSpPr>
        <p:spPr>
          <a:xfrm>
            <a:off x="3635375" y="1268413"/>
            <a:ext cx="3097213" cy="1439862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65" name="Elipsa 64"/>
          <p:cNvSpPr/>
          <p:nvPr/>
        </p:nvSpPr>
        <p:spPr>
          <a:xfrm>
            <a:off x="250825" y="1196975"/>
            <a:ext cx="2952750" cy="1439863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57349" name="Rectangle 5"/>
          <p:cNvSpPr>
            <a:spLocks noChangeArrowheads="1"/>
          </p:cNvSpPr>
          <p:nvPr/>
        </p:nvSpPr>
        <p:spPr bwMode="auto">
          <a:xfrm>
            <a:off x="5959475" y="34210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sp>
        <p:nvSpPr>
          <p:cNvPr id="57350" name="Rectangle 8"/>
          <p:cNvSpPr>
            <a:spLocks noChangeArrowheads="1"/>
          </p:cNvSpPr>
          <p:nvPr/>
        </p:nvSpPr>
        <p:spPr bwMode="auto">
          <a:xfrm>
            <a:off x="2335213" y="1573213"/>
            <a:ext cx="47625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500">
                <a:solidFill>
                  <a:srgbClr val="000000"/>
                </a:solidFill>
                <a:latin typeface="Times New Roman" pitchFamily="18" charset="0"/>
              </a:rPr>
              <a:t> </a:t>
            </a:r>
            <a:endParaRPr lang="en-US"/>
          </a:p>
        </p:txBody>
      </p:sp>
      <p:grpSp>
        <p:nvGrpSpPr>
          <p:cNvPr id="2" name="Skupina 68"/>
          <p:cNvGrpSpPr>
            <a:grpSpLocks/>
          </p:cNvGrpSpPr>
          <p:nvPr/>
        </p:nvGrpSpPr>
        <p:grpSpPr bwMode="auto">
          <a:xfrm>
            <a:off x="652463" y="1838325"/>
            <a:ext cx="534987" cy="590550"/>
            <a:chOff x="4351338" y="1866900"/>
            <a:chExt cx="534987" cy="590550"/>
          </a:xfrm>
        </p:grpSpPr>
        <p:grpSp>
          <p:nvGrpSpPr>
            <p:cNvPr id="3" name="Group 14"/>
            <p:cNvGrpSpPr>
              <a:grpSpLocks/>
            </p:cNvGrpSpPr>
            <p:nvPr/>
          </p:nvGrpSpPr>
          <p:grpSpPr bwMode="auto">
            <a:xfrm>
              <a:off x="4351338" y="1866900"/>
              <a:ext cx="534987" cy="590550"/>
              <a:chOff x="2732" y="1176"/>
              <a:chExt cx="337" cy="372"/>
            </a:xfrm>
          </p:grpSpPr>
          <p:sp>
            <p:nvSpPr>
              <p:cNvPr id="57415" name="Rectangle 12"/>
              <p:cNvSpPr>
                <a:spLocks noChangeArrowheads="1"/>
              </p:cNvSpPr>
              <p:nvPr/>
            </p:nvSpPr>
            <p:spPr bwMode="auto">
              <a:xfrm>
                <a:off x="2732" y="1176"/>
                <a:ext cx="337" cy="372"/>
              </a:xfrm>
              <a:prstGeom prst="rect">
                <a:avLst/>
              </a:prstGeom>
              <a:solidFill>
                <a:srgbClr val="CCFFFF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57416" name="Rectangle 13"/>
              <p:cNvSpPr>
                <a:spLocks noChangeArrowheads="1"/>
              </p:cNvSpPr>
              <p:nvPr/>
            </p:nvSpPr>
            <p:spPr bwMode="auto">
              <a:xfrm>
                <a:off x="2732" y="1176"/>
                <a:ext cx="337" cy="372"/>
              </a:xfrm>
              <a:prstGeom prst="rect">
                <a:avLst/>
              </a:prstGeom>
              <a:noFill/>
              <a:ln w="23813" cap="rnd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</p:grpSp>
        <p:sp>
          <p:nvSpPr>
            <p:cNvPr id="57414" name="Rectangle 15"/>
            <p:cNvSpPr>
              <a:spLocks noChangeArrowheads="1"/>
            </p:cNvSpPr>
            <p:nvPr/>
          </p:nvSpPr>
          <p:spPr bwMode="auto">
            <a:xfrm>
              <a:off x="4475163" y="1949450"/>
              <a:ext cx="163512" cy="4413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2900" i="1">
                  <a:solidFill>
                    <a:srgbClr val="000000"/>
                  </a:solidFill>
                  <a:latin typeface="Times New Roman" pitchFamily="18" charset="0"/>
                </a:rPr>
                <a:t>e</a:t>
              </a:r>
              <a:endParaRPr lang="en-US"/>
            </a:p>
          </p:txBody>
        </p:sp>
      </p:grpSp>
      <p:sp>
        <p:nvSpPr>
          <p:cNvPr id="57352" name="Rectangle 16"/>
          <p:cNvSpPr>
            <a:spLocks noChangeArrowheads="1"/>
          </p:cNvSpPr>
          <p:nvPr/>
        </p:nvSpPr>
        <p:spPr bwMode="auto">
          <a:xfrm>
            <a:off x="4624388" y="1949450"/>
            <a:ext cx="92075" cy="44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2900" i="1">
                <a:solidFill>
                  <a:srgbClr val="000000"/>
                </a:solidFill>
                <a:latin typeface="Times New Roman" pitchFamily="18" charset="0"/>
              </a:rPr>
              <a:t> </a:t>
            </a:r>
            <a:endParaRPr lang="en-US"/>
          </a:p>
        </p:txBody>
      </p:sp>
      <p:grpSp>
        <p:nvGrpSpPr>
          <p:cNvPr id="4" name="Skupina 71"/>
          <p:cNvGrpSpPr>
            <a:grpSpLocks/>
          </p:cNvGrpSpPr>
          <p:nvPr/>
        </p:nvGrpSpPr>
        <p:grpSpPr bwMode="auto">
          <a:xfrm>
            <a:off x="3983038" y="1833563"/>
            <a:ext cx="481012" cy="600075"/>
            <a:chOff x="4391025" y="4649788"/>
            <a:chExt cx="481013" cy="600075"/>
          </a:xfrm>
        </p:grpSpPr>
        <p:grpSp>
          <p:nvGrpSpPr>
            <p:cNvPr id="5" name="Group 19"/>
            <p:cNvGrpSpPr>
              <a:grpSpLocks/>
            </p:cNvGrpSpPr>
            <p:nvPr/>
          </p:nvGrpSpPr>
          <p:grpSpPr bwMode="auto">
            <a:xfrm>
              <a:off x="4391025" y="4649788"/>
              <a:ext cx="481013" cy="600075"/>
              <a:chOff x="2766" y="2929"/>
              <a:chExt cx="303" cy="378"/>
            </a:xfrm>
          </p:grpSpPr>
          <p:sp>
            <p:nvSpPr>
              <p:cNvPr id="57411" name="Rectangle 17"/>
              <p:cNvSpPr>
                <a:spLocks noChangeArrowheads="1"/>
              </p:cNvSpPr>
              <p:nvPr/>
            </p:nvSpPr>
            <p:spPr bwMode="auto">
              <a:xfrm>
                <a:off x="2766" y="2929"/>
                <a:ext cx="303" cy="378"/>
              </a:xfrm>
              <a:prstGeom prst="rect">
                <a:avLst/>
              </a:prstGeom>
              <a:solidFill>
                <a:srgbClr val="CCFFFF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57412" name="Rectangle 18"/>
              <p:cNvSpPr>
                <a:spLocks noChangeArrowheads="1"/>
              </p:cNvSpPr>
              <p:nvPr/>
            </p:nvSpPr>
            <p:spPr bwMode="auto">
              <a:xfrm>
                <a:off x="2766" y="2929"/>
                <a:ext cx="303" cy="378"/>
              </a:xfrm>
              <a:prstGeom prst="rect">
                <a:avLst/>
              </a:prstGeom>
              <a:noFill/>
              <a:ln w="23813" cap="rnd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</p:grpSp>
        <p:sp>
          <p:nvSpPr>
            <p:cNvPr id="57410" name="Rectangle 20"/>
            <p:cNvSpPr>
              <a:spLocks noChangeArrowheads="1"/>
            </p:cNvSpPr>
            <p:nvPr/>
          </p:nvSpPr>
          <p:spPr bwMode="auto">
            <a:xfrm>
              <a:off x="4516438" y="4732338"/>
              <a:ext cx="101600" cy="4413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2900" i="1">
                  <a:solidFill>
                    <a:srgbClr val="000000"/>
                  </a:solidFill>
                  <a:latin typeface="Times New Roman" pitchFamily="18" charset="0"/>
                </a:rPr>
                <a:t>f</a:t>
              </a:r>
              <a:endParaRPr lang="en-US"/>
            </a:p>
          </p:txBody>
        </p:sp>
      </p:grpSp>
      <p:grpSp>
        <p:nvGrpSpPr>
          <p:cNvPr id="6" name="Skupina 69"/>
          <p:cNvGrpSpPr>
            <a:grpSpLocks/>
          </p:cNvGrpSpPr>
          <p:nvPr/>
        </p:nvGrpSpPr>
        <p:grpSpPr bwMode="auto">
          <a:xfrm>
            <a:off x="1871663" y="1833563"/>
            <a:ext cx="479425" cy="598487"/>
            <a:chOff x="2630488" y="3284538"/>
            <a:chExt cx="479425" cy="598487"/>
          </a:xfrm>
        </p:grpSpPr>
        <p:grpSp>
          <p:nvGrpSpPr>
            <p:cNvPr id="7" name="Group 24"/>
            <p:cNvGrpSpPr>
              <a:grpSpLocks/>
            </p:cNvGrpSpPr>
            <p:nvPr/>
          </p:nvGrpSpPr>
          <p:grpSpPr bwMode="auto">
            <a:xfrm>
              <a:off x="2630488" y="3284538"/>
              <a:ext cx="479425" cy="598487"/>
              <a:chOff x="1657" y="2069"/>
              <a:chExt cx="302" cy="377"/>
            </a:xfrm>
          </p:grpSpPr>
          <p:sp>
            <p:nvSpPr>
              <p:cNvPr id="57407" name="Rectangle 22"/>
              <p:cNvSpPr>
                <a:spLocks noChangeArrowheads="1"/>
              </p:cNvSpPr>
              <p:nvPr/>
            </p:nvSpPr>
            <p:spPr bwMode="auto">
              <a:xfrm>
                <a:off x="1657" y="2069"/>
                <a:ext cx="302" cy="377"/>
              </a:xfrm>
              <a:prstGeom prst="rect">
                <a:avLst/>
              </a:prstGeom>
              <a:solidFill>
                <a:srgbClr val="CC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57408" name="Rectangle 23"/>
              <p:cNvSpPr>
                <a:spLocks noChangeArrowheads="1"/>
              </p:cNvSpPr>
              <p:nvPr/>
            </p:nvSpPr>
            <p:spPr bwMode="auto">
              <a:xfrm>
                <a:off x="1657" y="2069"/>
                <a:ext cx="302" cy="377"/>
              </a:xfrm>
              <a:prstGeom prst="rect">
                <a:avLst/>
              </a:prstGeom>
              <a:noFill/>
              <a:ln w="23813" cap="rnd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</p:grpSp>
        <p:sp>
          <p:nvSpPr>
            <p:cNvPr id="57406" name="Rectangle 25"/>
            <p:cNvSpPr>
              <a:spLocks noChangeArrowheads="1"/>
            </p:cNvSpPr>
            <p:nvPr/>
          </p:nvSpPr>
          <p:spPr bwMode="auto">
            <a:xfrm>
              <a:off x="2754313" y="3367088"/>
              <a:ext cx="184150" cy="4413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2900" i="1">
                  <a:solidFill>
                    <a:srgbClr val="000000"/>
                  </a:solidFill>
                  <a:latin typeface="Times New Roman" pitchFamily="18" charset="0"/>
                </a:rPr>
                <a:t>p</a:t>
              </a:r>
              <a:endParaRPr lang="en-US"/>
            </a:p>
          </p:txBody>
        </p:sp>
      </p:grpSp>
      <p:sp>
        <p:nvSpPr>
          <p:cNvPr id="57355" name="Rectangle 26"/>
          <p:cNvSpPr>
            <a:spLocks noChangeArrowheads="1"/>
          </p:cNvSpPr>
          <p:nvPr/>
        </p:nvSpPr>
        <p:spPr bwMode="auto">
          <a:xfrm>
            <a:off x="2938463" y="3367088"/>
            <a:ext cx="92075" cy="44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2900" i="1">
                <a:solidFill>
                  <a:srgbClr val="000000"/>
                </a:solidFill>
                <a:latin typeface="Times New Roman" pitchFamily="18" charset="0"/>
              </a:rPr>
              <a:t> </a:t>
            </a:r>
            <a:endParaRPr lang="en-US"/>
          </a:p>
        </p:txBody>
      </p:sp>
      <p:grpSp>
        <p:nvGrpSpPr>
          <p:cNvPr id="8" name="Skupina 72"/>
          <p:cNvGrpSpPr>
            <a:grpSpLocks/>
          </p:cNvGrpSpPr>
          <p:nvPr/>
        </p:nvGrpSpPr>
        <p:grpSpPr bwMode="auto">
          <a:xfrm>
            <a:off x="5821363" y="1820863"/>
            <a:ext cx="479425" cy="600075"/>
            <a:chOff x="6172200" y="3413125"/>
            <a:chExt cx="479425" cy="600075"/>
          </a:xfrm>
        </p:grpSpPr>
        <p:grpSp>
          <p:nvGrpSpPr>
            <p:cNvPr id="9" name="Group 29"/>
            <p:cNvGrpSpPr>
              <a:grpSpLocks/>
            </p:cNvGrpSpPr>
            <p:nvPr/>
          </p:nvGrpSpPr>
          <p:grpSpPr bwMode="auto">
            <a:xfrm>
              <a:off x="6172200" y="3413125"/>
              <a:ext cx="479425" cy="600075"/>
              <a:chOff x="3888" y="2150"/>
              <a:chExt cx="302" cy="378"/>
            </a:xfrm>
          </p:grpSpPr>
          <p:sp>
            <p:nvSpPr>
              <p:cNvPr id="57403" name="Rectangle 27"/>
              <p:cNvSpPr>
                <a:spLocks noChangeArrowheads="1"/>
              </p:cNvSpPr>
              <p:nvPr/>
            </p:nvSpPr>
            <p:spPr bwMode="auto">
              <a:xfrm>
                <a:off x="3888" y="2150"/>
                <a:ext cx="302" cy="378"/>
              </a:xfrm>
              <a:prstGeom prst="rect">
                <a:avLst/>
              </a:prstGeom>
              <a:solidFill>
                <a:srgbClr val="CC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57404" name="Rectangle 28"/>
              <p:cNvSpPr>
                <a:spLocks noChangeArrowheads="1"/>
              </p:cNvSpPr>
              <p:nvPr/>
            </p:nvSpPr>
            <p:spPr bwMode="auto">
              <a:xfrm>
                <a:off x="3888" y="2150"/>
                <a:ext cx="302" cy="378"/>
              </a:xfrm>
              <a:prstGeom prst="rect">
                <a:avLst/>
              </a:prstGeom>
              <a:noFill/>
              <a:ln w="23813" cap="rnd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</p:grpSp>
        <p:sp>
          <p:nvSpPr>
            <p:cNvPr id="57402" name="Rectangle 30"/>
            <p:cNvSpPr>
              <a:spLocks noChangeArrowheads="1"/>
            </p:cNvSpPr>
            <p:nvPr/>
          </p:nvSpPr>
          <p:spPr bwMode="auto">
            <a:xfrm>
              <a:off x="6296025" y="3495675"/>
              <a:ext cx="184150" cy="4413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2900" i="1">
                  <a:solidFill>
                    <a:srgbClr val="000000"/>
                  </a:solidFill>
                  <a:latin typeface="Times New Roman" pitchFamily="18" charset="0"/>
                </a:rPr>
                <a:t>q</a:t>
              </a:r>
              <a:endParaRPr lang="en-US"/>
            </a:p>
          </p:txBody>
        </p:sp>
      </p:grpSp>
      <p:sp>
        <p:nvSpPr>
          <p:cNvPr id="57357" name="Rectangle 39"/>
          <p:cNvSpPr>
            <a:spLocks noChangeArrowheads="1"/>
          </p:cNvSpPr>
          <p:nvPr/>
        </p:nvSpPr>
        <p:spPr bwMode="auto">
          <a:xfrm>
            <a:off x="3687763" y="2894013"/>
            <a:ext cx="92075" cy="44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2900" i="1">
                <a:solidFill>
                  <a:srgbClr val="000000"/>
                </a:solidFill>
                <a:latin typeface="Times New Roman" pitchFamily="18" charset="0"/>
              </a:rPr>
              <a:t> </a:t>
            </a:r>
            <a:endParaRPr lang="en-US"/>
          </a:p>
        </p:txBody>
      </p:sp>
      <p:sp>
        <p:nvSpPr>
          <p:cNvPr id="57358" name="Rectangle 46"/>
          <p:cNvSpPr>
            <a:spLocks noChangeArrowheads="1"/>
          </p:cNvSpPr>
          <p:nvPr/>
        </p:nvSpPr>
        <p:spPr bwMode="auto">
          <a:xfrm>
            <a:off x="5634038" y="4503738"/>
            <a:ext cx="92075" cy="44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2900" i="1">
                <a:solidFill>
                  <a:srgbClr val="000000"/>
                </a:solidFill>
                <a:latin typeface="Times New Roman" pitchFamily="18" charset="0"/>
              </a:rPr>
              <a:t> </a:t>
            </a:r>
            <a:endParaRPr lang="en-US"/>
          </a:p>
        </p:txBody>
      </p:sp>
      <p:sp>
        <p:nvSpPr>
          <p:cNvPr id="57359" name="Rectangle 54"/>
          <p:cNvSpPr>
            <a:spLocks noChangeArrowheads="1"/>
          </p:cNvSpPr>
          <p:nvPr/>
        </p:nvSpPr>
        <p:spPr bwMode="auto">
          <a:xfrm>
            <a:off x="4719638" y="3300413"/>
            <a:ext cx="0" cy="485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endParaRPr lang="cs-CZ" sz="2900" i="1">
              <a:solidFill>
                <a:srgbClr val="000000"/>
              </a:solidFill>
              <a:latin typeface="Times New Roman" pitchFamily="18" charset="0"/>
            </a:endParaRPr>
          </a:p>
          <a:p>
            <a:endParaRPr lang="cs-CZ" sz="2900" i="1">
              <a:solidFill>
                <a:srgbClr val="000000"/>
              </a:solidFill>
              <a:latin typeface="Times New Roman" pitchFamily="18" charset="0"/>
            </a:endParaRPr>
          </a:p>
          <a:p>
            <a:endParaRPr lang="cs-CZ" sz="2900" i="1">
              <a:solidFill>
                <a:srgbClr val="000000"/>
              </a:solidFill>
              <a:latin typeface="Times New Roman" pitchFamily="18" charset="0"/>
            </a:endParaRPr>
          </a:p>
          <a:p>
            <a:endParaRPr lang="cs-CZ" sz="2900" i="1">
              <a:solidFill>
                <a:srgbClr val="000000"/>
              </a:solidFill>
              <a:latin typeface="Times New Roman" pitchFamily="18" charset="0"/>
            </a:endParaRPr>
          </a:p>
          <a:p>
            <a:endParaRPr lang="cs-CZ" sz="2900" i="1">
              <a:solidFill>
                <a:srgbClr val="000000"/>
              </a:solidFill>
              <a:latin typeface="Times New Roman" pitchFamily="18" charset="0"/>
            </a:endParaRPr>
          </a:p>
          <a:p>
            <a:endParaRPr lang="cs-CZ" sz="2900" i="1">
              <a:solidFill>
                <a:srgbClr val="000000"/>
              </a:solidFill>
              <a:latin typeface="Times New Roman" pitchFamily="18" charset="0"/>
            </a:endParaRPr>
          </a:p>
          <a:p>
            <a:endParaRPr lang="cs-CZ" sz="2900" i="1">
              <a:solidFill>
                <a:srgbClr val="000000"/>
              </a:solidFill>
              <a:latin typeface="Times New Roman" pitchFamily="18" charset="0"/>
            </a:endParaRPr>
          </a:p>
          <a:p>
            <a:endParaRPr lang="cs-CZ" sz="2900" i="1">
              <a:solidFill>
                <a:srgbClr val="000000"/>
              </a:solidFill>
              <a:latin typeface="Times New Roman" pitchFamily="18" charset="0"/>
            </a:endParaRPr>
          </a:p>
          <a:p>
            <a:endParaRPr lang="cs-CZ" sz="2900" i="1">
              <a:solidFill>
                <a:srgbClr val="000000"/>
              </a:solidFill>
              <a:latin typeface="Times New Roman" pitchFamily="18" charset="0"/>
            </a:endParaRPr>
          </a:p>
          <a:p>
            <a:endParaRPr lang="cs-CZ" sz="2900" i="1">
              <a:solidFill>
                <a:srgbClr val="000000"/>
              </a:solidFill>
              <a:latin typeface="Times New Roman" pitchFamily="18" charset="0"/>
            </a:endParaRPr>
          </a:p>
          <a:p>
            <a:endParaRPr lang="en-US" sz="2900" i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7360" name="Rectangle 57"/>
          <p:cNvSpPr>
            <a:spLocks noChangeArrowheads="1"/>
          </p:cNvSpPr>
          <p:nvPr/>
        </p:nvSpPr>
        <p:spPr bwMode="auto">
          <a:xfrm>
            <a:off x="6027738" y="3067050"/>
            <a:ext cx="47625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500">
                <a:solidFill>
                  <a:srgbClr val="000000"/>
                </a:solidFill>
                <a:latin typeface="Times New Roman" pitchFamily="18" charset="0"/>
              </a:rPr>
              <a:t> </a:t>
            </a:r>
            <a:endParaRPr lang="en-US"/>
          </a:p>
        </p:txBody>
      </p:sp>
      <p:sp>
        <p:nvSpPr>
          <p:cNvPr id="57361" name="Rectangle 60"/>
          <p:cNvSpPr>
            <a:spLocks noChangeArrowheads="1"/>
          </p:cNvSpPr>
          <p:nvPr/>
        </p:nvSpPr>
        <p:spPr bwMode="auto">
          <a:xfrm>
            <a:off x="4816475" y="2817813"/>
            <a:ext cx="47625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500">
                <a:solidFill>
                  <a:srgbClr val="000000"/>
                </a:solidFill>
                <a:latin typeface="Times New Roman" pitchFamily="18" charset="0"/>
              </a:rPr>
              <a:t> </a:t>
            </a:r>
            <a:endParaRPr lang="en-US"/>
          </a:p>
        </p:txBody>
      </p:sp>
      <p:sp>
        <p:nvSpPr>
          <p:cNvPr id="57362" name="Rectangle 63"/>
          <p:cNvSpPr>
            <a:spLocks noChangeArrowheads="1"/>
          </p:cNvSpPr>
          <p:nvPr/>
        </p:nvSpPr>
        <p:spPr bwMode="auto">
          <a:xfrm>
            <a:off x="3729038" y="4251325"/>
            <a:ext cx="92075" cy="44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2900" i="1">
                <a:solidFill>
                  <a:srgbClr val="000000"/>
                </a:solidFill>
                <a:latin typeface="Times New Roman" pitchFamily="18" charset="0"/>
              </a:rPr>
              <a:t> </a:t>
            </a:r>
            <a:endParaRPr lang="en-US"/>
          </a:p>
        </p:txBody>
      </p:sp>
      <p:sp>
        <p:nvSpPr>
          <p:cNvPr id="57363" name="Rectangle 66"/>
          <p:cNvSpPr>
            <a:spLocks noChangeArrowheads="1"/>
          </p:cNvSpPr>
          <p:nvPr/>
        </p:nvSpPr>
        <p:spPr bwMode="auto">
          <a:xfrm>
            <a:off x="3394075" y="4090988"/>
            <a:ext cx="47625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500">
                <a:solidFill>
                  <a:srgbClr val="000000"/>
                </a:solidFill>
                <a:latin typeface="Times New Roman" pitchFamily="18" charset="0"/>
              </a:rPr>
              <a:t> </a:t>
            </a:r>
            <a:endParaRPr lang="en-US"/>
          </a:p>
        </p:txBody>
      </p:sp>
      <p:sp>
        <p:nvSpPr>
          <p:cNvPr id="57364" name="Text Box 67"/>
          <p:cNvSpPr txBox="1">
            <a:spLocks noChangeArrowheads="1"/>
          </p:cNvSpPr>
          <p:nvPr/>
        </p:nvSpPr>
        <p:spPr bwMode="auto">
          <a:xfrm>
            <a:off x="4665663" y="1157288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cs-CZ"/>
          </a:p>
        </p:txBody>
      </p:sp>
      <p:sp>
        <p:nvSpPr>
          <p:cNvPr id="57366" name="TextovéPole 73"/>
          <p:cNvSpPr txBox="1">
            <a:spLocks noChangeArrowheads="1"/>
          </p:cNvSpPr>
          <p:nvPr/>
        </p:nvSpPr>
        <p:spPr bwMode="auto">
          <a:xfrm>
            <a:off x="592138" y="1484313"/>
            <a:ext cx="59531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/>
              <a:t>úsilí</a:t>
            </a:r>
          </a:p>
        </p:txBody>
      </p:sp>
      <p:sp>
        <p:nvSpPr>
          <p:cNvPr id="57367" name="TextovéPole 74"/>
          <p:cNvSpPr txBox="1">
            <a:spLocks noChangeArrowheads="1"/>
          </p:cNvSpPr>
          <p:nvPr/>
        </p:nvSpPr>
        <p:spPr bwMode="auto">
          <a:xfrm>
            <a:off x="1635125" y="1484313"/>
            <a:ext cx="99218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/>
              <a:t>hybnost</a:t>
            </a:r>
          </a:p>
        </p:txBody>
      </p:sp>
      <p:sp>
        <p:nvSpPr>
          <p:cNvPr id="57368" name="TextovéPole 75"/>
          <p:cNvSpPr txBox="1">
            <a:spLocks noChangeArrowheads="1"/>
          </p:cNvSpPr>
          <p:nvPr/>
        </p:nvSpPr>
        <p:spPr bwMode="auto">
          <a:xfrm>
            <a:off x="3935413" y="1484313"/>
            <a:ext cx="4921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/>
              <a:t>tok</a:t>
            </a:r>
          </a:p>
        </p:txBody>
      </p:sp>
      <p:sp>
        <p:nvSpPr>
          <p:cNvPr id="57369" name="TextovéPole 76"/>
          <p:cNvSpPr txBox="1">
            <a:spLocks noChangeArrowheads="1"/>
          </p:cNvSpPr>
          <p:nvPr/>
        </p:nvSpPr>
        <p:spPr bwMode="auto">
          <a:xfrm>
            <a:off x="5359400" y="1484313"/>
            <a:ext cx="130016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/>
              <a:t>akumulace</a:t>
            </a:r>
          </a:p>
        </p:txBody>
      </p:sp>
      <p:sp>
        <p:nvSpPr>
          <p:cNvPr id="57370" name="TextovéPole 77"/>
          <p:cNvSpPr txBox="1">
            <a:spLocks noChangeArrowheads="1"/>
          </p:cNvSpPr>
          <p:nvPr/>
        </p:nvSpPr>
        <p:spPr bwMode="auto">
          <a:xfrm>
            <a:off x="506413" y="2555875"/>
            <a:ext cx="8255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>
                <a:solidFill>
                  <a:srgbClr val="FF0000"/>
                </a:solidFill>
              </a:rPr>
              <a:t>napětí</a:t>
            </a:r>
          </a:p>
        </p:txBody>
      </p:sp>
      <p:sp>
        <p:nvSpPr>
          <p:cNvPr id="57371" name="TextovéPole 78"/>
          <p:cNvSpPr txBox="1">
            <a:spLocks noChangeArrowheads="1"/>
          </p:cNvSpPr>
          <p:nvPr/>
        </p:nvSpPr>
        <p:spPr bwMode="auto">
          <a:xfrm>
            <a:off x="3851275" y="2555875"/>
            <a:ext cx="7747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>
                <a:solidFill>
                  <a:srgbClr val="FF0000"/>
                </a:solidFill>
              </a:rPr>
              <a:t>proud</a:t>
            </a:r>
          </a:p>
        </p:txBody>
      </p:sp>
      <p:sp>
        <p:nvSpPr>
          <p:cNvPr id="57372" name="TextovéPole 79"/>
          <p:cNvSpPr txBox="1">
            <a:spLocks noChangeArrowheads="1"/>
          </p:cNvSpPr>
          <p:nvPr/>
        </p:nvSpPr>
        <p:spPr bwMode="auto">
          <a:xfrm>
            <a:off x="5695950" y="2555875"/>
            <a:ext cx="74771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/>
              <a:t>náboj</a:t>
            </a:r>
          </a:p>
        </p:txBody>
      </p:sp>
      <p:sp>
        <p:nvSpPr>
          <p:cNvPr id="57373" name="TextovéPole 80"/>
          <p:cNvSpPr txBox="1">
            <a:spLocks noChangeArrowheads="1"/>
          </p:cNvSpPr>
          <p:nvPr/>
        </p:nvSpPr>
        <p:spPr bwMode="auto">
          <a:xfrm>
            <a:off x="1476375" y="2555875"/>
            <a:ext cx="141446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/>
              <a:t>indukční tok</a:t>
            </a:r>
          </a:p>
        </p:txBody>
      </p:sp>
      <p:sp>
        <p:nvSpPr>
          <p:cNvPr id="57374" name="TextovéPole 81"/>
          <p:cNvSpPr txBox="1">
            <a:spLocks noChangeArrowheads="1"/>
          </p:cNvSpPr>
          <p:nvPr/>
        </p:nvSpPr>
        <p:spPr bwMode="auto">
          <a:xfrm>
            <a:off x="531813" y="2987675"/>
            <a:ext cx="5429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>
                <a:solidFill>
                  <a:srgbClr val="FF0000"/>
                </a:solidFill>
              </a:rPr>
              <a:t>síla</a:t>
            </a:r>
          </a:p>
        </p:txBody>
      </p:sp>
      <p:sp>
        <p:nvSpPr>
          <p:cNvPr id="57375" name="TextovéPole 82"/>
          <p:cNvSpPr txBox="1">
            <a:spLocks noChangeArrowheads="1"/>
          </p:cNvSpPr>
          <p:nvPr/>
        </p:nvSpPr>
        <p:spPr bwMode="auto">
          <a:xfrm>
            <a:off x="3878263" y="2987675"/>
            <a:ext cx="9794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>
                <a:solidFill>
                  <a:srgbClr val="FF0000"/>
                </a:solidFill>
              </a:rPr>
              <a:t>rychlost</a:t>
            </a:r>
          </a:p>
        </p:txBody>
      </p:sp>
      <p:sp>
        <p:nvSpPr>
          <p:cNvPr id="57376" name="TextovéPole 83"/>
          <p:cNvSpPr txBox="1">
            <a:spLocks noChangeArrowheads="1"/>
          </p:cNvSpPr>
          <p:nvPr/>
        </p:nvSpPr>
        <p:spPr bwMode="auto">
          <a:xfrm>
            <a:off x="5711825" y="2987675"/>
            <a:ext cx="8763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/>
              <a:t>poloha</a:t>
            </a:r>
          </a:p>
        </p:txBody>
      </p:sp>
      <p:sp>
        <p:nvSpPr>
          <p:cNvPr id="57377" name="TextovéPole 84"/>
          <p:cNvSpPr txBox="1">
            <a:spLocks noChangeArrowheads="1"/>
          </p:cNvSpPr>
          <p:nvPr/>
        </p:nvSpPr>
        <p:spPr bwMode="auto">
          <a:xfrm>
            <a:off x="1501775" y="2987675"/>
            <a:ext cx="12620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/>
              <a:t>impuls síly</a:t>
            </a:r>
          </a:p>
        </p:txBody>
      </p:sp>
      <p:sp>
        <p:nvSpPr>
          <p:cNvPr id="57378" name="TextovéPole 85"/>
          <p:cNvSpPr txBox="1">
            <a:spLocks noChangeArrowheads="1"/>
          </p:cNvSpPr>
          <p:nvPr/>
        </p:nvSpPr>
        <p:spPr bwMode="auto">
          <a:xfrm>
            <a:off x="557213" y="3419475"/>
            <a:ext cx="10175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>
                <a:solidFill>
                  <a:srgbClr val="FF0000"/>
                </a:solidFill>
              </a:rPr>
              <a:t>moment</a:t>
            </a:r>
          </a:p>
        </p:txBody>
      </p:sp>
      <p:sp>
        <p:nvSpPr>
          <p:cNvPr id="57379" name="TextovéPole 86"/>
          <p:cNvSpPr txBox="1">
            <a:spLocks noChangeArrowheads="1"/>
          </p:cNvSpPr>
          <p:nvPr/>
        </p:nvSpPr>
        <p:spPr bwMode="auto">
          <a:xfrm>
            <a:off x="3903663" y="3419475"/>
            <a:ext cx="17224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>
                <a:solidFill>
                  <a:srgbClr val="FF0000"/>
                </a:solidFill>
              </a:rPr>
              <a:t>úhlová rychlost</a:t>
            </a:r>
          </a:p>
        </p:txBody>
      </p:sp>
      <p:sp>
        <p:nvSpPr>
          <p:cNvPr id="57380" name="TextovéPole 87"/>
          <p:cNvSpPr txBox="1">
            <a:spLocks noChangeArrowheads="1"/>
          </p:cNvSpPr>
          <p:nvPr/>
        </p:nvSpPr>
        <p:spPr bwMode="auto">
          <a:xfrm>
            <a:off x="5559425" y="3419475"/>
            <a:ext cx="8128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/>
              <a:t>   úhel</a:t>
            </a:r>
          </a:p>
        </p:txBody>
      </p:sp>
      <p:sp>
        <p:nvSpPr>
          <p:cNvPr id="57381" name="TextovéPole 88"/>
          <p:cNvSpPr txBox="1">
            <a:spLocks noChangeArrowheads="1"/>
          </p:cNvSpPr>
          <p:nvPr/>
        </p:nvSpPr>
        <p:spPr bwMode="auto">
          <a:xfrm>
            <a:off x="1527175" y="3419475"/>
            <a:ext cx="23002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/>
              <a:t>impuls momentu síly</a:t>
            </a:r>
          </a:p>
        </p:txBody>
      </p:sp>
      <p:sp>
        <p:nvSpPr>
          <p:cNvPr id="57382" name="TextovéPole 89"/>
          <p:cNvSpPr txBox="1">
            <a:spLocks noChangeArrowheads="1"/>
          </p:cNvSpPr>
          <p:nvPr/>
        </p:nvSpPr>
        <p:spPr bwMode="auto">
          <a:xfrm>
            <a:off x="582613" y="3851275"/>
            <a:ext cx="54451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>
                <a:solidFill>
                  <a:srgbClr val="FF0000"/>
                </a:solidFill>
              </a:rPr>
              <a:t>tlak</a:t>
            </a:r>
          </a:p>
        </p:txBody>
      </p:sp>
      <p:sp>
        <p:nvSpPr>
          <p:cNvPr id="57383" name="TextovéPole 90"/>
          <p:cNvSpPr txBox="1">
            <a:spLocks noChangeArrowheads="1"/>
          </p:cNvSpPr>
          <p:nvPr/>
        </p:nvSpPr>
        <p:spPr bwMode="auto">
          <a:xfrm>
            <a:off x="3929063" y="3851275"/>
            <a:ext cx="187801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>
                <a:solidFill>
                  <a:srgbClr val="FF0000"/>
                </a:solidFill>
              </a:rPr>
              <a:t>objemový průtok</a:t>
            </a:r>
          </a:p>
        </p:txBody>
      </p:sp>
      <p:sp>
        <p:nvSpPr>
          <p:cNvPr id="57384" name="TextovéPole 91"/>
          <p:cNvSpPr txBox="1">
            <a:spLocks noChangeArrowheads="1"/>
          </p:cNvSpPr>
          <p:nvPr/>
        </p:nvSpPr>
        <p:spPr bwMode="auto">
          <a:xfrm>
            <a:off x="5454650" y="3851275"/>
            <a:ext cx="11334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/>
              <a:t>     objem</a:t>
            </a:r>
          </a:p>
        </p:txBody>
      </p:sp>
      <p:sp>
        <p:nvSpPr>
          <p:cNvPr id="57385" name="TextovéPole 92"/>
          <p:cNvSpPr txBox="1">
            <a:spLocks noChangeArrowheads="1"/>
          </p:cNvSpPr>
          <p:nvPr/>
        </p:nvSpPr>
        <p:spPr bwMode="auto">
          <a:xfrm>
            <a:off x="1552575" y="3851275"/>
            <a:ext cx="19542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/>
              <a:t>průtočná hybnost</a:t>
            </a:r>
          </a:p>
        </p:txBody>
      </p:sp>
      <p:sp>
        <p:nvSpPr>
          <p:cNvPr id="57386" name="TextovéPole 93"/>
          <p:cNvSpPr txBox="1">
            <a:spLocks noChangeArrowheads="1"/>
          </p:cNvSpPr>
          <p:nvPr/>
        </p:nvSpPr>
        <p:spPr bwMode="auto">
          <a:xfrm>
            <a:off x="608013" y="4283075"/>
            <a:ext cx="14414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>
                <a:solidFill>
                  <a:srgbClr val="FF0000"/>
                </a:solidFill>
              </a:rPr>
              <a:t>koncentrace</a:t>
            </a:r>
          </a:p>
        </p:txBody>
      </p:sp>
      <p:sp>
        <p:nvSpPr>
          <p:cNvPr id="57387" name="TextovéPole 94"/>
          <p:cNvSpPr txBox="1">
            <a:spLocks noChangeArrowheads="1"/>
          </p:cNvSpPr>
          <p:nvPr/>
        </p:nvSpPr>
        <p:spPr bwMode="auto">
          <a:xfrm>
            <a:off x="3954463" y="4283075"/>
            <a:ext cx="16589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>
                <a:solidFill>
                  <a:srgbClr val="FF0000"/>
                </a:solidFill>
              </a:rPr>
              <a:t>molární průtok</a:t>
            </a:r>
          </a:p>
        </p:txBody>
      </p:sp>
      <p:sp>
        <p:nvSpPr>
          <p:cNvPr id="57388" name="TextovéPole 95"/>
          <p:cNvSpPr txBox="1">
            <a:spLocks noChangeArrowheads="1"/>
          </p:cNvSpPr>
          <p:nvPr/>
        </p:nvSpPr>
        <p:spPr bwMode="auto">
          <a:xfrm>
            <a:off x="5508625" y="4283075"/>
            <a:ext cx="13636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/>
              <a:t>    množství</a:t>
            </a:r>
          </a:p>
        </p:txBody>
      </p:sp>
      <p:sp>
        <p:nvSpPr>
          <p:cNvPr id="57389" name="TextovéPole 97"/>
          <p:cNvSpPr txBox="1">
            <a:spLocks noChangeArrowheads="1"/>
          </p:cNvSpPr>
          <p:nvPr/>
        </p:nvSpPr>
        <p:spPr bwMode="auto">
          <a:xfrm>
            <a:off x="633413" y="4716463"/>
            <a:ext cx="877887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>
                <a:solidFill>
                  <a:srgbClr val="FF0000"/>
                </a:solidFill>
              </a:rPr>
              <a:t>teplota</a:t>
            </a:r>
          </a:p>
          <a:p>
            <a:endParaRPr lang="cs-CZ">
              <a:solidFill>
                <a:srgbClr val="FF0000"/>
              </a:solidFill>
            </a:endParaRPr>
          </a:p>
        </p:txBody>
      </p:sp>
      <p:sp>
        <p:nvSpPr>
          <p:cNvPr id="57390" name="TextovéPole 98"/>
          <p:cNvSpPr txBox="1">
            <a:spLocks noChangeArrowheads="1"/>
          </p:cNvSpPr>
          <p:nvPr/>
        </p:nvSpPr>
        <p:spPr bwMode="auto">
          <a:xfrm>
            <a:off x="3979863" y="4716463"/>
            <a:ext cx="1300162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>
                <a:solidFill>
                  <a:srgbClr val="FF0000"/>
                </a:solidFill>
              </a:rPr>
              <a:t>tepelný tok</a:t>
            </a:r>
          </a:p>
        </p:txBody>
      </p:sp>
      <p:sp>
        <p:nvSpPr>
          <p:cNvPr id="57391" name="TextovéPole 99"/>
          <p:cNvSpPr txBox="1">
            <a:spLocks noChangeArrowheads="1"/>
          </p:cNvSpPr>
          <p:nvPr/>
        </p:nvSpPr>
        <p:spPr bwMode="auto">
          <a:xfrm>
            <a:off x="5795963" y="4716463"/>
            <a:ext cx="684212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/>
              <a:t>teplo</a:t>
            </a:r>
          </a:p>
        </p:txBody>
      </p:sp>
      <p:sp>
        <p:nvSpPr>
          <p:cNvPr id="57392" name="TextovéPole 101"/>
          <p:cNvSpPr txBox="1">
            <a:spLocks noChangeArrowheads="1"/>
          </p:cNvSpPr>
          <p:nvPr/>
        </p:nvSpPr>
        <p:spPr bwMode="auto">
          <a:xfrm>
            <a:off x="636588" y="5157788"/>
            <a:ext cx="877887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>
                <a:solidFill>
                  <a:srgbClr val="FF0000"/>
                </a:solidFill>
              </a:rPr>
              <a:t>teplota</a:t>
            </a:r>
          </a:p>
          <a:p>
            <a:endParaRPr lang="cs-CZ">
              <a:solidFill>
                <a:srgbClr val="FF0000"/>
              </a:solidFill>
            </a:endParaRPr>
          </a:p>
        </p:txBody>
      </p:sp>
      <p:sp>
        <p:nvSpPr>
          <p:cNvPr id="57393" name="TextovéPole 102"/>
          <p:cNvSpPr txBox="1">
            <a:spLocks noChangeArrowheads="1"/>
          </p:cNvSpPr>
          <p:nvPr/>
        </p:nvSpPr>
        <p:spPr bwMode="auto">
          <a:xfrm>
            <a:off x="3983038" y="5157788"/>
            <a:ext cx="1941512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>
                <a:solidFill>
                  <a:srgbClr val="FF0000"/>
                </a:solidFill>
              </a:rPr>
              <a:t>entropický průtok</a:t>
            </a:r>
          </a:p>
        </p:txBody>
      </p:sp>
      <p:sp>
        <p:nvSpPr>
          <p:cNvPr id="57394" name="TextovéPole 103"/>
          <p:cNvSpPr txBox="1">
            <a:spLocks noChangeArrowheads="1"/>
          </p:cNvSpPr>
          <p:nvPr/>
        </p:nvSpPr>
        <p:spPr bwMode="auto">
          <a:xfrm>
            <a:off x="5867400" y="5157788"/>
            <a:ext cx="101917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/>
              <a:t>entropie</a:t>
            </a:r>
          </a:p>
        </p:txBody>
      </p:sp>
      <p:sp>
        <p:nvSpPr>
          <p:cNvPr id="69" name="Obousměrná vodorovná šipka 68"/>
          <p:cNvSpPr/>
          <p:nvPr/>
        </p:nvSpPr>
        <p:spPr>
          <a:xfrm>
            <a:off x="2700338" y="1125538"/>
            <a:ext cx="1366837" cy="719137"/>
          </a:xfrm>
          <a:prstGeom prst="left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/>
              <a:t>energie</a:t>
            </a:r>
          </a:p>
        </p:txBody>
      </p:sp>
      <p:cxnSp>
        <p:nvCxnSpPr>
          <p:cNvPr id="108" name="Přímá spojovací šipka 107"/>
          <p:cNvCxnSpPr/>
          <p:nvPr/>
        </p:nvCxnSpPr>
        <p:spPr>
          <a:xfrm>
            <a:off x="4787900" y="2133600"/>
            <a:ext cx="792163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Přímá spojovací šipka 117"/>
          <p:cNvCxnSpPr>
            <a:stCxn id="57412" idx="3"/>
            <a:endCxn id="57403" idx="1"/>
          </p:cNvCxnSpPr>
          <p:nvPr/>
        </p:nvCxnSpPr>
        <p:spPr>
          <a:xfrm flipV="1">
            <a:off x="4464050" y="2120900"/>
            <a:ext cx="1357313" cy="127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10" name="Skupina 105"/>
          <p:cNvGrpSpPr/>
          <p:nvPr/>
        </p:nvGrpSpPr>
        <p:grpSpPr>
          <a:xfrm>
            <a:off x="5004048" y="1819969"/>
            <a:ext cx="354013" cy="601663"/>
            <a:chOff x="5010403" y="1832768"/>
            <a:chExt cx="354013" cy="601663"/>
          </a:xfrm>
          <a:solidFill>
            <a:schemeClr val="bg1"/>
          </a:solidFill>
        </p:grpSpPr>
        <p:grpSp>
          <p:nvGrpSpPr>
            <p:cNvPr id="11" name="Group 99"/>
            <p:cNvGrpSpPr>
              <a:grpSpLocks/>
            </p:cNvGrpSpPr>
            <p:nvPr/>
          </p:nvGrpSpPr>
          <p:grpSpPr bwMode="auto">
            <a:xfrm>
              <a:off x="5010403" y="1832768"/>
              <a:ext cx="354013" cy="601663"/>
              <a:chOff x="2145" y="1540"/>
              <a:chExt cx="223" cy="379"/>
            </a:xfrm>
            <a:grpFill/>
          </p:grpSpPr>
          <p:sp>
            <p:nvSpPr>
              <p:cNvPr id="101" name="Rectangle 100"/>
              <p:cNvSpPr>
                <a:spLocks noChangeArrowheads="1"/>
              </p:cNvSpPr>
              <p:nvPr/>
            </p:nvSpPr>
            <p:spPr bwMode="auto">
              <a:xfrm>
                <a:off x="2145" y="1544"/>
                <a:ext cx="209" cy="37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cs-CZ">
                  <a:cs typeface="+mn-cs"/>
                </a:endParaRPr>
              </a:p>
            </p:txBody>
          </p:sp>
          <p:sp>
            <p:nvSpPr>
              <p:cNvPr id="105" name="Freeform 101"/>
              <p:cNvSpPr>
                <a:spLocks noEditPoints="1"/>
              </p:cNvSpPr>
              <p:nvPr/>
            </p:nvSpPr>
            <p:spPr bwMode="auto">
              <a:xfrm>
                <a:off x="2152" y="1540"/>
                <a:ext cx="216" cy="379"/>
              </a:xfrm>
              <a:custGeom>
                <a:avLst/>
                <a:gdLst>
                  <a:gd name="T0" fmla="*/ 184 w 216"/>
                  <a:gd name="T1" fmla="*/ 7 h 379"/>
                  <a:gd name="T2" fmla="*/ 213 w 216"/>
                  <a:gd name="T3" fmla="*/ 0 h 379"/>
                  <a:gd name="T4" fmla="*/ 162 w 216"/>
                  <a:gd name="T5" fmla="*/ 7 h 379"/>
                  <a:gd name="T6" fmla="*/ 133 w 216"/>
                  <a:gd name="T7" fmla="*/ 0 h 379"/>
                  <a:gd name="T8" fmla="*/ 162 w 216"/>
                  <a:gd name="T9" fmla="*/ 7 h 379"/>
                  <a:gd name="T10" fmla="*/ 82 w 216"/>
                  <a:gd name="T11" fmla="*/ 7 h 379"/>
                  <a:gd name="T12" fmla="*/ 111 w 216"/>
                  <a:gd name="T13" fmla="*/ 0 h 379"/>
                  <a:gd name="T14" fmla="*/ 60 w 216"/>
                  <a:gd name="T15" fmla="*/ 7 h 379"/>
                  <a:gd name="T16" fmla="*/ 31 w 216"/>
                  <a:gd name="T17" fmla="*/ 0 h 379"/>
                  <a:gd name="T18" fmla="*/ 60 w 216"/>
                  <a:gd name="T19" fmla="*/ 7 h 379"/>
                  <a:gd name="T20" fmla="*/ 4 w 216"/>
                  <a:gd name="T21" fmla="*/ 7 h 379"/>
                  <a:gd name="T22" fmla="*/ 7 w 216"/>
                  <a:gd name="T23" fmla="*/ 27 h 379"/>
                  <a:gd name="T24" fmla="*/ 0 w 216"/>
                  <a:gd name="T25" fmla="*/ 0 h 379"/>
                  <a:gd name="T26" fmla="*/ 9 w 216"/>
                  <a:gd name="T27" fmla="*/ 7 h 379"/>
                  <a:gd name="T28" fmla="*/ 7 w 216"/>
                  <a:gd name="T29" fmla="*/ 78 h 379"/>
                  <a:gd name="T30" fmla="*/ 0 w 216"/>
                  <a:gd name="T31" fmla="*/ 49 h 379"/>
                  <a:gd name="T32" fmla="*/ 7 w 216"/>
                  <a:gd name="T33" fmla="*/ 100 h 379"/>
                  <a:gd name="T34" fmla="*/ 0 w 216"/>
                  <a:gd name="T35" fmla="*/ 129 h 379"/>
                  <a:gd name="T36" fmla="*/ 7 w 216"/>
                  <a:gd name="T37" fmla="*/ 100 h 379"/>
                  <a:gd name="T38" fmla="*/ 7 w 216"/>
                  <a:gd name="T39" fmla="*/ 179 h 379"/>
                  <a:gd name="T40" fmla="*/ 0 w 216"/>
                  <a:gd name="T41" fmla="*/ 150 h 379"/>
                  <a:gd name="T42" fmla="*/ 7 w 216"/>
                  <a:gd name="T43" fmla="*/ 201 h 379"/>
                  <a:gd name="T44" fmla="*/ 0 w 216"/>
                  <a:gd name="T45" fmla="*/ 230 h 379"/>
                  <a:gd name="T46" fmla="*/ 7 w 216"/>
                  <a:gd name="T47" fmla="*/ 201 h 379"/>
                  <a:gd name="T48" fmla="*/ 7 w 216"/>
                  <a:gd name="T49" fmla="*/ 281 h 379"/>
                  <a:gd name="T50" fmla="*/ 0 w 216"/>
                  <a:gd name="T51" fmla="*/ 252 h 379"/>
                  <a:gd name="T52" fmla="*/ 7 w 216"/>
                  <a:gd name="T53" fmla="*/ 303 h 379"/>
                  <a:gd name="T54" fmla="*/ 0 w 216"/>
                  <a:gd name="T55" fmla="*/ 332 h 379"/>
                  <a:gd name="T56" fmla="*/ 7 w 216"/>
                  <a:gd name="T57" fmla="*/ 303 h 379"/>
                  <a:gd name="T58" fmla="*/ 7 w 216"/>
                  <a:gd name="T59" fmla="*/ 376 h 379"/>
                  <a:gd name="T60" fmla="*/ 11 w 216"/>
                  <a:gd name="T61" fmla="*/ 372 h 379"/>
                  <a:gd name="T62" fmla="*/ 0 w 216"/>
                  <a:gd name="T63" fmla="*/ 379 h 379"/>
                  <a:gd name="T64" fmla="*/ 7 w 216"/>
                  <a:gd name="T65" fmla="*/ 354 h 379"/>
                  <a:gd name="T66" fmla="*/ 62 w 216"/>
                  <a:gd name="T67" fmla="*/ 372 h 379"/>
                  <a:gd name="T68" fmla="*/ 33 w 216"/>
                  <a:gd name="T69" fmla="*/ 379 h 379"/>
                  <a:gd name="T70" fmla="*/ 84 w 216"/>
                  <a:gd name="T71" fmla="*/ 372 h 379"/>
                  <a:gd name="T72" fmla="*/ 113 w 216"/>
                  <a:gd name="T73" fmla="*/ 379 h 379"/>
                  <a:gd name="T74" fmla="*/ 84 w 216"/>
                  <a:gd name="T75" fmla="*/ 372 h 379"/>
                  <a:gd name="T76" fmla="*/ 163 w 216"/>
                  <a:gd name="T77" fmla="*/ 372 h 379"/>
                  <a:gd name="T78" fmla="*/ 134 w 216"/>
                  <a:gd name="T79" fmla="*/ 379 h 379"/>
                  <a:gd name="T80" fmla="*/ 185 w 216"/>
                  <a:gd name="T81" fmla="*/ 372 h 379"/>
                  <a:gd name="T82" fmla="*/ 209 w 216"/>
                  <a:gd name="T83" fmla="*/ 376 h 379"/>
                  <a:gd name="T84" fmla="*/ 216 w 216"/>
                  <a:gd name="T85" fmla="*/ 374 h 379"/>
                  <a:gd name="T86" fmla="*/ 185 w 216"/>
                  <a:gd name="T87" fmla="*/ 379 h 379"/>
                  <a:gd name="T88" fmla="*/ 209 w 216"/>
                  <a:gd name="T89" fmla="*/ 352 h 379"/>
                  <a:gd name="T90" fmla="*/ 216 w 216"/>
                  <a:gd name="T91" fmla="*/ 323 h 379"/>
                  <a:gd name="T92" fmla="*/ 209 w 216"/>
                  <a:gd name="T93" fmla="*/ 352 h 379"/>
                  <a:gd name="T94" fmla="*/ 209 w 216"/>
                  <a:gd name="T95" fmla="*/ 272 h 379"/>
                  <a:gd name="T96" fmla="*/ 216 w 216"/>
                  <a:gd name="T97" fmla="*/ 302 h 379"/>
                  <a:gd name="T98" fmla="*/ 209 w 216"/>
                  <a:gd name="T99" fmla="*/ 251 h 379"/>
                  <a:gd name="T100" fmla="*/ 216 w 216"/>
                  <a:gd name="T101" fmla="*/ 222 h 379"/>
                  <a:gd name="T102" fmla="*/ 209 w 216"/>
                  <a:gd name="T103" fmla="*/ 251 h 379"/>
                  <a:gd name="T104" fmla="*/ 209 w 216"/>
                  <a:gd name="T105" fmla="*/ 171 h 379"/>
                  <a:gd name="T106" fmla="*/ 216 w 216"/>
                  <a:gd name="T107" fmla="*/ 200 h 379"/>
                  <a:gd name="T108" fmla="*/ 209 w 216"/>
                  <a:gd name="T109" fmla="*/ 149 h 379"/>
                  <a:gd name="T110" fmla="*/ 216 w 216"/>
                  <a:gd name="T111" fmla="*/ 120 h 379"/>
                  <a:gd name="T112" fmla="*/ 209 w 216"/>
                  <a:gd name="T113" fmla="*/ 149 h 379"/>
                  <a:gd name="T114" fmla="*/ 209 w 216"/>
                  <a:gd name="T115" fmla="*/ 69 h 379"/>
                  <a:gd name="T116" fmla="*/ 216 w 216"/>
                  <a:gd name="T117" fmla="*/ 98 h 379"/>
                  <a:gd name="T118" fmla="*/ 209 w 216"/>
                  <a:gd name="T119" fmla="*/ 47 h 379"/>
                  <a:gd name="T120" fmla="*/ 216 w 216"/>
                  <a:gd name="T121" fmla="*/ 18 h 379"/>
                  <a:gd name="T122" fmla="*/ 209 w 216"/>
                  <a:gd name="T123" fmla="*/ 47 h 379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216"/>
                  <a:gd name="T187" fmla="*/ 0 h 379"/>
                  <a:gd name="T188" fmla="*/ 216 w 216"/>
                  <a:gd name="T189" fmla="*/ 379 h 379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216" h="379">
                    <a:moveTo>
                      <a:pt x="213" y="7"/>
                    </a:moveTo>
                    <a:lnTo>
                      <a:pt x="184" y="7"/>
                    </a:lnTo>
                    <a:lnTo>
                      <a:pt x="184" y="0"/>
                    </a:lnTo>
                    <a:lnTo>
                      <a:pt x="213" y="0"/>
                    </a:lnTo>
                    <a:lnTo>
                      <a:pt x="213" y="7"/>
                    </a:lnTo>
                    <a:close/>
                    <a:moveTo>
                      <a:pt x="162" y="7"/>
                    </a:moveTo>
                    <a:lnTo>
                      <a:pt x="133" y="7"/>
                    </a:lnTo>
                    <a:lnTo>
                      <a:pt x="133" y="0"/>
                    </a:lnTo>
                    <a:lnTo>
                      <a:pt x="162" y="0"/>
                    </a:lnTo>
                    <a:lnTo>
                      <a:pt x="162" y="7"/>
                    </a:lnTo>
                    <a:close/>
                    <a:moveTo>
                      <a:pt x="111" y="7"/>
                    </a:moveTo>
                    <a:lnTo>
                      <a:pt x="82" y="7"/>
                    </a:lnTo>
                    <a:lnTo>
                      <a:pt x="82" y="0"/>
                    </a:lnTo>
                    <a:lnTo>
                      <a:pt x="111" y="0"/>
                    </a:lnTo>
                    <a:lnTo>
                      <a:pt x="111" y="7"/>
                    </a:lnTo>
                    <a:close/>
                    <a:moveTo>
                      <a:pt x="60" y="7"/>
                    </a:moveTo>
                    <a:lnTo>
                      <a:pt x="31" y="7"/>
                    </a:lnTo>
                    <a:lnTo>
                      <a:pt x="31" y="0"/>
                    </a:lnTo>
                    <a:lnTo>
                      <a:pt x="60" y="0"/>
                    </a:lnTo>
                    <a:lnTo>
                      <a:pt x="60" y="7"/>
                    </a:lnTo>
                    <a:close/>
                    <a:moveTo>
                      <a:pt x="9" y="7"/>
                    </a:moveTo>
                    <a:lnTo>
                      <a:pt x="4" y="7"/>
                    </a:lnTo>
                    <a:lnTo>
                      <a:pt x="7" y="4"/>
                    </a:lnTo>
                    <a:lnTo>
                      <a:pt x="7" y="27"/>
                    </a:lnTo>
                    <a:lnTo>
                      <a:pt x="0" y="27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9" y="7"/>
                    </a:lnTo>
                    <a:close/>
                    <a:moveTo>
                      <a:pt x="7" y="49"/>
                    </a:moveTo>
                    <a:lnTo>
                      <a:pt x="7" y="78"/>
                    </a:lnTo>
                    <a:lnTo>
                      <a:pt x="0" y="78"/>
                    </a:lnTo>
                    <a:lnTo>
                      <a:pt x="0" y="49"/>
                    </a:lnTo>
                    <a:lnTo>
                      <a:pt x="7" y="49"/>
                    </a:lnTo>
                    <a:close/>
                    <a:moveTo>
                      <a:pt x="7" y="100"/>
                    </a:moveTo>
                    <a:lnTo>
                      <a:pt x="7" y="129"/>
                    </a:lnTo>
                    <a:lnTo>
                      <a:pt x="0" y="129"/>
                    </a:lnTo>
                    <a:lnTo>
                      <a:pt x="0" y="100"/>
                    </a:lnTo>
                    <a:lnTo>
                      <a:pt x="7" y="100"/>
                    </a:lnTo>
                    <a:close/>
                    <a:moveTo>
                      <a:pt x="7" y="150"/>
                    </a:moveTo>
                    <a:lnTo>
                      <a:pt x="7" y="179"/>
                    </a:lnTo>
                    <a:lnTo>
                      <a:pt x="0" y="179"/>
                    </a:lnTo>
                    <a:lnTo>
                      <a:pt x="0" y="150"/>
                    </a:lnTo>
                    <a:lnTo>
                      <a:pt x="7" y="150"/>
                    </a:lnTo>
                    <a:close/>
                    <a:moveTo>
                      <a:pt x="7" y="201"/>
                    </a:moveTo>
                    <a:lnTo>
                      <a:pt x="7" y="230"/>
                    </a:lnTo>
                    <a:lnTo>
                      <a:pt x="0" y="230"/>
                    </a:lnTo>
                    <a:lnTo>
                      <a:pt x="0" y="201"/>
                    </a:lnTo>
                    <a:lnTo>
                      <a:pt x="7" y="201"/>
                    </a:lnTo>
                    <a:close/>
                    <a:moveTo>
                      <a:pt x="7" y="252"/>
                    </a:moveTo>
                    <a:lnTo>
                      <a:pt x="7" y="281"/>
                    </a:lnTo>
                    <a:lnTo>
                      <a:pt x="0" y="281"/>
                    </a:lnTo>
                    <a:lnTo>
                      <a:pt x="0" y="252"/>
                    </a:lnTo>
                    <a:lnTo>
                      <a:pt x="7" y="252"/>
                    </a:lnTo>
                    <a:close/>
                    <a:moveTo>
                      <a:pt x="7" y="303"/>
                    </a:moveTo>
                    <a:lnTo>
                      <a:pt x="7" y="332"/>
                    </a:lnTo>
                    <a:lnTo>
                      <a:pt x="0" y="332"/>
                    </a:lnTo>
                    <a:lnTo>
                      <a:pt x="0" y="303"/>
                    </a:lnTo>
                    <a:lnTo>
                      <a:pt x="7" y="303"/>
                    </a:lnTo>
                    <a:close/>
                    <a:moveTo>
                      <a:pt x="7" y="354"/>
                    </a:moveTo>
                    <a:lnTo>
                      <a:pt x="7" y="376"/>
                    </a:lnTo>
                    <a:lnTo>
                      <a:pt x="4" y="372"/>
                    </a:lnTo>
                    <a:lnTo>
                      <a:pt x="11" y="372"/>
                    </a:lnTo>
                    <a:lnTo>
                      <a:pt x="11" y="379"/>
                    </a:lnTo>
                    <a:lnTo>
                      <a:pt x="0" y="379"/>
                    </a:lnTo>
                    <a:lnTo>
                      <a:pt x="0" y="354"/>
                    </a:lnTo>
                    <a:lnTo>
                      <a:pt x="7" y="354"/>
                    </a:lnTo>
                    <a:close/>
                    <a:moveTo>
                      <a:pt x="33" y="372"/>
                    </a:moveTo>
                    <a:lnTo>
                      <a:pt x="62" y="372"/>
                    </a:lnTo>
                    <a:lnTo>
                      <a:pt x="62" y="379"/>
                    </a:lnTo>
                    <a:lnTo>
                      <a:pt x="33" y="379"/>
                    </a:lnTo>
                    <a:lnTo>
                      <a:pt x="33" y="372"/>
                    </a:lnTo>
                    <a:close/>
                    <a:moveTo>
                      <a:pt x="84" y="372"/>
                    </a:moveTo>
                    <a:lnTo>
                      <a:pt x="113" y="372"/>
                    </a:lnTo>
                    <a:lnTo>
                      <a:pt x="113" y="379"/>
                    </a:lnTo>
                    <a:lnTo>
                      <a:pt x="84" y="379"/>
                    </a:lnTo>
                    <a:lnTo>
                      <a:pt x="84" y="372"/>
                    </a:lnTo>
                    <a:close/>
                    <a:moveTo>
                      <a:pt x="134" y="372"/>
                    </a:moveTo>
                    <a:lnTo>
                      <a:pt x="163" y="372"/>
                    </a:lnTo>
                    <a:lnTo>
                      <a:pt x="163" y="379"/>
                    </a:lnTo>
                    <a:lnTo>
                      <a:pt x="134" y="379"/>
                    </a:lnTo>
                    <a:lnTo>
                      <a:pt x="134" y="372"/>
                    </a:lnTo>
                    <a:close/>
                    <a:moveTo>
                      <a:pt x="185" y="372"/>
                    </a:moveTo>
                    <a:lnTo>
                      <a:pt x="213" y="372"/>
                    </a:lnTo>
                    <a:lnTo>
                      <a:pt x="209" y="376"/>
                    </a:lnTo>
                    <a:lnTo>
                      <a:pt x="209" y="374"/>
                    </a:lnTo>
                    <a:lnTo>
                      <a:pt x="216" y="374"/>
                    </a:lnTo>
                    <a:lnTo>
                      <a:pt x="216" y="379"/>
                    </a:lnTo>
                    <a:lnTo>
                      <a:pt x="185" y="379"/>
                    </a:lnTo>
                    <a:lnTo>
                      <a:pt x="185" y="372"/>
                    </a:lnTo>
                    <a:close/>
                    <a:moveTo>
                      <a:pt x="209" y="352"/>
                    </a:moveTo>
                    <a:lnTo>
                      <a:pt x="209" y="323"/>
                    </a:lnTo>
                    <a:lnTo>
                      <a:pt x="216" y="323"/>
                    </a:lnTo>
                    <a:lnTo>
                      <a:pt x="216" y="352"/>
                    </a:lnTo>
                    <a:lnTo>
                      <a:pt x="209" y="352"/>
                    </a:lnTo>
                    <a:close/>
                    <a:moveTo>
                      <a:pt x="209" y="302"/>
                    </a:moveTo>
                    <a:lnTo>
                      <a:pt x="209" y="272"/>
                    </a:lnTo>
                    <a:lnTo>
                      <a:pt x="216" y="272"/>
                    </a:lnTo>
                    <a:lnTo>
                      <a:pt x="216" y="302"/>
                    </a:lnTo>
                    <a:lnTo>
                      <a:pt x="209" y="302"/>
                    </a:lnTo>
                    <a:close/>
                    <a:moveTo>
                      <a:pt x="209" y="251"/>
                    </a:moveTo>
                    <a:lnTo>
                      <a:pt x="209" y="222"/>
                    </a:lnTo>
                    <a:lnTo>
                      <a:pt x="216" y="222"/>
                    </a:lnTo>
                    <a:lnTo>
                      <a:pt x="216" y="251"/>
                    </a:lnTo>
                    <a:lnTo>
                      <a:pt x="209" y="251"/>
                    </a:lnTo>
                    <a:close/>
                    <a:moveTo>
                      <a:pt x="209" y="200"/>
                    </a:moveTo>
                    <a:lnTo>
                      <a:pt x="209" y="171"/>
                    </a:lnTo>
                    <a:lnTo>
                      <a:pt x="216" y="171"/>
                    </a:lnTo>
                    <a:lnTo>
                      <a:pt x="216" y="200"/>
                    </a:lnTo>
                    <a:lnTo>
                      <a:pt x="209" y="200"/>
                    </a:lnTo>
                    <a:close/>
                    <a:moveTo>
                      <a:pt x="209" y="149"/>
                    </a:moveTo>
                    <a:lnTo>
                      <a:pt x="209" y="120"/>
                    </a:lnTo>
                    <a:lnTo>
                      <a:pt x="216" y="120"/>
                    </a:lnTo>
                    <a:lnTo>
                      <a:pt x="216" y="149"/>
                    </a:lnTo>
                    <a:lnTo>
                      <a:pt x="209" y="149"/>
                    </a:lnTo>
                    <a:close/>
                    <a:moveTo>
                      <a:pt x="209" y="98"/>
                    </a:moveTo>
                    <a:lnTo>
                      <a:pt x="209" y="69"/>
                    </a:lnTo>
                    <a:lnTo>
                      <a:pt x="216" y="69"/>
                    </a:lnTo>
                    <a:lnTo>
                      <a:pt x="216" y="98"/>
                    </a:lnTo>
                    <a:lnTo>
                      <a:pt x="209" y="98"/>
                    </a:lnTo>
                    <a:close/>
                    <a:moveTo>
                      <a:pt x="209" y="47"/>
                    </a:moveTo>
                    <a:lnTo>
                      <a:pt x="209" y="18"/>
                    </a:lnTo>
                    <a:lnTo>
                      <a:pt x="216" y="18"/>
                    </a:lnTo>
                    <a:lnTo>
                      <a:pt x="216" y="47"/>
                    </a:lnTo>
                    <a:lnTo>
                      <a:pt x="209" y="47"/>
                    </a:lnTo>
                    <a:close/>
                  </a:path>
                </a:pathLst>
              </a:custGeom>
              <a:grpFill/>
              <a:ln w="1588">
                <a:solidFill>
                  <a:srgbClr val="00000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cs-CZ">
                  <a:cs typeface="+mn-cs"/>
                </a:endParaRPr>
              </a:p>
            </p:txBody>
          </p:sp>
        </p:grpSp>
        <p:sp>
          <p:nvSpPr>
            <p:cNvPr id="97" name="Rectangle 102"/>
            <p:cNvSpPr>
              <a:spLocks noChangeArrowheads="1"/>
            </p:cNvSpPr>
            <p:nvPr/>
          </p:nvSpPr>
          <p:spPr bwMode="auto">
            <a:xfrm>
              <a:off x="5143872" y="1988840"/>
              <a:ext cx="76200" cy="33496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2200" dirty="0">
                  <a:solidFill>
                    <a:srgbClr val="000000"/>
                  </a:solidFill>
                  <a:latin typeface="Symbol" pitchFamily="18" charset="2"/>
                  <a:cs typeface="+mn-cs"/>
                </a:rPr>
                <a:t>ò</a:t>
              </a:r>
              <a:endParaRPr lang="en-US" dirty="0">
                <a:cs typeface="+mn-cs"/>
              </a:endParaRPr>
            </a:p>
          </p:txBody>
        </p:sp>
      </p:grpSp>
      <p:cxnSp>
        <p:nvCxnSpPr>
          <p:cNvPr id="119" name="Přímá spojovací šipka 118"/>
          <p:cNvCxnSpPr>
            <a:stCxn id="57415" idx="3"/>
            <a:endCxn id="57408" idx="1"/>
          </p:cNvCxnSpPr>
          <p:nvPr/>
        </p:nvCxnSpPr>
        <p:spPr>
          <a:xfrm>
            <a:off x="1187450" y="2133600"/>
            <a:ext cx="684213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12" name="Skupina 119"/>
          <p:cNvGrpSpPr/>
          <p:nvPr/>
        </p:nvGrpSpPr>
        <p:grpSpPr>
          <a:xfrm>
            <a:off x="1331640" y="1819225"/>
            <a:ext cx="354013" cy="601663"/>
            <a:chOff x="5010403" y="1832768"/>
            <a:chExt cx="354013" cy="601663"/>
          </a:xfrm>
          <a:solidFill>
            <a:schemeClr val="bg1"/>
          </a:solidFill>
        </p:grpSpPr>
        <p:grpSp>
          <p:nvGrpSpPr>
            <p:cNvPr id="13" name="Group 99"/>
            <p:cNvGrpSpPr>
              <a:grpSpLocks/>
            </p:cNvGrpSpPr>
            <p:nvPr/>
          </p:nvGrpSpPr>
          <p:grpSpPr bwMode="auto">
            <a:xfrm>
              <a:off x="5010403" y="1832768"/>
              <a:ext cx="354013" cy="601663"/>
              <a:chOff x="2145" y="1540"/>
              <a:chExt cx="223" cy="379"/>
            </a:xfrm>
            <a:grpFill/>
          </p:grpSpPr>
          <p:sp>
            <p:nvSpPr>
              <p:cNvPr id="123" name="Rectangle 100"/>
              <p:cNvSpPr>
                <a:spLocks noChangeArrowheads="1"/>
              </p:cNvSpPr>
              <p:nvPr/>
            </p:nvSpPr>
            <p:spPr bwMode="auto">
              <a:xfrm>
                <a:off x="2145" y="1544"/>
                <a:ext cx="209" cy="37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cs-CZ">
                  <a:cs typeface="+mn-cs"/>
                </a:endParaRPr>
              </a:p>
            </p:txBody>
          </p:sp>
          <p:sp>
            <p:nvSpPr>
              <p:cNvPr id="124" name="Freeform 101"/>
              <p:cNvSpPr>
                <a:spLocks noEditPoints="1"/>
              </p:cNvSpPr>
              <p:nvPr/>
            </p:nvSpPr>
            <p:spPr bwMode="auto">
              <a:xfrm>
                <a:off x="2152" y="1540"/>
                <a:ext cx="216" cy="379"/>
              </a:xfrm>
              <a:custGeom>
                <a:avLst/>
                <a:gdLst>
                  <a:gd name="T0" fmla="*/ 184 w 216"/>
                  <a:gd name="T1" fmla="*/ 7 h 379"/>
                  <a:gd name="T2" fmla="*/ 213 w 216"/>
                  <a:gd name="T3" fmla="*/ 0 h 379"/>
                  <a:gd name="T4" fmla="*/ 162 w 216"/>
                  <a:gd name="T5" fmla="*/ 7 h 379"/>
                  <a:gd name="T6" fmla="*/ 133 w 216"/>
                  <a:gd name="T7" fmla="*/ 0 h 379"/>
                  <a:gd name="T8" fmla="*/ 162 w 216"/>
                  <a:gd name="T9" fmla="*/ 7 h 379"/>
                  <a:gd name="T10" fmla="*/ 82 w 216"/>
                  <a:gd name="T11" fmla="*/ 7 h 379"/>
                  <a:gd name="T12" fmla="*/ 111 w 216"/>
                  <a:gd name="T13" fmla="*/ 0 h 379"/>
                  <a:gd name="T14" fmla="*/ 60 w 216"/>
                  <a:gd name="T15" fmla="*/ 7 h 379"/>
                  <a:gd name="T16" fmla="*/ 31 w 216"/>
                  <a:gd name="T17" fmla="*/ 0 h 379"/>
                  <a:gd name="T18" fmla="*/ 60 w 216"/>
                  <a:gd name="T19" fmla="*/ 7 h 379"/>
                  <a:gd name="T20" fmla="*/ 4 w 216"/>
                  <a:gd name="T21" fmla="*/ 7 h 379"/>
                  <a:gd name="T22" fmla="*/ 7 w 216"/>
                  <a:gd name="T23" fmla="*/ 27 h 379"/>
                  <a:gd name="T24" fmla="*/ 0 w 216"/>
                  <a:gd name="T25" fmla="*/ 0 h 379"/>
                  <a:gd name="T26" fmla="*/ 9 w 216"/>
                  <a:gd name="T27" fmla="*/ 7 h 379"/>
                  <a:gd name="T28" fmla="*/ 7 w 216"/>
                  <a:gd name="T29" fmla="*/ 78 h 379"/>
                  <a:gd name="T30" fmla="*/ 0 w 216"/>
                  <a:gd name="T31" fmla="*/ 49 h 379"/>
                  <a:gd name="T32" fmla="*/ 7 w 216"/>
                  <a:gd name="T33" fmla="*/ 100 h 379"/>
                  <a:gd name="T34" fmla="*/ 0 w 216"/>
                  <a:gd name="T35" fmla="*/ 129 h 379"/>
                  <a:gd name="T36" fmla="*/ 7 w 216"/>
                  <a:gd name="T37" fmla="*/ 100 h 379"/>
                  <a:gd name="T38" fmla="*/ 7 w 216"/>
                  <a:gd name="T39" fmla="*/ 179 h 379"/>
                  <a:gd name="T40" fmla="*/ 0 w 216"/>
                  <a:gd name="T41" fmla="*/ 150 h 379"/>
                  <a:gd name="T42" fmla="*/ 7 w 216"/>
                  <a:gd name="T43" fmla="*/ 201 h 379"/>
                  <a:gd name="T44" fmla="*/ 0 w 216"/>
                  <a:gd name="T45" fmla="*/ 230 h 379"/>
                  <a:gd name="T46" fmla="*/ 7 w 216"/>
                  <a:gd name="T47" fmla="*/ 201 h 379"/>
                  <a:gd name="T48" fmla="*/ 7 w 216"/>
                  <a:gd name="T49" fmla="*/ 281 h 379"/>
                  <a:gd name="T50" fmla="*/ 0 w 216"/>
                  <a:gd name="T51" fmla="*/ 252 h 379"/>
                  <a:gd name="T52" fmla="*/ 7 w 216"/>
                  <a:gd name="T53" fmla="*/ 303 h 379"/>
                  <a:gd name="T54" fmla="*/ 0 w 216"/>
                  <a:gd name="T55" fmla="*/ 332 h 379"/>
                  <a:gd name="T56" fmla="*/ 7 w 216"/>
                  <a:gd name="T57" fmla="*/ 303 h 379"/>
                  <a:gd name="T58" fmla="*/ 7 w 216"/>
                  <a:gd name="T59" fmla="*/ 376 h 379"/>
                  <a:gd name="T60" fmla="*/ 11 w 216"/>
                  <a:gd name="T61" fmla="*/ 372 h 379"/>
                  <a:gd name="T62" fmla="*/ 0 w 216"/>
                  <a:gd name="T63" fmla="*/ 379 h 379"/>
                  <a:gd name="T64" fmla="*/ 7 w 216"/>
                  <a:gd name="T65" fmla="*/ 354 h 379"/>
                  <a:gd name="T66" fmla="*/ 62 w 216"/>
                  <a:gd name="T67" fmla="*/ 372 h 379"/>
                  <a:gd name="T68" fmla="*/ 33 w 216"/>
                  <a:gd name="T69" fmla="*/ 379 h 379"/>
                  <a:gd name="T70" fmla="*/ 84 w 216"/>
                  <a:gd name="T71" fmla="*/ 372 h 379"/>
                  <a:gd name="T72" fmla="*/ 113 w 216"/>
                  <a:gd name="T73" fmla="*/ 379 h 379"/>
                  <a:gd name="T74" fmla="*/ 84 w 216"/>
                  <a:gd name="T75" fmla="*/ 372 h 379"/>
                  <a:gd name="T76" fmla="*/ 163 w 216"/>
                  <a:gd name="T77" fmla="*/ 372 h 379"/>
                  <a:gd name="T78" fmla="*/ 134 w 216"/>
                  <a:gd name="T79" fmla="*/ 379 h 379"/>
                  <a:gd name="T80" fmla="*/ 185 w 216"/>
                  <a:gd name="T81" fmla="*/ 372 h 379"/>
                  <a:gd name="T82" fmla="*/ 209 w 216"/>
                  <a:gd name="T83" fmla="*/ 376 h 379"/>
                  <a:gd name="T84" fmla="*/ 216 w 216"/>
                  <a:gd name="T85" fmla="*/ 374 h 379"/>
                  <a:gd name="T86" fmla="*/ 185 w 216"/>
                  <a:gd name="T87" fmla="*/ 379 h 379"/>
                  <a:gd name="T88" fmla="*/ 209 w 216"/>
                  <a:gd name="T89" fmla="*/ 352 h 379"/>
                  <a:gd name="T90" fmla="*/ 216 w 216"/>
                  <a:gd name="T91" fmla="*/ 323 h 379"/>
                  <a:gd name="T92" fmla="*/ 209 w 216"/>
                  <a:gd name="T93" fmla="*/ 352 h 379"/>
                  <a:gd name="T94" fmla="*/ 209 w 216"/>
                  <a:gd name="T95" fmla="*/ 272 h 379"/>
                  <a:gd name="T96" fmla="*/ 216 w 216"/>
                  <a:gd name="T97" fmla="*/ 302 h 379"/>
                  <a:gd name="T98" fmla="*/ 209 w 216"/>
                  <a:gd name="T99" fmla="*/ 251 h 379"/>
                  <a:gd name="T100" fmla="*/ 216 w 216"/>
                  <a:gd name="T101" fmla="*/ 222 h 379"/>
                  <a:gd name="T102" fmla="*/ 209 w 216"/>
                  <a:gd name="T103" fmla="*/ 251 h 379"/>
                  <a:gd name="T104" fmla="*/ 209 w 216"/>
                  <a:gd name="T105" fmla="*/ 171 h 379"/>
                  <a:gd name="T106" fmla="*/ 216 w 216"/>
                  <a:gd name="T107" fmla="*/ 200 h 379"/>
                  <a:gd name="T108" fmla="*/ 209 w 216"/>
                  <a:gd name="T109" fmla="*/ 149 h 379"/>
                  <a:gd name="T110" fmla="*/ 216 w 216"/>
                  <a:gd name="T111" fmla="*/ 120 h 379"/>
                  <a:gd name="T112" fmla="*/ 209 w 216"/>
                  <a:gd name="T113" fmla="*/ 149 h 379"/>
                  <a:gd name="T114" fmla="*/ 209 w 216"/>
                  <a:gd name="T115" fmla="*/ 69 h 379"/>
                  <a:gd name="T116" fmla="*/ 216 w 216"/>
                  <a:gd name="T117" fmla="*/ 98 h 379"/>
                  <a:gd name="T118" fmla="*/ 209 w 216"/>
                  <a:gd name="T119" fmla="*/ 47 h 379"/>
                  <a:gd name="T120" fmla="*/ 216 w 216"/>
                  <a:gd name="T121" fmla="*/ 18 h 379"/>
                  <a:gd name="T122" fmla="*/ 209 w 216"/>
                  <a:gd name="T123" fmla="*/ 47 h 379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216"/>
                  <a:gd name="T187" fmla="*/ 0 h 379"/>
                  <a:gd name="T188" fmla="*/ 216 w 216"/>
                  <a:gd name="T189" fmla="*/ 379 h 379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216" h="379">
                    <a:moveTo>
                      <a:pt x="213" y="7"/>
                    </a:moveTo>
                    <a:lnTo>
                      <a:pt x="184" y="7"/>
                    </a:lnTo>
                    <a:lnTo>
                      <a:pt x="184" y="0"/>
                    </a:lnTo>
                    <a:lnTo>
                      <a:pt x="213" y="0"/>
                    </a:lnTo>
                    <a:lnTo>
                      <a:pt x="213" y="7"/>
                    </a:lnTo>
                    <a:close/>
                    <a:moveTo>
                      <a:pt x="162" y="7"/>
                    </a:moveTo>
                    <a:lnTo>
                      <a:pt x="133" y="7"/>
                    </a:lnTo>
                    <a:lnTo>
                      <a:pt x="133" y="0"/>
                    </a:lnTo>
                    <a:lnTo>
                      <a:pt x="162" y="0"/>
                    </a:lnTo>
                    <a:lnTo>
                      <a:pt x="162" y="7"/>
                    </a:lnTo>
                    <a:close/>
                    <a:moveTo>
                      <a:pt x="111" y="7"/>
                    </a:moveTo>
                    <a:lnTo>
                      <a:pt x="82" y="7"/>
                    </a:lnTo>
                    <a:lnTo>
                      <a:pt x="82" y="0"/>
                    </a:lnTo>
                    <a:lnTo>
                      <a:pt x="111" y="0"/>
                    </a:lnTo>
                    <a:lnTo>
                      <a:pt x="111" y="7"/>
                    </a:lnTo>
                    <a:close/>
                    <a:moveTo>
                      <a:pt x="60" y="7"/>
                    </a:moveTo>
                    <a:lnTo>
                      <a:pt x="31" y="7"/>
                    </a:lnTo>
                    <a:lnTo>
                      <a:pt x="31" y="0"/>
                    </a:lnTo>
                    <a:lnTo>
                      <a:pt x="60" y="0"/>
                    </a:lnTo>
                    <a:lnTo>
                      <a:pt x="60" y="7"/>
                    </a:lnTo>
                    <a:close/>
                    <a:moveTo>
                      <a:pt x="9" y="7"/>
                    </a:moveTo>
                    <a:lnTo>
                      <a:pt x="4" y="7"/>
                    </a:lnTo>
                    <a:lnTo>
                      <a:pt x="7" y="4"/>
                    </a:lnTo>
                    <a:lnTo>
                      <a:pt x="7" y="27"/>
                    </a:lnTo>
                    <a:lnTo>
                      <a:pt x="0" y="27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9" y="7"/>
                    </a:lnTo>
                    <a:close/>
                    <a:moveTo>
                      <a:pt x="7" y="49"/>
                    </a:moveTo>
                    <a:lnTo>
                      <a:pt x="7" y="78"/>
                    </a:lnTo>
                    <a:lnTo>
                      <a:pt x="0" y="78"/>
                    </a:lnTo>
                    <a:lnTo>
                      <a:pt x="0" y="49"/>
                    </a:lnTo>
                    <a:lnTo>
                      <a:pt x="7" y="49"/>
                    </a:lnTo>
                    <a:close/>
                    <a:moveTo>
                      <a:pt x="7" y="100"/>
                    </a:moveTo>
                    <a:lnTo>
                      <a:pt x="7" y="129"/>
                    </a:lnTo>
                    <a:lnTo>
                      <a:pt x="0" y="129"/>
                    </a:lnTo>
                    <a:lnTo>
                      <a:pt x="0" y="100"/>
                    </a:lnTo>
                    <a:lnTo>
                      <a:pt x="7" y="100"/>
                    </a:lnTo>
                    <a:close/>
                    <a:moveTo>
                      <a:pt x="7" y="150"/>
                    </a:moveTo>
                    <a:lnTo>
                      <a:pt x="7" y="179"/>
                    </a:lnTo>
                    <a:lnTo>
                      <a:pt x="0" y="179"/>
                    </a:lnTo>
                    <a:lnTo>
                      <a:pt x="0" y="150"/>
                    </a:lnTo>
                    <a:lnTo>
                      <a:pt x="7" y="150"/>
                    </a:lnTo>
                    <a:close/>
                    <a:moveTo>
                      <a:pt x="7" y="201"/>
                    </a:moveTo>
                    <a:lnTo>
                      <a:pt x="7" y="230"/>
                    </a:lnTo>
                    <a:lnTo>
                      <a:pt x="0" y="230"/>
                    </a:lnTo>
                    <a:lnTo>
                      <a:pt x="0" y="201"/>
                    </a:lnTo>
                    <a:lnTo>
                      <a:pt x="7" y="201"/>
                    </a:lnTo>
                    <a:close/>
                    <a:moveTo>
                      <a:pt x="7" y="252"/>
                    </a:moveTo>
                    <a:lnTo>
                      <a:pt x="7" y="281"/>
                    </a:lnTo>
                    <a:lnTo>
                      <a:pt x="0" y="281"/>
                    </a:lnTo>
                    <a:lnTo>
                      <a:pt x="0" y="252"/>
                    </a:lnTo>
                    <a:lnTo>
                      <a:pt x="7" y="252"/>
                    </a:lnTo>
                    <a:close/>
                    <a:moveTo>
                      <a:pt x="7" y="303"/>
                    </a:moveTo>
                    <a:lnTo>
                      <a:pt x="7" y="332"/>
                    </a:lnTo>
                    <a:lnTo>
                      <a:pt x="0" y="332"/>
                    </a:lnTo>
                    <a:lnTo>
                      <a:pt x="0" y="303"/>
                    </a:lnTo>
                    <a:lnTo>
                      <a:pt x="7" y="303"/>
                    </a:lnTo>
                    <a:close/>
                    <a:moveTo>
                      <a:pt x="7" y="354"/>
                    </a:moveTo>
                    <a:lnTo>
                      <a:pt x="7" y="376"/>
                    </a:lnTo>
                    <a:lnTo>
                      <a:pt x="4" y="372"/>
                    </a:lnTo>
                    <a:lnTo>
                      <a:pt x="11" y="372"/>
                    </a:lnTo>
                    <a:lnTo>
                      <a:pt x="11" y="379"/>
                    </a:lnTo>
                    <a:lnTo>
                      <a:pt x="0" y="379"/>
                    </a:lnTo>
                    <a:lnTo>
                      <a:pt x="0" y="354"/>
                    </a:lnTo>
                    <a:lnTo>
                      <a:pt x="7" y="354"/>
                    </a:lnTo>
                    <a:close/>
                    <a:moveTo>
                      <a:pt x="33" y="372"/>
                    </a:moveTo>
                    <a:lnTo>
                      <a:pt x="62" y="372"/>
                    </a:lnTo>
                    <a:lnTo>
                      <a:pt x="62" y="379"/>
                    </a:lnTo>
                    <a:lnTo>
                      <a:pt x="33" y="379"/>
                    </a:lnTo>
                    <a:lnTo>
                      <a:pt x="33" y="372"/>
                    </a:lnTo>
                    <a:close/>
                    <a:moveTo>
                      <a:pt x="84" y="372"/>
                    </a:moveTo>
                    <a:lnTo>
                      <a:pt x="113" y="372"/>
                    </a:lnTo>
                    <a:lnTo>
                      <a:pt x="113" y="379"/>
                    </a:lnTo>
                    <a:lnTo>
                      <a:pt x="84" y="379"/>
                    </a:lnTo>
                    <a:lnTo>
                      <a:pt x="84" y="372"/>
                    </a:lnTo>
                    <a:close/>
                    <a:moveTo>
                      <a:pt x="134" y="372"/>
                    </a:moveTo>
                    <a:lnTo>
                      <a:pt x="163" y="372"/>
                    </a:lnTo>
                    <a:lnTo>
                      <a:pt x="163" y="379"/>
                    </a:lnTo>
                    <a:lnTo>
                      <a:pt x="134" y="379"/>
                    </a:lnTo>
                    <a:lnTo>
                      <a:pt x="134" y="372"/>
                    </a:lnTo>
                    <a:close/>
                    <a:moveTo>
                      <a:pt x="185" y="372"/>
                    </a:moveTo>
                    <a:lnTo>
                      <a:pt x="213" y="372"/>
                    </a:lnTo>
                    <a:lnTo>
                      <a:pt x="209" y="376"/>
                    </a:lnTo>
                    <a:lnTo>
                      <a:pt x="209" y="374"/>
                    </a:lnTo>
                    <a:lnTo>
                      <a:pt x="216" y="374"/>
                    </a:lnTo>
                    <a:lnTo>
                      <a:pt x="216" y="379"/>
                    </a:lnTo>
                    <a:lnTo>
                      <a:pt x="185" y="379"/>
                    </a:lnTo>
                    <a:lnTo>
                      <a:pt x="185" y="372"/>
                    </a:lnTo>
                    <a:close/>
                    <a:moveTo>
                      <a:pt x="209" y="352"/>
                    </a:moveTo>
                    <a:lnTo>
                      <a:pt x="209" y="323"/>
                    </a:lnTo>
                    <a:lnTo>
                      <a:pt x="216" y="323"/>
                    </a:lnTo>
                    <a:lnTo>
                      <a:pt x="216" y="352"/>
                    </a:lnTo>
                    <a:lnTo>
                      <a:pt x="209" y="352"/>
                    </a:lnTo>
                    <a:close/>
                    <a:moveTo>
                      <a:pt x="209" y="302"/>
                    </a:moveTo>
                    <a:lnTo>
                      <a:pt x="209" y="272"/>
                    </a:lnTo>
                    <a:lnTo>
                      <a:pt x="216" y="272"/>
                    </a:lnTo>
                    <a:lnTo>
                      <a:pt x="216" y="302"/>
                    </a:lnTo>
                    <a:lnTo>
                      <a:pt x="209" y="302"/>
                    </a:lnTo>
                    <a:close/>
                    <a:moveTo>
                      <a:pt x="209" y="251"/>
                    </a:moveTo>
                    <a:lnTo>
                      <a:pt x="209" y="222"/>
                    </a:lnTo>
                    <a:lnTo>
                      <a:pt x="216" y="222"/>
                    </a:lnTo>
                    <a:lnTo>
                      <a:pt x="216" y="251"/>
                    </a:lnTo>
                    <a:lnTo>
                      <a:pt x="209" y="251"/>
                    </a:lnTo>
                    <a:close/>
                    <a:moveTo>
                      <a:pt x="209" y="200"/>
                    </a:moveTo>
                    <a:lnTo>
                      <a:pt x="209" y="171"/>
                    </a:lnTo>
                    <a:lnTo>
                      <a:pt x="216" y="171"/>
                    </a:lnTo>
                    <a:lnTo>
                      <a:pt x="216" y="200"/>
                    </a:lnTo>
                    <a:lnTo>
                      <a:pt x="209" y="200"/>
                    </a:lnTo>
                    <a:close/>
                    <a:moveTo>
                      <a:pt x="209" y="149"/>
                    </a:moveTo>
                    <a:lnTo>
                      <a:pt x="209" y="120"/>
                    </a:lnTo>
                    <a:lnTo>
                      <a:pt x="216" y="120"/>
                    </a:lnTo>
                    <a:lnTo>
                      <a:pt x="216" y="149"/>
                    </a:lnTo>
                    <a:lnTo>
                      <a:pt x="209" y="149"/>
                    </a:lnTo>
                    <a:close/>
                    <a:moveTo>
                      <a:pt x="209" y="98"/>
                    </a:moveTo>
                    <a:lnTo>
                      <a:pt x="209" y="69"/>
                    </a:lnTo>
                    <a:lnTo>
                      <a:pt x="216" y="69"/>
                    </a:lnTo>
                    <a:lnTo>
                      <a:pt x="216" y="98"/>
                    </a:lnTo>
                    <a:lnTo>
                      <a:pt x="209" y="98"/>
                    </a:lnTo>
                    <a:close/>
                    <a:moveTo>
                      <a:pt x="209" y="47"/>
                    </a:moveTo>
                    <a:lnTo>
                      <a:pt x="209" y="18"/>
                    </a:lnTo>
                    <a:lnTo>
                      <a:pt x="216" y="18"/>
                    </a:lnTo>
                    <a:lnTo>
                      <a:pt x="216" y="47"/>
                    </a:lnTo>
                    <a:lnTo>
                      <a:pt x="209" y="47"/>
                    </a:lnTo>
                    <a:close/>
                  </a:path>
                </a:pathLst>
              </a:custGeom>
              <a:grpFill/>
              <a:ln w="1588">
                <a:solidFill>
                  <a:srgbClr val="00000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cs-CZ">
                  <a:cs typeface="+mn-cs"/>
                </a:endParaRPr>
              </a:p>
            </p:txBody>
          </p:sp>
        </p:grpSp>
        <p:sp>
          <p:nvSpPr>
            <p:cNvPr id="122" name="Rectangle 102"/>
            <p:cNvSpPr>
              <a:spLocks noChangeArrowheads="1"/>
            </p:cNvSpPr>
            <p:nvPr/>
          </p:nvSpPr>
          <p:spPr bwMode="auto">
            <a:xfrm>
              <a:off x="5143872" y="1988840"/>
              <a:ext cx="76200" cy="33496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defRPr/>
              </a:pPr>
              <a:r>
                <a:rPr lang="en-US" sz="2200" dirty="0">
                  <a:solidFill>
                    <a:srgbClr val="000000"/>
                  </a:solidFill>
                  <a:latin typeface="Symbol" pitchFamily="18" charset="2"/>
                  <a:cs typeface="+mn-cs"/>
                </a:rPr>
                <a:t>ò</a:t>
              </a:r>
              <a:endParaRPr lang="en-US" dirty="0">
                <a:cs typeface="+mn-cs"/>
              </a:endParaRPr>
            </a:p>
          </p:txBody>
        </p:sp>
      </p:grpSp>
      <p:sp>
        <p:nvSpPr>
          <p:cNvPr id="80" name="Rectangle 2"/>
          <p:cNvSpPr>
            <a:spLocks noGrp="1" noChangeArrowheads="1"/>
          </p:cNvSpPr>
          <p:nvPr>
            <p:ph type="title"/>
          </p:nvPr>
        </p:nvSpPr>
        <p:spPr>
          <a:xfrm>
            <a:off x="465137" y="-171400"/>
            <a:ext cx="8213725" cy="1223963"/>
          </a:xfrm>
        </p:spPr>
        <p:txBody>
          <a:bodyPr/>
          <a:lstStyle/>
          <a:p>
            <a:pPr algn="ctr" eaLnBrk="1" hangingPunct="1"/>
            <a:r>
              <a:rPr lang="cs-CZ" dirty="0" smtClean="0"/>
              <a:t>Obecné  systémové vlastnosti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Elipsa 69"/>
          <p:cNvSpPr/>
          <p:nvPr/>
        </p:nvSpPr>
        <p:spPr>
          <a:xfrm rot="19368472">
            <a:off x="3260725" y="3635375"/>
            <a:ext cx="4238625" cy="1592263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69" name="Elipsa 68"/>
          <p:cNvSpPr/>
          <p:nvPr/>
        </p:nvSpPr>
        <p:spPr>
          <a:xfrm rot="19304644">
            <a:off x="1552575" y="2181225"/>
            <a:ext cx="3960813" cy="1585913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58373" name="Rectangle 5"/>
          <p:cNvSpPr>
            <a:spLocks noChangeArrowheads="1"/>
          </p:cNvSpPr>
          <p:nvPr/>
        </p:nvSpPr>
        <p:spPr bwMode="auto">
          <a:xfrm>
            <a:off x="5959475" y="34210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sp>
        <p:nvSpPr>
          <p:cNvPr id="58374" name="Rectangle 8"/>
          <p:cNvSpPr>
            <a:spLocks noChangeArrowheads="1"/>
          </p:cNvSpPr>
          <p:nvPr/>
        </p:nvSpPr>
        <p:spPr bwMode="auto">
          <a:xfrm>
            <a:off x="2335213" y="1573213"/>
            <a:ext cx="47625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500">
                <a:solidFill>
                  <a:srgbClr val="000000"/>
                </a:solidFill>
                <a:latin typeface="Times New Roman" pitchFamily="18" charset="0"/>
              </a:rPr>
              <a:t> </a:t>
            </a:r>
            <a:endParaRPr lang="en-US"/>
          </a:p>
        </p:txBody>
      </p:sp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4351338" y="1866900"/>
            <a:ext cx="534987" cy="590550"/>
            <a:chOff x="2732" y="1176"/>
            <a:chExt cx="337" cy="372"/>
          </a:xfrm>
        </p:grpSpPr>
        <p:sp>
          <p:nvSpPr>
            <p:cNvPr id="58438" name="Rectangle 12"/>
            <p:cNvSpPr>
              <a:spLocks noChangeArrowheads="1"/>
            </p:cNvSpPr>
            <p:nvPr/>
          </p:nvSpPr>
          <p:spPr bwMode="auto">
            <a:xfrm>
              <a:off x="2732" y="1176"/>
              <a:ext cx="337" cy="372"/>
            </a:xfrm>
            <a:prstGeom prst="rect">
              <a:avLst/>
            </a:prstGeom>
            <a:solidFill>
              <a:srgbClr val="CCFFFF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58439" name="Rectangle 13"/>
            <p:cNvSpPr>
              <a:spLocks noChangeArrowheads="1"/>
            </p:cNvSpPr>
            <p:nvPr/>
          </p:nvSpPr>
          <p:spPr bwMode="auto">
            <a:xfrm>
              <a:off x="2732" y="1176"/>
              <a:ext cx="337" cy="372"/>
            </a:xfrm>
            <a:prstGeom prst="rect">
              <a:avLst/>
            </a:prstGeom>
            <a:noFill/>
            <a:ln w="23813" cap="rnd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58376" name="Rectangle 15"/>
          <p:cNvSpPr>
            <a:spLocks noChangeArrowheads="1"/>
          </p:cNvSpPr>
          <p:nvPr/>
        </p:nvSpPr>
        <p:spPr bwMode="auto">
          <a:xfrm>
            <a:off x="4475163" y="1949450"/>
            <a:ext cx="163512" cy="44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2900" i="1">
                <a:solidFill>
                  <a:srgbClr val="000000"/>
                </a:solidFill>
                <a:latin typeface="Times New Roman" pitchFamily="18" charset="0"/>
              </a:rPr>
              <a:t>e</a:t>
            </a:r>
            <a:endParaRPr lang="en-US"/>
          </a:p>
        </p:txBody>
      </p:sp>
      <p:sp>
        <p:nvSpPr>
          <p:cNvPr id="58377" name="Rectangle 16"/>
          <p:cNvSpPr>
            <a:spLocks noChangeArrowheads="1"/>
          </p:cNvSpPr>
          <p:nvPr/>
        </p:nvSpPr>
        <p:spPr bwMode="auto">
          <a:xfrm>
            <a:off x="4624388" y="1949450"/>
            <a:ext cx="92075" cy="44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2900" i="1">
                <a:solidFill>
                  <a:srgbClr val="000000"/>
                </a:solidFill>
                <a:latin typeface="Times New Roman" pitchFamily="18" charset="0"/>
              </a:rPr>
              <a:t> </a:t>
            </a:r>
            <a:endParaRPr lang="en-US"/>
          </a:p>
        </p:txBody>
      </p:sp>
      <p:grpSp>
        <p:nvGrpSpPr>
          <p:cNvPr id="3" name="Group 19"/>
          <p:cNvGrpSpPr>
            <a:grpSpLocks/>
          </p:cNvGrpSpPr>
          <p:nvPr/>
        </p:nvGrpSpPr>
        <p:grpSpPr bwMode="auto">
          <a:xfrm>
            <a:off x="4391025" y="4649788"/>
            <a:ext cx="481013" cy="600075"/>
            <a:chOff x="2766" y="2929"/>
            <a:chExt cx="303" cy="378"/>
          </a:xfrm>
        </p:grpSpPr>
        <p:sp>
          <p:nvSpPr>
            <p:cNvPr id="58436" name="Rectangle 17"/>
            <p:cNvSpPr>
              <a:spLocks noChangeArrowheads="1"/>
            </p:cNvSpPr>
            <p:nvPr/>
          </p:nvSpPr>
          <p:spPr bwMode="auto">
            <a:xfrm>
              <a:off x="2766" y="2929"/>
              <a:ext cx="303" cy="378"/>
            </a:xfrm>
            <a:prstGeom prst="rect">
              <a:avLst/>
            </a:prstGeom>
            <a:solidFill>
              <a:srgbClr val="CCFFFF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58437" name="Rectangle 18"/>
            <p:cNvSpPr>
              <a:spLocks noChangeArrowheads="1"/>
            </p:cNvSpPr>
            <p:nvPr/>
          </p:nvSpPr>
          <p:spPr bwMode="auto">
            <a:xfrm>
              <a:off x="2766" y="2929"/>
              <a:ext cx="303" cy="378"/>
            </a:xfrm>
            <a:prstGeom prst="rect">
              <a:avLst/>
            </a:prstGeom>
            <a:noFill/>
            <a:ln w="23813" cap="rnd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58379" name="Rectangle 20"/>
          <p:cNvSpPr>
            <a:spLocks noChangeArrowheads="1"/>
          </p:cNvSpPr>
          <p:nvPr/>
        </p:nvSpPr>
        <p:spPr bwMode="auto">
          <a:xfrm>
            <a:off x="4516438" y="4732338"/>
            <a:ext cx="101600" cy="44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2900" i="1">
                <a:solidFill>
                  <a:srgbClr val="000000"/>
                </a:solidFill>
                <a:latin typeface="Times New Roman" pitchFamily="18" charset="0"/>
              </a:rPr>
              <a:t>f</a:t>
            </a:r>
            <a:endParaRPr lang="en-US"/>
          </a:p>
        </p:txBody>
      </p:sp>
      <p:grpSp>
        <p:nvGrpSpPr>
          <p:cNvPr id="4" name="Group 24"/>
          <p:cNvGrpSpPr>
            <a:grpSpLocks/>
          </p:cNvGrpSpPr>
          <p:nvPr/>
        </p:nvGrpSpPr>
        <p:grpSpPr bwMode="auto">
          <a:xfrm>
            <a:off x="2630488" y="3284538"/>
            <a:ext cx="479425" cy="598487"/>
            <a:chOff x="1657" y="2069"/>
            <a:chExt cx="302" cy="377"/>
          </a:xfrm>
        </p:grpSpPr>
        <p:sp>
          <p:nvSpPr>
            <p:cNvPr id="58434" name="Rectangle 22"/>
            <p:cNvSpPr>
              <a:spLocks noChangeArrowheads="1"/>
            </p:cNvSpPr>
            <p:nvPr/>
          </p:nvSpPr>
          <p:spPr bwMode="auto">
            <a:xfrm>
              <a:off x="1657" y="2069"/>
              <a:ext cx="302" cy="377"/>
            </a:xfrm>
            <a:prstGeom prst="rect">
              <a:avLst/>
            </a:prstGeom>
            <a:solidFill>
              <a:srgbClr val="CC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58435" name="Rectangle 23"/>
            <p:cNvSpPr>
              <a:spLocks noChangeArrowheads="1"/>
            </p:cNvSpPr>
            <p:nvPr/>
          </p:nvSpPr>
          <p:spPr bwMode="auto">
            <a:xfrm>
              <a:off x="1657" y="2069"/>
              <a:ext cx="302" cy="377"/>
            </a:xfrm>
            <a:prstGeom prst="rect">
              <a:avLst/>
            </a:prstGeom>
            <a:noFill/>
            <a:ln w="23813" cap="rnd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58381" name="Rectangle 25"/>
          <p:cNvSpPr>
            <a:spLocks noChangeArrowheads="1"/>
          </p:cNvSpPr>
          <p:nvPr/>
        </p:nvSpPr>
        <p:spPr bwMode="auto">
          <a:xfrm>
            <a:off x="2754313" y="3367088"/>
            <a:ext cx="184150" cy="44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2900" i="1">
                <a:solidFill>
                  <a:srgbClr val="000000"/>
                </a:solidFill>
                <a:latin typeface="Times New Roman" pitchFamily="18" charset="0"/>
              </a:rPr>
              <a:t>p</a:t>
            </a:r>
            <a:endParaRPr lang="en-US"/>
          </a:p>
        </p:txBody>
      </p:sp>
      <p:sp>
        <p:nvSpPr>
          <p:cNvPr id="58382" name="Rectangle 26"/>
          <p:cNvSpPr>
            <a:spLocks noChangeArrowheads="1"/>
          </p:cNvSpPr>
          <p:nvPr/>
        </p:nvSpPr>
        <p:spPr bwMode="auto">
          <a:xfrm>
            <a:off x="2938463" y="3367088"/>
            <a:ext cx="92075" cy="44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2900" i="1">
                <a:solidFill>
                  <a:srgbClr val="000000"/>
                </a:solidFill>
                <a:latin typeface="Times New Roman" pitchFamily="18" charset="0"/>
              </a:rPr>
              <a:t> </a:t>
            </a:r>
            <a:endParaRPr lang="en-US"/>
          </a:p>
        </p:txBody>
      </p:sp>
      <p:grpSp>
        <p:nvGrpSpPr>
          <p:cNvPr id="5" name="Group 29"/>
          <p:cNvGrpSpPr>
            <a:grpSpLocks/>
          </p:cNvGrpSpPr>
          <p:nvPr/>
        </p:nvGrpSpPr>
        <p:grpSpPr bwMode="auto">
          <a:xfrm>
            <a:off x="6172200" y="3413125"/>
            <a:ext cx="479425" cy="600075"/>
            <a:chOff x="3888" y="2150"/>
            <a:chExt cx="302" cy="378"/>
          </a:xfrm>
        </p:grpSpPr>
        <p:sp>
          <p:nvSpPr>
            <p:cNvPr id="58432" name="Rectangle 27"/>
            <p:cNvSpPr>
              <a:spLocks noChangeArrowheads="1"/>
            </p:cNvSpPr>
            <p:nvPr/>
          </p:nvSpPr>
          <p:spPr bwMode="auto">
            <a:xfrm>
              <a:off x="3888" y="2150"/>
              <a:ext cx="302" cy="378"/>
            </a:xfrm>
            <a:prstGeom prst="rect">
              <a:avLst/>
            </a:prstGeom>
            <a:solidFill>
              <a:srgbClr val="CC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58433" name="Rectangle 28"/>
            <p:cNvSpPr>
              <a:spLocks noChangeArrowheads="1"/>
            </p:cNvSpPr>
            <p:nvPr/>
          </p:nvSpPr>
          <p:spPr bwMode="auto">
            <a:xfrm>
              <a:off x="3888" y="2150"/>
              <a:ext cx="302" cy="378"/>
            </a:xfrm>
            <a:prstGeom prst="rect">
              <a:avLst/>
            </a:prstGeom>
            <a:noFill/>
            <a:ln w="23813" cap="rnd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58384" name="Rectangle 30"/>
          <p:cNvSpPr>
            <a:spLocks noChangeArrowheads="1"/>
          </p:cNvSpPr>
          <p:nvPr/>
        </p:nvSpPr>
        <p:spPr bwMode="auto">
          <a:xfrm>
            <a:off x="6296025" y="3495675"/>
            <a:ext cx="184150" cy="44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2900" i="1">
                <a:solidFill>
                  <a:srgbClr val="000000"/>
                </a:solidFill>
                <a:latin typeface="Times New Roman" pitchFamily="18" charset="0"/>
              </a:rPr>
              <a:t>q</a:t>
            </a:r>
            <a:endParaRPr lang="en-US"/>
          </a:p>
        </p:txBody>
      </p:sp>
      <p:sp>
        <p:nvSpPr>
          <p:cNvPr id="58385" name="Rectangle 39"/>
          <p:cNvSpPr>
            <a:spLocks noChangeArrowheads="1"/>
          </p:cNvSpPr>
          <p:nvPr/>
        </p:nvSpPr>
        <p:spPr bwMode="auto">
          <a:xfrm>
            <a:off x="3687763" y="2894013"/>
            <a:ext cx="92075" cy="44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2900" i="1">
                <a:solidFill>
                  <a:srgbClr val="000000"/>
                </a:solidFill>
                <a:latin typeface="Times New Roman" pitchFamily="18" charset="0"/>
              </a:rPr>
              <a:t> </a:t>
            </a:r>
            <a:endParaRPr lang="en-US"/>
          </a:p>
        </p:txBody>
      </p:sp>
      <p:sp>
        <p:nvSpPr>
          <p:cNvPr id="58386" name="Rectangle 46"/>
          <p:cNvSpPr>
            <a:spLocks noChangeArrowheads="1"/>
          </p:cNvSpPr>
          <p:nvPr/>
        </p:nvSpPr>
        <p:spPr bwMode="auto">
          <a:xfrm>
            <a:off x="5634038" y="4503738"/>
            <a:ext cx="92075" cy="44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2900" i="1">
                <a:solidFill>
                  <a:srgbClr val="000000"/>
                </a:solidFill>
                <a:latin typeface="Times New Roman" pitchFamily="18" charset="0"/>
              </a:rPr>
              <a:t> </a:t>
            </a:r>
            <a:endParaRPr lang="en-US"/>
          </a:p>
        </p:txBody>
      </p:sp>
      <p:sp>
        <p:nvSpPr>
          <p:cNvPr id="58387" name="Rectangle 54"/>
          <p:cNvSpPr>
            <a:spLocks noChangeArrowheads="1"/>
          </p:cNvSpPr>
          <p:nvPr/>
        </p:nvSpPr>
        <p:spPr bwMode="auto">
          <a:xfrm>
            <a:off x="4719638" y="3300413"/>
            <a:ext cx="0" cy="485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endParaRPr lang="cs-CZ" sz="2900" i="1">
              <a:solidFill>
                <a:srgbClr val="000000"/>
              </a:solidFill>
              <a:latin typeface="Times New Roman" pitchFamily="18" charset="0"/>
            </a:endParaRPr>
          </a:p>
          <a:p>
            <a:endParaRPr lang="cs-CZ" sz="2900" i="1">
              <a:solidFill>
                <a:srgbClr val="000000"/>
              </a:solidFill>
              <a:latin typeface="Times New Roman" pitchFamily="18" charset="0"/>
            </a:endParaRPr>
          </a:p>
          <a:p>
            <a:endParaRPr lang="cs-CZ" sz="2900" i="1">
              <a:solidFill>
                <a:srgbClr val="000000"/>
              </a:solidFill>
              <a:latin typeface="Times New Roman" pitchFamily="18" charset="0"/>
            </a:endParaRPr>
          </a:p>
          <a:p>
            <a:endParaRPr lang="cs-CZ" sz="2900" i="1">
              <a:solidFill>
                <a:srgbClr val="000000"/>
              </a:solidFill>
              <a:latin typeface="Times New Roman" pitchFamily="18" charset="0"/>
            </a:endParaRPr>
          </a:p>
          <a:p>
            <a:endParaRPr lang="cs-CZ" sz="2900" i="1">
              <a:solidFill>
                <a:srgbClr val="000000"/>
              </a:solidFill>
              <a:latin typeface="Times New Roman" pitchFamily="18" charset="0"/>
            </a:endParaRPr>
          </a:p>
          <a:p>
            <a:endParaRPr lang="cs-CZ" sz="2900" i="1">
              <a:solidFill>
                <a:srgbClr val="000000"/>
              </a:solidFill>
              <a:latin typeface="Times New Roman" pitchFamily="18" charset="0"/>
            </a:endParaRPr>
          </a:p>
          <a:p>
            <a:endParaRPr lang="cs-CZ" sz="2900" i="1">
              <a:solidFill>
                <a:srgbClr val="000000"/>
              </a:solidFill>
              <a:latin typeface="Times New Roman" pitchFamily="18" charset="0"/>
            </a:endParaRPr>
          </a:p>
          <a:p>
            <a:endParaRPr lang="cs-CZ" sz="2900" i="1">
              <a:solidFill>
                <a:srgbClr val="000000"/>
              </a:solidFill>
              <a:latin typeface="Times New Roman" pitchFamily="18" charset="0"/>
            </a:endParaRPr>
          </a:p>
          <a:p>
            <a:endParaRPr lang="cs-CZ" sz="2900" i="1">
              <a:solidFill>
                <a:srgbClr val="000000"/>
              </a:solidFill>
              <a:latin typeface="Times New Roman" pitchFamily="18" charset="0"/>
            </a:endParaRPr>
          </a:p>
          <a:p>
            <a:endParaRPr lang="cs-CZ" sz="2900" i="1">
              <a:solidFill>
                <a:srgbClr val="000000"/>
              </a:solidFill>
              <a:latin typeface="Times New Roman" pitchFamily="18" charset="0"/>
            </a:endParaRPr>
          </a:p>
          <a:p>
            <a:endParaRPr lang="en-US" sz="2900" i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8388" name="Rectangle 57"/>
          <p:cNvSpPr>
            <a:spLocks noChangeArrowheads="1"/>
          </p:cNvSpPr>
          <p:nvPr/>
        </p:nvSpPr>
        <p:spPr bwMode="auto">
          <a:xfrm>
            <a:off x="6027738" y="3067050"/>
            <a:ext cx="47625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500">
                <a:solidFill>
                  <a:srgbClr val="000000"/>
                </a:solidFill>
                <a:latin typeface="Times New Roman" pitchFamily="18" charset="0"/>
              </a:rPr>
              <a:t> </a:t>
            </a:r>
            <a:endParaRPr lang="en-US"/>
          </a:p>
        </p:txBody>
      </p:sp>
      <p:sp>
        <p:nvSpPr>
          <p:cNvPr id="58389" name="Rectangle 60"/>
          <p:cNvSpPr>
            <a:spLocks noChangeArrowheads="1"/>
          </p:cNvSpPr>
          <p:nvPr/>
        </p:nvSpPr>
        <p:spPr bwMode="auto">
          <a:xfrm>
            <a:off x="4816475" y="2817813"/>
            <a:ext cx="47625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500">
                <a:solidFill>
                  <a:srgbClr val="000000"/>
                </a:solidFill>
                <a:latin typeface="Times New Roman" pitchFamily="18" charset="0"/>
              </a:rPr>
              <a:t> </a:t>
            </a:r>
            <a:endParaRPr lang="en-US"/>
          </a:p>
        </p:txBody>
      </p:sp>
      <p:sp>
        <p:nvSpPr>
          <p:cNvPr id="58390" name="Rectangle 63"/>
          <p:cNvSpPr>
            <a:spLocks noChangeArrowheads="1"/>
          </p:cNvSpPr>
          <p:nvPr/>
        </p:nvSpPr>
        <p:spPr bwMode="auto">
          <a:xfrm>
            <a:off x="3729038" y="4251325"/>
            <a:ext cx="92075" cy="44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2900" i="1">
                <a:solidFill>
                  <a:srgbClr val="000000"/>
                </a:solidFill>
                <a:latin typeface="Times New Roman" pitchFamily="18" charset="0"/>
              </a:rPr>
              <a:t> </a:t>
            </a:r>
            <a:endParaRPr lang="en-US"/>
          </a:p>
        </p:txBody>
      </p:sp>
      <p:sp>
        <p:nvSpPr>
          <p:cNvPr id="58391" name="Rectangle 66"/>
          <p:cNvSpPr>
            <a:spLocks noChangeArrowheads="1"/>
          </p:cNvSpPr>
          <p:nvPr/>
        </p:nvSpPr>
        <p:spPr bwMode="auto">
          <a:xfrm>
            <a:off x="3394075" y="4090988"/>
            <a:ext cx="47625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500">
                <a:solidFill>
                  <a:srgbClr val="000000"/>
                </a:solidFill>
                <a:latin typeface="Times New Roman" pitchFamily="18" charset="0"/>
              </a:rPr>
              <a:t> </a:t>
            </a:r>
            <a:endParaRPr lang="en-US"/>
          </a:p>
        </p:txBody>
      </p:sp>
      <p:sp>
        <p:nvSpPr>
          <p:cNvPr id="58392" name="Text Box 67"/>
          <p:cNvSpPr txBox="1">
            <a:spLocks noChangeArrowheads="1"/>
          </p:cNvSpPr>
          <p:nvPr/>
        </p:nvSpPr>
        <p:spPr bwMode="auto">
          <a:xfrm>
            <a:off x="4665663" y="1157288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cs-CZ"/>
          </a:p>
        </p:txBody>
      </p:sp>
      <p:sp>
        <p:nvSpPr>
          <p:cNvPr id="58393" name="AutoShape 68"/>
          <p:cNvSpPr>
            <a:spLocks noChangeArrowheads="1"/>
          </p:cNvSpPr>
          <p:nvPr/>
        </p:nvSpPr>
        <p:spPr bwMode="auto">
          <a:xfrm>
            <a:off x="4865688" y="1139825"/>
            <a:ext cx="2557462" cy="742950"/>
          </a:xfrm>
          <a:prstGeom prst="wedgeEllipseCallout">
            <a:avLst>
              <a:gd name="adj1" fmla="val -48634"/>
              <a:gd name="adj2" fmla="val 67949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cs-CZ"/>
              <a:t>Zobecnělé úsilí (effort)</a:t>
            </a:r>
            <a:endParaRPr lang="en-US"/>
          </a:p>
        </p:txBody>
      </p:sp>
      <p:sp>
        <p:nvSpPr>
          <p:cNvPr id="58394" name="AutoShape 69"/>
          <p:cNvSpPr>
            <a:spLocks noChangeArrowheads="1"/>
          </p:cNvSpPr>
          <p:nvPr/>
        </p:nvSpPr>
        <p:spPr bwMode="auto">
          <a:xfrm>
            <a:off x="4905375" y="5222875"/>
            <a:ext cx="2208213" cy="836613"/>
          </a:xfrm>
          <a:prstGeom prst="wedgeEllipseCallout">
            <a:avLst>
              <a:gd name="adj1" fmla="val -51079"/>
              <a:gd name="adj2" fmla="val -67269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cs-CZ"/>
              <a:t>Zobecnělý tok (flow)</a:t>
            </a:r>
            <a:endParaRPr lang="en-US"/>
          </a:p>
        </p:txBody>
      </p:sp>
      <p:grpSp>
        <p:nvGrpSpPr>
          <p:cNvPr id="6" name="Group 79"/>
          <p:cNvGrpSpPr>
            <a:grpSpLocks/>
          </p:cNvGrpSpPr>
          <p:nvPr/>
        </p:nvGrpSpPr>
        <p:grpSpPr bwMode="auto">
          <a:xfrm>
            <a:off x="4337050" y="2451100"/>
            <a:ext cx="592138" cy="2198688"/>
            <a:chOff x="2732" y="1544"/>
            <a:chExt cx="373" cy="1385"/>
          </a:xfrm>
        </p:grpSpPr>
        <p:sp>
          <p:nvSpPr>
            <p:cNvPr id="58427" name="Freeform 74"/>
            <p:cNvSpPr>
              <a:spLocks noEditPoints="1"/>
            </p:cNvSpPr>
            <p:nvPr/>
          </p:nvSpPr>
          <p:spPr bwMode="auto">
            <a:xfrm>
              <a:off x="2862" y="1544"/>
              <a:ext cx="65" cy="1385"/>
            </a:xfrm>
            <a:custGeom>
              <a:avLst/>
              <a:gdLst>
                <a:gd name="T0" fmla="*/ 43 w 65"/>
                <a:gd name="T1" fmla="*/ 54 h 1385"/>
                <a:gd name="T2" fmla="*/ 44 w 65"/>
                <a:gd name="T3" fmla="*/ 1330 h 1385"/>
                <a:gd name="T4" fmla="*/ 22 w 65"/>
                <a:gd name="T5" fmla="*/ 1330 h 1385"/>
                <a:gd name="T6" fmla="*/ 21 w 65"/>
                <a:gd name="T7" fmla="*/ 54 h 1385"/>
                <a:gd name="T8" fmla="*/ 43 w 65"/>
                <a:gd name="T9" fmla="*/ 54 h 1385"/>
                <a:gd name="T10" fmla="*/ 0 w 65"/>
                <a:gd name="T11" fmla="*/ 65 h 1385"/>
                <a:gd name="T12" fmla="*/ 32 w 65"/>
                <a:gd name="T13" fmla="*/ 0 h 1385"/>
                <a:gd name="T14" fmla="*/ 65 w 65"/>
                <a:gd name="T15" fmla="*/ 65 h 1385"/>
                <a:gd name="T16" fmla="*/ 0 w 65"/>
                <a:gd name="T17" fmla="*/ 65 h 1385"/>
                <a:gd name="T18" fmla="*/ 65 w 65"/>
                <a:gd name="T19" fmla="*/ 1319 h 1385"/>
                <a:gd name="T20" fmla="*/ 33 w 65"/>
                <a:gd name="T21" fmla="*/ 1385 h 1385"/>
                <a:gd name="T22" fmla="*/ 0 w 65"/>
                <a:gd name="T23" fmla="*/ 1319 h 1385"/>
                <a:gd name="T24" fmla="*/ 65 w 65"/>
                <a:gd name="T25" fmla="*/ 1319 h 138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5"/>
                <a:gd name="T40" fmla="*/ 0 h 1385"/>
                <a:gd name="T41" fmla="*/ 65 w 65"/>
                <a:gd name="T42" fmla="*/ 1385 h 138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5" h="1385">
                  <a:moveTo>
                    <a:pt x="43" y="54"/>
                  </a:moveTo>
                  <a:lnTo>
                    <a:pt x="44" y="1330"/>
                  </a:lnTo>
                  <a:lnTo>
                    <a:pt x="22" y="1330"/>
                  </a:lnTo>
                  <a:lnTo>
                    <a:pt x="21" y="54"/>
                  </a:lnTo>
                  <a:lnTo>
                    <a:pt x="43" y="54"/>
                  </a:lnTo>
                  <a:close/>
                  <a:moveTo>
                    <a:pt x="0" y="65"/>
                  </a:moveTo>
                  <a:lnTo>
                    <a:pt x="32" y="0"/>
                  </a:lnTo>
                  <a:lnTo>
                    <a:pt x="65" y="65"/>
                  </a:lnTo>
                  <a:lnTo>
                    <a:pt x="0" y="65"/>
                  </a:lnTo>
                  <a:close/>
                  <a:moveTo>
                    <a:pt x="65" y="1319"/>
                  </a:moveTo>
                  <a:lnTo>
                    <a:pt x="33" y="1385"/>
                  </a:lnTo>
                  <a:lnTo>
                    <a:pt x="0" y="1319"/>
                  </a:lnTo>
                  <a:lnTo>
                    <a:pt x="65" y="1319"/>
                  </a:lnTo>
                  <a:close/>
                </a:path>
              </a:pathLst>
            </a:custGeom>
            <a:solidFill>
              <a:srgbClr val="000000"/>
            </a:solidFill>
            <a:ln w="1588">
              <a:solidFill>
                <a:srgbClr val="000000"/>
              </a:solidFill>
              <a:bevel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58428" name="Rectangle 75"/>
            <p:cNvSpPr>
              <a:spLocks noChangeArrowheads="1"/>
            </p:cNvSpPr>
            <p:nvPr/>
          </p:nvSpPr>
          <p:spPr bwMode="auto">
            <a:xfrm>
              <a:off x="2761" y="2034"/>
              <a:ext cx="302" cy="37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58429" name="Rectangle 76"/>
            <p:cNvSpPr>
              <a:spLocks noChangeArrowheads="1"/>
            </p:cNvSpPr>
            <p:nvPr/>
          </p:nvSpPr>
          <p:spPr bwMode="auto">
            <a:xfrm>
              <a:off x="2831" y="2079"/>
              <a:ext cx="142" cy="2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2900" i="1">
                  <a:solidFill>
                    <a:srgbClr val="000000"/>
                  </a:solidFill>
                  <a:latin typeface="Times New Roman" pitchFamily="18" charset="0"/>
                </a:rPr>
                <a:t>R</a:t>
              </a:r>
              <a:endParaRPr lang="en-US"/>
            </a:p>
          </p:txBody>
        </p:sp>
        <p:sp>
          <p:nvSpPr>
            <p:cNvPr id="58430" name="Rectangle 77"/>
            <p:cNvSpPr>
              <a:spLocks noChangeArrowheads="1"/>
            </p:cNvSpPr>
            <p:nvPr/>
          </p:nvSpPr>
          <p:spPr bwMode="auto">
            <a:xfrm>
              <a:off x="2732" y="1739"/>
              <a:ext cx="373" cy="177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58431" name="Rectangle 78"/>
            <p:cNvSpPr>
              <a:spLocks noChangeArrowheads="1"/>
            </p:cNvSpPr>
            <p:nvPr/>
          </p:nvSpPr>
          <p:spPr bwMode="auto">
            <a:xfrm>
              <a:off x="2802" y="1775"/>
              <a:ext cx="241" cy="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500">
                  <a:solidFill>
                    <a:srgbClr val="000000"/>
                  </a:solidFill>
                  <a:latin typeface="Times New Roman" pitchFamily="18" charset="0"/>
                </a:rPr>
                <a:t>e=Rf</a:t>
              </a:r>
              <a:endParaRPr lang="en-US"/>
            </a:p>
          </p:txBody>
        </p:sp>
      </p:grpSp>
      <p:sp>
        <p:nvSpPr>
          <p:cNvPr id="58397" name="AutoShape 80"/>
          <p:cNvSpPr>
            <a:spLocks noChangeArrowheads="1"/>
          </p:cNvSpPr>
          <p:nvPr/>
        </p:nvSpPr>
        <p:spPr bwMode="auto">
          <a:xfrm>
            <a:off x="6578600" y="2124075"/>
            <a:ext cx="2395538" cy="1238250"/>
          </a:xfrm>
          <a:prstGeom prst="wedgeEllipseCallout">
            <a:avLst>
              <a:gd name="adj1" fmla="val -47347"/>
              <a:gd name="adj2" fmla="val 65514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cs-CZ"/>
              <a:t>Zobecnělá akumulace (quantity)</a:t>
            </a:r>
            <a:endParaRPr lang="en-US"/>
          </a:p>
        </p:txBody>
      </p:sp>
      <p:grpSp>
        <p:nvGrpSpPr>
          <p:cNvPr id="7" name="Group 82"/>
          <p:cNvGrpSpPr>
            <a:grpSpLocks/>
          </p:cNvGrpSpPr>
          <p:nvPr/>
        </p:nvGrpSpPr>
        <p:grpSpPr bwMode="auto">
          <a:xfrm>
            <a:off x="4859338" y="3773488"/>
            <a:ext cx="1312862" cy="1193800"/>
            <a:chOff x="3061" y="2377"/>
            <a:chExt cx="827" cy="752"/>
          </a:xfrm>
        </p:grpSpPr>
        <p:sp>
          <p:nvSpPr>
            <p:cNvPr id="58422" name="Freeform 83"/>
            <p:cNvSpPr>
              <a:spLocks noEditPoints="1"/>
            </p:cNvSpPr>
            <p:nvPr/>
          </p:nvSpPr>
          <p:spPr bwMode="auto">
            <a:xfrm>
              <a:off x="3061" y="2377"/>
              <a:ext cx="827" cy="752"/>
            </a:xfrm>
            <a:custGeom>
              <a:avLst/>
              <a:gdLst>
                <a:gd name="T0" fmla="*/ 0 w 827"/>
                <a:gd name="T1" fmla="*/ 736 h 752"/>
                <a:gd name="T2" fmla="*/ 779 w 827"/>
                <a:gd name="T3" fmla="*/ 28 h 752"/>
                <a:gd name="T4" fmla="*/ 794 w 827"/>
                <a:gd name="T5" fmla="*/ 44 h 752"/>
                <a:gd name="T6" fmla="*/ 15 w 827"/>
                <a:gd name="T7" fmla="*/ 752 h 752"/>
                <a:gd name="T8" fmla="*/ 0 w 827"/>
                <a:gd name="T9" fmla="*/ 736 h 752"/>
                <a:gd name="T10" fmla="*/ 757 w 827"/>
                <a:gd name="T11" fmla="*/ 19 h 752"/>
                <a:gd name="T12" fmla="*/ 827 w 827"/>
                <a:gd name="T13" fmla="*/ 0 h 752"/>
                <a:gd name="T14" fmla="*/ 801 w 827"/>
                <a:gd name="T15" fmla="*/ 68 h 752"/>
                <a:gd name="T16" fmla="*/ 757 w 827"/>
                <a:gd name="T17" fmla="*/ 19 h 7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27"/>
                <a:gd name="T28" fmla="*/ 0 h 752"/>
                <a:gd name="T29" fmla="*/ 827 w 827"/>
                <a:gd name="T30" fmla="*/ 752 h 75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27" h="752">
                  <a:moveTo>
                    <a:pt x="0" y="736"/>
                  </a:moveTo>
                  <a:lnTo>
                    <a:pt x="779" y="28"/>
                  </a:lnTo>
                  <a:lnTo>
                    <a:pt x="794" y="44"/>
                  </a:lnTo>
                  <a:lnTo>
                    <a:pt x="15" y="752"/>
                  </a:lnTo>
                  <a:lnTo>
                    <a:pt x="0" y="736"/>
                  </a:lnTo>
                  <a:close/>
                  <a:moveTo>
                    <a:pt x="757" y="19"/>
                  </a:moveTo>
                  <a:lnTo>
                    <a:pt x="827" y="0"/>
                  </a:lnTo>
                  <a:lnTo>
                    <a:pt x="801" y="68"/>
                  </a:lnTo>
                  <a:lnTo>
                    <a:pt x="757" y="19"/>
                  </a:lnTo>
                  <a:close/>
                </a:path>
              </a:pathLst>
            </a:custGeom>
            <a:solidFill>
              <a:srgbClr val="000000"/>
            </a:solidFill>
            <a:ln w="1588">
              <a:solidFill>
                <a:srgbClr val="000000"/>
              </a:solidFill>
              <a:bevel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grpSp>
          <p:nvGrpSpPr>
            <p:cNvPr id="8" name="Group 84"/>
            <p:cNvGrpSpPr>
              <a:grpSpLocks/>
            </p:cNvGrpSpPr>
            <p:nvPr/>
          </p:nvGrpSpPr>
          <p:grpSpPr bwMode="auto">
            <a:xfrm>
              <a:off x="3367" y="2553"/>
              <a:ext cx="217" cy="379"/>
              <a:chOff x="3367" y="2553"/>
              <a:chExt cx="217" cy="379"/>
            </a:xfrm>
          </p:grpSpPr>
          <p:sp>
            <p:nvSpPr>
              <p:cNvPr id="58425" name="Rectangle 85"/>
              <p:cNvSpPr>
                <a:spLocks noChangeArrowheads="1"/>
              </p:cNvSpPr>
              <p:nvPr/>
            </p:nvSpPr>
            <p:spPr bwMode="auto">
              <a:xfrm>
                <a:off x="3371" y="2557"/>
                <a:ext cx="209" cy="372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58426" name="Freeform 86"/>
              <p:cNvSpPr>
                <a:spLocks noEditPoints="1"/>
              </p:cNvSpPr>
              <p:nvPr/>
            </p:nvSpPr>
            <p:spPr bwMode="auto">
              <a:xfrm>
                <a:off x="3367" y="2553"/>
                <a:ext cx="217" cy="379"/>
              </a:xfrm>
              <a:custGeom>
                <a:avLst/>
                <a:gdLst>
                  <a:gd name="T0" fmla="*/ 184 w 217"/>
                  <a:gd name="T1" fmla="*/ 7 h 379"/>
                  <a:gd name="T2" fmla="*/ 213 w 217"/>
                  <a:gd name="T3" fmla="*/ 0 h 379"/>
                  <a:gd name="T4" fmla="*/ 162 w 217"/>
                  <a:gd name="T5" fmla="*/ 7 h 379"/>
                  <a:gd name="T6" fmla="*/ 133 w 217"/>
                  <a:gd name="T7" fmla="*/ 0 h 379"/>
                  <a:gd name="T8" fmla="*/ 162 w 217"/>
                  <a:gd name="T9" fmla="*/ 7 h 379"/>
                  <a:gd name="T10" fmla="*/ 82 w 217"/>
                  <a:gd name="T11" fmla="*/ 7 h 379"/>
                  <a:gd name="T12" fmla="*/ 111 w 217"/>
                  <a:gd name="T13" fmla="*/ 0 h 379"/>
                  <a:gd name="T14" fmla="*/ 60 w 217"/>
                  <a:gd name="T15" fmla="*/ 7 h 379"/>
                  <a:gd name="T16" fmla="*/ 31 w 217"/>
                  <a:gd name="T17" fmla="*/ 0 h 379"/>
                  <a:gd name="T18" fmla="*/ 60 w 217"/>
                  <a:gd name="T19" fmla="*/ 7 h 379"/>
                  <a:gd name="T20" fmla="*/ 4 w 217"/>
                  <a:gd name="T21" fmla="*/ 7 h 379"/>
                  <a:gd name="T22" fmla="*/ 7 w 217"/>
                  <a:gd name="T23" fmla="*/ 27 h 379"/>
                  <a:gd name="T24" fmla="*/ 0 w 217"/>
                  <a:gd name="T25" fmla="*/ 0 h 379"/>
                  <a:gd name="T26" fmla="*/ 10 w 217"/>
                  <a:gd name="T27" fmla="*/ 7 h 379"/>
                  <a:gd name="T28" fmla="*/ 7 w 217"/>
                  <a:gd name="T29" fmla="*/ 78 h 379"/>
                  <a:gd name="T30" fmla="*/ 0 w 217"/>
                  <a:gd name="T31" fmla="*/ 49 h 379"/>
                  <a:gd name="T32" fmla="*/ 7 w 217"/>
                  <a:gd name="T33" fmla="*/ 100 h 379"/>
                  <a:gd name="T34" fmla="*/ 0 w 217"/>
                  <a:gd name="T35" fmla="*/ 129 h 379"/>
                  <a:gd name="T36" fmla="*/ 7 w 217"/>
                  <a:gd name="T37" fmla="*/ 100 h 379"/>
                  <a:gd name="T38" fmla="*/ 7 w 217"/>
                  <a:gd name="T39" fmla="*/ 180 h 379"/>
                  <a:gd name="T40" fmla="*/ 0 w 217"/>
                  <a:gd name="T41" fmla="*/ 151 h 379"/>
                  <a:gd name="T42" fmla="*/ 7 w 217"/>
                  <a:gd name="T43" fmla="*/ 201 h 379"/>
                  <a:gd name="T44" fmla="*/ 0 w 217"/>
                  <a:gd name="T45" fmla="*/ 231 h 379"/>
                  <a:gd name="T46" fmla="*/ 7 w 217"/>
                  <a:gd name="T47" fmla="*/ 201 h 379"/>
                  <a:gd name="T48" fmla="*/ 7 w 217"/>
                  <a:gd name="T49" fmla="*/ 281 h 379"/>
                  <a:gd name="T50" fmla="*/ 0 w 217"/>
                  <a:gd name="T51" fmla="*/ 252 h 379"/>
                  <a:gd name="T52" fmla="*/ 7 w 217"/>
                  <a:gd name="T53" fmla="*/ 303 h 379"/>
                  <a:gd name="T54" fmla="*/ 0 w 217"/>
                  <a:gd name="T55" fmla="*/ 332 h 379"/>
                  <a:gd name="T56" fmla="*/ 7 w 217"/>
                  <a:gd name="T57" fmla="*/ 303 h 379"/>
                  <a:gd name="T58" fmla="*/ 7 w 217"/>
                  <a:gd name="T59" fmla="*/ 376 h 379"/>
                  <a:gd name="T60" fmla="*/ 11 w 217"/>
                  <a:gd name="T61" fmla="*/ 372 h 379"/>
                  <a:gd name="T62" fmla="*/ 0 w 217"/>
                  <a:gd name="T63" fmla="*/ 379 h 379"/>
                  <a:gd name="T64" fmla="*/ 7 w 217"/>
                  <a:gd name="T65" fmla="*/ 354 h 379"/>
                  <a:gd name="T66" fmla="*/ 62 w 217"/>
                  <a:gd name="T67" fmla="*/ 372 h 379"/>
                  <a:gd name="T68" fmla="*/ 33 w 217"/>
                  <a:gd name="T69" fmla="*/ 379 h 379"/>
                  <a:gd name="T70" fmla="*/ 84 w 217"/>
                  <a:gd name="T71" fmla="*/ 372 h 379"/>
                  <a:gd name="T72" fmla="*/ 113 w 217"/>
                  <a:gd name="T73" fmla="*/ 379 h 379"/>
                  <a:gd name="T74" fmla="*/ 84 w 217"/>
                  <a:gd name="T75" fmla="*/ 372 h 379"/>
                  <a:gd name="T76" fmla="*/ 164 w 217"/>
                  <a:gd name="T77" fmla="*/ 372 h 379"/>
                  <a:gd name="T78" fmla="*/ 134 w 217"/>
                  <a:gd name="T79" fmla="*/ 379 h 379"/>
                  <a:gd name="T80" fmla="*/ 185 w 217"/>
                  <a:gd name="T81" fmla="*/ 372 h 379"/>
                  <a:gd name="T82" fmla="*/ 209 w 217"/>
                  <a:gd name="T83" fmla="*/ 376 h 379"/>
                  <a:gd name="T84" fmla="*/ 217 w 217"/>
                  <a:gd name="T85" fmla="*/ 374 h 379"/>
                  <a:gd name="T86" fmla="*/ 185 w 217"/>
                  <a:gd name="T87" fmla="*/ 379 h 379"/>
                  <a:gd name="T88" fmla="*/ 209 w 217"/>
                  <a:gd name="T89" fmla="*/ 353 h 379"/>
                  <a:gd name="T90" fmla="*/ 217 w 217"/>
                  <a:gd name="T91" fmla="*/ 323 h 379"/>
                  <a:gd name="T92" fmla="*/ 209 w 217"/>
                  <a:gd name="T93" fmla="*/ 353 h 379"/>
                  <a:gd name="T94" fmla="*/ 209 w 217"/>
                  <a:gd name="T95" fmla="*/ 273 h 379"/>
                  <a:gd name="T96" fmla="*/ 217 w 217"/>
                  <a:gd name="T97" fmla="*/ 302 h 379"/>
                  <a:gd name="T98" fmla="*/ 209 w 217"/>
                  <a:gd name="T99" fmla="*/ 251 h 379"/>
                  <a:gd name="T100" fmla="*/ 217 w 217"/>
                  <a:gd name="T101" fmla="*/ 222 h 379"/>
                  <a:gd name="T102" fmla="*/ 209 w 217"/>
                  <a:gd name="T103" fmla="*/ 251 h 379"/>
                  <a:gd name="T104" fmla="*/ 209 w 217"/>
                  <a:gd name="T105" fmla="*/ 171 h 379"/>
                  <a:gd name="T106" fmla="*/ 217 w 217"/>
                  <a:gd name="T107" fmla="*/ 200 h 379"/>
                  <a:gd name="T108" fmla="*/ 209 w 217"/>
                  <a:gd name="T109" fmla="*/ 149 h 379"/>
                  <a:gd name="T110" fmla="*/ 217 w 217"/>
                  <a:gd name="T111" fmla="*/ 120 h 379"/>
                  <a:gd name="T112" fmla="*/ 209 w 217"/>
                  <a:gd name="T113" fmla="*/ 149 h 379"/>
                  <a:gd name="T114" fmla="*/ 209 w 217"/>
                  <a:gd name="T115" fmla="*/ 69 h 379"/>
                  <a:gd name="T116" fmla="*/ 217 w 217"/>
                  <a:gd name="T117" fmla="*/ 98 h 379"/>
                  <a:gd name="T118" fmla="*/ 209 w 217"/>
                  <a:gd name="T119" fmla="*/ 47 h 379"/>
                  <a:gd name="T120" fmla="*/ 217 w 217"/>
                  <a:gd name="T121" fmla="*/ 18 h 379"/>
                  <a:gd name="T122" fmla="*/ 209 w 217"/>
                  <a:gd name="T123" fmla="*/ 47 h 379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217"/>
                  <a:gd name="T187" fmla="*/ 0 h 379"/>
                  <a:gd name="T188" fmla="*/ 217 w 217"/>
                  <a:gd name="T189" fmla="*/ 379 h 379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217" h="379">
                    <a:moveTo>
                      <a:pt x="213" y="7"/>
                    </a:moveTo>
                    <a:lnTo>
                      <a:pt x="184" y="7"/>
                    </a:lnTo>
                    <a:lnTo>
                      <a:pt x="184" y="0"/>
                    </a:lnTo>
                    <a:lnTo>
                      <a:pt x="213" y="0"/>
                    </a:lnTo>
                    <a:lnTo>
                      <a:pt x="213" y="7"/>
                    </a:lnTo>
                    <a:close/>
                    <a:moveTo>
                      <a:pt x="162" y="7"/>
                    </a:moveTo>
                    <a:lnTo>
                      <a:pt x="133" y="7"/>
                    </a:lnTo>
                    <a:lnTo>
                      <a:pt x="133" y="0"/>
                    </a:lnTo>
                    <a:lnTo>
                      <a:pt x="162" y="0"/>
                    </a:lnTo>
                    <a:lnTo>
                      <a:pt x="162" y="7"/>
                    </a:lnTo>
                    <a:close/>
                    <a:moveTo>
                      <a:pt x="111" y="7"/>
                    </a:moveTo>
                    <a:lnTo>
                      <a:pt x="82" y="7"/>
                    </a:lnTo>
                    <a:lnTo>
                      <a:pt x="82" y="0"/>
                    </a:lnTo>
                    <a:lnTo>
                      <a:pt x="111" y="0"/>
                    </a:lnTo>
                    <a:lnTo>
                      <a:pt x="111" y="7"/>
                    </a:lnTo>
                    <a:close/>
                    <a:moveTo>
                      <a:pt x="60" y="7"/>
                    </a:moveTo>
                    <a:lnTo>
                      <a:pt x="31" y="7"/>
                    </a:lnTo>
                    <a:lnTo>
                      <a:pt x="31" y="0"/>
                    </a:lnTo>
                    <a:lnTo>
                      <a:pt x="60" y="0"/>
                    </a:lnTo>
                    <a:lnTo>
                      <a:pt x="60" y="7"/>
                    </a:lnTo>
                    <a:close/>
                    <a:moveTo>
                      <a:pt x="10" y="7"/>
                    </a:moveTo>
                    <a:lnTo>
                      <a:pt x="4" y="7"/>
                    </a:lnTo>
                    <a:lnTo>
                      <a:pt x="7" y="4"/>
                    </a:lnTo>
                    <a:lnTo>
                      <a:pt x="7" y="27"/>
                    </a:lnTo>
                    <a:lnTo>
                      <a:pt x="0" y="27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0" y="7"/>
                    </a:lnTo>
                    <a:close/>
                    <a:moveTo>
                      <a:pt x="7" y="49"/>
                    </a:moveTo>
                    <a:lnTo>
                      <a:pt x="7" y="78"/>
                    </a:lnTo>
                    <a:lnTo>
                      <a:pt x="0" y="78"/>
                    </a:lnTo>
                    <a:lnTo>
                      <a:pt x="0" y="49"/>
                    </a:lnTo>
                    <a:lnTo>
                      <a:pt x="7" y="49"/>
                    </a:lnTo>
                    <a:close/>
                    <a:moveTo>
                      <a:pt x="7" y="100"/>
                    </a:moveTo>
                    <a:lnTo>
                      <a:pt x="7" y="129"/>
                    </a:lnTo>
                    <a:lnTo>
                      <a:pt x="0" y="129"/>
                    </a:lnTo>
                    <a:lnTo>
                      <a:pt x="0" y="100"/>
                    </a:lnTo>
                    <a:lnTo>
                      <a:pt x="7" y="100"/>
                    </a:lnTo>
                    <a:close/>
                    <a:moveTo>
                      <a:pt x="7" y="151"/>
                    </a:moveTo>
                    <a:lnTo>
                      <a:pt x="7" y="180"/>
                    </a:lnTo>
                    <a:lnTo>
                      <a:pt x="0" y="180"/>
                    </a:lnTo>
                    <a:lnTo>
                      <a:pt x="0" y="151"/>
                    </a:lnTo>
                    <a:lnTo>
                      <a:pt x="7" y="151"/>
                    </a:lnTo>
                    <a:close/>
                    <a:moveTo>
                      <a:pt x="7" y="201"/>
                    </a:moveTo>
                    <a:lnTo>
                      <a:pt x="7" y="231"/>
                    </a:lnTo>
                    <a:lnTo>
                      <a:pt x="0" y="231"/>
                    </a:lnTo>
                    <a:lnTo>
                      <a:pt x="0" y="201"/>
                    </a:lnTo>
                    <a:lnTo>
                      <a:pt x="7" y="201"/>
                    </a:lnTo>
                    <a:close/>
                    <a:moveTo>
                      <a:pt x="7" y="252"/>
                    </a:moveTo>
                    <a:lnTo>
                      <a:pt x="7" y="281"/>
                    </a:lnTo>
                    <a:lnTo>
                      <a:pt x="0" y="281"/>
                    </a:lnTo>
                    <a:lnTo>
                      <a:pt x="0" y="252"/>
                    </a:lnTo>
                    <a:lnTo>
                      <a:pt x="7" y="252"/>
                    </a:lnTo>
                    <a:close/>
                    <a:moveTo>
                      <a:pt x="7" y="303"/>
                    </a:moveTo>
                    <a:lnTo>
                      <a:pt x="7" y="332"/>
                    </a:lnTo>
                    <a:lnTo>
                      <a:pt x="0" y="332"/>
                    </a:lnTo>
                    <a:lnTo>
                      <a:pt x="0" y="303"/>
                    </a:lnTo>
                    <a:lnTo>
                      <a:pt x="7" y="303"/>
                    </a:lnTo>
                    <a:close/>
                    <a:moveTo>
                      <a:pt x="7" y="354"/>
                    </a:moveTo>
                    <a:lnTo>
                      <a:pt x="7" y="376"/>
                    </a:lnTo>
                    <a:lnTo>
                      <a:pt x="4" y="372"/>
                    </a:lnTo>
                    <a:lnTo>
                      <a:pt x="11" y="372"/>
                    </a:lnTo>
                    <a:lnTo>
                      <a:pt x="11" y="379"/>
                    </a:lnTo>
                    <a:lnTo>
                      <a:pt x="0" y="379"/>
                    </a:lnTo>
                    <a:lnTo>
                      <a:pt x="0" y="354"/>
                    </a:lnTo>
                    <a:lnTo>
                      <a:pt x="7" y="354"/>
                    </a:lnTo>
                    <a:close/>
                    <a:moveTo>
                      <a:pt x="33" y="372"/>
                    </a:moveTo>
                    <a:lnTo>
                      <a:pt x="62" y="372"/>
                    </a:lnTo>
                    <a:lnTo>
                      <a:pt x="62" y="379"/>
                    </a:lnTo>
                    <a:lnTo>
                      <a:pt x="33" y="379"/>
                    </a:lnTo>
                    <a:lnTo>
                      <a:pt x="33" y="372"/>
                    </a:lnTo>
                    <a:close/>
                    <a:moveTo>
                      <a:pt x="84" y="372"/>
                    </a:moveTo>
                    <a:lnTo>
                      <a:pt x="113" y="372"/>
                    </a:lnTo>
                    <a:lnTo>
                      <a:pt x="113" y="379"/>
                    </a:lnTo>
                    <a:lnTo>
                      <a:pt x="84" y="379"/>
                    </a:lnTo>
                    <a:lnTo>
                      <a:pt x="84" y="372"/>
                    </a:lnTo>
                    <a:close/>
                    <a:moveTo>
                      <a:pt x="134" y="372"/>
                    </a:moveTo>
                    <a:lnTo>
                      <a:pt x="164" y="372"/>
                    </a:lnTo>
                    <a:lnTo>
                      <a:pt x="164" y="379"/>
                    </a:lnTo>
                    <a:lnTo>
                      <a:pt x="134" y="379"/>
                    </a:lnTo>
                    <a:lnTo>
                      <a:pt x="134" y="372"/>
                    </a:lnTo>
                    <a:close/>
                    <a:moveTo>
                      <a:pt x="185" y="372"/>
                    </a:moveTo>
                    <a:lnTo>
                      <a:pt x="213" y="372"/>
                    </a:lnTo>
                    <a:lnTo>
                      <a:pt x="209" y="376"/>
                    </a:lnTo>
                    <a:lnTo>
                      <a:pt x="209" y="374"/>
                    </a:lnTo>
                    <a:lnTo>
                      <a:pt x="217" y="374"/>
                    </a:lnTo>
                    <a:lnTo>
                      <a:pt x="217" y="379"/>
                    </a:lnTo>
                    <a:lnTo>
                      <a:pt x="185" y="379"/>
                    </a:lnTo>
                    <a:lnTo>
                      <a:pt x="185" y="372"/>
                    </a:lnTo>
                    <a:close/>
                    <a:moveTo>
                      <a:pt x="209" y="353"/>
                    </a:moveTo>
                    <a:lnTo>
                      <a:pt x="209" y="323"/>
                    </a:lnTo>
                    <a:lnTo>
                      <a:pt x="217" y="323"/>
                    </a:lnTo>
                    <a:lnTo>
                      <a:pt x="217" y="353"/>
                    </a:lnTo>
                    <a:lnTo>
                      <a:pt x="209" y="353"/>
                    </a:lnTo>
                    <a:close/>
                    <a:moveTo>
                      <a:pt x="209" y="302"/>
                    </a:moveTo>
                    <a:lnTo>
                      <a:pt x="209" y="273"/>
                    </a:lnTo>
                    <a:lnTo>
                      <a:pt x="217" y="273"/>
                    </a:lnTo>
                    <a:lnTo>
                      <a:pt x="217" y="302"/>
                    </a:lnTo>
                    <a:lnTo>
                      <a:pt x="209" y="302"/>
                    </a:lnTo>
                    <a:close/>
                    <a:moveTo>
                      <a:pt x="209" y="251"/>
                    </a:moveTo>
                    <a:lnTo>
                      <a:pt x="209" y="222"/>
                    </a:lnTo>
                    <a:lnTo>
                      <a:pt x="217" y="222"/>
                    </a:lnTo>
                    <a:lnTo>
                      <a:pt x="217" y="251"/>
                    </a:lnTo>
                    <a:lnTo>
                      <a:pt x="209" y="251"/>
                    </a:lnTo>
                    <a:close/>
                    <a:moveTo>
                      <a:pt x="209" y="200"/>
                    </a:moveTo>
                    <a:lnTo>
                      <a:pt x="209" y="171"/>
                    </a:lnTo>
                    <a:lnTo>
                      <a:pt x="217" y="171"/>
                    </a:lnTo>
                    <a:lnTo>
                      <a:pt x="217" y="200"/>
                    </a:lnTo>
                    <a:lnTo>
                      <a:pt x="209" y="200"/>
                    </a:lnTo>
                    <a:close/>
                    <a:moveTo>
                      <a:pt x="209" y="149"/>
                    </a:moveTo>
                    <a:lnTo>
                      <a:pt x="209" y="120"/>
                    </a:lnTo>
                    <a:lnTo>
                      <a:pt x="217" y="120"/>
                    </a:lnTo>
                    <a:lnTo>
                      <a:pt x="217" y="149"/>
                    </a:lnTo>
                    <a:lnTo>
                      <a:pt x="209" y="149"/>
                    </a:lnTo>
                    <a:close/>
                    <a:moveTo>
                      <a:pt x="209" y="98"/>
                    </a:moveTo>
                    <a:lnTo>
                      <a:pt x="209" y="69"/>
                    </a:lnTo>
                    <a:lnTo>
                      <a:pt x="217" y="69"/>
                    </a:lnTo>
                    <a:lnTo>
                      <a:pt x="217" y="98"/>
                    </a:lnTo>
                    <a:lnTo>
                      <a:pt x="209" y="98"/>
                    </a:lnTo>
                    <a:close/>
                    <a:moveTo>
                      <a:pt x="209" y="47"/>
                    </a:moveTo>
                    <a:lnTo>
                      <a:pt x="209" y="18"/>
                    </a:lnTo>
                    <a:lnTo>
                      <a:pt x="217" y="18"/>
                    </a:lnTo>
                    <a:lnTo>
                      <a:pt x="217" y="47"/>
                    </a:lnTo>
                    <a:lnTo>
                      <a:pt x="209" y="47"/>
                    </a:lnTo>
                    <a:close/>
                  </a:path>
                </a:pathLst>
              </a:custGeom>
              <a:solidFill>
                <a:srgbClr val="000000"/>
              </a:solidFill>
              <a:ln w="1588">
                <a:solidFill>
                  <a:srgbClr val="00000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</p:grpSp>
        <p:sp>
          <p:nvSpPr>
            <p:cNvPr id="58424" name="Rectangle 87"/>
            <p:cNvSpPr>
              <a:spLocks noChangeArrowheads="1"/>
            </p:cNvSpPr>
            <p:nvPr/>
          </p:nvSpPr>
          <p:spPr bwMode="auto">
            <a:xfrm>
              <a:off x="3466" y="2610"/>
              <a:ext cx="48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2200">
                  <a:solidFill>
                    <a:srgbClr val="000000"/>
                  </a:solidFill>
                  <a:latin typeface="Symbol" pitchFamily="18" charset="2"/>
                </a:rPr>
                <a:t>ò</a:t>
              </a:r>
              <a:endParaRPr lang="en-US"/>
            </a:p>
          </p:txBody>
        </p:sp>
      </p:grpSp>
      <p:grpSp>
        <p:nvGrpSpPr>
          <p:cNvPr id="9" name="Group 89"/>
          <p:cNvGrpSpPr>
            <a:grpSpLocks/>
          </p:cNvGrpSpPr>
          <p:nvPr/>
        </p:nvGrpSpPr>
        <p:grpSpPr bwMode="auto">
          <a:xfrm>
            <a:off x="4872038" y="2176463"/>
            <a:ext cx="1449387" cy="1403350"/>
            <a:chOff x="3069" y="1371"/>
            <a:chExt cx="913" cy="884"/>
          </a:xfrm>
        </p:grpSpPr>
        <p:sp>
          <p:nvSpPr>
            <p:cNvPr id="58417" name="Freeform 90"/>
            <p:cNvSpPr>
              <a:spLocks noEditPoints="1"/>
            </p:cNvSpPr>
            <p:nvPr/>
          </p:nvSpPr>
          <p:spPr bwMode="auto">
            <a:xfrm>
              <a:off x="3069" y="1371"/>
              <a:ext cx="819" cy="884"/>
            </a:xfrm>
            <a:custGeom>
              <a:avLst/>
              <a:gdLst>
                <a:gd name="T0" fmla="*/ 774 w 819"/>
                <a:gd name="T1" fmla="*/ 851 h 884"/>
                <a:gd name="T2" fmla="*/ 29 w 819"/>
                <a:gd name="T3" fmla="*/ 48 h 884"/>
                <a:gd name="T4" fmla="*/ 45 w 819"/>
                <a:gd name="T5" fmla="*/ 33 h 884"/>
                <a:gd name="T6" fmla="*/ 790 w 819"/>
                <a:gd name="T7" fmla="*/ 836 h 884"/>
                <a:gd name="T8" fmla="*/ 774 w 819"/>
                <a:gd name="T9" fmla="*/ 851 h 884"/>
                <a:gd name="T10" fmla="*/ 798 w 819"/>
                <a:gd name="T11" fmla="*/ 813 h 884"/>
                <a:gd name="T12" fmla="*/ 819 w 819"/>
                <a:gd name="T13" fmla="*/ 884 h 884"/>
                <a:gd name="T14" fmla="*/ 751 w 819"/>
                <a:gd name="T15" fmla="*/ 858 h 884"/>
                <a:gd name="T16" fmla="*/ 798 w 819"/>
                <a:gd name="T17" fmla="*/ 813 h 884"/>
                <a:gd name="T18" fmla="*/ 20 w 819"/>
                <a:gd name="T19" fmla="*/ 70 h 884"/>
                <a:gd name="T20" fmla="*/ 0 w 819"/>
                <a:gd name="T21" fmla="*/ 0 h 884"/>
                <a:gd name="T22" fmla="*/ 68 w 819"/>
                <a:gd name="T23" fmla="*/ 26 h 884"/>
                <a:gd name="T24" fmla="*/ 20 w 819"/>
                <a:gd name="T25" fmla="*/ 70 h 88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819"/>
                <a:gd name="T40" fmla="*/ 0 h 884"/>
                <a:gd name="T41" fmla="*/ 819 w 819"/>
                <a:gd name="T42" fmla="*/ 884 h 884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819" h="884">
                  <a:moveTo>
                    <a:pt x="774" y="851"/>
                  </a:moveTo>
                  <a:lnTo>
                    <a:pt x="29" y="48"/>
                  </a:lnTo>
                  <a:lnTo>
                    <a:pt x="45" y="33"/>
                  </a:lnTo>
                  <a:lnTo>
                    <a:pt x="790" y="836"/>
                  </a:lnTo>
                  <a:lnTo>
                    <a:pt x="774" y="851"/>
                  </a:lnTo>
                  <a:close/>
                  <a:moveTo>
                    <a:pt x="798" y="813"/>
                  </a:moveTo>
                  <a:lnTo>
                    <a:pt x="819" y="884"/>
                  </a:lnTo>
                  <a:lnTo>
                    <a:pt x="751" y="858"/>
                  </a:lnTo>
                  <a:lnTo>
                    <a:pt x="798" y="813"/>
                  </a:lnTo>
                  <a:close/>
                  <a:moveTo>
                    <a:pt x="20" y="70"/>
                  </a:moveTo>
                  <a:lnTo>
                    <a:pt x="0" y="0"/>
                  </a:lnTo>
                  <a:lnTo>
                    <a:pt x="68" y="26"/>
                  </a:lnTo>
                  <a:lnTo>
                    <a:pt x="20" y="70"/>
                  </a:lnTo>
                  <a:close/>
                </a:path>
              </a:pathLst>
            </a:custGeom>
            <a:solidFill>
              <a:srgbClr val="000000"/>
            </a:solidFill>
            <a:ln w="1588">
              <a:solidFill>
                <a:srgbClr val="000000"/>
              </a:solidFill>
              <a:bevel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58418" name="Rectangle 91"/>
            <p:cNvSpPr>
              <a:spLocks noChangeArrowheads="1"/>
            </p:cNvSpPr>
            <p:nvPr/>
          </p:nvSpPr>
          <p:spPr bwMode="auto">
            <a:xfrm>
              <a:off x="3204" y="1458"/>
              <a:ext cx="267" cy="377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58419" name="Rectangle 92"/>
            <p:cNvSpPr>
              <a:spLocks noChangeArrowheads="1"/>
            </p:cNvSpPr>
            <p:nvPr/>
          </p:nvSpPr>
          <p:spPr bwMode="auto">
            <a:xfrm>
              <a:off x="3245" y="1522"/>
              <a:ext cx="155" cy="2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2900" i="1">
                  <a:solidFill>
                    <a:srgbClr val="000000"/>
                  </a:solidFill>
                  <a:latin typeface="Times New Roman" pitchFamily="18" charset="0"/>
                </a:rPr>
                <a:t>C</a:t>
              </a:r>
              <a:endParaRPr lang="en-US"/>
            </a:p>
          </p:txBody>
        </p:sp>
        <p:sp>
          <p:nvSpPr>
            <p:cNvPr id="58420" name="Rectangle 93"/>
            <p:cNvSpPr>
              <a:spLocks noChangeArrowheads="1"/>
            </p:cNvSpPr>
            <p:nvPr/>
          </p:nvSpPr>
          <p:spPr bwMode="auto">
            <a:xfrm>
              <a:off x="3473" y="1892"/>
              <a:ext cx="509" cy="23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58421" name="Rectangle 94"/>
            <p:cNvSpPr>
              <a:spLocks noChangeArrowheads="1"/>
            </p:cNvSpPr>
            <p:nvPr/>
          </p:nvSpPr>
          <p:spPr bwMode="auto">
            <a:xfrm>
              <a:off x="3545" y="1932"/>
              <a:ext cx="261" cy="1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500">
                  <a:solidFill>
                    <a:srgbClr val="000000"/>
                  </a:solidFill>
                  <a:latin typeface="Times New Roman" pitchFamily="18" charset="0"/>
                </a:rPr>
                <a:t>q=Ce</a:t>
              </a:r>
              <a:endParaRPr lang="en-US"/>
            </a:p>
          </p:txBody>
        </p:sp>
      </p:grpSp>
      <p:sp>
        <p:nvSpPr>
          <p:cNvPr id="58400" name="AutoShape 95"/>
          <p:cNvSpPr>
            <a:spLocks noChangeArrowheads="1"/>
          </p:cNvSpPr>
          <p:nvPr/>
        </p:nvSpPr>
        <p:spPr bwMode="auto">
          <a:xfrm>
            <a:off x="177800" y="2439988"/>
            <a:ext cx="1847850" cy="892175"/>
          </a:xfrm>
          <a:prstGeom prst="wedgeEllipseCallout">
            <a:avLst>
              <a:gd name="adj1" fmla="val 90218"/>
              <a:gd name="adj2" fmla="val 7811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cs-CZ"/>
              <a:t>Zobecnělá hybnost</a:t>
            </a:r>
            <a:endParaRPr lang="en-US"/>
          </a:p>
        </p:txBody>
      </p:sp>
      <p:grpSp>
        <p:nvGrpSpPr>
          <p:cNvPr id="10" name="Group 97"/>
          <p:cNvGrpSpPr>
            <a:grpSpLocks/>
          </p:cNvGrpSpPr>
          <p:nvPr/>
        </p:nvGrpSpPr>
        <p:grpSpPr bwMode="auto">
          <a:xfrm>
            <a:off x="2851150" y="2208213"/>
            <a:ext cx="1495425" cy="1076325"/>
            <a:chOff x="1796" y="1391"/>
            <a:chExt cx="942" cy="678"/>
          </a:xfrm>
        </p:grpSpPr>
        <p:sp>
          <p:nvSpPr>
            <p:cNvPr id="58412" name="Freeform 98"/>
            <p:cNvSpPr>
              <a:spLocks noEditPoints="1"/>
            </p:cNvSpPr>
            <p:nvPr/>
          </p:nvSpPr>
          <p:spPr bwMode="auto">
            <a:xfrm>
              <a:off x="1796" y="1391"/>
              <a:ext cx="942" cy="678"/>
            </a:xfrm>
            <a:custGeom>
              <a:avLst/>
              <a:gdLst>
                <a:gd name="T0" fmla="*/ 942 w 942"/>
                <a:gd name="T1" fmla="*/ 18 h 678"/>
                <a:gd name="T2" fmla="*/ 51 w 942"/>
                <a:gd name="T3" fmla="*/ 655 h 678"/>
                <a:gd name="T4" fmla="*/ 38 w 942"/>
                <a:gd name="T5" fmla="*/ 637 h 678"/>
                <a:gd name="T6" fmla="*/ 929 w 942"/>
                <a:gd name="T7" fmla="*/ 0 h 678"/>
                <a:gd name="T8" fmla="*/ 942 w 942"/>
                <a:gd name="T9" fmla="*/ 18 h 678"/>
                <a:gd name="T10" fmla="*/ 72 w 942"/>
                <a:gd name="T11" fmla="*/ 666 h 678"/>
                <a:gd name="T12" fmla="*/ 0 w 942"/>
                <a:gd name="T13" fmla="*/ 678 h 678"/>
                <a:gd name="T14" fmla="*/ 34 w 942"/>
                <a:gd name="T15" fmla="*/ 613 h 678"/>
                <a:gd name="T16" fmla="*/ 72 w 942"/>
                <a:gd name="T17" fmla="*/ 666 h 67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942"/>
                <a:gd name="T28" fmla="*/ 0 h 678"/>
                <a:gd name="T29" fmla="*/ 942 w 942"/>
                <a:gd name="T30" fmla="*/ 678 h 67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942" h="678">
                  <a:moveTo>
                    <a:pt x="942" y="18"/>
                  </a:moveTo>
                  <a:lnTo>
                    <a:pt x="51" y="655"/>
                  </a:lnTo>
                  <a:lnTo>
                    <a:pt x="38" y="637"/>
                  </a:lnTo>
                  <a:lnTo>
                    <a:pt x="929" y="0"/>
                  </a:lnTo>
                  <a:lnTo>
                    <a:pt x="942" y="18"/>
                  </a:lnTo>
                  <a:close/>
                  <a:moveTo>
                    <a:pt x="72" y="666"/>
                  </a:moveTo>
                  <a:lnTo>
                    <a:pt x="0" y="678"/>
                  </a:lnTo>
                  <a:lnTo>
                    <a:pt x="34" y="613"/>
                  </a:lnTo>
                  <a:lnTo>
                    <a:pt x="72" y="666"/>
                  </a:lnTo>
                  <a:close/>
                </a:path>
              </a:pathLst>
            </a:custGeom>
            <a:solidFill>
              <a:srgbClr val="000000"/>
            </a:solidFill>
            <a:ln w="1588">
              <a:solidFill>
                <a:srgbClr val="000000"/>
              </a:solidFill>
              <a:bevel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grpSp>
          <p:nvGrpSpPr>
            <p:cNvPr id="11" name="Group 99"/>
            <p:cNvGrpSpPr>
              <a:grpSpLocks/>
            </p:cNvGrpSpPr>
            <p:nvPr/>
          </p:nvGrpSpPr>
          <p:grpSpPr bwMode="auto">
            <a:xfrm>
              <a:off x="2141" y="1540"/>
              <a:ext cx="216" cy="379"/>
              <a:chOff x="2141" y="1540"/>
              <a:chExt cx="216" cy="379"/>
            </a:xfrm>
          </p:grpSpPr>
          <p:sp>
            <p:nvSpPr>
              <p:cNvPr id="58415" name="Rectangle 100"/>
              <p:cNvSpPr>
                <a:spLocks noChangeArrowheads="1"/>
              </p:cNvSpPr>
              <p:nvPr/>
            </p:nvSpPr>
            <p:spPr bwMode="auto">
              <a:xfrm>
                <a:off x="2145" y="1544"/>
                <a:ext cx="209" cy="372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58416" name="Freeform 101"/>
              <p:cNvSpPr>
                <a:spLocks noEditPoints="1"/>
              </p:cNvSpPr>
              <p:nvPr/>
            </p:nvSpPr>
            <p:spPr bwMode="auto">
              <a:xfrm>
                <a:off x="2141" y="1540"/>
                <a:ext cx="216" cy="379"/>
              </a:xfrm>
              <a:custGeom>
                <a:avLst/>
                <a:gdLst>
                  <a:gd name="T0" fmla="*/ 184 w 216"/>
                  <a:gd name="T1" fmla="*/ 7 h 379"/>
                  <a:gd name="T2" fmla="*/ 213 w 216"/>
                  <a:gd name="T3" fmla="*/ 0 h 379"/>
                  <a:gd name="T4" fmla="*/ 162 w 216"/>
                  <a:gd name="T5" fmla="*/ 7 h 379"/>
                  <a:gd name="T6" fmla="*/ 133 w 216"/>
                  <a:gd name="T7" fmla="*/ 0 h 379"/>
                  <a:gd name="T8" fmla="*/ 162 w 216"/>
                  <a:gd name="T9" fmla="*/ 7 h 379"/>
                  <a:gd name="T10" fmla="*/ 82 w 216"/>
                  <a:gd name="T11" fmla="*/ 7 h 379"/>
                  <a:gd name="T12" fmla="*/ 111 w 216"/>
                  <a:gd name="T13" fmla="*/ 0 h 379"/>
                  <a:gd name="T14" fmla="*/ 60 w 216"/>
                  <a:gd name="T15" fmla="*/ 7 h 379"/>
                  <a:gd name="T16" fmla="*/ 31 w 216"/>
                  <a:gd name="T17" fmla="*/ 0 h 379"/>
                  <a:gd name="T18" fmla="*/ 60 w 216"/>
                  <a:gd name="T19" fmla="*/ 7 h 379"/>
                  <a:gd name="T20" fmla="*/ 4 w 216"/>
                  <a:gd name="T21" fmla="*/ 7 h 379"/>
                  <a:gd name="T22" fmla="*/ 7 w 216"/>
                  <a:gd name="T23" fmla="*/ 27 h 379"/>
                  <a:gd name="T24" fmla="*/ 0 w 216"/>
                  <a:gd name="T25" fmla="*/ 0 h 379"/>
                  <a:gd name="T26" fmla="*/ 9 w 216"/>
                  <a:gd name="T27" fmla="*/ 7 h 379"/>
                  <a:gd name="T28" fmla="*/ 7 w 216"/>
                  <a:gd name="T29" fmla="*/ 78 h 379"/>
                  <a:gd name="T30" fmla="*/ 0 w 216"/>
                  <a:gd name="T31" fmla="*/ 49 h 379"/>
                  <a:gd name="T32" fmla="*/ 7 w 216"/>
                  <a:gd name="T33" fmla="*/ 100 h 379"/>
                  <a:gd name="T34" fmla="*/ 0 w 216"/>
                  <a:gd name="T35" fmla="*/ 129 h 379"/>
                  <a:gd name="T36" fmla="*/ 7 w 216"/>
                  <a:gd name="T37" fmla="*/ 100 h 379"/>
                  <a:gd name="T38" fmla="*/ 7 w 216"/>
                  <a:gd name="T39" fmla="*/ 179 h 379"/>
                  <a:gd name="T40" fmla="*/ 0 w 216"/>
                  <a:gd name="T41" fmla="*/ 150 h 379"/>
                  <a:gd name="T42" fmla="*/ 7 w 216"/>
                  <a:gd name="T43" fmla="*/ 201 h 379"/>
                  <a:gd name="T44" fmla="*/ 0 w 216"/>
                  <a:gd name="T45" fmla="*/ 230 h 379"/>
                  <a:gd name="T46" fmla="*/ 7 w 216"/>
                  <a:gd name="T47" fmla="*/ 201 h 379"/>
                  <a:gd name="T48" fmla="*/ 7 w 216"/>
                  <a:gd name="T49" fmla="*/ 281 h 379"/>
                  <a:gd name="T50" fmla="*/ 0 w 216"/>
                  <a:gd name="T51" fmla="*/ 252 h 379"/>
                  <a:gd name="T52" fmla="*/ 7 w 216"/>
                  <a:gd name="T53" fmla="*/ 303 h 379"/>
                  <a:gd name="T54" fmla="*/ 0 w 216"/>
                  <a:gd name="T55" fmla="*/ 332 h 379"/>
                  <a:gd name="T56" fmla="*/ 7 w 216"/>
                  <a:gd name="T57" fmla="*/ 303 h 379"/>
                  <a:gd name="T58" fmla="*/ 7 w 216"/>
                  <a:gd name="T59" fmla="*/ 376 h 379"/>
                  <a:gd name="T60" fmla="*/ 11 w 216"/>
                  <a:gd name="T61" fmla="*/ 372 h 379"/>
                  <a:gd name="T62" fmla="*/ 0 w 216"/>
                  <a:gd name="T63" fmla="*/ 379 h 379"/>
                  <a:gd name="T64" fmla="*/ 7 w 216"/>
                  <a:gd name="T65" fmla="*/ 354 h 379"/>
                  <a:gd name="T66" fmla="*/ 62 w 216"/>
                  <a:gd name="T67" fmla="*/ 372 h 379"/>
                  <a:gd name="T68" fmla="*/ 33 w 216"/>
                  <a:gd name="T69" fmla="*/ 379 h 379"/>
                  <a:gd name="T70" fmla="*/ 84 w 216"/>
                  <a:gd name="T71" fmla="*/ 372 h 379"/>
                  <a:gd name="T72" fmla="*/ 113 w 216"/>
                  <a:gd name="T73" fmla="*/ 379 h 379"/>
                  <a:gd name="T74" fmla="*/ 84 w 216"/>
                  <a:gd name="T75" fmla="*/ 372 h 379"/>
                  <a:gd name="T76" fmla="*/ 163 w 216"/>
                  <a:gd name="T77" fmla="*/ 372 h 379"/>
                  <a:gd name="T78" fmla="*/ 134 w 216"/>
                  <a:gd name="T79" fmla="*/ 379 h 379"/>
                  <a:gd name="T80" fmla="*/ 185 w 216"/>
                  <a:gd name="T81" fmla="*/ 372 h 379"/>
                  <a:gd name="T82" fmla="*/ 209 w 216"/>
                  <a:gd name="T83" fmla="*/ 376 h 379"/>
                  <a:gd name="T84" fmla="*/ 216 w 216"/>
                  <a:gd name="T85" fmla="*/ 374 h 379"/>
                  <a:gd name="T86" fmla="*/ 185 w 216"/>
                  <a:gd name="T87" fmla="*/ 379 h 379"/>
                  <a:gd name="T88" fmla="*/ 209 w 216"/>
                  <a:gd name="T89" fmla="*/ 352 h 379"/>
                  <a:gd name="T90" fmla="*/ 216 w 216"/>
                  <a:gd name="T91" fmla="*/ 323 h 379"/>
                  <a:gd name="T92" fmla="*/ 209 w 216"/>
                  <a:gd name="T93" fmla="*/ 352 h 379"/>
                  <a:gd name="T94" fmla="*/ 209 w 216"/>
                  <a:gd name="T95" fmla="*/ 272 h 379"/>
                  <a:gd name="T96" fmla="*/ 216 w 216"/>
                  <a:gd name="T97" fmla="*/ 302 h 379"/>
                  <a:gd name="T98" fmla="*/ 209 w 216"/>
                  <a:gd name="T99" fmla="*/ 251 h 379"/>
                  <a:gd name="T100" fmla="*/ 216 w 216"/>
                  <a:gd name="T101" fmla="*/ 222 h 379"/>
                  <a:gd name="T102" fmla="*/ 209 w 216"/>
                  <a:gd name="T103" fmla="*/ 251 h 379"/>
                  <a:gd name="T104" fmla="*/ 209 w 216"/>
                  <a:gd name="T105" fmla="*/ 171 h 379"/>
                  <a:gd name="T106" fmla="*/ 216 w 216"/>
                  <a:gd name="T107" fmla="*/ 200 h 379"/>
                  <a:gd name="T108" fmla="*/ 209 w 216"/>
                  <a:gd name="T109" fmla="*/ 149 h 379"/>
                  <a:gd name="T110" fmla="*/ 216 w 216"/>
                  <a:gd name="T111" fmla="*/ 120 h 379"/>
                  <a:gd name="T112" fmla="*/ 209 w 216"/>
                  <a:gd name="T113" fmla="*/ 149 h 379"/>
                  <a:gd name="T114" fmla="*/ 209 w 216"/>
                  <a:gd name="T115" fmla="*/ 69 h 379"/>
                  <a:gd name="T116" fmla="*/ 216 w 216"/>
                  <a:gd name="T117" fmla="*/ 98 h 379"/>
                  <a:gd name="T118" fmla="*/ 209 w 216"/>
                  <a:gd name="T119" fmla="*/ 47 h 379"/>
                  <a:gd name="T120" fmla="*/ 216 w 216"/>
                  <a:gd name="T121" fmla="*/ 18 h 379"/>
                  <a:gd name="T122" fmla="*/ 209 w 216"/>
                  <a:gd name="T123" fmla="*/ 47 h 379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216"/>
                  <a:gd name="T187" fmla="*/ 0 h 379"/>
                  <a:gd name="T188" fmla="*/ 216 w 216"/>
                  <a:gd name="T189" fmla="*/ 379 h 379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216" h="379">
                    <a:moveTo>
                      <a:pt x="213" y="7"/>
                    </a:moveTo>
                    <a:lnTo>
                      <a:pt x="184" y="7"/>
                    </a:lnTo>
                    <a:lnTo>
                      <a:pt x="184" y="0"/>
                    </a:lnTo>
                    <a:lnTo>
                      <a:pt x="213" y="0"/>
                    </a:lnTo>
                    <a:lnTo>
                      <a:pt x="213" y="7"/>
                    </a:lnTo>
                    <a:close/>
                    <a:moveTo>
                      <a:pt x="162" y="7"/>
                    </a:moveTo>
                    <a:lnTo>
                      <a:pt x="133" y="7"/>
                    </a:lnTo>
                    <a:lnTo>
                      <a:pt x="133" y="0"/>
                    </a:lnTo>
                    <a:lnTo>
                      <a:pt x="162" y="0"/>
                    </a:lnTo>
                    <a:lnTo>
                      <a:pt x="162" y="7"/>
                    </a:lnTo>
                    <a:close/>
                    <a:moveTo>
                      <a:pt x="111" y="7"/>
                    </a:moveTo>
                    <a:lnTo>
                      <a:pt x="82" y="7"/>
                    </a:lnTo>
                    <a:lnTo>
                      <a:pt x="82" y="0"/>
                    </a:lnTo>
                    <a:lnTo>
                      <a:pt x="111" y="0"/>
                    </a:lnTo>
                    <a:lnTo>
                      <a:pt x="111" y="7"/>
                    </a:lnTo>
                    <a:close/>
                    <a:moveTo>
                      <a:pt x="60" y="7"/>
                    </a:moveTo>
                    <a:lnTo>
                      <a:pt x="31" y="7"/>
                    </a:lnTo>
                    <a:lnTo>
                      <a:pt x="31" y="0"/>
                    </a:lnTo>
                    <a:lnTo>
                      <a:pt x="60" y="0"/>
                    </a:lnTo>
                    <a:lnTo>
                      <a:pt x="60" y="7"/>
                    </a:lnTo>
                    <a:close/>
                    <a:moveTo>
                      <a:pt x="9" y="7"/>
                    </a:moveTo>
                    <a:lnTo>
                      <a:pt x="4" y="7"/>
                    </a:lnTo>
                    <a:lnTo>
                      <a:pt x="7" y="4"/>
                    </a:lnTo>
                    <a:lnTo>
                      <a:pt x="7" y="27"/>
                    </a:lnTo>
                    <a:lnTo>
                      <a:pt x="0" y="27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9" y="7"/>
                    </a:lnTo>
                    <a:close/>
                    <a:moveTo>
                      <a:pt x="7" y="49"/>
                    </a:moveTo>
                    <a:lnTo>
                      <a:pt x="7" y="78"/>
                    </a:lnTo>
                    <a:lnTo>
                      <a:pt x="0" y="78"/>
                    </a:lnTo>
                    <a:lnTo>
                      <a:pt x="0" y="49"/>
                    </a:lnTo>
                    <a:lnTo>
                      <a:pt x="7" y="49"/>
                    </a:lnTo>
                    <a:close/>
                    <a:moveTo>
                      <a:pt x="7" y="100"/>
                    </a:moveTo>
                    <a:lnTo>
                      <a:pt x="7" y="129"/>
                    </a:lnTo>
                    <a:lnTo>
                      <a:pt x="0" y="129"/>
                    </a:lnTo>
                    <a:lnTo>
                      <a:pt x="0" y="100"/>
                    </a:lnTo>
                    <a:lnTo>
                      <a:pt x="7" y="100"/>
                    </a:lnTo>
                    <a:close/>
                    <a:moveTo>
                      <a:pt x="7" y="150"/>
                    </a:moveTo>
                    <a:lnTo>
                      <a:pt x="7" y="179"/>
                    </a:lnTo>
                    <a:lnTo>
                      <a:pt x="0" y="179"/>
                    </a:lnTo>
                    <a:lnTo>
                      <a:pt x="0" y="150"/>
                    </a:lnTo>
                    <a:lnTo>
                      <a:pt x="7" y="150"/>
                    </a:lnTo>
                    <a:close/>
                    <a:moveTo>
                      <a:pt x="7" y="201"/>
                    </a:moveTo>
                    <a:lnTo>
                      <a:pt x="7" y="230"/>
                    </a:lnTo>
                    <a:lnTo>
                      <a:pt x="0" y="230"/>
                    </a:lnTo>
                    <a:lnTo>
                      <a:pt x="0" y="201"/>
                    </a:lnTo>
                    <a:lnTo>
                      <a:pt x="7" y="201"/>
                    </a:lnTo>
                    <a:close/>
                    <a:moveTo>
                      <a:pt x="7" y="252"/>
                    </a:moveTo>
                    <a:lnTo>
                      <a:pt x="7" y="281"/>
                    </a:lnTo>
                    <a:lnTo>
                      <a:pt x="0" y="281"/>
                    </a:lnTo>
                    <a:lnTo>
                      <a:pt x="0" y="252"/>
                    </a:lnTo>
                    <a:lnTo>
                      <a:pt x="7" y="252"/>
                    </a:lnTo>
                    <a:close/>
                    <a:moveTo>
                      <a:pt x="7" y="303"/>
                    </a:moveTo>
                    <a:lnTo>
                      <a:pt x="7" y="332"/>
                    </a:lnTo>
                    <a:lnTo>
                      <a:pt x="0" y="332"/>
                    </a:lnTo>
                    <a:lnTo>
                      <a:pt x="0" y="303"/>
                    </a:lnTo>
                    <a:lnTo>
                      <a:pt x="7" y="303"/>
                    </a:lnTo>
                    <a:close/>
                    <a:moveTo>
                      <a:pt x="7" y="354"/>
                    </a:moveTo>
                    <a:lnTo>
                      <a:pt x="7" y="376"/>
                    </a:lnTo>
                    <a:lnTo>
                      <a:pt x="4" y="372"/>
                    </a:lnTo>
                    <a:lnTo>
                      <a:pt x="11" y="372"/>
                    </a:lnTo>
                    <a:lnTo>
                      <a:pt x="11" y="379"/>
                    </a:lnTo>
                    <a:lnTo>
                      <a:pt x="0" y="379"/>
                    </a:lnTo>
                    <a:lnTo>
                      <a:pt x="0" y="354"/>
                    </a:lnTo>
                    <a:lnTo>
                      <a:pt x="7" y="354"/>
                    </a:lnTo>
                    <a:close/>
                    <a:moveTo>
                      <a:pt x="33" y="372"/>
                    </a:moveTo>
                    <a:lnTo>
                      <a:pt x="62" y="372"/>
                    </a:lnTo>
                    <a:lnTo>
                      <a:pt x="62" y="379"/>
                    </a:lnTo>
                    <a:lnTo>
                      <a:pt x="33" y="379"/>
                    </a:lnTo>
                    <a:lnTo>
                      <a:pt x="33" y="372"/>
                    </a:lnTo>
                    <a:close/>
                    <a:moveTo>
                      <a:pt x="84" y="372"/>
                    </a:moveTo>
                    <a:lnTo>
                      <a:pt x="113" y="372"/>
                    </a:lnTo>
                    <a:lnTo>
                      <a:pt x="113" y="379"/>
                    </a:lnTo>
                    <a:lnTo>
                      <a:pt x="84" y="379"/>
                    </a:lnTo>
                    <a:lnTo>
                      <a:pt x="84" y="372"/>
                    </a:lnTo>
                    <a:close/>
                    <a:moveTo>
                      <a:pt x="134" y="372"/>
                    </a:moveTo>
                    <a:lnTo>
                      <a:pt x="163" y="372"/>
                    </a:lnTo>
                    <a:lnTo>
                      <a:pt x="163" y="379"/>
                    </a:lnTo>
                    <a:lnTo>
                      <a:pt x="134" y="379"/>
                    </a:lnTo>
                    <a:lnTo>
                      <a:pt x="134" y="372"/>
                    </a:lnTo>
                    <a:close/>
                    <a:moveTo>
                      <a:pt x="185" y="372"/>
                    </a:moveTo>
                    <a:lnTo>
                      <a:pt x="213" y="372"/>
                    </a:lnTo>
                    <a:lnTo>
                      <a:pt x="209" y="376"/>
                    </a:lnTo>
                    <a:lnTo>
                      <a:pt x="209" y="374"/>
                    </a:lnTo>
                    <a:lnTo>
                      <a:pt x="216" y="374"/>
                    </a:lnTo>
                    <a:lnTo>
                      <a:pt x="216" y="379"/>
                    </a:lnTo>
                    <a:lnTo>
                      <a:pt x="185" y="379"/>
                    </a:lnTo>
                    <a:lnTo>
                      <a:pt x="185" y="372"/>
                    </a:lnTo>
                    <a:close/>
                    <a:moveTo>
                      <a:pt x="209" y="352"/>
                    </a:moveTo>
                    <a:lnTo>
                      <a:pt x="209" y="323"/>
                    </a:lnTo>
                    <a:lnTo>
                      <a:pt x="216" y="323"/>
                    </a:lnTo>
                    <a:lnTo>
                      <a:pt x="216" y="352"/>
                    </a:lnTo>
                    <a:lnTo>
                      <a:pt x="209" y="352"/>
                    </a:lnTo>
                    <a:close/>
                    <a:moveTo>
                      <a:pt x="209" y="302"/>
                    </a:moveTo>
                    <a:lnTo>
                      <a:pt x="209" y="272"/>
                    </a:lnTo>
                    <a:lnTo>
                      <a:pt x="216" y="272"/>
                    </a:lnTo>
                    <a:lnTo>
                      <a:pt x="216" y="302"/>
                    </a:lnTo>
                    <a:lnTo>
                      <a:pt x="209" y="302"/>
                    </a:lnTo>
                    <a:close/>
                    <a:moveTo>
                      <a:pt x="209" y="251"/>
                    </a:moveTo>
                    <a:lnTo>
                      <a:pt x="209" y="222"/>
                    </a:lnTo>
                    <a:lnTo>
                      <a:pt x="216" y="222"/>
                    </a:lnTo>
                    <a:lnTo>
                      <a:pt x="216" y="251"/>
                    </a:lnTo>
                    <a:lnTo>
                      <a:pt x="209" y="251"/>
                    </a:lnTo>
                    <a:close/>
                    <a:moveTo>
                      <a:pt x="209" y="200"/>
                    </a:moveTo>
                    <a:lnTo>
                      <a:pt x="209" y="171"/>
                    </a:lnTo>
                    <a:lnTo>
                      <a:pt x="216" y="171"/>
                    </a:lnTo>
                    <a:lnTo>
                      <a:pt x="216" y="200"/>
                    </a:lnTo>
                    <a:lnTo>
                      <a:pt x="209" y="200"/>
                    </a:lnTo>
                    <a:close/>
                    <a:moveTo>
                      <a:pt x="209" y="149"/>
                    </a:moveTo>
                    <a:lnTo>
                      <a:pt x="209" y="120"/>
                    </a:lnTo>
                    <a:lnTo>
                      <a:pt x="216" y="120"/>
                    </a:lnTo>
                    <a:lnTo>
                      <a:pt x="216" y="149"/>
                    </a:lnTo>
                    <a:lnTo>
                      <a:pt x="209" y="149"/>
                    </a:lnTo>
                    <a:close/>
                    <a:moveTo>
                      <a:pt x="209" y="98"/>
                    </a:moveTo>
                    <a:lnTo>
                      <a:pt x="209" y="69"/>
                    </a:lnTo>
                    <a:lnTo>
                      <a:pt x="216" y="69"/>
                    </a:lnTo>
                    <a:lnTo>
                      <a:pt x="216" y="98"/>
                    </a:lnTo>
                    <a:lnTo>
                      <a:pt x="209" y="98"/>
                    </a:lnTo>
                    <a:close/>
                    <a:moveTo>
                      <a:pt x="209" y="47"/>
                    </a:moveTo>
                    <a:lnTo>
                      <a:pt x="209" y="18"/>
                    </a:lnTo>
                    <a:lnTo>
                      <a:pt x="216" y="18"/>
                    </a:lnTo>
                    <a:lnTo>
                      <a:pt x="216" y="47"/>
                    </a:lnTo>
                    <a:lnTo>
                      <a:pt x="209" y="47"/>
                    </a:lnTo>
                    <a:close/>
                  </a:path>
                </a:pathLst>
              </a:custGeom>
              <a:solidFill>
                <a:srgbClr val="000000"/>
              </a:solidFill>
              <a:ln w="1588">
                <a:solidFill>
                  <a:srgbClr val="000000"/>
                </a:solidFill>
                <a:bevel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</p:grpSp>
        <p:sp>
          <p:nvSpPr>
            <p:cNvPr id="58414" name="Rectangle 102"/>
            <p:cNvSpPr>
              <a:spLocks noChangeArrowheads="1"/>
            </p:cNvSpPr>
            <p:nvPr/>
          </p:nvSpPr>
          <p:spPr bwMode="auto">
            <a:xfrm>
              <a:off x="2240" y="1595"/>
              <a:ext cx="48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2200">
                  <a:solidFill>
                    <a:srgbClr val="000000"/>
                  </a:solidFill>
                  <a:latin typeface="Symbol" pitchFamily="18" charset="2"/>
                </a:rPr>
                <a:t>ò</a:t>
              </a:r>
              <a:endParaRPr lang="en-US"/>
            </a:p>
          </p:txBody>
        </p:sp>
      </p:grpSp>
      <p:grpSp>
        <p:nvGrpSpPr>
          <p:cNvPr id="12" name="Group 109"/>
          <p:cNvGrpSpPr>
            <a:grpSpLocks/>
          </p:cNvGrpSpPr>
          <p:nvPr/>
        </p:nvGrpSpPr>
        <p:grpSpPr bwMode="auto">
          <a:xfrm>
            <a:off x="2851150" y="3883025"/>
            <a:ext cx="1539875" cy="1071563"/>
            <a:chOff x="1796" y="2446"/>
            <a:chExt cx="970" cy="675"/>
          </a:xfrm>
        </p:grpSpPr>
        <p:sp>
          <p:nvSpPr>
            <p:cNvPr id="58405" name="Freeform 110"/>
            <p:cNvSpPr>
              <a:spLocks noEditPoints="1"/>
            </p:cNvSpPr>
            <p:nvPr/>
          </p:nvSpPr>
          <p:spPr bwMode="auto">
            <a:xfrm>
              <a:off x="1796" y="2446"/>
              <a:ext cx="970" cy="675"/>
            </a:xfrm>
            <a:custGeom>
              <a:avLst/>
              <a:gdLst>
                <a:gd name="T0" fmla="*/ 51 w 970"/>
                <a:gd name="T1" fmla="*/ 23 h 675"/>
                <a:gd name="T2" fmla="*/ 932 w 970"/>
                <a:gd name="T3" fmla="*/ 635 h 675"/>
                <a:gd name="T4" fmla="*/ 919 w 970"/>
                <a:gd name="T5" fmla="*/ 652 h 675"/>
                <a:gd name="T6" fmla="*/ 39 w 970"/>
                <a:gd name="T7" fmla="*/ 40 h 675"/>
                <a:gd name="T8" fmla="*/ 51 w 970"/>
                <a:gd name="T9" fmla="*/ 23 h 675"/>
                <a:gd name="T10" fmla="*/ 35 w 970"/>
                <a:gd name="T11" fmla="*/ 65 h 675"/>
                <a:gd name="T12" fmla="*/ 0 w 970"/>
                <a:gd name="T13" fmla="*/ 0 h 675"/>
                <a:gd name="T14" fmla="*/ 72 w 970"/>
                <a:gd name="T15" fmla="*/ 11 h 675"/>
                <a:gd name="T16" fmla="*/ 35 w 970"/>
                <a:gd name="T17" fmla="*/ 65 h 675"/>
                <a:gd name="T18" fmla="*/ 935 w 970"/>
                <a:gd name="T19" fmla="*/ 610 h 675"/>
                <a:gd name="T20" fmla="*/ 970 w 970"/>
                <a:gd name="T21" fmla="*/ 675 h 675"/>
                <a:gd name="T22" fmla="*/ 898 w 970"/>
                <a:gd name="T23" fmla="*/ 664 h 675"/>
                <a:gd name="T24" fmla="*/ 935 w 970"/>
                <a:gd name="T25" fmla="*/ 610 h 67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970"/>
                <a:gd name="T40" fmla="*/ 0 h 675"/>
                <a:gd name="T41" fmla="*/ 970 w 970"/>
                <a:gd name="T42" fmla="*/ 675 h 67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970" h="675">
                  <a:moveTo>
                    <a:pt x="51" y="23"/>
                  </a:moveTo>
                  <a:lnTo>
                    <a:pt x="932" y="635"/>
                  </a:lnTo>
                  <a:lnTo>
                    <a:pt x="919" y="652"/>
                  </a:lnTo>
                  <a:lnTo>
                    <a:pt x="39" y="40"/>
                  </a:lnTo>
                  <a:lnTo>
                    <a:pt x="51" y="23"/>
                  </a:lnTo>
                  <a:close/>
                  <a:moveTo>
                    <a:pt x="35" y="65"/>
                  </a:moveTo>
                  <a:lnTo>
                    <a:pt x="0" y="0"/>
                  </a:lnTo>
                  <a:lnTo>
                    <a:pt x="72" y="11"/>
                  </a:lnTo>
                  <a:lnTo>
                    <a:pt x="35" y="65"/>
                  </a:lnTo>
                  <a:close/>
                  <a:moveTo>
                    <a:pt x="935" y="610"/>
                  </a:moveTo>
                  <a:lnTo>
                    <a:pt x="970" y="675"/>
                  </a:lnTo>
                  <a:lnTo>
                    <a:pt x="898" y="664"/>
                  </a:lnTo>
                  <a:lnTo>
                    <a:pt x="935" y="610"/>
                  </a:lnTo>
                  <a:close/>
                </a:path>
              </a:pathLst>
            </a:custGeom>
            <a:solidFill>
              <a:srgbClr val="000000"/>
            </a:solidFill>
            <a:ln w="1588">
              <a:solidFill>
                <a:srgbClr val="000000"/>
              </a:solidFill>
              <a:bevel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grpSp>
          <p:nvGrpSpPr>
            <p:cNvPr id="13" name="Group 111"/>
            <p:cNvGrpSpPr>
              <a:grpSpLocks/>
            </p:cNvGrpSpPr>
            <p:nvPr/>
          </p:nvGrpSpPr>
          <p:grpSpPr bwMode="auto">
            <a:xfrm>
              <a:off x="2354" y="2722"/>
              <a:ext cx="199" cy="378"/>
              <a:chOff x="1808" y="3357"/>
              <a:chExt cx="199" cy="378"/>
            </a:xfrm>
          </p:grpSpPr>
          <p:sp>
            <p:nvSpPr>
              <p:cNvPr id="58410" name="Rectangle 112"/>
              <p:cNvSpPr>
                <a:spLocks noChangeArrowheads="1"/>
              </p:cNvSpPr>
              <p:nvPr/>
            </p:nvSpPr>
            <p:spPr bwMode="auto">
              <a:xfrm>
                <a:off x="1808" y="3357"/>
                <a:ext cx="199" cy="37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58411" name="Rectangle 113"/>
              <p:cNvSpPr>
                <a:spLocks noChangeArrowheads="1"/>
              </p:cNvSpPr>
              <p:nvPr/>
            </p:nvSpPr>
            <p:spPr bwMode="auto">
              <a:xfrm>
                <a:off x="1840" y="3411"/>
                <a:ext cx="129" cy="27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900" i="1">
                    <a:solidFill>
                      <a:srgbClr val="000000"/>
                    </a:solidFill>
                    <a:latin typeface="Times New Roman" pitchFamily="18" charset="0"/>
                  </a:rPr>
                  <a:t>L</a:t>
                </a:r>
                <a:endParaRPr lang="en-US"/>
              </a:p>
            </p:txBody>
          </p:sp>
        </p:grpSp>
        <p:grpSp>
          <p:nvGrpSpPr>
            <p:cNvPr id="14" name="Group 114"/>
            <p:cNvGrpSpPr>
              <a:grpSpLocks/>
            </p:cNvGrpSpPr>
            <p:nvPr/>
          </p:nvGrpSpPr>
          <p:grpSpPr bwMode="auto">
            <a:xfrm>
              <a:off x="1835" y="2537"/>
              <a:ext cx="402" cy="258"/>
              <a:chOff x="1835" y="2537"/>
              <a:chExt cx="402" cy="258"/>
            </a:xfrm>
          </p:grpSpPr>
          <p:sp>
            <p:nvSpPr>
              <p:cNvPr id="58408" name="Rectangle 115"/>
              <p:cNvSpPr>
                <a:spLocks noChangeArrowheads="1"/>
              </p:cNvSpPr>
              <p:nvPr/>
            </p:nvSpPr>
            <p:spPr bwMode="auto">
              <a:xfrm>
                <a:off x="1835" y="2537"/>
                <a:ext cx="402" cy="25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58409" name="Rectangle 116"/>
              <p:cNvSpPr>
                <a:spLocks noChangeArrowheads="1"/>
              </p:cNvSpPr>
              <p:nvPr/>
            </p:nvSpPr>
            <p:spPr bwMode="auto">
              <a:xfrm>
                <a:off x="1906" y="2577"/>
                <a:ext cx="241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500">
                    <a:solidFill>
                      <a:srgbClr val="000000"/>
                    </a:solidFill>
                    <a:latin typeface="Times New Roman" pitchFamily="18" charset="0"/>
                  </a:rPr>
                  <a:t>p=Lf</a:t>
                </a:r>
                <a:endParaRPr lang="en-US"/>
              </a:p>
            </p:txBody>
          </p:sp>
        </p:grpSp>
      </p:grpSp>
      <p:sp>
        <p:nvSpPr>
          <p:cNvPr id="71" name="Rectangle 2"/>
          <p:cNvSpPr txBox="1">
            <a:spLocks noChangeArrowheads="1"/>
          </p:cNvSpPr>
          <p:nvPr/>
        </p:nvSpPr>
        <p:spPr bwMode="auto">
          <a:xfrm>
            <a:off x="1116013" y="5740400"/>
            <a:ext cx="7283450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cs-CZ" sz="36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Obecné systémové vlastnosti</a:t>
            </a:r>
            <a:endParaRPr lang="en-US" sz="3600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2" name="Obousměrná vodorovná šipka 71"/>
          <p:cNvSpPr/>
          <p:nvPr/>
        </p:nvSpPr>
        <p:spPr>
          <a:xfrm rot="2649210">
            <a:off x="2022475" y="4670425"/>
            <a:ext cx="1984375" cy="719138"/>
          </a:xfrm>
          <a:prstGeom prst="left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/>
              <a:t>energie</a:t>
            </a:r>
          </a:p>
        </p:txBody>
      </p:sp>
      <p:sp>
        <p:nvSpPr>
          <p:cNvPr id="73" name="Rectangle 2"/>
          <p:cNvSpPr>
            <a:spLocks noGrp="1" noChangeArrowheads="1"/>
          </p:cNvSpPr>
          <p:nvPr>
            <p:ph type="title"/>
          </p:nvPr>
        </p:nvSpPr>
        <p:spPr>
          <a:xfrm>
            <a:off x="465137" y="-171400"/>
            <a:ext cx="8213725" cy="1223963"/>
          </a:xfrm>
        </p:spPr>
        <p:txBody>
          <a:bodyPr/>
          <a:lstStyle/>
          <a:p>
            <a:pPr algn="ctr" eaLnBrk="1" hangingPunct="1"/>
            <a:r>
              <a:rPr lang="cs-CZ" dirty="0" smtClean="0"/>
              <a:t>Obecné  systémové vlastnosti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-171400"/>
            <a:ext cx="8219256" cy="1008113"/>
          </a:xfrm>
        </p:spPr>
        <p:txBody>
          <a:bodyPr/>
          <a:lstStyle/>
          <a:p>
            <a:pPr algn="ctr"/>
            <a:r>
              <a:rPr lang="cs-CZ" dirty="0" smtClean="0"/>
              <a:t>Elektrický obvod a mechanický systém</a:t>
            </a:r>
            <a:endParaRPr lang="cs-CZ" dirty="0"/>
          </a:p>
        </p:txBody>
      </p:sp>
      <p:cxnSp>
        <p:nvCxnSpPr>
          <p:cNvPr id="32" name="Přímá spojovací čára 31"/>
          <p:cNvCxnSpPr/>
          <p:nvPr/>
        </p:nvCxnSpPr>
        <p:spPr>
          <a:xfrm>
            <a:off x="1907704" y="5363924"/>
            <a:ext cx="72008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ovéPole 64"/>
          <p:cNvSpPr txBox="1"/>
          <p:nvPr/>
        </p:nvSpPr>
        <p:spPr>
          <a:xfrm>
            <a:off x="2699792" y="3923764"/>
            <a:ext cx="94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/>
              <a:t>F</a:t>
            </a:r>
            <a:r>
              <a:rPr lang="cs-CZ" baseline="-25000" dirty="0" err="1" smtClean="0"/>
              <a:t>d</a:t>
            </a:r>
            <a:r>
              <a:rPr lang="cs-CZ" baseline="-25000" dirty="0" smtClean="0"/>
              <a:t> </a:t>
            </a:r>
            <a:r>
              <a:rPr lang="cs-CZ" dirty="0" smtClean="0"/>
              <a:t>= a v</a:t>
            </a:r>
            <a:endParaRPr lang="cs-CZ" baseline="-25000" dirty="0"/>
          </a:p>
        </p:txBody>
      </p:sp>
      <p:grpSp>
        <p:nvGrpSpPr>
          <p:cNvPr id="3" name="Skupina 81"/>
          <p:cNvGrpSpPr/>
          <p:nvPr/>
        </p:nvGrpSpPr>
        <p:grpSpPr>
          <a:xfrm>
            <a:off x="2339752" y="6084004"/>
            <a:ext cx="1688283" cy="585356"/>
            <a:chOff x="6804248" y="2276872"/>
            <a:chExt cx="1688283" cy="585356"/>
          </a:xfrm>
        </p:grpSpPr>
        <p:sp>
          <p:nvSpPr>
            <p:cNvPr id="66" name="TextovéPole 65"/>
            <p:cNvSpPr txBox="1"/>
            <p:nvPr/>
          </p:nvSpPr>
          <p:spPr>
            <a:xfrm>
              <a:off x="6804248" y="2420888"/>
              <a:ext cx="168828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 err="1" smtClean="0"/>
                <a:t>F</a:t>
              </a:r>
              <a:r>
                <a:rPr lang="cs-CZ" baseline="-25000" dirty="0" err="1" smtClean="0"/>
                <a:t>s</a:t>
              </a:r>
              <a:r>
                <a:rPr lang="cs-CZ" baseline="-25000" dirty="0" smtClean="0"/>
                <a:t> </a:t>
              </a:r>
              <a:r>
                <a:rPr lang="cs-CZ" dirty="0" smtClean="0"/>
                <a:t>=           v </a:t>
              </a:r>
              <a:r>
                <a:rPr lang="cs-CZ" dirty="0" err="1" smtClean="0"/>
                <a:t>dt</a:t>
              </a:r>
              <a:r>
                <a:rPr lang="cs-CZ" dirty="0" smtClean="0"/>
                <a:t>  </a:t>
              </a:r>
              <a:endParaRPr lang="cs-CZ" baseline="-25000" dirty="0"/>
            </a:p>
          </p:txBody>
        </p:sp>
        <p:sp>
          <p:nvSpPr>
            <p:cNvPr id="67" name="Volný tvar 66"/>
            <p:cNvSpPr/>
            <p:nvPr/>
          </p:nvSpPr>
          <p:spPr>
            <a:xfrm>
              <a:off x="7740352" y="2348880"/>
              <a:ext cx="173736" cy="453392"/>
            </a:xfrm>
            <a:custGeom>
              <a:avLst/>
              <a:gdLst>
                <a:gd name="connsiteX0" fmla="*/ 173736 w 173736"/>
                <a:gd name="connsiteY0" fmla="*/ 68580 h 597408"/>
                <a:gd name="connsiteX1" fmla="*/ 118872 w 173736"/>
                <a:gd name="connsiteY1" fmla="*/ 41148 h 597408"/>
                <a:gd name="connsiteX2" fmla="*/ 91440 w 173736"/>
                <a:gd name="connsiteY2" fmla="*/ 315468 h 597408"/>
                <a:gd name="connsiteX3" fmla="*/ 64008 w 173736"/>
                <a:gd name="connsiteY3" fmla="*/ 562356 h 597408"/>
                <a:gd name="connsiteX4" fmla="*/ 0 w 173736"/>
                <a:gd name="connsiteY4" fmla="*/ 525780 h 597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3736" h="597408">
                  <a:moveTo>
                    <a:pt x="173736" y="68580"/>
                  </a:moveTo>
                  <a:cubicBezTo>
                    <a:pt x="153162" y="34290"/>
                    <a:pt x="132588" y="0"/>
                    <a:pt x="118872" y="41148"/>
                  </a:cubicBezTo>
                  <a:cubicBezTo>
                    <a:pt x="105156" y="82296"/>
                    <a:pt x="100584" y="228600"/>
                    <a:pt x="91440" y="315468"/>
                  </a:cubicBezTo>
                  <a:cubicBezTo>
                    <a:pt x="82296" y="402336"/>
                    <a:pt x="79248" y="527304"/>
                    <a:pt x="64008" y="562356"/>
                  </a:cubicBezTo>
                  <a:cubicBezTo>
                    <a:pt x="48768" y="597408"/>
                    <a:pt x="24384" y="561594"/>
                    <a:pt x="0" y="525780"/>
                  </a:cubicBezTo>
                </a:path>
              </a:pathLst>
            </a:cu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68" name="TextovéPole 67"/>
            <p:cNvSpPr txBox="1"/>
            <p:nvPr/>
          </p:nvSpPr>
          <p:spPr>
            <a:xfrm>
              <a:off x="7380312" y="2276872"/>
              <a:ext cx="2840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u="sng" dirty="0" smtClean="0"/>
                <a:t>1</a:t>
              </a:r>
              <a:endParaRPr lang="cs-CZ" u="sng" dirty="0"/>
            </a:p>
          </p:txBody>
        </p:sp>
        <p:cxnSp>
          <p:nvCxnSpPr>
            <p:cNvPr id="73" name="Přímá spojovací čára 72"/>
            <p:cNvCxnSpPr/>
            <p:nvPr/>
          </p:nvCxnSpPr>
          <p:spPr>
            <a:xfrm>
              <a:off x="7380312" y="2564904"/>
              <a:ext cx="288032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TextovéPole 73"/>
            <p:cNvSpPr txBox="1"/>
            <p:nvPr/>
          </p:nvSpPr>
          <p:spPr>
            <a:xfrm>
              <a:off x="7336202" y="2492896"/>
              <a:ext cx="3978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 err="1" smtClean="0"/>
                <a:t>C</a:t>
              </a:r>
              <a:r>
                <a:rPr lang="cs-CZ" baseline="-25000" dirty="0" err="1" smtClean="0"/>
                <a:t>s</a:t>
              </a:r>
              <a:endParaRPr lang="cs-CZ" baseline="-25000" dirty="0"/>
            </a:p>
          </p:txBody>
        </p:sp>
      </p:grpSp>
      <p:grpSp>
        <p:nvGrpSpPr>
          <p:cNvPr id="4" name="Skupina 172"/>
          <p:cNvGrpSpPr/>
          <p:nvPr/>
        </p:nvGrpSpPr>
        <p:grpSpPr>
          <a:xfrm>
            <a:off x="3923928" y="4150076"/>
            <a:ext cx="1224136" cy="637784"/>
            <a:chOff x="3347864" y="3871336"/>
            <a:chExt cx="1224136" cy="637784"/>
          </a:xfrm>
        </p:grpSpPr>
        <p:cxnSp>
          <p:nvCxnSpPr>
            <p:cNvPr id="80" name="Přímá spojovací čára 79"/>
            <p:cNvCxnSpPr/>
            <p:nvPr/>
          </p:nvCxnSpPr>
          <p:spPr>
            <a:xfrm>
              <a:off x="4211960" y="4193656"/>
              <a:ext cx="288032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TextovéPole 76"/>
            <p:cNvSpPr txBox="1"/>
            <p:nvPr/>
          </p:nvSpPr>
          <p:spPr>
            <a:xfrm>
              <a:off x="3347864" y="4012916"/>
              <a:ext cx="9044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 err="1" smtClean="0"/>
                <a:t>F</a:t>
              </a:r>
              <a:r>
                <a:rPr lang="cs-CZ" baseline="-25000" dirty="0" err="1" smtClean="0"/>
                <a:t>m</a:t>
              </a:r>
              <a:r>
                <a:rPr lang="cs-CZ" baseline="-25000" dirty="0" smtClean="0"/>
                <a:t> </a:t>
              </a:r>
              <a:r>
                <a:rPr lang="cs-CZ" dirty="0" smtClean="0"/>
                <a:t>= m</a:t>
              </a:r>
              <a:endParaRPr lang="cs-CZ" baseline="-25000" dirty="0"/>
            </a:p>
          </p:txBody>
        </p:sp>
        <p:sp>
          <p:nvSpPr>
            <p:cNvPr id="79" name="TextovéPole 78"/>
            <p:cNvSpPr txBox="1"/>
            <p:nvPr/>
          </p:nvSpPr>
          <p:spPr>
            <a:xfrm>
              <a:off x="4138868" y="3871336"/>
              <a:ext cx="4331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 err="1" smtClean="0"/>
                <a:t>dv</a:t>
              </a:r>
              <a:endParaRPr lang="cs-CZ" baseline="-25000" dirty="0"/>
            </a:p>
          </p:txBody>
        </p:sp>
        <p:sp>
          <p:nvSpPr>
            <p:cNvPr id="81" name="TextovéPole 80"/>
            <p:cNvSpPr txBox="1"/>
            <p:nvPr/>
          </p:nvSpPr>
          <p:spPr>
            <a:xfrm>
              <a:off x="4146702" y="4139788"/>
              <a:ext cx="3978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 err="1" smtClean="0"/>
                <a:t>dt</a:t>
              </a:r>
              <a:endParaRPr lang="cs-CZ" dirty="0"/>
            </a:p>
          </p:txBody>
        </p:sp>
      </p:grpSp>
      <p:grpSp>
        <p:nvGrpSpPr>
          <p:cNvPr id="5" name="Skupina 88"/>
          <p:cNvGrpSpPr/>
          <p:nvPr/>
        </p:nvGrpSpPr>
        <p:grpSpPr>
          <a:xfrm>
            <a:off x="3995936" y="5993412"/>
            <a:ext cx="1553630" cy="594648"/>
            <a:chOff x="3563888" y="2411596"/>
            <a:chExt cx="1553630" cy="594648"/>
          </a:xfrm>
        </p:grpSpPr>
        <p:sp>
          <p:nvSpPr>
            <p:cNvPr id="84" name="TextovéPole 83"/>
            <p:cNvSpPr txBox="1"/>
            <p:nvPr/>
          </p:nvSpPr>
          <p:spPr>
            <a:xfrm>
              <a:off x="3563888" y="2492896"/>
              <a:ext cx="15536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 smtClean="0"/>
                <a:t>v =        </a:t>
              </a:r>
              <a:r>
                <a:rPr lang="cs-CZ" dirty="0" err="1" smtClean="0"/>
                <a:t>F</a:t>
              </a:r>
              <a:r>
                <a:rPr lang="cs-CZ" baseline="-25000" dirty="0" err="1" smtClean="0"/>
                <a:t>m</a:t>
              </a:r>
              <a:r>
                <a:rPr lang="cs-CZ" dirty="0" err="1" smtClean="0"/>
                <a:t>dt</a:t>
              </a:r>
              <a:r>
                <a:rPr lang="cs-CZ" dirty="0" smtClean="0"/>
                <a:t>  </a:t>
              </a:r>
              <a:endParaRPr lang="cs-CZ" baseline="-25000" dirty="0"/>
            </a:p>
          </p:txBody>
        </p:sp>
        <p:sp>
          <p:nvSpPr>
            <p:cNvPr id="85" name="Volný tvar 84"/>
            <p:cNvSpPr/>
            <p:nvPr/>
          </p:nvSpPr>
          <p:spPr>
            <a:xfrm>
              <a:off x="4254248" y="2471552"/>
              <a:ext cx="173736" cy="453392"/>
            </a:xfrm>
            <a:custGeom>
              <a:avLst/>
              <a:gdLst>
                <a:gd name="connsiteX0" fmla="*/ 173736 w 173736"/>
                <a:gd name="connsiteY0" fmla="*/ 68580 h 597408"/>
                <a:gd name="connsiteX1" fmla="*/ 118872 w 173736"/>
                <a:gd name="connsiteY1" fmla="*/ 41148 h 597408"/>
                <a:gd name="connsiteX2" fmla="*/ 91440 w 173736"/>
                <a:gd name="connsiteY2" fmla="*/ 315468 h 597408"/>
                <a:gd name="connsiteX3" fmla="*/ 64008 w 173736"/>
                <a:gd name="connsiteY3" fmla="*/ 562356 h 597408"/>
                <a:gd name="connsiteX4" fmla="*/ 0 w 173736"/>
                <a:gd name="connsiteY4" fmla="*/ 525780 h 597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3736" h="597408">
                  <a:moveTo>
                    <a:pt x="173736" y="68580"/>
                  </a:moveTo>
                  <a:cubicBezTo>
                    <a:pt x="153162" y="34290"/>
                    <a:pt x="132588" y="0"/>
                    <a:pt x="118872" y="41148"/>
                  </a:cubicBezTo>
                  <a:cubicBezTo>
                    <a:pt x="105156" y="82296"/>
                    <a:pt x="100584" y="228600"/>
                    <a:pt x="91440" y="315468"/>
                  </a:cubicBezTo>
                  <a:cubicBezTo>
                    <a:pt x="82296" y="402336"/>
                    <a:pt x="79248" y="527304"/>
                    <a:pt x="64008" y="562356"/>
                  </a:cubicBezTo>
                  <a:cubicBezTo>
                    <a:pt x="48768" y="597408"/>
                    <a:pt x="24384" y="561594"/>
                    <a:pt x="0" y="525780"/>
                  </a:cubicBezTo>
                </a:path>
              </a:pathLst>
            </a:cu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86" name="TextovéPole 85"/>
            <p:cNvSpPr txBox="1"/>
            <p:nvPr/>
          </p:nvSpPr>
          <p:spPr>
            <a:xfrm>
              <a:off x="3923928" y="2411596"/>
              <a:ext cx="2840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 smtClean="0"/>
                <a:t>1</a:t>
              </a:r>
              <a:endParaRPr lang="cs-CZ" dirty="0"/>
            </a:p>
          </p:txBody>
        </p:sp>
        <p:cxnSp>
          <p:nvCxnSpPr>
            <p:cNvPr id="87" name="Přímá spojovací čára 86"/>
            <p:cNvCxnSpPr/>
            <p:nvPr/>
          </p:nvCxnSpPr>
          <p:spPr>
            <a:xfrm>
              <a:off x="3995936" y="2708920"/>
              <a:ext cx="288032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TextovéPole 87"/>
            <p:cNvSpPr txBox="1"/>
            <p:nvPr/>
          </p:nvSpPr>
          <p:spPr>
            <a:xfrm>
              <a:off x="3923928" y="2636912"/>
              <a:ext cx="3882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 smtClean="0"/>
                <a:t>m</a:t>
              </a:r>
              <a:endParaRPr lang="cs-CZ" dirty="0"/>
            </a:p>
          </p:txBody>
        </p:sp>
      </p:grpSp>
      <p:cxnSp>
        <p:nvCxnSpPr>
          <p:cNvPr id="46" name="Přímá spojovací čára 45"/>
          <p:cNvCxnSpPr/>
          <p:nvPr/>
        </p:nvCxnSpPr>
        <p:spPr>
          <a:xfrm flipV="1">
            <a:off x="2627784" y="4859868"/>
            <a:ext cx="0" cy="936104"/>
          </a:xfrm>
          <a:prstGeom prst="line">
            <a:avLst/>
          </a:prstGeom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Skupina 119"/>
          <p:cNvGrpSpPr/>
          <p:nvPr/>
        </p:nvGrpSpPr>
        <p:grpSpPr>
          <a:xfrm>
            <a:off x="1763688" y="4427820"/>
            <a:ext cx="144016" cy="1863088"/>
            <a:chOff x="1115616" y="4293096"/>
            <a:chExt cx="144016" cy="1863088"/>
          </a:xfrm>
        </p:grpSpPr>
        <p:cxnSp>
          <p:nvCxnSpPr>
            <p:cNvPr id="25" name="Přímá spojovací čára 24"/>
            <p:cNvCxnSpPr/>
            <p:nvPr/>
          </p:nvCxnSpPr>
          <p:spPr>
            <a:xfrm flipV="1">
              <a:off x="1259632" y="4293096"/>
              <a:ext cx="0" cy="1800200"/>
            </a:xfrm>
            <a:prstGeom prst="line">
              <a:avLst/>
            </a:prstGeom>
            <a:ln w="28575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Přímá spojovací čára 48"/>
            <p:cNvCxnSpPr/>
            <p:nvPr/>
          </p:nvCxnSpPr>
          <p:spPr>
            <a:xfrm flipH="1">
              <a:off x="1115616" y="4328528"/>
              <a:ext cx="144016" cy="7200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Přímá spojovací čára 51"/>
            <p:cNvCxnSpPr/>
            <p:nvPr/>
          </p:nvCxnSpPr>
          <p:spPr>
            <a:xfrm flipH="1">
              <a:off x="1115616" y="4365104"/>
              <a:ext cx="144016" cy="7200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Přímá spojovací čára 53"/>
            <p:cNvCxnSpPr/>
            <p:nvPr/>
          </p:nvCxnSpPr>
          <p:spPr>
            <a:xfrm flipH="1">
              <a:off x="1115616" y="4401680"/>
              <a:ext cx="144016" cy="7200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Přímá spojovací čára 54"/>
            <p:cNvCxnSpPr/>
            <p:nvPr/>
          </p:nvCxnSpPr>
          <p:spPr>
            <a:xfrm flipH="1">
              <a:off x="1115616" y="4438256"/>
              <a:ext cx="144016" cy="7200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Přímá spojovací čára 55"/>
            <p:cNvCxnSpPr/>
            <p:nvPr/>
          </p:nvCxnSpPr>
          <p:spPr>
            <a:xfrm flipH="1">
              <a:off x="1115616" y="4474832"/>
              <a:ext cx="144016" cy="7200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Přímá spojovací čára 56"/>
            <p:cNvCxnSpPr/>
            <p:nvPr/>
          </p:nvCxnSpPr>
          <p:spPr>
            <a:xfrm flipH="1">
              <a:off x="1115616" y="4511408"/>
              <a:ext cx="144016" cy="7200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Přímá spojovací čára 57"/>
            <p:cNvCxnSpPr/>
            <p:nvPr/>
          </p:nvCxnSpPr>
          <p:spPr>
            <a:xfrm flipH="1">
              <a:off x="1115616" y="4547984"/>
              <a:ext cx="144016" cy="7200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Přímá spojovací čára 58"/>
            <p:cNvCxnSpPr/>
            <p:nvPr/>
          </p:nvCxnSpPr>
          <p:spPr>
            <a:xfrm flipH="1">
              <a:off x="1115616" y="4584560"/>
              <a:ext cx="144016" cy="7200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Přímá spojovací čára 63"/>
            <p:cNvCxnSpPr/>
            <p:nvPr/>
          </p:nvCxnSpPr>
          <p:spPr>
            <a:xfrm flipH="1">
              <a:off x="1115616" y="4621136"/>
              <a:ext cx="144016" cy="7200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Přímá spojovací čára 68"/>
            <p:cNvCxnSpPr/>
            <p:nvPr/>
          </p:nvCxnSpPr>
          <p:spPr>
            <a:xfrm flipH="1">
              <a:off x="1115616" y="4657712"/>
              <a:ext cx="144016" cy="7200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Přímá spojovací čára 69"/>
            <p:cNvCxnSpPr/>
            <p:nvPr/>
          </p:nvCxnSpPr>
          <p:spPr>
            <a:xfrm flipH="1">
              <a:off x="1115616" y="4694288"/>
              <a:ext cx="144016" cy="7200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Přímá spojovací čára 70"/>
            <p:cNvCxnSpPr/>
            <p:nvPr/>
          </p:nvCxnSpPr>
          <p:spPr>
            <a:xfrm flipH="1">
              <a:off x="1115616" y="4730864"/>
              <a:ext cx="144016" cy="7200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Přímá spojovací čára 71"/>
            <p:cNvCxnSpPr/>
            <p:nvPr/>
          </p:nvCxnSpPr>
          <p:spPr>
            <a:xfrm flipH="1">
              <a:off x="1115616" y="4767440"/>
              <a:ext cx="144016" cy="7200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Přímá spojovací čára 74"/>
            <p:cNvCxnSpPr/>
            <p:nvPr/>
          </p:nvCxnSpPr>
          <p:spPr>
            <a:xfrm flipH="1">
              <a:off x="1115616" y="4804016"/>
              <a:ext cx="144016" cy="7200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Přímá spojovací čára 75"/>
            <p:cNvCxnSpPr/>
            <p:nvPr/>
          </p:nvCxnSpPr>
          <p:spPr>
            <a:xfrm flipH="1">
              <a:off x="1115616" y="4840592"/>
              <a:ext cx="144016" cy="7200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Přímá spojovací čára 77"/>
            <p:cNvCxnSpPr/>
            <p:nvPr/>
          </p:nvCxnSpPr>
          <p:spPr>
            <a:xfrm flipH="1">
              <a:off x="1115616" y="4877168"/>
              <a:ext cx="144016" cy="7200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Přímá spojovací čára 81"/>
            <p:cNvCxnSpPr/>
            <p:nvPr/>
          </p:nvCxnSpPr>
          <p:spPr>
            <a:xfrm flipH="1">
              <a:off x="1115616" y="4913744"/>
              <a:ext cx="144016" cy="7200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Přímá spojovací čára 82"/>
            <p:cNvCxnSpPr/>
            <p:nvPr/>
          </p:nvCxnSpPr>
          <p:spPr>
            <a:xfrm flipH="1">
              <a:off x="1115616" y="4950320"/>
              <a:ext cx="144016" cy="7200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Přímá spojovací čára 88"/>
            <p:cNvCxnSpPr/>
            <p:nvPr/>
          </p:nvCxnSpPr>
          <p:spPr>
            <a:xfrm flipH="1">
              <a:off x="1115616" y="4986896"/>
              <a:ext cx="144016" cy="7200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Přímá spojovací čára 89"/>
            <p:cNvCxnSpPr/>
            <p:nvPr/>
          </p:nvCxnSpPr>
          <p:spPr>
            <a:xfrm flipH="1">
              <a:off x="1115616" y="5023472"/>
              <a:ext cx="144016" cy="7200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Přímá spojovací čára 90"/>
            <p:cNvCxnSpPr/>
            <p:nvPr/>
          </p:nvCxnSpPr>
          <p:spPr>
            <a:xfrm flipH="1">
              <a:off x="1115616" y="5060048"/>
              <a:ext cx="144016" cy="7200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Přímá spojovací čára 91"/>
            <p:cNvCxnSpPr/>
            <p:nvPr/>
          </p:nvCxnSpPr>
          <p:spPr>
            <a:xfrm flipH="1">
              <a:off x="1115616" y="5096624"/>
              <a:ext cx="144016" cy="7200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Přímá spojovací čára 92"/>
            <p:cNvCxnSpPr/>
            <p:nvPr/>
          </p:nvCxnSpPr>
          <p:spPr>
            <a:xfrm flipH="1">
              <a:off x="1115616" y="5133200"/>
              <a:ext cx="144016" cy="7200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Přímá spojovací čára 93"/>
            <p:cNvCxnSpPr/>
            <p:nvPr/>
          </p:nvCxnSpPr>
          <p:spPr>
            <a:xfrm flipH="1">
              <a:off x="1115616" y="5169776"/>
              <a:ext cx="144016" cy="7200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Přímá spojovací čára 94"/>
            <p:cNvCxnSpPr/>
            <p:nvPr/>
          </p:nvCxnSpPr>
          <p:spPr>
            <a:xfrm flipH="1">
              <a:off x="1115616" y="5206352"/>
              <a:ext cx="144016" cy="7200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Přímá spojovací čára 95"/>
            <p:cNvCxnSpPr/>
            <p:nvPr/>
          </p:nvCxnSpPr>
          <p:spPr>
            <a:xfrm flipH="1">
              <a:off x="1115616" y="5242928"/>
              <a:ext cx="144016" cy="7200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Přímá spojovací čára 96"/>
            <p:cNvCxnSpPr/>
            <p:nvPr/>
          </p:nvCxnSpPr>
          <p:spPr>
            <a:xfrm flipH="1">
              <a:off x="1115616" y="5279504"/>
              <a:ext cx="144016" cy="7200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Přímá spojovací čára 97"/>
            <p:cNvCxnSpPr/>
            <p:nvPr/>
          </p:nvCxnSpPr>
          <p:spPr>
            <a:xfrm flipH="1">
              <a:off x="1115616" y="5316080"/>
              <a:ext cx="144016" cy="7200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Přímá spojovací čára 98"/>
            <p:cNvCxnSpPr/>
            <p:nvPr/>
          </p:nvCxnSpPr>
          <p:spPr>
            <a:xfrm flipH="1">
              <a:off x="1115616" y="5352656"/>
              <a:ext cx="144016" cy="7200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Přímá spojovací čára 99"/>
            <p:cNvCxnSpPr/>
            <p:nvPr/>
          </p:nvCxnSpPr>
          <p:spPr>
            <a:xfrm flipH="1">
              <a:off x="1115616" y="5389232"/>
              <a:ext cx="144016" cy="7200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Přímá spojovací čára 100"/>
            <p:cNvCxnSpPr/>
            <p:nvPr/>
          </p:nvCxnSpPr>
          <p:spPr>
            <a:xfrm flipH="1">
              <a:off x="1115616" y="5425808"/>
              <a:ext cx="144016" cy="7200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Přímá spojovací čára 101"/>
            <p:cNvCxnSpPr/>
            <p:nvPr/>
          </p:nvCxnSpPr>
          <p:spPr>
            <a:xfrm flipH="1">
              <a:off x="1115616" y="5462384"/>
              <a:ext cx="144016" cy="7200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Přímá spojovací čára 102"/>
            <p:cNvCxnSpPr/>
            <p:nvPr/>
          </p:nvCxnSpPr>
          <p:spPr>
            <a:xfrm flipH="1">
              <a:off x="1115616" y="5498960"/>
              <a:ext cx="144016" cy="7200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Přímá spojovací čára 103"/>
            <p:cNvCxnSpPr/>
            <p:nvPr/>
          </p:nvCxnSpPr>
          <p:spPr>
            <a:xfrm flipH="1">
              <a:off x="1115616" y="5535536"/>
              <a:ext cx="144016" cy="7200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Přímá spojovací čára 104"/>
            <p:cNvCxnSpPr/>
            <p:nvPr/>
          </p:nvCxnSpPr>
          <p:spPr>
            <a:xfrm flipH="1">
              <a:off x="1115616" y="5572112"/>
              <a:ext cx="144016" cy="7200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Přímá spojovací čára 105"/>
            <p:cNvCxnSpPr/>
            <p:nvPr/>
          </p:nvCxnSpPr>
          <p:spPr>
            <a:xfrm flipH="1">
              <a:off x="1115616" y="5608688"/>
              <a:ext cx="144016" cy="7200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Přímá spojovací čára 106"/>
            <p:cNvCxnSpPr/>
            <p:nvPr/>
          </p:nvCxnSpPr>
          <p:spPr>
            <a:xfrm flipH="1">
              <a:off x="1115616" y="5645264"/>
              <a:ext cx="144016" cy="7200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Přímá spojovací čára 107"/>
            <p:cNvCxnSpPr/>
            <p:nvPr/>
          </p:nvCxnSpPr>
          <p:spPr>
            <a:xfrm flipH="1">
              <a:off x="1115616" y="5681840"/>
              <a:ext cx="144016" cy="7200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Přímá spojovací čára 108"/>
            <p:cNvCxnSpPr/>
            <p:nvPr/>
          </p:nvCxnSpPr>
          <p:spPr>
            <a:xfrm flipH="1">
              <a:off x="1115616" y="5718416"/>
              <a:ext cx="144016" cy="7200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Přímá spojovací čára 109"/>
            <p:cNvCxnSpPr/>
            <p:nvPr/>
          </p:nvCxnSpPr>
          <p:spPr>
            <a:xfrm flipH="1">
              <a:off x="1115616" y="5754992"/>
              <a:ext cx="144016" cy="7200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Přímá spojovací čára 110"/>
            <p:cNvCxnSpPr/>
            <p:nvPr/>
          </p:nvCxnSpPr>
          <p:spPr>
            <a:xfrm flipH="1">
              <a:off x="1115616" y="5791568"/>
              <a:ext cx="144016" cy="7200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Přímá spojovací čára 111"/>
            <p:cNvCxnSpPr/>
            <p:nvPr/>
          </p:nvCxnSpPr>
          <p:spPr>
            <a:xfrm flipH="1">
              <a:off x="1115616" y="5828144"/>
              <a:ext cx="144016" cy="7200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Přímá spojovací čára 112"/>
            <p:cNvCxnSpPr/>
            <p:nvPr/>
          </p:nvCxnSpPr>
          <p:spPr>
            <a:xfrm flipH="1">
              <a:off x="1115616" y="5864720"/>
              <a:ext cx="144016" cy="7200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Přímá spojovací čára 113"/>
            <p:cNvCxnSpPr/>
            <p:nvPr/>
          </p:nvCxnSpPr>
          <p:spPr>
            <a:xfrm flipH="1">
              <a:off x="1115616" y="5901296"/>
              <a:ext cx="144016" cy="7200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Přímá spojovací čára 114"/>
            <p:cNvCxnSpPr/>
            <p:nvPr/>
          </p:nvCxnSpPr>
          <p:spPr>
            <a:xfrm flipH="1">
              <a:off x="1115616" y="5937872"/>
              <a:ext cx="144016" cy="7200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Přímá spojovací čára 115"/>
            <p:cNvCxnSpPr/>
            <p:nvPr/>
          </p:nvCxnSpPr>
          <p:spPr>
            <a:xfrm flipH="1">
              <a:off x="1115616" y="5974448"/>
              <a:ext cx="144016" cy="7200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Přímá spojovací čára 116"/>
            <p:cNvCxnSpPr/>
            <p:nvPr/>
          </p:nvCxnSpPr>
          <p:spPr>
            <a:xfrm flipH="1">
              <a:off x="1115616" y="6011024"/>
              <a:ext cx="144016" cy="7200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Přímá spojovací čára 117"/>
            <p:cNvCxnSpPr/>
            <p:nvPr/>
          </p:nvCxnSpPr>
          <p:spPr>
            <a:xfrm flipH="1">
              <a:off x="1115616" y="6047600"/>
              <a:ext cx="144016" cy="7200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Přímá spojovací čára 118"/>
            <p:cNvCxnSpPr/>
            <p:nvPr/>
          </p:nvCxnSpPr>
          <p:spPr>
            <a:xfrm flipH="1">
              <a:off x="1115616" y="6084176"/>
              <a:ext cx="144016" cy="7200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Skupina 164"/>
          <p:cNvGrpSpPr/>
          <p:nvPr/>
        </p:nvGrpSpPr>
        <p:grpSpPr>
          <a:xfrm>
            <a:off x="2618640" y="5606236"/>
            <a:ext cx="1377296" cy="232034"/>
            <a:chOff x="1970568" y="5471512"/>
            <a:chExt cx="1377296" cy="232034"/>
          </a:xfrm>
        </p:grpSpPr>
        <p:grpSp>
          <p:nvGrpSpPr>
            <p:cNvPr id="8" name="Skupina 18"/>
            <p:cNvGrpSpPr/>
            <p:nvPr/>
          </p:nvGrpSpPr>
          <p:grpSpPr>
            <a:xfrm>
              <a:off x="2186592" y="5471512"/>
              <a:ext cx="801232" cy="232034"/>
              <a:chOff x="3203848" y="3701021"/>
              <a:chExt cx="1800200" cy="248046"/>
            </a:xfrm>
          </p:grpSpPr>
          <p:sp>
            <p:nvSpPr>
              <p:cNvPr id="122" name="Volný tvar 121"/>
              <p:cNvSpPr/>
              <p:nvPr/>
            </p:nvSpPr>
            <p:spPr>
              <a:xfrm>
                <a:off x="3203848" y="3701021"/>
                <a:ext cx="360040" cy="232035"/>
              </a:xfrm>
              <a:custGeom>
                <a:avLst/>
                <a:gdLst>
                  <a:gd name="connsiteX0" fmla="*/ 0 w 557784"/>
                  <a:gd name="connsiteY0" fmla="*/ 373380 h 409956"/>
                  <a:gd name="connsiteX1" fmla="*/ 164592 w 557784"/>
                  <a:gd name="connsiteY1" fmla="*/ 89916 h 409956"/>
                  <a:gd name="connsiteX2" fmla="*/ 420624 w 557784"/>
                  <a:gd name="connsiteY2" fmla="*/ 53340 h 409956"/>
                  <a:gd name="connsiteX3" fmla="*/ 557784 w 557784"/>
                  <a:gd name="connsiteY3" fmla="*/ 409956 h 409956"/>
                  <a:gd name="connsiteX0" fmla="*/ 0 w 557784"/>
                  <a:gd name="connsiteY0" fmla="*/ 349380 h 385956"/>
                  <a:gd name="connsiteX1" fmla="*/ 164592 w 557784"/>
                  <a:gd name="connsiteY1" fmla="*/ 65916 h 385956"/>
                  <a:gd name="connsiteX2" fmla="*/ 426360 w 557784"/>
                  <a:gd name="connsiteY2" fmla="*/ 53340 h 385956"/>
                  <a:gd name="connsiteX3" fmla="*/ 557784 w 557784"/>
                  <a:gd name="connsiteY3" fmla="*/ 385956 h 385956"/>
                  <a:gd name="connsiteX0" fmla="*/ 0 w 557784"/>
                  <a:gd name="connsiteY0" fmla="*/ 339475 h 376051"/>
                  <a:gd name="connsiteX1" fmla="*/ 138328 w 557784"/>
                  <a:gd name="connsiteY1" fmla="*/ 115443 h 376051"/>
                  <a:gd name="connsiteX2" fmla="*/ 426360 w 557784"/>
                  <a:gd name="connsiteY2" fmla="*/ 43435 h 376051"/>
                  <a:gd name="connsiteX3" fmla="*/ 557784 w 557784"/>
                  <a:gd name="connsiteY3" fmla="*/ 376051 h 376051"/>
                  <a:gd name="connsiteX0" fmla="*/ 0 w 557784"/>
                  <a:gd name="connsiteY0" fmla="*/ 267467 h 304043"/>
                  <a:gd name="connsiteX1" fmla="*/ 138328 w 557784"/>
                  <a:gd name="connsiteY1" fmla="*/ 43435 h 304043"/>
                  <a:gd name="connsiteX2" fmla="*/ 426360 w 557784"/>
                  <a:gd name="connsiteY2" fmla="*/ 43435 h 304043"/>
                  <a:gd name="connsiteX3" fmla="*/ 557784 w 557784"/>
                  <a:gd name="connsiteY3" fmla="*/ 304043 h 304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7784" h="304043">
                    <a:moveTo>
                      <a:pt x="0" y="267467"/>
                    </a:moveTo>
                    <a:cubicBezTo>
                      <a:pt x="47244" y="152405"/>
                      <a:pt x="67268" y="80774"/>
                      <a:pt x="138328" y="43435"/>
                    </a:cubicBezTo>
                    <a:cubicBezTo>
                      <a:pt x="209388" y="6096"/>
                      <a:pt x="356451" y="0"/>
                      <a:pt x="426360" y="43435"/>
                    </a:cubicBezTo>
                    <a:cubicBezTo>
                      <a:pt x="496269" y="86870"/>
                      <a:pt x="521970" y="152405"/>
                      <a:pt x="557784" y="304043"/>
                    </a:cubicBezTo>
                  </a:path>
                </a:pathLst>
              </a:cu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123" name="Volný tvar 122"/>
              <p:cNvSpPr/>
              <p:nvPr/>
            </p:nvSpPr>
            <p:spPr>
              <a:xfrm>
                <a:off x="3563888" y="3717032"/>
                <a:ext cx="360040" cy="232035"/>
              </a:xfrm>
              <a:custGeom>
                <a:avLst/>
                <a:gdLst>
                  <a:gd name="connsiteX0" fmla="*/ 0 w 557784"/>
                  <a:gd name="connsiteY0" fmla="*/ 373380 h 409956"/>
                  <a:gd name="connsiteX1" fmla="*/ 164592 w 557784"/>
                  <a:gd name="connsiteY1" fmla="*/ 89916 h 409956"/>
                  <a:gd name="connsiteX2" fmla="*/ 420624 w 557784"/>
                  <a:gd name="connsiteY2" fmla="*/ 53340 h 409956"/>
                  <a:gd name="connsiteX3" fmla="*/ 557784 w 557784"/>
                  <a:gd name="connsiteY3" fmla="*/ 409956 h 409956"/>
                  <a:gd name="connsiteX0" fmla="*/ 0 w 557784"/>
                  <a:gd name="connsiteY0" fmla="*/ 349380 h 385956"/>
                  <a:gd name="connsiteX1" fmla="*/ 164592 w 557784"/>
                  <a:gd name="connsiteY1" fmla="*/ 65916 h 385956"/>
                  <a:gd name="connsiteX2" fmla="*/ 426360 w 557784"/>
                  <a:gd name="connsiteY2" fmla="*/ 53340 h 385956"/>
                  <a:gd name="connsiteX3" fmla="*/ 557784 w 557784"/>
                  <a:gd name="connsiteY3" fmla="*/ 385956 h 385956"/>
                  <a:gd name="connsiteX0" fmla="*/ 0 w 557784"/>
                  <a:gd name="connsiteY0" fmla="*/ 339475 h 376051"/>
                  <a:gd name="connsiteX1" fmla="*/ 138328 w 557784"/>
                  <a:gd name="connsiteY1" fmla="*/ 115443 h 376051"/>
                  <a:gd name="connsiteX2" fmla="*/ 426360 w 557784"/>
                  <a:gd name="connsiteY2" fmla="*/ 43435 h 376051"/>
                  <a:gd name="connsiteX3" fmla="*/ 557784 w 557784"/>
                  <a:gd name="connsiteY3" fmla="*/ 376051 h 376051"/>
                  <a:gd name="connsiteX0" fmla="*/ 0 w 557784"/>
                  <a:gd name="connsiteY0" fmla="*/ 267467 h 304043"/>
                  <a:gd name="connsiteX1" fmla="*/ 138328 w 557784"/>
                  <a:gd name="connsiteY1" fmla="*/ 43435 h 304043"/>
                  <a:gd name="connsiteX2" fmla="*/ 426360 w 557784"/>
                  <a:gd name="connsiteY2" fmla="*/ 43435 h 304043"/>
                  <a:gd name="connsiteX3" fmla="*/ 557784 w 557784"/>
                  <a:gd name="connsiteY3" fmla="*/ 304043 h 304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7784" h="304043">
                    <a:moveTo>
                      <a:pt x="0" y="267467"/>
                    </a:moveTo>
                    <a:cubicBezTo>
                      <a:pt x="47244" y="152405"/>
                      <a:pt x="67268" y="80774"/>
                      <a:pt x="138328" y="43435"/>
                    </a:cubicBezTo>
                    <a:cubicBezTo>
                      <a:pt x="209388" y="6096"/>
                      <a:pt x="356451" y="0"/>
                      <a:pt x="426360" y="43435"/>
                    </a:cubicBezTo>
                    <a:cubicBezTo>
                      <a:pt x="496269" y="86870"/>
                      <a:pt x="521970" y="152405"/>
                      <a:pt x="557784" y="304043"/>
                    </a:cubicBezTo>
                  </a:path>
                </a:pathLst>
              </a:cu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124" name="Volný tvar 123"/>
              <p:cNvSpPr/>
              <p:nvPr/>
            </p:nvSpPr>
            <p:spPr>
              <a:xfrm>
                <a:off x="3923928" y="3717032"/>
                <a:ext cx="360040" cy="232035"/>
              </a:xfrm>
              <a:custGeom>
                <a:avLst/>
                <a:gdLst>
                  <a:gd name="connsiteX0" fmla="*/ 0 w 557784"/>
                  <a:gd name="connsiteY0" fmla="*/ 373380 h 409956"/>
                  <a:gd name="connsiteX1" fmla="*/ 164592 w 557784"/>
                  <a:gd name="connsiteY1" fmla="*/ 89916 h 409956"/>
                  <a:gd name="connsiteX2" fmla="*/ 420624 w 557784"/>
                  <a:gd name="connsiteY2" fmla="*/ 53340 h 409956"/>
                  <a:gd name="connsiteX3" fmla="*/ 557784 w 557784"/>
                  <a:gd name="connsiteY3" fmla="*/ 409956 h 409956"/>
                  <a:gd name="connsiteX0" fmla="*/ 0 w 557784"/>
                  <a:gd name="connsiteY0" fmla="*/ 349380 h 385956"/>
                  <a:gd name="connsiteX1" fmla="*/ 164592 w 557784"/>
                  <a:gd name="connsiteY1" fmla="*/ 65916 h 385956"/>
                  <a:gd name="connsiteX2" fmla="*/ 426360 w 557784"/>
                  <a:gd name="connsiteY2" fmla="*/ 53340 h 385956"/>
                  <a:gd name="connsiteX3" fmla="*/ 557784 w 557784"/>
                  <a:gd name="connsiteY3" fmla="*/ 385956 h 385956"/>
                  <a:gd name="connsiteX0" fmla="*/ 0 w 557784"/>
                  <a:gd name="connsiteY0" fmla="*/ 339475 h 376051"/>
                  <a:gd name="connsiteX1" fmla="*/ 138328 w 557784"/>
                  <a:gd name="connsiteY1" fmla="*/ 115443 h 376051"/>
                  <a:gd name="connsiteX2" fmla="*/ 426360 w 557784"/>
                  <a:gd name="connsiteY2" fmla="*/ 43435 h 376051"/>
                  <a:gd name="connsiteX3" fmla="*/ 557784 w 557784"/>
                  <a:gd name="connsiteY3" fmla="*/ 376051 h 376051"/>
                  <a:gd name="connsiteX0" fmla="*/ 0 w 557784"/>
                  <a:gd name="connsiteY0" fmla="*/ 267467 h 304043"/>
                  <a:gd name="connsiteX1" fmla="*/ 138328 w 557784"/>
                  <a:gd name="connsiteY1" fmla="*/ 43435 h 304043"/>
                  <a:gd name="connsiteX2" fmla="*/ 426360 w 557784"/>
                  <a:gd name="connsiteY2" fmla="*/ 43435 h 304043"/>
                  <a:gd name="connsiteX3" fmla="*/ 557784 w 557784"/>
                  <a:gd name="connsiteY3" fmla="*/ 304043 h 304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7784" h="304043">
                    <a:moveTo>
                      <a:pt x="0" y="267467"/>
                    </a:moveTo>
                    <a:cubicBezTo>
                      <a:pt x="47244" y="152405"/>
                      <a:pt x="67268" y="80774"/>
                      <a:pt x="138328" y="43435"/>
                    </a:cubicBezTo>
                    <a:cubicBezTo>
                      <a:pt x="209388" y="6096"/>
                      <a:pt x="356451" y="0"/>
                      <a:pt x="426360" y="43435"/>
                    </a:cubicBezTo>
                    <a:cubicBezTo>
                      <a:pt x="496269" y="86870"/>
                      <a:pt x="521970" y="152405"/>
                      <a:pt x="557784" y="304043"/>
                    </a:cubicBezTo>
                  </a:path>
                </a:pathLst>
              </a:cu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125" name="Volný tvar 124"/>
              <p:cNvSpPr/>
              <p:nvPr/>
            </p:nvSpPr>
            <p:spPr>
              <a:xfrm>
                <a:off x="4283968" y="3717032"/>
                <a:ext cx="360040" cy="232035"/>
              </a:xfrm>
              <a:custGeom>
                <a:avLst/>
                <a:gdLst>
                  <a:gd name="connsiteX0" fmla="*/ 0 w 557784"/>
                  <a:gd name="connsiteY0" fmla="*/ 373380 h 409956"/>
                  <a:gd name="connsiteX1" fmla="*/ 164592 w 557784"/>
                  <a:gd name="connsiteY1" fmla="*/ 89916 h 409956"/>
                  <a:gd name="connsiteX2" fmla="*/ 420624 w 557784"/>
                  <a:gd name="connsiteY2" fmla="*/ 53340 h 409956"/>
                  <a:gd name="connsiteX3" fmla="*/ 557784 w 557784"/>
                  <a:gd name="connsiteY3" fmla="*/ 409956 h 409956"/>
                  <a:gd name="connsiteX0" fmla="*/ 0 w 557784"/>
                  <a:gd name="connsiteY0" fmla="*/ 349380 h 385956"/>
                  <a:gd name="connsiteX1" fmla="*/ 164592 w 557784"/>
                  <a:gd name="connsiteY1" fmla="*/ 65916 h 385956"/>
                  <a:gd name="connsiteX2" fmla="*/ 426360 w 557784"/>
                  <a:gd name="connsiteY2" fmla="*/ 53340 h 385956"/>
                  <a:gd name="connsiteX3" fmla="*/ 557784 w 557784"/>
                  <a:gd name="connsiteY3" fmla="*/ 385956 h 385956"/>
                  <a:gd name="connsiteX0" fmla="*/ 0 w 557784"/>
                  <a:gd name="connsiteY0" fmla="*/ 339475 h 376051"/>
                  <a:gd name="connsiteX1" fmla="*/ 138328 w 557784"/>
                  <a:gd name="connsiteY1" fmla="*/ 115443 h 376051"/>
                  <a:gd name="connsiteX2" fmla="*/ 426360 w 557784"/>
                  <a:gd name="connsiteY2" fmla="*/ 43435 h 376051"/>
                  <a:gd name="connsiteX3" fmla="*/ 557784 w 557784"/>
                  <a:gd name="connsiteY3" fmla="*/ 376051 h 376051"/>
                  <a:gd name="connsiteX0" fmla="*/ 0 w 557784"/>
                  <a:gd name="connsiteY0" fmla="*/ 267467 h 304043"/>
                  <a:gd name="connsiteX1" fmla="*/ 138328 w 557784"/>
                  <a:gd name="connsiteY1" fmla="*/ 43435 h 304043"/>
                  <a:gd name="connsiteX2" fmla="*/ 426360 w 557784"/>
                  <a:gd name="connsiteY2" fmla="*/ 43435 h 304043"/>
                  <a:gd name="connsiteX3" fmla="*/ 557784 w 557784"/>
                  <a:gd name="connsiteY3" fmla="*/ 304043 h 304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7784" h="304043">
                    <a:moveTo>
                      <a:pt x="0" y="267467"/>
                    </a:moveTo>
                    <a:cubicBezTo>
                      <a:pt x="47244" y="152405"/>
                      <a:pt x="67268" y="80774"/>
                      <a:pt x="138328" y="43435"/>
                    </a:cubicBezTo>
                    <a:cubicBezTo>
                      <a:pt x="209388" y="6096"/>
                      <a:pt x="356451" y="0"/>
                      <a:pt x="426360" y="43435"/>
                    </a:cubicBezTo>
                    <a:cubicBezTo>
                      <a:pt x="496269" y="86870"/>
                      <a:pt x="521970" y="152405"/>
                      <a:pt x="557784" y="304043"/>
                    </a:cubicBezTo>
                  </a:path>
                </a:pathLst>
              </a:cu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126" name="Volný tvar 125"/>
              <p:cNvSpPr/>
              <p:nvPr/>
            </p:nvSpPr>
            <p:spPr>
              <a:xfrm>
                <a:off x="4644008" y="3717032"/>
                <a:ext cx="360040" cy="232035"/>
              </a:xfrm>
              <a:custGeom>
                <a:avLst/>
                <a:gdLst>
                  <a:gd name="connsiteX0" fmla="*/ 0 w 557784"/>
                  <a:gd name="connsiteY0" fmla="*/ 373380 h 409956"/>
                  <a:gd name="connsiteX1" fmla="*/ 164592 w 557784"/>
                  <a:gd name="connsiteY1" fmla="*/ 89916 h 409956"/>
                  <a:gd name="connsiteX2" fmla="*/ 420624 w 557784"/>
                  <a:gd name="connsiteY2" fmla="*/ 53340 h 409956"/>
                  <a:gd name="connsiteX3" fmla="*/ 557784 w 557784"/>
                  <a:gd name="connsiteY3" fmla="*/ 409956 h 409956"/>
                  <a:gd name="connsiteX0" fmla="*/ 0 w 557784"/>
                  <a:gd name="connsiteY0" fmla="*/ 349380 h 385956"/>
                  <a:gd name="connsiteX1" fmla="*/ 164592 w 557784"/>
                  <a:gd name="connsiteY1" fmla="*/ 65916 h 385956"/>
                  <a:gd name="connsiteX2" fmla="*/ 426360 w 557784"/>
                  <a:gd name="connsiteY2" fmla="*/ 53340 h 385956"/>
                  <a:gd name="connsiteX3" fmla="*/ 557784 w 557784"/>
                  <a:gd name="connsiteY3" fmla="*/ 385956 h 385956"/>
                  <a:gd name="connsiteX0" fmla="*/ 0 w 557784"/>
                  <a:gd name="connsiteY0" fmla="*/ 339475 h 376051"/>
                  <a:gd name="connsiteX1" fmla="*/ 138328 w 557784"/>
                  <a:gd name="connsiteY1" fmla="*/ 115443 h 376051"/>
                  <a:gd name="connsiteX2" fmla="*/ 426360 w 557784"/>
                  <a:gd name="connsiteY2" fmla="*/ 43435 h 376051"/>
                  <a:gd name="connsiteX3" fmla="*/ 557784 w 557784"/>
                  <a:gd name="connsiteY3" fmla="*/ 376051 h 376051"/>
                  <a:gd name="connsiteX0" fmla="*/ 0 w 557784"/>
                  <a:gd name="connsiteY0" fmla="*/ 267467 h 304043"/>
                  <a:gd name="connsiteX1" fmla="*/ 138328 w 557784"/>
                  <a:gd name="connsiteY1" fmla="*/ 43435 h 304043"/>
                  <a:gd name="connsiteX2" fmla="*/ 426360 w 557784"/>
                  <a:gd name="connsiteY2" fmla="*/ 43435 h 304043"/>
                  <a:gd name="connsiteX3" fmla="*/ 557784 w 557784"/>
                  <a:gd name="connsiteY3" fmla="*/ 304043 h 304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57784" h="304043">
                    <a:moveTo>
                      <a:pt x="0" y="267467"/>
                    </a:moveTo>
                    <a:cubicBezTo>
                      <a:pt x="47244" y="152405"/>
                      <a:pt x="67268" y="80774"/>
                      <a:pt x="138328" y="43435"/>
                    </a:cubicBezTo>
                    <a:cubicBezTo>
                      <a:pt x="209388" y="6096"/>
                      <a:pt x="356451" y="0"/>
                      <a:pt x="426360" y="43435"/>
                    </a:cubicBezTo>
                    <a:cubicBezTo>
                      <a:pt x="496269" y="86870"/>
                      <a:pt x="521970" y="152405"/>
                      <a:pt x="557784" y="304043"/>
                    </a:cubicBezTo>
                  </a:path>
                </a:pathLst>
              </a:cu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cxnSp>
          <p:nvCxnSpPr>
            <p:cNvPr id="149" name="Přímá spojovací čára 148"/>
            <p:cNvCxnSpPr/>
            <p:nvPr/>
          </p:nvCxnSpPr>
          <p:spPr>
            <a:xfrm>
              <a:off x="1970568" y="5661248"/>
              <a:ext cx="216024" cy="120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Přímá spojovací čára 151"/>
            <p:cNvCxnSpPr/>
            <p:nvPr/>
          </p:nvCxnSpPr>
          <p:spPr>
            <a:xfrm>
              <a:off x="2979824" y="5688680"/>
              <a:ext cx="36804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Skupina 165"/>
          <p:cNvGrpSpPr/>
          <p:nvPr/>
        </p:nvGrpSpPr>
        <p:grpSpPr>
          <a:xfrm>
            <a:off x="2627784" y="4588980"/>
            <a:ext cx="1296144" cy="576064"/>
            <a:chOff x="1979712" y="4454256"/>
            <a:chExt cx="1296144" cy="576064"/>
          </a:xfrm>
        </p:grpSpPr>
        <p:grpSp>
          <p:nvGrpSpPr>
            <p:cNvPr id="10" name="Skupina 145"/>
            <p:cNvGrpSpPr/>
            <p:nvPr/>
          </p:nvGrpSpPr>
          <p:grpSpPr>
            <a:xfrm>
              <a:off x="2402616" y="4454256"/>
              <a:ext cx="246123" cy="576064"/>
              <a:chOff x="2483768" y="4509120"/>
              <a:chExt cx="246123" cy="576064"/>
            </a:xfrm>
          </p:grpSpPr>
          <p:cxnSp>
            <p:nvCxnSpPr>
              <p:cNvPr id="21" name="Přímá spojovací čára 20"/>
              <p:cNvCxnSpPr/>
              <p:nvPr/>
            </p:nvCxnSpPr>
            <p:spPr>
              <a:xfrm flipV="1">
                <a:off x="2609496" y="4605131"/>
                <a:ext cx="0" cy="365755"/>
              </a:xfrm>
              <a:prstGeom prst="line">
                <a:avLst/>
              </a:prstGeom>
              <a:ln w="762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Přímá spojovací čára 21"/>
              <p:cNvCxnSpPr/>
              <p:nvPr/>
            </p:nvCxnSpPr>
            <p:spPr>
              <a:xfrm flipV="1">
                <a:off x="2717699" y="4509120"/>
                <a:ext cx="0" cy="576064"/>
              </a:xfrm>
              <a:prstGeom prst="line">
                <a:avLst/>
              </a:prstGeom>
              <a:ln w="762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Přímá spojovací čára 131"/>
              <p:cNvCxnSpPr/>
              <p:nvPr/>
            </p:nvCxnSpPr>
            <p:spPr>
              <a:xfrm flipH="1">
                <a:off x="2489864" y="4541885"/>
                <a:ext cx="240027" cy="0"/>
              </a:xfrm>
              <a:prstGeom prst="line">
                <a:avLst/>
              </a:prstGeom>
              <a:ln w="762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Přímá spojovací čára 138"/>
              <p:cNvCxnSpPr/>
              <p:nvPr/>
            </p:nvCxnSpPr>
            <p:spPr>
              <a:xfrm flipH="1">
                <a:off x="2483768" y="5043275"/>
                <a:ext cx="240027" cy="0"/>
              </a:xfrm>
              <a:prstGeom prst="line">
                <a:avLst/>
              </a:prstGeom>
              <a:ln w="762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47" name="Přímá spojovací čára 146"/>
            <p:cNvCxnSpPr/>
            <p:nvPr/>
          </p:nvCxnSpPr>
          <p:spPr>
            <a:xfrm>
              <a:off x="1979712" y="4734288"/>
              <a:ext cx="50405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Přímá spojovací čára 152"/>
            <p:cNvCxnSpPr/>
            <p:nvPr/>
          </p:nvCxnSpPr>
          <p:spPr>
            <a:xfrm>
              <a:off x="2681504" y="4725144"/>
              <a:ext cx="59435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5" name="Obdélník 154"/>
          <p:cNvSpPr/>
          <p:nvPr/>
        </p:nvSpPr>
        <p:spPr>
          <a:xfrm>
            <a:off x="3923928" y="4715852"/>
            <a:ext cx="1296144" cy="1296144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9" name="TextovéPole 168"/>
          <p:cNvSpPr txBox="1"/>
          <p:nvPr/>
        </p:nvSpPr>
        <p:spPr>
          <a:xfrm>
            <a:off x="3987169" y="4859868"/>
            <a:ext cx="116089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setrvačná</a:t>
            </a:r>
          </a:p>
          <a:p>
            <a:r>
              <a:rPr lang="cs-CZ" dirty="0" smtClean="0"/>
              <a:t>hmotnost</a:t>
            </a:r>
          </a:p>
          <a:p>
            <a:pPr algn="ctr"/>
            <a:r>
              <a:rPr lang="cs-CZ" dirty="0" smtClean="0"/>
              <a:t>m</a:t>
            </a:r>
            <a:endParaRPr lang="cs-CZ" dirty="0"/>
          </a:p>
        </p:txBody>
      </p:sp>
      <p:sp>
        <p:nvSpPr>
          <p:cNvPr id="170" name="TextovéPole 169"/>
          <p:cNvSpPr txBox="1"/>
          <p:nvPr/>
        </p:nvSpPr>
        <p:spPr>
          <a:xfrm>
            <a:off x="5428092" y="4922584"/>
            <a:ext cx="7280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síla F</a:t>
            </a:r>
            <a:endParaRPr lang="cs-CZ" dirty="0"/>
          </a:p>
        </p:txBody>
      </p:sp>
      <p:sp>
        <p:nvSpPr>
          <p:cNvPr id="171" name="TextovéPole 170"/>
          <p:cNvSpPr txBox="1"/>
          <p:nvPr/>
        </p:nvSpPr>
        <p:spPr>
          <a:xfrm>
            <a:off x="2797205" y="4211796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tlumič</a:t>
            </a:r>
            <a:endParaRPr lang="cs-CZ" dirty="0"/>
          </a:p>
        </p:txBody>
      </p:sp>
      <p:sp>
        <p:nvSpPr>
          <p:cNvPr id="172" name="TextovéPole 171"/>
          <p:cNvSpPr txBox="1"/>
          <p:nvPr/>
        </p:nvSpPr>
        <p:spPr>
          <a:xfrm>
            <a:off x="2797205" y="5858688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pružina</a:t>
            </a:r>
            <a:endParaRPr lang="cs-CZ" dirty="0"/>
          </a:p>
        </p:txBody>
      </p:sp>
      <p:sp>
        <p:nvSpPr>
          <p:cNvPr id="174" name="Elipsa 173"/>
          <p:cNvSpPr/>
          <p:nvPr/>
        </p:nvSpPr>
        <p:spPr>
          <a:xfrm>
            <a:off x="936168" y="2132856"/>
            <a:ext cx="648072" cy="57606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5" name="Obdélník 174"/>
          <p:cNvSpPr/>
          <p:nvPr/>
        </p:nvSpPr>
        <p:spPr>
          <a:xfrm>
            <a:off x="1835696" y="1233328"/>
            <a:ext cx="1584176" cy="36004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11" name="Skupina 175"/>
          <p:cNvGrpSpPr/>
          <p:nvPr/>
        </p:nvGrpSpPr>
        <p:grpSpPr>
          <a:xfrm>
            <a:off x="4067944" y="1224184"/>
            <a:ext cx="1656184" cy="232034"/>
            <a:chOff x="3203848" y="3701021"/>
            <a:chExt cx="1800200" cy="248046"/>
          </a:xfrm>
        </p:grpSpPr>
        <p:sp>
          <p:nvSpPr>
            <p:cNvPr id="177" name="Volný tvar 176"/>
            <p:cNvSpPr/>
            <p:nvPr/>
          </p:nvSpPr>
          <p:spPr>
            <a:xfrm>
              <a:off x="3203848" y="3701021"/>
              <a:ext cx="360040" cy="232035"/>
            </a:xfrm>
            <a:custGeom>
              <a:avLst/>
              <a:gdLst>
                <a:gd name="connsiteX0" fmla="*/ 0 w 557784"/>
                <a:gd name="connsiteY0" fmla="*/ 373380 h 409956"/>
                <a:gd name="connsiteX1" fmla="*/ 164592 w 557784"/>
                <a:gd name="connsiteY1" fmla="*/ 89916 h 409956"/>
                <a:gd name="connsiteX2" fmla="*/ 420624 w 557784"/>
                <a:gd name="connsiteY2" fmla="*/ 53340 h 409956"/>
                <a:gd name="connsiteX3" fmla="*/ 557784 w 557784"/>
                <a:gd name="connsiteY3" fmla="*/ 409956 h 409956"/>
                <a:gd name="connsiteX0" fmla="*/ 0 w 557784"/>
                <a:gd name="connsiteY0" fmla="*/ 349380 h 385956"/>
                <a:gd name="connsiteX1" fmla="*/ 164592 w 557784"/>
                <a:gd name="connsiteY1" fmla="*/ 65916 h 385956"/>
                <a:gd name="connsiteX2" fmla="*/ 426360 w 557784"/>
                <a:gd name="connsiteY2" fmla="*/ 53340 h 385956"/>
                <a:gd name="connsiteX3" fmla="*/ 557784 w 557784"/>
                <a:gd name="connsiteY3" fmla="*/ 385956 h 385956"/>
                <a:gd name="connsiteX0" fmla="*/ 0 w 557784"/>
                <a:gd name="connsiteY0" fmla="*/ 339475 h 376051"/>
                <a:gd name="connsiteX1" fmla="*/ 138328 w 557784"/>
                <a:gd name="connsiteY1" fmla="*/ 115443 h 376051"/>
                <a:gd name="connsiteX2" fmla="*/ 426360 w 557784"/>
                <a:gd name="connsiteY2" fmla="*/ 43435 h 376051"/>
                <a:gd name="connsiteX3" fmla="*/ 557784 w 557784"/>
                <a:gd name="connsiteY3" fmla="*/ 376051 h 376051"/>
                <a:gd name="connsiteX0" fmla="*/ 0 w 557784"/>
                <a:gd name="connsiteY0" fmla="*/ 267467 h 304043"/>
                <a:gd name="connsiteX1" fmla="*/ 138328 w 557784"/>
                <a:gd name="connsiteY1" fmla="*/ 43435 h 304043"/>
                <a:gd name="connsiteX2" fmla="*/ 426360 w 557784"/>
                <a:gd name="connsiteY2" fmla="*/ 43435 h 304043"/>
                <a:gd name="connsiteX3" fmla="*/ 557784 w 557784"/>
                <a:gd name="connsiteY3" fmla="*/ 304043 h 304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7784" h="304043">
                  <a:moveTo>
                    <a:pt x="0" y="267467"/>
                  </a:moveTo>
                  <a:cubicBezTo>
                    <a:pt x="47244" y="152405"/>
                    <a:pt x="67268" y="80774"/>
                    <a:pt x="138328" y="43435"/>
                  </a:cubicBezTo>
                  <a:cubicBezTo>
                    <a:pt x="209388" y="6096"/>
                    <a:pt x="356451" y="0"/>
                    <a:pt x="426360" y="43435"/>
                  </a:cubicBezTo>
                  <a:cubicBezTo>
                    <a:pt x="496269" y="86870"/>
                    <a:pt x="521970" y="152405"/>
                    <a:pt x="557784" y="304043"/>
                  </a:cubicBezTo>
                </a:path>
              </a:pathLst>
            </a:cu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78" name="Volný tvar 177"/>
            <p:cNvSpPr/>
            <p:nvPr/>
          </p:nvSpPr>
          <p:spPr>
            <a:xfrm>
              <a:off x="3563888" y="3717032"/>
              <a:ext cx="360040" cy="232035"/>
            </a:xfrm>
            <a:custGeom>
              <a:avLst/>
              <a:gdLst>
                <a:gd name="connsiteX0" fmla="*/ 0 w 557784"/>
                <a:gd name="connsiteY0" fmla="*/ 373380 h 409956"/>
                <a:gd name="connsiteX1" fmla="*/ 164592 w 557784"/>
                <a:gd name="connsiteY1" fmla="*/ 89916 h 409956"/>
                <a:gd name="connsiteX2" fmla="*/ 420624 w 557784"/>
                <a:gd name="connsiteY2" fmla="*/ 53340 h 409956"/>
                <a:gd name="connsiteX3" fmla="*/ 557784 w 557784"/>
                <a:gd name="connsiteY3" fmla="*/ 409956 h 409956"/>
                <a:gd name="connsiteX0" fmla="*/ 0 w 557784"/>
                <a:gd name="connsiteY0" fmla="*/ 349380 h 385956"/>
                <a:gd name="connsiteX1" fmla="*/ 164592 w 557784"/>
                <a:gd name="connsiteY1" fmla="*/ 65916 h 385956"/>
                <a:gd name="connsiteX2" fmla="*/ 426360 w 557784"/>
                <a:gd name="connsiteY2" fmla="*/ 53340 h 385956"/>
                <a:gd name="connsiteX3" fmla="*/ 557784 w 557784"/>
                <a:gd name="connsiteY3" fmla="*/ 385956 h 385956"/>
                <a:gd name="connsiteX0" fmla="*/ 0 w 557784"/>
                <a:gd name="connsiteY0" fmla="*/ 339475 h 376051"/>
                <a:gd name="connsiteX1" fmla="*/ 138328 w 557784"/>
                <a:gd name="connsiteY1" fmla="*/ 115443 h 376051"/>
                <a:gd name="connsiteX2" fmla="*/ 426360 w 557784"/>
                <a:gd name="connsiteY2" fmla="*/ 43435 h 376051"/>
                <a:gd name="connsiteX3" fmla="*/ 557784 w 557784"/>
                <a:gd name="connsiteY3" fmla="*/ 376051 h 376051"/>
                <a:gd name="connsiteX0" fmla="*/ 0 w 557784"/>
                <a:gd name="connsiteY0" fmla="*/ 267467 h 304043"/>
                <a:gd name="connsiteX1" fmla="*/ 138328 w 557784"/>
                <a:gd name="connsiteY1" fmla="*/ 43435 h 304043"/>
                <a:gd name="connsiteX2" fmla="*/ 426360 w 557784"/>
                <a:gd name="connsiteY2" fmla="*/ 43435 h 304043"/>
                <a:gd name="connsiteX3" fmla="*/ 557784 w 557784"/>
                <a:gd name="connsiteY3" fmla="*/ 304043 h 304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7784" h="304043">
                  <a:moveTo>
                    <a:pt x="0" y="267467"/>
                  </a:moveTo>
                  <a:cubicBezTo>
                    <a:pt x="47244" y="152405"/>
                    <a:pt x="67268" y="80774"/>
                    <a:pt x="138328" y="43435"/>
                  </a:cubicBezTo>
                  <a:cubicBezTo>
                    <a:pt x="209388" y="6096"/>
                    <a:pt x="356451" y="0"/>
                    <a:pt x="426360" y="43435"/>
                  </a:cubicBezTo>
                  <a:cubicBezTo>
                    <a:pt x="496269" y="86870"/>
                    <a:pt x="521970" y="152405"/>
                    <a:pt x="557784" y="304043"/>
                  </a:cubicBezTo>
                </a:path>
              </a:pathLst>
            </a:cu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79" name="Volný tvar 178"/>
            <p:cNvSpPr/>
            <p:nvPr/>
          </p:nvSpPr>
          <p:spPr>
            <a:xfrm>
              <a:off x="3923928" y="3717032"/>
              <a:ext cx="360040" cy="232035"/>
            </a:xfrm>
            <a:custGeom>
              <a:avLst/>
              <a:gdLst>
                <a:gd name="connsiteX0" fmla="*/ 0 w 557784"/>
                <a:gd name="connsiteY0" fmla="*/ 373380 h 409956"/>
                <a:gd name="connsiteX1" fmla="*/ 164592 w 557784"/>
                <a:gd name="connsiteY1" fmla="*/ 89916 h 409956"/>
                <a:gd name="connsiteX2" fmla="*/ 420624 w 557784"/>
                <a:gd name="connsiteY2" fmla="*/ 53340 h 409956"/>
                <a:gd name="connsiteX3" fmla="*/ 557784 w 557784"/>
                <a:gd name="connsiteY3" fmla="*/ 409956 h 409956"/>
                <a:gd name="connsiteX0" fmla="*/ 0 w 557784"/>
                <a:gd name="connsiteY0" fmla="*/ 349380 h 385956"/>
                <a:gd name="connsiteX1" fmla="*/ 164592 w 557784"/>
                <a:gd name="connsiteY1" fmla="*/ 65916 h 385956"/>
                <a:gd name="connsiteX2" fmla="*/ 426360 w 557784"/>
                <a:gd name="connsiteY2" fmla="*/ 53340 h 385956"/>
                <a:gd name="connsiteX3" fmla="*/ 557784 w 557784"/>
                <a:gd name="connsiteY3" fmla="*/ 385956 h 385956"/>
                <a:gd name="connsiteX0" fmla="*/ 0 w 557784"/>
                <a:gd name="connsiteY0" fmla="*/ 339475 h 376051"/>
                <a:gd name="connsiteX1" fmla="*/ 138328 w 557784"/>
                <a:gd name="connsiteY1" fmla="*/ 115443 h 376051"/>
                <a:gd name="connsiteX2" fmla="*/ 426360 w 557784"/>
                <a:gd name="connsiteY2" fmla="*/ 43435 h 376051"/>
                <a:gd name="connsiteX3" fmla="*/ 557784 w 557784"/>
                <a:gd name="connsiteY3" fmla="*/ 376051 h 376051"/>
                <a:gd name="connsiteX0" fmla="*/ 0 w 557784"/>
                <a:gd name="connsiteY0" fmla="*/ 267467 h 304043"/>
                <a:gd name="connsiteX1" fmla="*/ 138328 w 557784"/>
                <a:gd name="connsiteY1" fmla="*/ 43435 h 304043"/>
                <a:gd name="connsiteX2" fmla="*/ 426360 w 557784"/>
                <a:gd name="connsiteY2" fmla="*/ 43435 h 304043"/>
                <a:gd name="connsiteX3" fmla="*/ 557784 w 557784"/>
                <a:gd name="connsiteY3" fmla="*/ 304043 h 304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7784" h="304043">
                  <a:moveTo>
                    <a:pt x="0" y="267467"/>
                  </a:moveTo>
                  <a:cubicBezTo>
                    <a:pt x="47244" y="152405"/>
                    <a:pt x="67268" y="80774"/>
                    <a:pt x="138328" y="43435"/>
                  </a:cubicBezTo>
                  <a:cubicBezTo>
                    <a:pt x="209388" y="6096"/>
                    <a:pt x="356451" y="0"/>
                    <a:pt x="426360" y="43435"/>
                  </a:cubicBezTo>
                  <a:cubicBezTo>
                    <a:pt x="496269" y="86870"/>
                    <a:pt x="521970" y="152405"/>
                    <a:pt x="557784" y="304043"/>
                  </a:cubicBezTo>
                </a:path>
              </a:pathLst>
            </a:cu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80" name="Volný tvar 179"/>
            <p:cNvSpPr/>
            <p:nvPr/>
          </p:nvSpPr>
          <p:spPr>
            <a:xfrm>
              <a:off x="4283968" y="3717032"/>
              <a:ext cx="360040" cy="232035"/>
            </a:xfrm>
            <a:custGeom>
              <a:avLst/>
              <a:gdLst>
                <a:gd name="connsiteX0" fmla="*/ 0 w 557784"/>
                <a:gd name="connsiteY0" fmla="*/ 373380 h 409956"/>
                <a:gd name="connsiteX1" fmla="*/ 164592 w 557784"/>
                <a:gd name="connsiteY1" fmla="*/ 89916 h 409956"/>
                <a:gd name="connsiteX2" fmla="*/ 420624 w 557784"/>
                <a:gd name="connsiteY2" fmla="*/ 53340 h 409956"/>
                <a:gd name="connsiteX3" fmla="*/ 557784 w 557784"/>
                <a:gd name="connsiteY3" fmla="*/ 409956 h 409956"/>
                <a:gd name="connsiteX0" fmla="*/ 0 w 557784"/>
                <a:gd name="connsiteY0" fmla="*/ 349380 h 385956"/>
                <a:gd name="connsiteX1" fmla="*/ 164592 w 557784"/>
                <a:gd name="connsiteY1" fmla="*/ 65916 h 385956"/>
                <a:gd name="connsiteX2" fmla="*/ 426360 w 557784"/>
                <a:gd name="connsiteY2" fmla="*/ 53340 h 385956"/>
                <a:gd name="connsiteX3" fmla="*/ 557784 w 557784"/>
                <a:gd name="connsiteY3" fmla="*/ 385956 h 385956"/>
                <a:gd name="connsiteX0" fmla="*/ 0 w 557784"/>
                <a:gd name="connsiteY0" fmla="*/ 339475 h 376051"/>
                <a:gd name="connsiteX1" fmla="*/ 138328 w 557784"/>
                <a:gd name="connsiteY1" fmla="*/ 115443 h 376051"/>
                <a:gd name="connsiteX2" fmla="*/ 426360 w 557784"/>
                <a:gd name="connsiteY2" fmla="*/ 43435 h 376051"/>
                <a:gd name="connsiteX3" fmla="*/ 557784 w 557784"/>
                <a:gd name="connsiteY3" fmla="*/ 376051 h 376051"/>
                <a:gd name="connsiteX0" fmla="*/ 0 w 557784"/>
                <a:gd name="connsiteY0" fmla="*/ 267467 h 304043"/>
                <a:gd name="connsiteX1" fmla="*/ 138328 w 557784"/>
                <a:gd name="connsiteY1" fmla="*/ 43435 h 304043"/>
                <a:gd name="connsiteX2" fmla="*/ 426360 w 557784"/>
                <a:gd name="connsiteY2" fmla="*/ 43435 h 304043"/>
                <a:gd name="connsiteX3" fmla="*/ 557784 w 557784"/>
                <a:gd name="connsiteY3" fmla="*/ 304043 h 304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7784" h="304043">
                  <a:moveTo>
                    <a:pt x="0" y="267467"/>
                  </a:moveTo>
                  <a:cubicBezTo>
                    <a:pt x="47244" y="152405"/>
                    <a:pt x="67268" y="80774"/>
                    <a:pt x="138328" y="43435"/>
                  </a:cubicBezTo>
                  <a:cubicBezTo>
                    <a:pt x="209388" y="6096"/>
                    <a:pt x="356451" y="0"/>
                    <a:pt x="426360" y="43435"/>
                  </a:cubicBezTo>
                  <a:cubicBezTo>
                    <a:pt x="496269" y="86870"/>
                    <a:pt x="521970" y="152405"/>
                    <a:pt x="557784" y="304043"/>
                  </a:cubicBezTo>
                </a:path>
              </a:pathLst>
            </a:cu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81" name="Volný tvar 180"/>
            <p:cNvSpPr/>
            <p:nvPr/>
          </p:nvSpPr>
          <p:spPr>
            <a:xfrm>
              <a:off x="4644008" y="3717032"/>
              <a:ext cx="360040" cy="232035"/>
            </a:xfrm>
            <a:custGeom>
              <a:avLst/>
              <a:gdLst>
                <a:gd name="connsiteX0" fmla="*/ 0 w 557784"/>
                <a:gd name="connsiteY0" fmla="*/ 373380 h 409956"/>
                <a:gd name="connsiteX1" fmla="*/ 164592 w 557784"/>
                <a:gd name="connsiteY1" fmla="*/ 89916 h 409956"/>
                <a:gd name="connsiteX2" fmla="*/ 420624 w 557784"/>
                <a:gd name="connsiteY2" fmla="*/ 53340 h 409956"/>
                <a:gd name="connsiteX3" fmla="*/ 557784 w 557784"/>
                <a:gd name="connsiteY3" fmla="*/ 409956 h 409956"/>
                <a:gd name="connsiteX0" fmla="*/ 0 w 557784"/>
                <a:gd name="connsiteY0" fmla="*/ 349380 h 385956"/>
                <a:gd name="connsiteX1" fmla="*/ 164592 w 557784"/>
                <a:gd name="connsiteY1" fmla="*/ 65916 h 385956"/>
                <a:gd name="connsiteX2" fmla="*/ 426360 w 557784"/>
                <a:gd name="connsiteY2" fmla="*/ 53340 h 385956"/>
                <a:gd name="connsiteX3" fmla="*/ 557784 w 557784"/>
                <a:gd name="connsiteY3" fmla="*/ 385956 h 385956"/>
                <a:gd name="connsiteX0" fmla="*/ 0 w 557784"/>
                <a:gd name="connsiteY0" fmla="*/ 339475 h 376051"/>
                <a:gd name="connsiteX1" fmla="*/ 138328 w 557784"/>
                <a:gd name="connsiteY1" fmla="*/ 115443 h 376051"/>
                <a:gd name="connsiteX2" fmla="*/ 426360 w 557784"/>
                <a:gd name="connsiteY2" fmla="*/ 43435 h 376051"/>
                <a:gd name="connsiteX3" fmla="*/ 557784 w 557784"/>
                <a:gd name="connsiteY3" fmla="*/ 376051 h 376051"/>
                <a:gd name="connsiteX0" fmla="*/ 0 w 557784"/>
                <a:gd name="connsiteY0" fmla="*/ 267467 h 304043"/>
                <a:gd name="connsiteX1" fmla="*/ 138328 w 557784"/>
                <a:gd name="connsiteY1" fmla="*/ 43435 h 304043"/>
                <a:gd name="connsiteX2" fmla="*/ 426360 w 557784"/>
                <a:gd name="connsiteY2" fmla="*/ 43435 h 304043"/>
                <a:gd name="connsiteX3" fmla="*/ 557784 w 557784"/>
                <a:gd name="connsiteY3" fmla="*/ 304043 h 304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7784" h="304043">
                  <a:moveTo>
                    <a:pt x="0" y="267467"/>
                  </a:moveTo>
                  <a:cubicBezTo>
                    <a:pt x="47244" y="152405"/>
                    <a:pt x="67268" y="80774"/>
                    <a:pt x="138328" y="43435"/>
                  </a:cubicBezTo>
                  <a:cubicBezTo>
                    <a:pt x="209388" y="6096"/>
                    <a:pt x="356451" y="0"/>
                    <a:pt x="426360" y="43435"/>
                  </a:cubicBezTo>
                  <a:cubicBezTo>
                    <a:pt x="496269" y="86870"/>
                    <a:pt x="521970" y="152405"/>
                    <a:pt x="557784" y="304043"/>
                  </a:cubicBezTo>
                </a:path>
              </a:pathLst>
            </a:cu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12" name="Skupina 181"/>
          <p:cNvGrpSpPr/>
          <p:nvPr/>
        </p:nvGrpSpPr>
        <p:grpSpPr>
          <a:xfrm>
            <a:off x="5724128" y="2412504"/>
            <a:ext cx="864096" cy="152400"/>
            <a:chOff x="4139952" y="3140968"/>
            <a:chExt cx="864096" cy="152400"/>
          </a:xfrm>
        </p:grpSpPr>
        <p:cxnSp>
          <p:nvCxnSpPr>
            <p:cNvPr id="183" name="Přímá spojovací čára 182"/>
            <p:cNvCxnSpPr/>
            <p:nvPr/>
          </p:nvCxnSpPr>
          <p:spPr>
            <a:xfrm>
              <a:off x="4139952" y="3140968"/>
              <a:ext cx="864096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Přímá spojovací čára 183"/>
            <p:cNvCxnSpPr/>
            <p:nvPr/>
          </p:nvCxnSpPr>
          <p:spPr>
            <a:xfrm>
              <a:off x="4139952" y="3293368"/>
              <a:ext cx="864096" cy="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85" name="Přímá spojovací čára 184"/>
          <p:cNvCxnSpPr/>
          <p:nvPr/>
        </p:nvCxnSpPr>
        <p:spPr>
          <a:xfrm flipV="1">
            <a:off x="1259632" y="1412776"/>
            <a:ext cx="0" cy="194421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6" name="Přímá spojovací čára 185"/>
          <p:cNvCxnSpPr/>
          <p:nvPr/>
        </p:nvCxnSpPr>
        <p:spPr>
          <a:xfrm flipV="1">
            <a:off x="6156176" y="1466496"/>
            <a:ext cx="0" cy="93610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7" name="Přímá spojovací čára 186"/>
          <p:cNvCxnSpPr/>
          <p:nvPr/>
        </p:nvCxnSpPr>
        <p:spPr>
          <a:xfrm flipV="1">
            <a:off x="6156176" y="2564904"/>
            <a:ext cx="0" cy="79208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8" name="Přímá spojovací čára 187"/>
          <p:cNvCxnSpPr/>
          <p:nvPr/>
        </p:nvCxnSpPr>
        <p:spPr>
          <a:xfrm>
            <a:off x="1259632" y="3356992"/>
            <a:ext cx="489654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9" name="Přímá spojovací čára 188"/>
          <p:cNvCxnSpPr>
            <a:endCxn id="175" idx="1"/>
          </p:cNvCxnSpPr>
          <p:nvPr/>
        </p:nvCxnSpPr>
        <p:spPr>
          <a:xfrm>
            <a:off x="1259632" y="1412776"/>
            <a:ext cx="576064" cy="57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0" name="Přímá spojovací čára 189"/>
          <p:cNvCxnSpPr>
            <a:stCxn id="175" idx="3"/>
            <a:endCxn id="177" idx="0"/>
          </p:cNvCxnSpPr>
          <p:nvPr/>
        </p:nvCxnSpPr>
        <p:spPr>
          <a:xfrm>
            <a:off x="3419872" y="1413348"/>
            <a:ext cx="648072" cy="178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1" name="Přímá spojovací čára 190"/>
          <p:cNvCxnSpPr/>
          <p:nvPr/>
        </p:nvCxnSpPr>
        <p:spPr>
          <a:xfrm>
            <a:off x="5724128" y="1455571"/>
            <a:ext cx="43204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2" name="TextovéPole 191"/>
          <p:cNvSpPr txBox="1"/>
          <p:nvPr/>
        </p:nvSpPr>
        <p:spPr>
          <a:xfrm>
            <a:off x="2339752" y="908720"/>
            <a:ext cx="3465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R</a:t>
            </a:r>
            <a:endParaRPr lang="cs-CZ" dirty="0"/>
          </a:p>
        </p:txBody>
      </p:sp>
      <p:sp>
        <p:nvSpPr>
          <p:cNvPr id="193" name="TextovéPole 192"/>
          <p:cNvSpPr txBox="1"/>
          <p:nvPr/>
        </p:nvSpPr>
        <p:spPr>
          <a:xfrm>
            <a:off x="4657478" y="899428"/>
            <a:ext cx="324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L</a:t>
            </a:r>
            <a:endParaRPr lang="cs-CZ" dirty="0"/>
          </a:p>
        </p:txBody>
      </p:sp>
      <p:sp>
        <p:nvSpPr>
          <p:cNvPr id="194" name="TextovéPole 193"/>
          <p:cNvSpPr txBox="1"/>
          <p:nvPr/>
        </p:nvSpPr>
        <p:spPr>
          <a:xfrm>
            <a:off x="6264096" y="1979548"/>
            <a:ext cx="3321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C</a:t>
            </a:r>
            <a:endParaRPr lang="cs-CZ" dirty="0"/>
          </a:p>
        </p:txBody>
      </p:sp>
      <p:sp>
        <p:nvSpPr>
          <p:cNvPr id="195" name="TextovéPole 194"/>
          <p:cNvSpPr txBox="1"/>
          <p:nvPr/>
        </p:nvSpPr>
        <p:spPr>
          <a:xfrm>
            <a:off x="611560" y="1844824"/>
            <a:ext cx="3834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/>
              <a:t>u</a:t>
            </a:r>
            <a:r>
              <a:rPr lang="cs-CZ" baseline="-25000" dirty="0" err="1" smtClean="0"/>
              <a:t>s</a:t>
            </a:r>
            <a:endParaRPr lang="cs-CZ" baseline="-25000" dirty="0"/>
          </a:p>
        </p:txBody>
      </p:sp>
      <p:sp>
        <p:nvSpPr>
          <p:cNvPr id="196" name="TextovéPole 195"/>
          <p:cNvSpPr txBox="1"/>
          <p:nvPr/>
        </p:nvSpPr>
        <p:spPr>
          <a:xfrm>
            <a:off x="2051720" y="1628800"/>
            <a:ext cx="10038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/>
              <a:t>u</a:t>
            </a:r>
            <a:r>
              <a:rPr lang="cs-CZ" baseline="-25000" dirty="0" err="1" smtClean="0"/>
              <a:t>R</a:t>
            </a:r>
            <a:r>
              <a:rPr lang="cs-CZ" baseline="-25000" dirty="0" smtClean="0"/>
              <a:t> </a:t>
            </a:r>
            <a:r>
              <a:rPr lang="cs-CZ" dirty="0" smtClean="0"/>
              <a:t>= </a:t>
            </a:r>
            <a:r>
              <a:rPr lang="cs-CZ" dirty="0" err="1" smtClean="0"/>
              <a:t>i</a:t>
            </a:r>
            <a:r>
              <a:rPr lang="cs-CZ" baseline="-25000" dirty="0" err="1" smtClean="0"/>
              <a:t>R</a:t>
            </a:r>
            <a:r>
              <a:rPr lang="cs-CZ" dirty="0" err="1" smtClean="0"/>
              <a:t>R</a:t>
            </a:r>
            <a:endParaRPr lang="cs-CZ" baseline="-25000" dirty="0"/>
          </a:p>
        </p:txBody>
      </p:sp>
      <p:grpSp>
        <p:nvGrpSpPr>
          <p:cNvPr id="13" name="Skupina 196"/>
          <p:cNvGrpSpPr/>
          <p:nvPr/>
        </p:nvGrpSpPr>
        <p:grpSpPr>
          <a:xfrm>
            <a:off x="6804248" y="2132856"/>
            <a:ext cx="1816523" cy="585356"/>
            <a:chOff x="6804248" y="2276872"/>
            <a:chExt cx="1816523" cy="585356"/>
          </a:xfrm>
        </p:grpSpPr>
        <p:sp>
          <p:nvSpPr>
            <p:cNvPr id="198" name="TextovéPole 197"/>
            <p:cNvSpPr txBox="1"/>
            <p:nvPr/>
          </p:nvSpPr>
          <p:spPr>
            <a:xfrm>
              <a:off x="6804248" y="2420888"/>
              <a:ext cx="18165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 err="1" smtClean="0"/>
                <a:t>u</a:t>
              </a:r>
              <a:r>
                <a:rPr lang="cs-CZ" baseline="-25000" dirty="0" err="1" smtClean="0"/>
                <a:t>C</a:t>
              </a:r>
              <a:r>
                <a:rPr lang="cs-CZ" baseline="-25000" dirty="0" smtClean="0"/>
                <a:t> </a:t>
              </a:r>
              <a:r>
                <a:rPr lang="cs-CZ" dirty="0" smtClean="0"/>
                <a:t>=           </a:t>
              </a:r>
              <a:r>
                <a:rPr lang="cs-CZ" dirty="0" err="1" smtClean="0"/>
                <a:t>i</a:t>
              </a:r>
              <a:r>
                <a:rPr lang="cs-CZ" baseline="-25000" dirty="0" err="1" smtClean="0"/>
                <a:t>C</a:t>
              </a:r>
              <a:r>
                <a:rPr lang="cs-CZ" dirty="0" smtClean="0"/>
                <a:t> </a:t>
              </a:r>
              <a:r>
                <a:rPr lang="cs-CZ" dirty="0" err="1" smtClean="0"/>
                <a:t>dt</a:t>
              </a:r>
              <a:r>
                <a:rPr lang="cs-CZ" dirty="0" smtClean="0"/>
                <a:t>  </a:t>
              </a:r>
              <a:endParaRPr lang="cs-CZ" baseline="-25000" dirty="0"/>
            </a:p>
          </p:txBody>
        </p:sp>
        <p:sp>
          <p:nvSpPr>
            <p:cNvPr id="199" name="Volný tvar 198"/>
            <p:cNvSpPr/>
            <p:nvPr/>
          </p:nvSpPr>
          <p:spPr>
            <a:xfrm>
              <a:off x="7740352" y="2348880"/>
              <a:ext cx="173736" cy="453392"/>
            </a:xfrm>
            <a:custGeom>
              <a:avLst/>
              <a:gdLst>
                <a:gd name="connsiteX0" fmla="*/ 173736 w 173736"/>
                <a:gd name="connsiteY0" fmla="*/ 68580 h 597408"/>
                <a:gd name="connsiteX1" fmla="*/ 118872 w 173736"/>
                <a:gd name="connsiteY1" fmla="*/ 41148 h 597408"/>
                <a:gd name="connsiteX2" fmla="*/ 91440 w 173736"/>
                <a:gd name="connsiteY2" fmla="*/ 315468 h 597408"/>
                <a:gd name="connsiteX3" fmla="*/ 64008 w 173736"/>
                <a:gd name="connsiteY3" fmla="*/ 562356 h 597408"/>
                <a:gd name="connsiteX4" fmla="*/ 0 w 173736"/>
                <a:gd name="connsiteY4" fmla="*/ 525780 h 597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3736" h="597408">
                  <a:moveTo>
                    <a:pt x="173736" y="68580"/>
                  </a:moveTo>
                  <a:cubicBezTo>
                    <a:pt x="153162" y="34290"/>
                    <a:pt x="132588" y="0"/>
                    <a:pt x="118872" y="41148"/>
                  </a:cubicBezTo>
                  <a:cubicBezTo>
                    <a:pt x="105156" y="82296"/>
                    <a:pt x="100584" y="228600"/>
                    <a:pt x="91440" y="315468"/>
                  </a:cubicBezTo>
                  <a:cubicBezTo>
                    <a:pt x="82296" y="402336"/>
                    <a:pt x="79248" y="527304"/>
                    <a:pt x="64008" y="562356"/>
                  </a:cubicBezTo>
                  <a:cubicBezTo>
                    <a:pt x="48768" y="597408"/>
                    <a:pt x="24384" y="561594"/>
                    <a:pt x="0" y="525780"/>
                  </a:cubicBezTo>
                </a:path>
              </a:pathLst>
            </a:cu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00" name="TextovéPole 199"/>
            <p:cNvSpPr txBox="1"/>
            <p:nvPr/>
          </p:nvSpPr>
          <p:spPr>
            <a:xfrm>
              <a:off x="7380312" y="2276872"/>
              <a:ext cx="2840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u="sng" dirty="0" smtClean="0"/>
                <a:t>1</a:t>
              </a:r>
              <a:endParaRPr lang="cs-CZ" u="sng" dirty="0"/>
            </a:p>
          </p:txBody>
        </p:sp>
        <p:cxnSp>
          <p:nvCxnSpPr>
            <p:cNvPr id="201" name="Přímá spojovací čára 200"/>
            <p:cNvCxnSpPr/>
            <p:nvPr/>
          </p:nvCxnSpPr>
          <p:spPr>
            <a:xfrm>
              <a:off x="7380312" y="2564904"/>
              <a:ext cx="288032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2" name="TextovéPole 201"/>
            <p:cNvSpPr txBox="1"/>
            <p:nvPr/>
          </p:nvSpPr>
          <p:spPr>
            <a:xfrm>
              <a:off x="7336202" y="2492896"/>
              <a:ext cx="33214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 smtClean="0"/>
                <a:t>C</a:t>
              </a:r>
              <a:endParaRPr lang="cs-CZ" dirty="0"/>
            </a:p>
          </p:txBody>
        </p:sp>
      </p:grpSp>
      <p:grpSp>
        <p:nvGrpSpPr>
          <p:cNvPr id="14" name="Skupina 202"/>
          <p:cNvGrpSpPr/>
          <p:nvPr/>
        </p:nvGrpSpPr>
        <p:grpSpPr>
          <a:xfrm>
            <a:off x="4406901" y="1412776"/>
            <a:ext cx="1173211" cy="629932"/>
            <a:chOff x="4644008" y="1584224"/>
            <a:chExt cx="1173211" cy="629932"/>
          </a:xfrm>
        </p:grpSpPr>
        <p:grpSp>
          <p:nvGrpSpPr>
            <p:cNvPr id="15" name="Skupina 91"/>
            <p:cNvGrpSpPr/>
            <p:nvPr/>
          </p:nvGrpSpPr>
          <p:grpSpPr>
            <a:xfrm>
              <a:off x="4644008" y="1584224"/>
              <a:ext cx="1173211" cy="521200"/>
              <a:chOff x="4644008" y="1584224"/>
              <a:chExt cx="1173211" cy="521200"/>
            </a:xfrm>
          </p:grpSpPr>
          <p:cxnSp>
            <p:nvCxnSpPr>
              <p:cNvPr id="206" name="Přímá spojovací čára 205"/>
              <p:cNvCxnSpPr/>
              <p:nvPr/>
            </p:nvCxnSpPr>
            <p:spPr>
              <a:xfrm>
                <a:off x="5417925" y="1916832"/>
                <a:ext cx="288032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7" name="TextovéPole 206"/>
              <p:cNvSpPr txBox="1"/>
              <p:nvPr/>
            </p:nvSpPr>
            <p:spPr>
              <a:xfrm>
                <a:off x="4644008" y="1736092"/>
                <a:ext cx="79220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dirty="0" err="1" smtClean="0"/>
                  <a:t>u</a:t>
                </a:r>
                <a:r>
                  <a:rPr lang="cs-CZ" baseline="-25000" dirty="0" err="1" smtClean="0"/>
                  <a:t>L</a:t>
                </a:r>
                <a:r>
                  <a:rPr lang="cs-CZ" baseline="-25000" dirty="0" smtClean="0"/>
                  <a:t> </a:t>
                </a:r>
                <a:r>
                  <a:rPr lang="cs-CZ" dirty="0" smtClean="0"/>
                  <a:t>= L</a:t>
                </a:r>
                <a:endParaRPr lang="cs-CZ" baseline="-25000" dirty="0"/>
              </a:p>
            </p:txBody>
          </p:sp>
          <p:sp>
            <p:nvSpPr>
              <p:cNvPr id="208" name="TextovéPole 207"/>
              <p:cNvSpPr txBox="1"/>
              <p:nvPr/>
            </p:nvSpPr>
            <p:spPr>
              <a:xfrm>
                <a:off x="5339203" y="1584224"/>
                <a:ext cx="47801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dirty="0" err="1" smtClean="0"/>
                  <a:t>di</a:t>
                </a:r>
                <a:r>
                  <a:rPr lang="cs-CZ" baseline="-25000" dirty="0" err="1" smtClean="0"/>
                  <a:t>L</a:t>
                </a:r>
                <a:endParaRPr lang="cs-CZ" baseline="-25000" dirty="0"/>
              </a:p>
            </p:txBody>
          </p:sp>
        </p:grpSp>
        <p:sp>
          <p:nvSpPr>
            <p:cNvPr id="205" name="TextovéPole 204"/>
            <p:cNvSpPr txBox="1"/>
            <p:nvPr/>
          </p:nvSpPr>
          <p:spPr>
            <a:xfrm>
              <a:off x="5326379" y="1844824"/>
              <a:ext cx="3978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 err="1" smtClean="0"/>
                <a:t>dt</a:t>
              </a:r>
              <a:endParaRPr lang="cs-CZ" dirty="0"/>
            </a:p>
          </p:txBody>
        </p:sp>
      </p:grpSp>
      <p:grpSp>
        <p:nvGrpSpPr>
          <p:cNvPr id="16" name="Skupina 208"/>
          <p:cNvGrpSpPr/>
          <p:nvPr/>
        </p:nvGrpSpPr>
        <p:grpSpPr>
          <a:xfrm>
            <a:off x="5148064" y="620688"/>
            <a:ext cx="1531188" cy="594648"/>
            <a:chOff x="3563888" y="2411596"/>
            <a:chExt cx="1531188" cy="594648"/>
          </a:xfrm>
        </p:grpSpPr>
        <p:sp>
          <p:nvSpPr>
            <p:cNvPr id="210" name="TextovéPole 209"/>
            <p:cNvSpPr txBox="1"/>
            <p:nvPr/>
          </p:nvSpPr>
          <p:spPr>
            <a:xfrm>
              <a:off x="3563888" y="2492896"/>
              <a:ext cx="15311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 err="1" smtClean="0"/>
                <a:t>i</a:t>
              </a:r>
              <a:r>
                <a:rPr lang="cs-CZ" baseline="-25000" dirty="0" err="1" smtClean="0"/>
                <a:t>L</a:t>
              </a:r>
              <a:r>
                <a:rPr lang="cs-CZ" baseline="-25000" dirty="0" smtClean="0"/>
                <a:t> </a:t>
              </a:r>
              <a:r>
                <a:rPr lang="cs-CZ" dirty="0" smtClean="0"/>
                <a:t>=        </a:t>
              </a:r>
              <a:r>
                <a:rPr lang="cs-CZ" dirty="0" err="1" smtClean="0"/>
                <a:t>u</a:t>
              </a:r>
              <a:r>
                <a:rPr lang="cs-CZ" baseline="-25000" dirty="0" err="1" smtClean="0"/>
                <a:t>L</a:t>
              </a:r>
              <a:r>
                <a:rPr lang="cs-CZ" dirty="0" err="1" smtClean="0"/>
                <a:t>dt</a:t>
              </a:r>
              <a:r>
                <a:rPr lang="cs-CZ" dirty="0" smtClean="0"/>
                <a:t>  </a:t>
              </a:r>
              <a:endParaRPr lang="cs-CZ" baseline="-25000" dirty="0"/>
            </a:p>
          </p:txBody>
        </p:sp>
        <p:sp>
          <p:nvSpPr>
            <p:cNvPr id="211" name="Volný tvar 210"/>
            <p:cNvSpPr/>
            <p:nvPr/>
          </p:nvSpPr>
          <p:spPr>
            <a:xfrm>
              <a:off x="4254248" y="2471552"/>
              <a:ext cx="173736" cy="453392"/>
            </a:xfrm>
            <a:custGeom>
              <a:avLst/>
              <a:gdLst>
                <a:gd name="connsiteX0" fmla="*/ 173736 w 173736"/>
                <a:gd name="connsiteY0" fmla="*/ 68580 h 597408"/>
                <a:gd name="connsiteX1" fmla="*/ 118872 w 173736"/>
                <a:gd name="connsiteY1" fmla="*/ 41148 h 597408"/>
                <a:gd name="connsiteX2" fmla="*/ 91440 w 173736"/>
                <a:gd name="connsiteY2" fmla="*/ 315468 h 597408"/>
                <a:gd name="connsiteX3" fmla="*/ 64008 w 173736"/>
                <a:gd name="connsiteY3" fmla="*/ 562356 h 597408"/>
                <a:gd name="connsiteX4" fmla="*/ 0 w 173736"/>
                <a:gd name="connsiteY4" fmla="*/ 525780 h 597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3736" h="597408">
                  <a:moveTo>
                    <a:pt x="173736" y="68580"/>
                  </a:moveTo>
                  <a:cubicBezTo>
                    <a:pt x="153162" y="34290"/>
                    <a:pt x="132588" y="0"/>
                    <a:pt x="118872" y="41148"/>
                  </a:cubicBezTo>
                  <a:cubicBezTo>
                    <a:pt x="105156" y="82296"/>
                    <a:pt x="100584" y="228600"/>
                    <a:pt x="91440" y="315468"/>
                  </a:cubicBezTo>
                  <a:cubicBezTo>
                    <a:pt x="82296" y="402336"/>
                    <a:pt x="79248" y="527304"/>
                    <a:pt x="64008" y="562356"/>
                  </a:cubicBezTo>
                  <a:cubicBezTo>
                    <a:pt x="48768" y="597408"/>
                    <a:pt x="24384" y="561594"/>
                    <a:pt x="0" y="525780"/>
                  </a:cubicBezTo>
                </a:path>
              </a:pathLst>
            </a:cu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12" name="TextovéPole 211"/>
            <p:cNvSpPr txBox="1"/>
            <p:nvPr/>
          </p:nvSpPr>
          <p:spPr>
            <a:xfrm>
              <a:off x="3923928" y="2411596"/>
              <a:ext cx="2840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 smtClean="0"/>
                <a:t>1</a:t>
              </a:r>
              <a:endParaRPr lang="cs-CZ" dirty="0"/>
            </a:p>
          </p:txBody>
        </p:sp>
        <p:cxnSp>
          <p:nvCxnSpPr>
            <p:cNvPr id="213" name="Přímá spojovací čára 212"/>
            <p:cNvCxnSpPr/>
            <p:nvPr/>
          </p:nvCxnSpPr>
          <p:spPr>
            <a:xfrm>
              <a:off x="3995936" y="2708920"/>
              <a:ext cx="288032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4" name="TextovéPole 213"/>
            <p:cNvSpPr txBox="1"/>
            <p:nvPr/>
          </p:nvSpPr>
          <p:spPr>
            <a:xfrm>
              <a:off x="3923928" y="2636912"/>
              <a:ext cx="3241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 smtClean="0"/>
                <a:t>L</a:t>
              </a:r>
              <a:endParaRPr lang="cs-CZ" dirty="0"/>
            </a:p>
          </p:txBody>
        </p:sp>
      </p:grpSp>
      <p:sp>
        <p:nvSpPr>
          <p:cNvPr id="138" name="Šipka doprava 137"/>
          <p:cNvSpPr/>
          <p:nvPr/>
        </p:nvSpPr>
        <p:spPr>
          <a:xfrm>
            <a:off x="5220072" y="5229200"/>
            <a:ext cx="1152128" cy="216024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/>
      <p:bldP spid="170" grpId="0"/>
      <p:bldP spid="19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ontrols>
      <p:control spid="313346" name="ShockwaveFlash1" r:id="rId2" imgW="9142857" imgH="6857143"/>
    </p:controls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mechanickyModelPlic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20688"/>
            <a:ext cx="9144000" cy="6466086"/>
          </a:xfrm>
          <a:prstGeom prst="rect">
            <a:avLst/>
          </a:prstGeom>
        </p:spPr>
      </p:pic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465137" y="-171400"/>
            <a:ext cx="8213725" cy="1223963"/>
          </a:xfrm>
        </p:spPr>
        <p:txBody>
          <a:bodyPr/>
          <a:lstStyle/>
          <a:p>
            <a:pPr algn="ctr" eaLnBrk="1" hangingPunct="1"/>
            <a:r>
              <a:rPr lang="cs-CZ" dirty="0" smtClean="0"/>
              <a:t>Jednoduchý model plicní mechaniky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Model Mechaniky Ventilace V Modelic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252536" y="195273"/>
            <a:ext cx="9721080" cy="6467454"/>
          </a:xfrm>
          <a:prstGeom prst="rect">
            <a:avLst/>
          </a:prstGeom>
        </p:spPr>
      </p:pic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>
          <a:xfrm>
            <a:off x="465137" y="-171400"/>
            <a:ext cx="8213725" cy="1223963"/>
          </a:xfrm>
        </p:spPr>
        <p:txBody>
          <a:bodyPr/>
          <a:lstStyle/>
          <a:p>
            <a:pPr algn="ctr" eaLnBrk="1" hangingPunct="1"/>
            <a:r>
              <a:rPr lang="cs-CZ" dirty="0" smtClean="0"/>
              <a:t>Jednoduchý model plicní mechaniky</a:t>
            </a:r>
            <a:endParaRPr lang="en-US" dirty="0" smtClean="0"/>
          </a:p>
        </p:txBody>
      </p:sp>
      <p:sp>
        <p:nvSpPr>
          <p:cNvPr id="4" name="Obdélník 3"/>
          <p:cNvSpPr/>
          <p:nvPr/>
        </p:nvSpPr>
        <p:spPr>
          <a:xfrm>
            <a:off x="2771800" y="2060848"/>
            <a:ext cx="792088" cy="122413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Obdélník 4"/>
          <p:cNvSpPr/>
          <p:nvPr/>
        </p:nvSpPr>
        <p:spPr>
          <a:xfrm>
            <a:off x="1259632" y="2852936"/>
            <a:ext cx="1656184" cy="165618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bdélník 5"/>
          <p:cNvSpPr/>
          <p:nvPr/>
        </p:nvSpPr>
        <p:spPr>
          <a:xfrm>
            <a:off x="1259632" y="4365104"/>
            <a:ext cx="1152128" cy="216024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bdélník 6"/>
          <p:cNvSpPr/>
          <p:nvPr/>
        </p:nvSpPr>
        <p:spPr>
          <a:xfrm>
            <a:off x="1259632" y="2060848"/>
            <a:ext cx="144016" cy="79208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bdélník 7"/>
          <p:cNvSpPr/>
          <p:nvPr/>
        </p:nvSpPr>
        <p:spPr>
          <a:xfrm>
            <a:off x="1259632" y="1052736"/>
            <a:ext cx="216024" cy="1410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bdélník 8"/>
          <p:cNvSpPr/>
          <p:nvPr/>
        </p:nvSpPr>
        <p:spPr>
          <a:xfrm>
            <a:off x="1259632" y="980728"/>
            <a:ext cx="5976664" cy="1440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1" name="Přímá spojovací čára 10"/>
          <p:cNvCxnSpPr/>
          <p:nvPr/>
        </p:nvCxnSpPr>
        <p:spPr>
          <a:xfrm>
            <a:off x="2483768" y="2420888"/>
            <a:ext cx="1224136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mechanikaPlicSimulink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92696"/>
            <a:ext cx="9144000" cy="6466086"/>
          </a:xfrm>
          <a:prstGeom prst="rect">
            <a:avLst/>
          </a:prstGeom>
        </p:spPr>
      </p:pic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>
          <a:xfrm>
            <a:off x="465137" y="-171400"/>
            <a:ext cx="8213725" cy="1223963"/>
          </a:xfrm>
        </p:spPr>
        <p:txBody>
          <a:bodyPr/>
          <a:lstStyle/>
          <a:p>
            <a:pPr algn="ctr" eaLnBrk="1" hangingPunct="1"/>
            <a:r>
              <a:rPr lang="cs-CZ" dirty="0" smtClean="0"/>
              <a:t>Jednoduchý model plicní mechaniky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mechanikaPlicSimulink1a.png"/>
          <p:cNvPicPr>
            <a:picLocks noChangeAspect="1"/>
          </p:cNvPicPr>
          <p:nvPr/>
        </p:nvPicPr>
        <p:blipFill>
          <a:blip r:embed="rId2" cstate="print"/>
          <a:srcRect b="29152"/>
          <a:stretch>
            <a:fillRect/>
          </a:stretch>
        </p:blipFill>
        <p:spPr>
          <a:xfrm>
            <a:off x="0" y="1268760"/>
            <a:ext cx="9144000" cy="4581128"/>
          </a:xfrm>
          <a:prstGeom prst="rect">
            <a:avLst/>
          </a:prstGeom>
        </p:spPr>
      </p:pic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465137" y="-171400"/>
            <a:ext cx="8213725" cy="1223963"/>
          </a:xfrm>
        </p:spPr>
        <p:txBody>
          <a:bodyPr/>
          <a:lstStyle/>
          <a:p>
            <a:pPr algn="ctr" eaLnBrk="1" hangingPunct="1"/>
            <a:r>
              <a:rPr lang="cs-CZ" dirty="0" smtClean="0"/>
              <a:t>Jednoduchý model plicní mechaniky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MechanikaVentilaceSInertancí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48680"/>
            <a:ext cx="9144000" cy="6466086"/>
          </a:xfrm>
          <a:prstGeom prst="rect">
            <a:avLst/>
          </a:prstGeom>
        </p:spPr>
      </p:pic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>
          <a:xfrm>
            <a:off x="-504055" y="-171400"/>
            <a:ext cx="10476655" cy="1223963"/>
          </a:xfrm>
        </p:spPr>
        <p:txBody>
          <a:bodyPr/>
          <a:lstStyle/>
          <a:p>
            <a:pPr algn="ctr" eaLnBrk="1" hangingPunct="1"/>
            <a:r>
              <a:rPr lang="cs-CZ" dirty="0" smtClean="0"/>
              <a:t>Model plicní mechaniky s </a:t>
            </a:r>
            <a:r>
              <a:rPr lang="cs-CZ" dirty="0" err="1" smtClean="0"/>
              <a:t>inertancí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Model Mechaniky Ventilace V Modelic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252536" y="195273"/>
            <a:ext cx="9721080" cy="6467454"/>
          </a:xfrm>
          <a:prstGeom prst="rect">
            <a:avLst/>
          </a:prstGeom>
        </p:spPr>
      </p:pic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>
          <a:xfrm>
            <a:off x="465137" y="-171400"/>
            <a:ext cx="8213725" cy="1223963"/>
          </a:xfrm>
        </p:spPr>
        <p:txBody>
          <a:bodyPr/>
          <a:lstStyle/>
          <a:p>
            <a:pPr algn="ctr" eaLnBrk="1" hangingPunct="1"/>
            <a:r>
              <a:rPr lang="cs-CZ" dirty="0" smtClean="0"/>
              <a:t>Jednoduchý model plicní mechaniky</a:t>
            </a:r>
            <a:endParaRPr lang="en-US" dirty="0" smtClean="0"/>
          </a:p>
        </p:txBody>
      </p:sp>
      <p:grpSp>
        <p:nvGrpSpPr>
          <p:cNvPr id="13" name="Skupina 12"/>
          <p:cNvGrpSpPr/>
          <p:nvPr/>
        </p:nvGrpSpPr>
        <p:grpSpPr>
          <a:xfrm>
            <a:off x="1259632" y="980728"/>
            <a:ext cx="5976664" cy="5544616"/>
            <a:chOff x="1259632" y="980728"/>
            <a:chExt cx="5976664" cy="5544616"/>
          </a:xfrm>
        </p:grpSpPr>
        <p:sp>
          <p:nvSpPr>
            <p:cNvPr id="14" name="Obdélník 13"/>
            <p:cNvSpPr/>
            <p:nvPr/>
          </p:nvSpPr>
          <p:spPr>
            <a:xfrm>
              <a:off x="2771800" y="2060848"/>
              <a:ext cx="792088" cy="122413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5" name="Obdélník 14"/>
            <p:cNvSpPr/>
            <p:nvPr/>
          </p:nvSpPr>
          <p:spPr>
            <a:xfrm>
              <a:off x="1259632" y="2852936"/>
              <a:ext cx="1656184" cy="165618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6" name="Obdélník 15"/>
            <p:cNvSpPr/>
            <p:nvPr/>
          </p:nvSpPr>
          <p:spPr>
            <a:xfrm>
              <a:off x="1259632" y="4365104"/>
              <a:ext cx="1152128" cy="216024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7" name="Obdélník 16"/>
            <p:cNvSpPr/>
            <p:nvPr/>
          </p:nvSpPr>
          <p:spPr>
            <a:xfrm>
              <a:off x="1259632" y="2060848"/>
              <a:ext cx="144016" cy="79208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8" name="Obdélník 17"/>
            <p:cNvSpPr/>
            <p:nvPr/>
          </p:nvSpPr>
          <p:spPr>
            <a:xfrm>
              <a:off x="1259632" y="1052736"/>
              <a:ext cx="216024" cy="14101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9" name="Obdélník 18"/>
            <p:cNvSpPr/>
            <p:nvPr/>
          </p:nvSpPr>
          <p:spPr>
            <a:xfrm>
              <a:off x="1259632" y="980728"/>
              <a:ext cx="5976664" cy="14401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cxnSp>
          <p:nvCxnSpPr>
            <p:cNvPr id="20" name="Přímá spojovací čára 19"/>
            <p:cNvCxnSpPr/>
            <p:nvPr/>
          </p:nvCxnSpPr>
          <p:spPr>
            <a:xfrm>
              <a:off x="2483768" y="2420888"/>
              <a:ext cx="1224136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MechanikaVentilaceSInertancíSimulink.png"/>
          <p:cNvPicPr>
            <a:picLocks noChangeAspect="1"/>
          </p:cNvPicPr>
          <p:nvPr/>
        </p:nvPicPr>
        <p:blipFill>
          <a:blip r:embed="rId2" cstate="print"/>
          <a:srcRect l="3137" r="2740" b="23160"/>
          <a:stretch>
            <a:fillRect/>
          </a:stretch>
        </p:blipFill>
        <p:spPr>
          <a:xfrm>
            <a:off x="0" y="1340768"/>
            <a:ext cx="9144000" cy="4968552"/>
          </a:xfrm>
          <a:prstGeom prst="rect">
            <a:avLst/>
          </a:prstGeom>
        </p:spPr>
      </p:pic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-504055" y="-171400"/>
            <a:ext cx="10476655" cy="1223963"/>
          </a:xfrm>
        </p:spPr>
        <p:txBody>
          <a:bodyPr/>
          <a:lstStyle/>
          <a:p>
            <a:pPr algn="ctr" eaLnBrk="1" hangingPunct="1"/>
            <a:r>
              <a:rPr lang="cs-CZ" dirty="0" smtClean="0"/>
              <a:t>Model plicní mechaniky s </a:t>
            </a:r>
            <a:r>
              <a:rPr lang="cs-CZ" dirty="0" err="1" smtClean="0"/>
              <a:t>inertancí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3" name="Picture 3"/>
          <p:cNvPicPr>
            <a:picLocks noChangeAspect="1" noChangeArrowheads="1"/>
          </p:cNvPicPr>
          <p:nvPr/>
        </p:nvPicPr>
        <p:blipFill>
          <a:blip r:embed="rId3" cstate="print"/>
          <a:srcRect l="900" r="25436" b="61185"/>
          <a:stretch>
            <a:fillRect/>
          </a:stretch>
        </p:blipFill>
        <p:spPr bwMode="auto">
          <a:xfrm>
            <a:off x="179388" y="692150"/>
            <a:ext cx="8964612" cy="616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4" name="Picture 4" descr="matlab_logo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4641850"/>
            <a:ext cx="2298700" cy="172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5" name="Text Box 5"/>
          <p:cNvSpPr txBox="1">
            <a:spLocks noChangeArrowheads="1"/>
          </p:cNvSpPr>
          <p:nvPr/>
        </p:nvSpPr>
        <p:spPr bwMode="auto">
          <a:xfrm>
            <a:off x="257175" y="6457950"/>
            <a:ext cx="1797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/>
              <a:t>Matlab/Simulink</a:t>
            </a:r>
          </a:p>
        </p:txBody>
      </p:sp>
      <p:sp>
        <p:nvSpPr>
          <p:cNvPr id="51206" name="AutoShape 6"/>
          <p:cNvSpPr>
            <a:spLocks noChangeArrowheads="1"/>
          </p:cNvSpPr>
          <p:nvPr/>
        </p:nvSpPr>
        <p:spPr bwMode="auto">
          <a:xfrm>
            <a:off x="1493838" y="3024188"/>
            <a:ext cx="2452687" cy="12573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51207" name="AutoShape 7"/>
          <p:cNvSpPr>
            <a:spLocks noChangeArrowheads="1"/>
          </p:cNvSpPr>
          <p:nvPr/>
        </p:nvSpPr>
        <p:spPr bwMode="auto">
          <a:xfrm>
            <a:off x="4748213" y="1127125"/>
            <a:ext cx="2289175" cy="12573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51208" name="AutoShape 8"/>
          <p:cNvSpPr>
            <a:spLocks noChangeArrowheads="1"/>
          </p:cNvSpPr>
          <p:nvPr/>
        </p:nvSpPr>
        <p:spPr bwMode="auto">
          <a:xfrm>
            <a:off x="4908550" y="2730500"/>
            <a:ext cx="1893888" cy="906463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51209" name="AutoShape 9"/>
          <p:cNvSpPr>
            <a:spLocks noChangeArrowheads="1"/>
          </p:cNvSpPr>
          <p:nvPr/>
        </p:nvSpPr>
        <p:spPr bwMode="auto">
          <a:xfrm>
            <a:off x="4651375" y="5138738"/>
            <a:ext cx="1893888" cy="906462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1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116013" y="-242888"/>
            <a:ext cx="8027987" cy="1223963"/>
          </a:xfrm>
        </p:spPr>
        <p:txBody>
          <a:bodyPr/>
          <a:lstStyle/>
          <a:p>
            <a:pPr algn="ctr" eaLnBrk="1" hangingPunct="1"/>
            <a:r>
              <a:rPr lang="cs-CZ" sz="3200" dirty="0" smtClean="0"/>
              <a:t>Kauzální modelovací nástroje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116013" y="-242888"/>
            <a:ext cx="8027987" cy="1223963"/>
          </a:xfrm>
        </p:spPr>
        <p:txBody>
          <a:bodyPr/>
          <a:lstStyle/>
          <a:p>
            <a:pPr algn="ctr" eaLnBrk="1" hangingPunct="1"/>
            <a:r>
              <a:rPr lang="cs-CZ" sz="3200" dirty="0" smtClean="0"/>
              <a:t>Kauzální modelovací nástroje</a:t>
            </a:r>
          </a:p>
        </p:txBody>
      </p:sp>
      <p:pic>
        <p:nvPicPr>
          <p:cNvPr id="522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46588" y="908050"/>
            <a:ext cx="4559300" cy="594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8" name="Picture 4" descr="matlab_logo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4633913"/>
            <a:ext cx="2298700" cy="172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29" name="Text Box 5"/>
          <p:cNvSpPr txBox="1">
            <a:spLocks noChangeArrowheads="1"/>
          </p:cNvSpPr>
          <p:nvPr/>
        </p:nvSpPr>
        <p:spPr bwMode="auto">
          <a:xfrm>
            <a:off x="257175" y="6450013"/>
            <a:ext cx="17970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/>
              <a:t>Matlab/Simulink</a:t>
            </a:r>
          </a:p>
        </p:txBody>
      </p:sp>
      <p:sp>
        <p:nvSpPr>
          <p:cNvPr id="52230" name="AutoShape 6"/>
          <p:cNvSpPr>
            <a:spLocks noChangeArrowheads="1"/>
          </p:cNvSpPr>
          <p:nvPr/>
        </p:nvSpPr>
        <p:spPr bwMode="auto">
          <a:xfrm>
            <a:off x="5016500" y="1797050"/>
            <a:ext cx="885825" cy="395288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52231" name="AutoShape 7"/>
          <p:cNvSpPr>
            <a:spLocks noChangeArrowheads="1"/>
          </p:cNvSpPr>
          <p:nvPr/>
        </p:nvSpPr>
        <p:spPr bwMode="auto">
          <a:xfrm>
            <a:off x="6173788" y="1133475"/>
            <a:ext cx="885825" cy="395288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52232" name="AutoShape 8"/>
          <p:cNvSpPr>
            <a:spLocks noChangeArrowheads="1"/>
          </p:cNvSpPr>
          <p:nvPr/>
        </p:nvSpPr>
        <p:spPr bwMode="auto">
          <a:xfrm>
            <a:off x="7688263" y="1158875"/>
            <a:ext cx="885825" cy="395288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52233" name="AutoShape 9"/>
          <p:cNvSpPr>
            <a:spLocks noChangeArrowheads="1"/>
          </p:cNvSpPr>
          <p:nvPr/>
        </p:nvSpPr>
        <p:spPr bwMode="auto">
          <a:xfrm>
            <a:off x="6229350" y="1663700"/>
            <a:ext cx="730250" cy="306388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52234" name="AutoShape 10"/>
          <p:cNvSpPr>
            <a:spLocks noChangeArrowheads="1"/>
          </p:cNvSpPr>
          <p:nvPr/>
        </p:nvSpPr>
        <p:spPr bwMode="auto">
          <a:xfrm flipH="1">
            <a:off x="6229350" y="2528888"/>
            <a:ext cx="730250" cy="306387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52235" name="AutoShape 11"/>
          <p:cNvSpPr>
            <a:spLocks noChangeArrowheads="1"/>
          </p:cNvSpPr>
          <p:nvPr/>
        </p:nvSpPr>
        <p:spPr bwMode="auto">
          <a:xfrm flipH="1">
            <a:off x="6427788" y="3394075"/>
            <a:ext cx="730250" cy="306388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52236" name="AutoShape 12"/>
          <p:cNvSpPr>
            <a:spLocks noChangeArrowheads="1"/>
          </p:cNvSpPr>
          <p:nvPr/>
        </p:nvSpPr>
        <p:spPr bwMode="auto">
          <a:xfrm flipH="1">
            <a:off x="7827963" y="3865563"/>
            <a:ext cx="730250" cy="306387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52237" name="AutoShape 13"/>
          <p:cNvSpPr>
            <a:spLocks noChangeArrowheads="1"/>
          </p:cNvSpPr>
          <p:nvPr/>
        </p:nvSpPr>
        <p:spPr bwMode="auto">
          <a:xfrm flipH="1">
            <a:off x="6583363" y="4256088"/>
            <a:ext cx="730250" cy="306387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52238" name="AutoShape 14"/>
          <p:cNvSpPr>
            <a:spLocks noChangeArrowheads="1"/>
          </p:cNvSpPr>
          <p:nvPr/>
        </p:nvSpPr>
        <p:spPr bwMode="auto">
          <a:xfrm flipH="1">
            <a:off x="5235575" y="4368800"/>
            <a:ext cx="730250" cy="306388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52239" name="AutoShape 15"/>
          <p:cNvSpPr>
            <a:spLocks noChangeArrowheads="1"/>
          </p:cNvSpPr>
          <p:nvPr/>
        </p:nvSpPr>
        <p:spPr bwMode="auto">
          <a:xfrm flipH="1">
            <a:off x="4870450" y="4910138"/>
            <a:ext cx="730250" cy="306387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52240" name="AutoShape 16"/>
          <p:cNvSpPr>
            <a:spLocks noChangeArrowheads="1"/>
          </p:cNvSpPr>
          <p:nvPr/>
        </p:nvSpPr>
        <p:spPr bwMode="auto">
          <a:xfrm flipH="1">
            <a:off x="5016500" y="6219825"/>
            <a:ext cx="730250" cy="306388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52241" name="AutoShape 17"/>
          <p:cNvSpPr>
            <a:spLocks noChangeArrowheads="1"/>
          </p:cNvSpPr>
          <p:nvPr/>
        </p:nvSpPr>
        <p:spPr bwMode="auto">
          <a:xfrm flipH="1">
            <a:off x="7158038" y="6372225"/>
            <a:ext cx="730250" cy="306388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52242" name="AutoShape 18"/>
          <p:cNvSpPr>
            <a:spLocks noChangeArrowheads="1"/>
          </p:cNvSpPr>
          <p:nvPr/>
        </p:nvSpPr>
        <p:spPr bwMode="auto">
          <a:xfrm>
            <a:off x="5008563" y="3638550"/>
            <a:ext cx="730250" cy="306388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52243" name="AutoShape 19"/>
          <p:cNvSpPr>
            <a:spLocks noChangeArrowheads="1"/>
          </p:cNvSpPr>
          <p:nvPr/>
        </p:nvSpPr>
        <p:spPr bwMode="auto">
          <a:xfrm>
            <a:off x="7523163" y="5176838"/>
            <a:ext cx="730250" cy="306387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129044" name="Text Box 20"/>
          <p:cNvSpPr txBox="1">
            <a:spLocks noChangeArrowheads="1"/>
          </p:cNvSpPr>
          <p:nvPr/>
        </p:nvSpPr>
        <p:spPr bwMode="auto">
          <a:xfrm>
            <a:off x="433388" y="2906713"/>
            <a:ext cx="3240087" cy="191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2400" i="1"/>
              <a:t>Model v Simulinku vyjadřuje spíše </a:t>
            </a:r>
            <a:r>
              <a:rPr lang="cs-CZ" sz="2400" i="1">
                <a:solidFill>
                  <a:schemeClr val="hlink"/>
                </a:solidFill>
              </a:rPr>
              <a:t>způsob výpočtu</a:t>
            </a:r>
            <a:r>
              <a:rPr lang="cs-CZ" sz="2400" i="1"/>
              <a:t> než </a:t>
            </a:r>
            <a:r>
              <a:rPr lang="cs-CZ" sz="2400" i="1">
                <a:solidFill>
                  <a:schemeClr val="hlink"/>
                </a:solidFill>
              </a:rPr>
              <a:t>strukturu modelované reality</a:t>
            </a:r>
          </a:p>
        </p:txBody>
      </p:sp>
      <p:sp>
        <p:nvSpPr>
          <p:cNvPr id="129045" name="Text Box 21"/>
          <p:cNvSpPr txBox="1">
            <a:spLocks noChangeArrowheads="1"/>
          </p:cNvSpPr>
          <p:nvPr/>
        </p:nvSpPr>
        <p:spPr bwMode="auto">
          <a:xfrm>
            <a:off x="433388" y="2449513"/>
            <a:ext cx="30337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i="1">
                <a:solidFill>
                  <a:srgbClr val="FF0000"/>
                </a:solidFill>
              </a:rPr>
              <a:t>Kauzální modelování</a:t>
            </a:r>
          </a:p>
        </p:txBody>
      </p:sp>
      <p:sp>
        <p:nvSpPr>
          <p:cNvPr id="52246" name="AutoShape 23"/>
          <p:cNvSpPr>
            <a:spLocks noChangeArrowheads="1"/>
          </p:cNvSpPr>
          <p:nvPr/>
        </p:nvSpPr>
        <p:spPr bwMode="auto">
          <a:xfrm>
            <a:off x="604838" y="590550"/>
            <a:ext cx="3068637" cy="1938338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cs-CZ" i="1"/>
              <a:t>Je jednoznačně </a:t>
            </a:r>
          </a:p>
          <a:p>
            <a:pPr algn="ctr"/>
            <a:r>
              <a:rPr lang="cs-CZ" i="1"/>
              <a:t>definován </a:t>
            </a:r>
          </a:p>
          <a:p>
            <a:pPr algn="ctr"/>
            <a:r>
              <a:rPr lang="cs-CZ" i="1">
                <a:solidFill>
                  <a:schemeClr val="hlink"/>
                </a:solidFill>
              </a:rPr>
              <a:t>postup výpočtu</a:t>
            </a:r>
            <a:endParaRPr lang="cs-CZ">
              <a:solidFill>
                <a:schemeClr val="hlink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29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29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044" grpId="0"/>
      <p:bldP spid="129045" grpId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4" descr="all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36563" y="900113"/>
            <a:ext cx="8640762" cy="591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909" name="Picture 5" descr="MCj03701260000[1]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51550" y="1550988"/>
            <a:ext cx="468313" cy="642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912" name="Picture 8" descr="MCj02332950000[1]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86125" y="4935538"/>
            <a:ext cx="977900" cy="109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913" name="Picture 9" descr="MCj02339680000[1]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80250" y="3824288"/>
            <a:ext cx="962025" cy="766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914" name="Picture 10" descr="MCj02371580000[1]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36638" y="5300663"/>
            <a:ext cx="508000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915" name="Picture 11" descr="MCj02870030000[1]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568950" y="4922838"/>
            <a:ext cx="482600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917" name="Picture 13" descr="MCj02339680000[1]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78275" y="3122613"/>
            <a:ext cx="571500" cy="45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918" name="Picture 14" descr="MCj04361290000[1]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956300" y="3070225"/>
            <a:ext cx="563563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919" name="Picture 15" descr="MCj04359890000[1]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110163" y="3824288"/>
            <a:ext cx="514350" cy="59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920" name="Picture 16" descr="MCj02906820000[1]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941763" y="3848100"/>
            <a:ext cx="490537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60" name="Rectangle 17"/>
          <p:cNvSpPr>
            <a:spLocks noGrp="1" noChangeArrowheads="1"/>
          </p:cNvSpPr>
          <p:nvPr>
            <p:ph type="title" idx="4294967295"/>
          </p:nvPr>
        </p:nvSpPr>
        <p:spPr>
          <a:xfrm>
            <a:off x="1116013" y="-323850"/>
            <a:ext cx="8027987" cy="1223963"/>
          </a:xfrm>
          <a:noFill/>
        </p:spPr>
        <p:txBody>
          <a:bodyPr/>
          <a:lstStyle/>
          <a:p>
            <a:pPr algn="ctr" eaLnBrk="1" hangingPunct="1"/>
            <a:r>
              <a:rPr lang="cs-CZ" smtClean="0"/>
              <a:t>Akauzální modelovací nástroje</a:t>
            </a:r>
          </a:p>
        </p:txBody>
      </p:sp>
      <p:sp>
        <p:nvSpPr>
          <p:cNvPr id="123922" name="Text Box 18"/>
          <p:cNvSpPr txBox="1">
            <a:spLocks noChangeArrowheads="1"/>
          </p:cNvSpPr>
          <p:nvPr/>
        </p:nvSpPr>
        <p:spPr bwMode="auto">
          <a:xfrm>
            <a:off x="568325" y="3681413"/>
            <a:ext cx="1762125" cy="8223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i="1">
                <a:solidFill>
                  <a:srgbClr val="FF0000"/>
                </a:solidFill>
              </a:rPr>
              <a:t>Akauzální </a:t>
            </a:r>
          </a:p>
          <a:p>
            <a:r>
              <a:rPr lang="cs-CZ" sz="2400" i="1">
                <a:solidFill>
                  <a:srgbClr val="FF0000"/>
                </a:solidFill>
              </a:rPr>
              <a:t>modelování</a:t>
            </a:r>
          </a:p>
        </p:txBody>
      </p:sp>
      <p:sp>
        <p:nvSpPr>
          <p:cNvPr id="53262" name="Text Box 19"/>
          <p:cNvSpPr txBox="1">
            <a:spLocks noChangeArrowheads="1"/>
          </p:cNvSpPr>
          <p:nvPr/>
        </p:nvSpPr>
        <p:spPr bwMode="auto">
          <a:xfrm>
            <a:off x="49213" y="736600"/>
            <a:ext cx="2609850" cy="8318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2400" i="1"/>
              <a:t>Komponenty obsahují rovnice</a:t>
            </a:r>
            <a:endParaRPr lang="cs-CZ" sz="2400" i="1">
              <a:solidFill>
                <a:schemeClr val="hlink"/>
              </a:solidFill>
            </a:endParaRPr>
          </a:p>
        </p:txBody>
      </p:sp>
      <p:sp>
        <p:nvSpPr>
          <p:cNvPr id="123924" name="Text Box 20"/>
          <p:cNvSpPr txBox="1">
            <a:spLocks noChangeArrowheads="1"/>
          </p:cNvSpPr>
          <p:nvPr/>
        </p:nvSpPr>
        <p:spPr bwMode="auto">
          <a:xfrm>
            <a:off x="152400" y="1827213"/>
            <a:ext cx="2501900" cy="119697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2400" i="1"/>
              <a:t>Propojení komponent přes konektory</a:t>
            </a:r>
            <a:endParaRPr lang="cs-CZ" sz="2400" i="1">
              <a:solidFill>
                <a:schemeClr val="hlink"/>
              </a:solidFill>
            </a:endParaRPr>
          </a:p>
        </p:txBody>
      </p:sp>
      <p:sp>
        <p:nvSpPr>
          <p:cNvPr id="123925" name="Text Box 21"/>
          <p:cNvSpPr txBox="1">
            <a:spLocks noChangeArrowheads="1"/>
          </p:cNvSpPr>
          <p:nvPr/>
        </p:nvSpPr>
        <p:spPr bwMode="auto">
          <a:xfrm>
            <a:off x="150813" y="3273425"/>
            <a:ext cx="2508250" cy="4667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2400" i="1"/>
              <a:t>Soustava rovnic</a:t>
            </a:r>
            <a:endParaRPr lang="cs-CZ" sz="2400" i="1">
              <a:solidFill>
                <a:schemeClr val="hlink"/>
              </a:solidFill>
            </a:endParaRPr>
          </a:p>
        </p:txBody>
      </p:sp>
      <p:sp>
        <p:nvSpPr>
          <p:cNvPr id="123926" name="AutoShape 22"/>
          <p:cNvSpPr>
            <a:spLocks noChangeArrowheads="1"/>
          </p:cNvSpPr>
          <p:nvPr/>
        </p:nvSpPr>
        <p:spPr bwMode="auto">
          <a:xfrm>
            <a:off x="927100" y="1566863"/>
            <a:ext cx="887413" cy="292100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endParaRPr lang="cs-CZ"/>
          </a:p>
        </p:txBody>
      </p:sp>
      <p:sp>
        <p:nvSpPr>
          <p:cNvPr id="123927" name="AutoShape 23"/>
          <p:cNvSpPr>
            <a:spLocks noChangeArrowheads="1"/>
          </p:cNvSpPr>
          <p:nvPr/>
        </p:nvSpPr>
        <p:spPr bwMode="auto">
          <a:xfrm>
            <a:off x="1054100" y="3016250"/>
            <a:ext cx="708025" cy="292100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endParaRPr lang="cs-CZ"/>
          </a:p>
        </p:txBody>
      </p:sp>
      <p:pic>
        <p:nvPicPr>
          <p:cNvPr id="123931" name="Picture 27" descr="Modelica Portal">
            <a:hlinkClick r:id="rId12"/>
          </p:cNvPr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765425" y="441325"/>
            <a:ext cx="2065338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239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239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239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239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239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239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23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239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23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123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1239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1239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1239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123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1239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922" grpId="0" animBg="1"/>
      <p:bldP spid="123924" grpId="0" animBg="1"/>
      <p:bldP spid="123925" grpId="0" animBg="1"/>
      <p:bldP spid="123926" grpId="0" animBg="1"/>
      <p:bldP spid="12392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ontrols>
      <p:control spid="314370" name="ShockwaveFlash1" r:id="rId2" imgW="9142857" imgH="6857143"/>
    </p:controls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860550" y="0"/>
            <a:ext cx="7283450" cy="1223963"/>
          </a:xfrm>
        </p:spPr>
        <p:txBody>
          <a:bodyPr/>
          <a:lstStyle/>
          <a:p>
            <a:pPr algn="ctr" eaLnBrk="1" hangingPunct="1"/>
            <a:r>
              <a:rPr lang="cs-CZ" smtClean="0"/>
              <a:t>Akauzální přístup</a:t>
            </a:r>
            <a:endParaRPr lang="en-US" smtClean="0"/>
          </a:p>
        </p:txBody>
      </p:sp>
      <p:sp>
        <p:nvSpPr>
          <p:cNvPr id="59395" name="Rectangle 5"/>
          <p:cNvSpPr>
            <a:spLocks noChangeArrowheads="1"/>
          </p:cNvSpPr>
          <p:nvPr/>
        </p:nvSpPr>
        <p:spPr bwMode="auto">
          <a:xfrm>
            <a:off x="5959475" y="34210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sp>
        <p:nvSpPr>
          <p:cNvPr id="59396" name="Rectangle 8"/>
          <p:cNvSpPr>
            <a:spLocks noChangeArrowheads="1"/>
          </p:cNvSpPr>
          <p:nvPr/>
        </p:nvSpPr>
        <p:spPr bwMode="auto">
          <a:xfrm>
            <a:off x="2335213" y="1573213"/>
            <a:ext cx="47625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500">
                <a:solidFill>
                  <a:srgbClr val="000000"/>
                </a:solidFill>
                <a:latin typeface="Times New Roman" pitchFamily="18" charset="0"/>
              </a:rPr>
              <a:t> </a:t>
            </a:r>
            <a:endParaRPr lang="en-US"/>
          </a:p>
        </p:txBody>
      </p:sp>
      <p:sp>
        <p:nvSpPr>
          <p:cNvPr id="59397" name="Rectangle 16"/>
          <p:cNvSpPr>
            <a:spLocks noChangeArrowheads="1"/>
          </p:cNvSpPr>
          <p:nvPr/>
        </p:nvSpPr>
        <p:spPr bwMode="auto">
          <a:xfrm>
            <a:off x="4624388" y="1949450"/>
            <a:ext cx="92075" cy="44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2900" i="1">
                <a:solidFill>
                  <a:srgbClr val="000000"/>
                </a:solidFill>
                <a:latin typeface="Times New Roman" pitchFamily="18" charset="0"/>
              </a:rPr>
              <a:t> </a:t>
            </a:r>
            <a:endParaRPr lang="en-US"/>
          </a:p>
        </p:txBody>
      </p:sp>
      <p:sp>
        <p:nvSpPr>
          <p:cNvPr id="59398" name="Rectangle 39"/>
          <p:cNvSpPr>
            <a:spLocks noChangeArrowheads="1"/>
          </p:cNvSpPr>
          <p:nvPr/>
        </p:nvSpPr>
        <p:spPr bwMode="auto">
          <a:xfrm>
            <a:off x="3687763" y="2894013"/>
            <a:ext cx="92075" cy="44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2900" i="1">
                <a:solidFill>
                  <a:srgbClr val="000000"/>
                </a:solidFill>
                <a:latin typeface="Times New Roman" pitchFamily="18" charset="0"/>
              </a:rPr>
              <a:t> </a:t>
            </a:r>
            <a:endParaRPr lang="en-US"/>
          </a:p>
        </p:txBody>
      </p:sp>
      <p:sp>
        <p:nvSpPr>
          <p:cNvPr id="59399" name="Rectangle 46"/>
          <p:cNvSpPr>
            <a:spLocks noChangeArrowheads="1"/>
          </p:cNvSpPr>
          <p:nvPr/>
        </p:nvSpPr>
        <p:spPr bwMode="auto">
          <a:xfrm>
            <a:off x="5634038" y="4503738"/>
            <a:ext cx="92075" cy="44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2900" i="1">
                <a:solidFill>
                  <a:srgbClr val="000000"/>
                </a:solidFill>
                <a:latin typeface="Times New Roman" pitchFamily="18" charset="0"/>
              </a:rPr>
              <a:t> </a:t>
            </a:r>
            <a:endParaRPr lang="en-US"/>
          </a:p>
        </p:txBody>
      </p:sp>
      <p:sp>
        <p:nvSpPr>
          <p:cNvPr id="59400" name="Rectangle 54"/>
          <p:cNvSpPr>
            <a:spLocks noChangeArrowheads="1"/>
          </p:cNvSpPr>
          <p:nvPr/>
        </p:nvSpPr>
        <p:spPr bwMode="auto">
          <a:xfrm>
            <a:off x="4719638" y="3300413"/>
            <a:ext cx="0" cy="485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endParaRPr lang="cs-CZ" sz="2900" i="1">
              <a:solidFill>
                <a:srgbClr val="000000"/>
              </a:solidFill>
              <a:latin typeface="Times New Roman" pitchFamily="18" charset="0"/>
            </a:endParaRPr>
          </a:p>
          <a:p>
            <a:endParaRPr lang="cs-CZ" sz="2900" i="1">
              <a:solidFill>
                <a:srgbClr val="000000"/>
              </a:solidFill>
              <a:latin typeface="Times New Roman" pitchFamily="18" charset="0"/>
            </a:endParaRPr>
          </a:p>
          <a:p>
            <a:endParaRPr lang="cs-CZ" sz="2900" i="1">
              <a:solidFill>
                <a:srgbClr val="000000"/>
              </a:solidFill>
              <a:latin typeface="Times New Roman" pitchFamily="18" charset="0"/>
            </a:endParaRPr>
          </a:p>
          <a:p>
            <a:endParaRPr lang="cs-CZ" sz="2900" i="1">
              <a:solidFill>
                <a:srgbClr val="000000"/>
              </a:solidFill>
              <a:latin typeface="Times New Roman" pitchFamily="18" charset="0"/>
            </a:endParaRPr>
          </a:p>
          <a:p>
            <a:endParaRPr lang="cs-CZ" sz="2900" i="1">
              <a:solidFill>
                <a:srgbClr val="000000"/>
              </a:solidFill>
              <a:latin typeface="Times New Roman" pitchFamily="18" charset="0"/>
            </a:endParaRPr>
          </a:p>
          <a:p>
            <a:endParaRPr lang="cs-CZ" sz="2900" i="1">
              <a:solidFill>
                <a:srgbClr val="000000"/>
              </a:solidFill>
              <a:latin typeface="Times New Roman" pitchFamily="18" charset="0"/>
            </a:endParaRPr>
          </a:p>
          <a:p>
            <a:endParaRPr lang="cs-CZ" sz="2900" i="1">
              <a:solidFill>
                <a:srgbClr val="000000"/>
              </a:solidFill>
              <a:latin typeface="Times New Roman" pitchFamily="18" charset="0"/>
            </a:endParaRPr>
          </a:p>
          <a:p>
            <a:endParaRPr lang="cs-CZ" sz="2900" i="1">
              <a:solidFill>
                <a:srgbClr val="000000"/>
              </a:solidFill>
              <a:latin typeface="Times New Roman" pitchFamily="18" charset="0"/>
            </a:endParaRPr>
          </a:p>
          <a:p>
            <a:endParaRPr lang="cs-CZ" sz="2900" i="1">
              <a:solidFill>
                <a:srgbClr val="000000"/>
              </a:solidFill>
              <a:latin typeface="Times New Roman" pitchFamily="18" charset="0"/>
            </a:endParaRPr>
          </a:p>
          <a:p>
            <a:endParaRPr lang="cs-CZ" sz="2900" i="1">
              <a:solidFill>
                <a:srgbClr val="000000"/>
              </a:solidFill>
              <a:latin typeface="Times New Roman" pitchFamily="18" charset="0"/>
            </a:endParaRPr>
          </a:p>
          <a:p>
            <a:endParaRPr lang="en-US" sz="2900" i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9401" name="Rectangle 57"/>
          <p:cNvSpPr>
            <a:spLocks noChangeArrowheads="1"/>
          </p:cNvSpPr>
          <p:nvPr/>
        </p:nvSpPr>
        <p:spPr bwMode="auto">
          <a:xfrm>
            <a:off x="6027738" y="3067050"/>
            <a:ext cx="47625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500">
                <a:solidFill>
                  <a:srgbClr val="000000"/>
                </a:solidFill>
                <a:latin typeface="Times New Roman" pitchFamily="18" charset="0"/>
              </a:rPr>
              <a:t> </a:t>
            </a:r>
            <a:endParaRPr lang="en-US"/>
          </a:p>
        </p:txBody>
      </p:sp>
      <p:sp>
        <p:nvSpPr>
          <p:cNvPr id="59402" name="Rectangle 60"/>
          <p:cNvSpPr>
            <a:spLocks noChangeArrowheads="1"/>
          </p:cNvSpPr>
          <p:nvPr/>
        </p:nvSpPr>
        <p:spPr bwMode="auto">
          <a:xfrm>
            <a:off x="4816475" y="2817813"/>
            <a:ext cx="47625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500">
                <a:solidFill>
                  <a:srgbClr val="000000"/>
                </a:solidFill>
                <a:latin typeface="Times New Roman" pitchFamily="18" charset="0"/>
              </a:rPr>
              <a:t> </a:t>
            </a:r>
            <a:endParaRPr lang="en-US"/>
          </a:p>
        </p:txBody>
      </p:sp>
      <p:sp>
        <p:nvSpPr>
          <p:cNvPr id="59403" name="Rectangle 63"/>
          <p:cNvSpPr>
            <a:spLocks noChangeArrowheads="1"/>
          </p:cNvSpPr>
          <p:nvPr/>
        </p:nvSpPr>
        <p:spPr bwMode="auto">
          <a:xfrm>
            <a:off x="3729038" y="4251325"/>
            <a:ext cx="92075" cy="44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2900" i="1">
                <a:solidFill>
                  <a:srgbClr val="000000"/>
                </a:solidFill>
                <a:latin typeface="Times New Roman" pitchFamily="18" charset="0"/>
              </a:rPr>
              <a:t> </a:t>
            </a:r>
            <a:endParaRPr lang="en-US"/>
          </a:p>
        </p:txBody>
      </p:sp>
      <p:sp>
        <p:nvSpPr>
          <p:cNvPr id="59404" name="Rectangle 66"/>
          <p:cNvSpPr>
            <a:spLocks noChangeArrowheads="1"/>
          </p:cNvSpPr>
          <p:nvPr/>
        </p:nvSpPr>
        <p:spPr bwMode="auto">
          <a:xfrm>
            <a:off x="3394075" y="4090988"/>
            <a:ext cx="47625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500">
                <a:solidFill>
                  <a:srgbClr val="000000"/>
                </a:solidFill>
                <a:latin typeface="Times New Roman" pitchFamily="18" charset="0"/>
              </a:rPr>
              <a:t> </a:t>
            </a:r>
            <a:endParaRPr lang="en-US"/>
          </a:p>
        </p:txBody>
      </p:sp>
      <p:sp>
        <p:nvSpPr>
          <p:cNvPr id="59405" name="Text Box 67"/>
          <p:cNvSpPr txBox="1">
            <a:spLocks noChangeArrowheads="1"/>
          </p:cNvSpPr>
          <p:nvPr/>
        </p:nvSpPr>
        <p:spPr bwMode="auto">
          <a:xfrm>
            <a:off x="4665663" y="1157288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cs-CZ"/>
          </a:p>
        </p:txBody>
      </p:sp>
      <p:grpSp>
        <p:nvGrpSpPr>
          <p:cNvPr id="2" name="Group 79"/>
          <p:cNvGrpSpPr>
            <a:grpSpLocks/>
          </p:cNvGrpSpPr>
          <p:nvPr/>
        </p:nvGrpSpPr>
        <p:grpSpPr bwMode="auto">
          <a:xfrm>
            <a:off x="4351338" y="1139825"/>
            <a:ext cx="3071812" cy="1317625"/>
            <a:chOff x="2741" y="718"/>
            <a:chExt cx="1935" cy="830"/>
          </a:xfrm>
        </p:grpSpPr>
        <p:grpSp>
          <p:nvGrpSpPr>
            <p:cNvPr id="3" name="Group 76"/>
            <p:cNvGrpSpPr>
              <a:grpSpLocks/>
            </p:cNvGrpSpPr>
            <p:nvPr/>
          </p:nvGrpSpPr>
          <p:grpSpPr bwMode="auto">
            <a:xfrm>
              <a:off x="2741" y="1176"/>
              <a:ext cx="337" cy="372"/>
              <a:chOff x="2741" y="1176"/>
              <a:chExt cx="337" cy="372"/>
            </a:xfrm>
          </p:grpSpPr>
          <p:grpSp>
            <p:nvGrpSpPr>
              <p:cNvPr id="4" name="Group 14"/>
              <p:cNvGrpSpPr>
                <a:grpSpLocks/>
              </p:cNvGrpSpPr>
              <p:nvPr/>
            </p:nvGrpSpPr>
            <p:grpSpPr bwMode="auto">
              <a:xfrm>
                <a:off x="2741" y="1176"/>
                <a:ext cx="337" cy="372"/>
                <a:chOff x="2732" y="1176"/>
                <a:chExt cx="337" cy="372"/>
              </a:xfrm>
            </p:grpSpPr>
            <p:sp>
              <p:nvSpPr>
                <p:cNvPr id="59420" name="Rectangle 12"/>
                <p:cNvSpPr>
                  <a:spLocks noChangeArrowheads="1"/>
                </p:cNvSpPr>
                <p:nvPr/>
              </p:nvSpPr>
              <p:spPr bwMode="auto">
                <a:xfrm>
                  <a:off x="2732" y="1176"/>
                  <a:ext cx="337" cy="372"/>
                </a:xfrm>
                <a:prstGeom prst="rect">
                  <a:avLst/>
                </a:prstGeom>
                <a:solidFill>
                  <a:srgbClr val="CCFFFF"/>
                </a:solidFill>
                <a:ln w="9525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59421" name="Rectangle 13"/>
                <p:cNvSpPr>
                  <a:spLocks noChangeArrowheads="1"/>
                </p:cNvSpPr>
                <p:nvPr/>
              </p:nvSpPr>
              <p:spPr bwMode="auto">
                <a:xfrm>
                  <a:off x="2732" y="1176"/>
                  <a:ext cx="337" cy="372"/>
                </a:xfrm>
                <a:prstGeom prst="rect">
                  <a:avLst/>
                </a:prstGeom>
                <a:noFill/>
                <a:ln w="23813" cap="rnd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</p:grpSp>
          <p:sp>
            <p:nvSpPr>
              <p:cNvPr id="59419" name="Rectangle 15"/>
              <p:cNvSpPr>
                <a:spLocks noChangeArrowheads="1"/>
              </p:cNvSpPr>
              <p:nvPr/>
            </p:nvSpPr>
            <p:spPr bwMode="auto">
              <a:xfrm>
                <a:off x="2819" y="1228"/>
                <a:ext cx="103" cy="27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900" i="1">
                    <a:solidFill>
                      <a:srgbClr val="000000"/>
                    </a:solidFill>
                    <a:latin typeface="Times New Roman" pitchFamily="18" charset="0"/>
                  </a:rPr>
                  <a:t>e</a:t>
                </a:r>
                <a:endParaRPr lang="en-US"/>
              </a:p>
            </p:txBody>
          </p:sp>
        </p:grpSp>
        <p:sp>
          <p:nvSpPr>
            <p:cNvPr id="59417" name="AutoShape 68"/>
            <p:cNvSpPr>
              <a:spLocks noChangeArrowheads="1"/>
            </p:cNvSpPr>
            <p:nvPr/>
          </p:nvSpPr>
          <p:spPr bwMode="auto">
            <a:xfrm>
              <a:off x="3065" y="718"/>
              <a:ext cx="1611" cy="468"/>
            </a:xfrm>
            <a:prstGeom prst="wedgeEllipseCallout">
              <a:avLst>
                <a:gd name="adj1" fmla="val -48634"/>
                <a:gd name="adj2" fmla="val 67949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cs-CZ"/>
                <a:t>Zobecnělé úsilí (effort)</a:t>
              </a:r>
              <a:endParaRPr lang="en-US"/>
            </a:p>
          </p:txBody>
        </p:sp>
      </p:grpSp>
      <p:grpSp>
        <p:nvGrpSpPr>
          <p:cNvPr id="5" name="Group 80"/>
          <p:cNvGrpSpPr>
            <a:grpSpLocks/>
          </p:cNvGrpSpPr>
          <p:nvPr/>
        </p:nvGrpSpPr>
        <p:grpSpPr bwMode="auto">
          <a:xfrm>
            <a:off x="4351338" y="4706938"/>
            <a:ext cx="2774950" cy="1349375"/>
            <a:chOff x="2738" y="2967"/>
            <a:chExt cx="1748" cy="850"/>
          </a:xfrm>
        </p:grpSpPr>
        <p:grpSp>
          <p:nvGrpSpPr>
            <p:cNvPr id="6" name="Group 75"/>
            <p:cNvGrpSpPr>
              <a:grpSpLocks/>
            </p:cNvGrpSpPr>
            <p:nvPr/>
          </p:nvGrpSpPr>
          <p:grpSpPr bwMode="auto">
            <a:xfrm>
              <a:off x="2738" y="2967"/>
              <a:ext cx="334" cy="378"/>
              <a:chOff x="2733" y="2967"/>
              <a:chExt cx="334" cy="378"/>
            </a:xfrm>
          </p:grpSpPr>
          <p:grpSp>
            <p:nvGrpSpPr>
              <p:cNvPr id="7" name="Group 19"/>
              <p:cNvGrpSpPr>
                <a:grpSpLocks/>
              </p:cNvGrpSpPr>
              <p:nvPr/>
            </p:nvGrpSpPr>
            <p:grpSpPr bwMode="auto">
              <a:xfrm>
                <a:off x="2733" y="2967"/>
                <a:ext cx="334" cy="378"/>
                <a:chOff x="2766" y="2929"/>
                <a:chExt cx="303" cy="378"/>
              </a:xfrm>
            </p:grpSpPr>
            <p:sp>
              <p:nvSpPr>
                <p:cNvPr id="59414" name="Rectangle 17"/>
                <p:cNvSpPr>
                  <a:spLocks noChangeArrowheads="1"/>
                </p:cNvSpPr>
                <p:nvPr/>
              </p:nvSpPr>
              <p:spPr bwMode="auto">
                <a:xfrm>
                  <a:off x="2766" y="2929"/>
                  <a:ext cx="303" cy="378"/>
                </a:xfrm>
                <a:prstGeom prst="rect">
                  <a:avLst/>
                </a:prstGeom>
                <a:solidFill>
                  <a:srgbClr val="CCFFFF"/>
                </a:solidFill>
                <a:ln w="9525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59415" name="Rectangle 18"/>
                <p:cNvSpPr>
                  <a:spLocks noChangeArrowheads="1"/>
                </p:cNvSpPr>
                <p:nvPr/>
              </p:nvSpPr>
              <p:spPr bwMode="auto">
                <a:xfrm>
                  <a:off x="2766" y="2929"/>
                  <a:ext cx="303" cy="378"/>
                </a:xfrm>
                <a:prstGeom prst="rect">
                  <a:avLst/>
                </a:prstGeom>
                <a:noFill/>
                <a:ln w="23813" cap="rnd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</p:grpSp>
          <p:sp>
            <p:nvSpPr>
              <p:cNvPr id="59413" name="Rectangle 20"/>
              <p:cNvSpPr>
                <a:spLocks noChangeArrowheads="1"/>
              </p:cNvSpPr>
              <p:nvPr/>
            </p:nvSpPr>
            <p:spPr bwMode="auto">
              <a:xfrm>
                <a:off x="2845" y="2981"/>
                <a:ext cx="64" cy="27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900" i="1">
                    <a:solidFill>
                      <a:srgbClr val="000000"/>
                    </a:solidFill>
                    <a:latin typeface="Times New Roman" pitchFamily="18" charset="0"/>
                  </a:rPr>
                  <a:t>f</a:t>
                </a:r>
                <a:endParaRPr lang="en-US"/>
              </a:p>
            </p:txBody>
          </p:sp>
        </p:grpSp>
        <p:sp>
          <p:nvSpPr>
            <p:cNvPr id="59411" name="AutoShape 69"/>
            <p:cNvSpPr>
              <a:spLocks noChangeArrowheads="1"/>
            </p:cNvSpPr>
            <p:nvPr/>
          </p:nvSpPr>
          <p:spPr bwMode="auto">
            <a:xfrm>
              <a:off x="3095" y="3290"/>
              <a:ext cx="1391" cy="527"/>
            </a:xfrm>
            <a:prstGeom prst="wedgeEllipseCallout">
              <a:avLst>
                <a:gd name="adj1" fmla="val -51079"/>
                <a:gd name="adj2" fmla="val -67269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cs-CZ"/>
                <a:t>Zobecnělý tok (flow)</a:t>
              </a:r>
              <a:endParaRPr lang="en-US"/>
            </a:p>
          </p:txBody>
        </p:sp>
      </p:grpSp>
      <p:pic>
        <p:nvPicPr>
          <p:cNvPr id="59408" name="Picture 70" descr="Modelica Portal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5413" y="763588"/>
            <a:ext cx="1900237" cy="842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" name="Rectangle 2"/>
          <p:cNvSpPr txBox="1">
            <a:spLocks noChangeArrowheads="1"/>
          </p:cNvSpPr>
          <p:nvPr/>
        </p:nvSpPr>
        <p:spPr bwMode="auto">
          <a:xfrm>
            <a:off x="1116013" y="5740400"/>
            <a:ext cx="7283450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cs-CZ" sz="36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Obecné systémové vlastnosti</a:t>
            </a:r>
            <a:endParaRPr lang="en-US" sz="3600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3 9.06988E-7 L 0.00053 -0.1862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2.8459E-6 L 1.11022E-16 0.14623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AutoShape 30"/>
          <p:cNvSpPr>
            <a:spLocks noChangeArrowheads="1"/>
          </p:cNvSpPr>
          <p:nvPr/>
        </p:nvSpPr>
        <p:spPr bwMode="auto">
          <a:xfrm rot="6258136">
            <a:off x="827882" y="-451644"/>
            <a:ext cx="1841500" cy="6348413"/>
          </a:xfrm>
          <a:prstGeom prst="can">
            <a:avLst>
              <a:gd name="adj" fmla="val 37778"/>
            </a:avLst>
          </a:prstGeom>
          <a:solidFill>
            <a:srgbClr val="8FD4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6041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860550" y="0"/>
            <a:ext cx="7283450" cy="1223963"/>
          </a:xfrm>
        </p:spPr>
        <p:txBody>
          <a:bodyPr/>
          <a:lstStyle/>
          <a:p>
            <a:pPr algn="ctr" eaLnBrk="1" hangingPunct="1"/>
            <a:r>
              <a:rPr lang="cs-CZ" smtClean="0"/>
              <a:t>Akauzální přístup</a:t>
            </a:r>
            <a:endParaRPr lang="en-US" smtClean="0"/>
          </a:p>
        </p:txBody>
      </p:sp>
      <p:sp>
        <p:nvSpPr>
          <p:cNvPr id="60420" name="Rectangle 5"/>
          <p:cNvSpPr>
            <a:spLocks noChangeArrowheads="1"/>
          </p:cNvSpPr>
          <p:nvPr/>
        </p:nvSpPr>
        <p:spPr bwMode="auto">
          <a:xfrm>
            <a:off x="5959475" y="34210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sp>
        <p:nvSpPr>
          <p:cNvPr id="60421" name="Rectangle 8"/>
          <p:cNvSpPr>
            <a:spLocks noChangeArrowheads="1"/>
          </p:cNvSpPr>
          <p:nvPr/>
        </p:nvSpPr>
        <p:spPr bwMode="auto">
          <a:xfrm>
            <a:off x="2335213" y="1573213"/>
            <a:ext cx="47625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500">
                <a:solidFill>
                  <a:srgbClr val="000000"/>
                </a:solidFill>
                <a:latin typeface="Times New Roman" pitchFamily="18" charset="0"/>
              </a:rPr>
              <a:t> </a:t>
            </a:r>
            <a:endParaRPr lang="en-US"/>
          </a:p>
        </p:txBody>
      </p:sp>
      <p:sp>
        <p:nvSpPr>
          <p:cNvPr id="60422" name="Rectangle 16"/>
          <p:cNvSpPr>
            <a:spLocks noChangeArrowheads="1"/>
          </p:cNvSpPr>
          <p:nvPr/>
        </p:nvSpPr>
        <p:spPr bwMode="auto">
          <a:xfrm>
            <a:off x="4624388" y="2108200"/>
            <a:ext cx="92075" cy="44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2900" i="1">
                <a:solidFill>
                  <a:srgbClr val="000000"/>
                </a:solidFill>
                <a:latin typeface="Times New Roman" pitchFamily="18" charset="0"/>
              </a:rPr>
              <a:t> </a:t>
            </a:r>
            <a:endParaRPr lang="en-US"/>
          </a:p>
        </p:txBody>
      </p:sp>
      <p:sp>
        <p:nvSpPr>
          <p:cNvPr id="60423" name="Rectangle 39"/>
          <p:cNvSpPr>
            <a:spLocks noChangeArrowheads="1"/>
          </p:cNvSpPr>
          <p:nvPr/>
        </p:nvSpPr>
        <p:spPr bwMode="auto">
          <a:xfrm>
            <a:off x="3683000" y="2949575"/>
            <a:ext cx="92075" cy="44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2900" i="1">
                <a:solidFill>
                  <a:srgbClr val="000000"/>
                </a:solidFill>
                <a:latin typeface="Times New Roman" pitchFamily="18" charset="0"/>
              </a:rPr>
              <a:t> </a:t>
            </a:r>
            <a:endParaRPr lang="en-US"/>
          </a:p>
        </p:txBody>
      </p:sp>
      <p:sp>
        <p:nvSpPr>
          <p:cNvPr id="60424" name="Rectangle 46"/>
          <p:cNvSpPr>
            <a:spLocks noChangeArrowheads="1"/>
          </p:cNvSpPr>
          <p:nvPr/>
        </p:nvSpPr>
        <p:spPr bwMode="auto">
          <a:xfrm>
            <a:off x="5634038" y="4598988"/>
            <a:ext cx="92075" cy="44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2900" i="1">
                <a:solidFill>
                  <a:srgbClr val="000000"/>
                </a:solidFill>
                <a:latin typeface="Times New Roman" pitchFamily="18" charset="0"/>
              </a:rPr>
              <a:t> </a:t>
            </a:r>
            <a:endParaRPr lang="en-US"/>
          </a:p>
        </p:txBody>
      </p:sp>
      <p:sp>
        <p:nvSpPr>
          <p:cNvPr id="60425" name="Rectangle 54"/>
          <p:cNvSpPr>
            <a:spLocks noChangeArrowheads="1"/>
          </p:cNvSpPr>
          <p:nvPr/>
        </p:nvSpPr>
        <p:spPr bwMode="auto">
          <a:xfrm>
            <a:off x="4719638" y="3300413"/>
            <a:ext cx="0" cy="485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endParaRPr lang="cs-CZ" sz="2900" i="1">
              <a:solidFill>
                <a:srgbClr val="000000"/>
              </a:solidFill>
              <a:latin typeface="Times New Roman" pitchFamily="18" charset="0"/>
            </a:endParaRPr>
          </a:p>
          <a:p>
            <a:endParaRPr lang="cs-CZ" sz="2900" i="1">
              <a:solidFill>
                <a:srgbClr val="000000"/>
              </a:solidFill>
              <a:latin typeface="Times New Roman" pitchFamily="18" charset="0"/>
            </a:endParaRPr>
          </a:p>
          <a:p>
            <a:endParaRPr lang="cs-CZ" sz="2900" i="1">
              <a:solidFill>
                <a:srgbClr val="000000"/>
              </a:solidFill>
              <a:latin typeface="Times New Roman" pitchFamily="18" charset="0"/>
            </a:endParaRPr>
          </a:p>
          <a:p>
            <a:endParaRPr lang="cs-CZ" sz="2900" i="1">
              <a:solidFill>
                <a:srgbClr val="000000"/>
              </a:solidFill>
              <a:latin typeface="Times New Roman" pitchFamily="18" charset="0"/>
            </a:endParaRPr>
          </a:p>
          <a:p>
            <a:endParaRPr lang="cs-CZ" sz="2900" i="1">
              <a:solidFill>
                <a:srgbClr val="000000"/>
              </a:solidFill>
              <a:latin typeface="Times New Roman" pitchFamily="18" charset="0"/>
            </a:endParaRPr>
          </a:p>
          <a:p>
            <a:endParaRPr lang="cs-CZ" sz="2900" i="1">
              <a:solidFill>
                <a:srgbClr val="000000"/>
              </a:solidFill>
              <a:latin typeface="Times New Roman" pitchFamily="18" charset="0"/>
            </a:endParaRPr>
          </a:p>
          <a:p>
            <a:endParaRPr lang="cs-CZ" sz="2900" i="1">
              <a:solidFill>
                <a:srgbClr val="000000"/>
              </a:solidFill>
              <a:latin typeface="Times New Roman" pitchFamily="18" charset="0"/>
            </a:endParaRPr>
          </a:p>
          <a:p>
            <a:endParaRPr lang="cs-CZ" sz="2900" i="1">
              <a:solidFill>
                <a:srgbClr val="000000"/>
              </a:solidFill>
              <a:latin typeface="Times New Roman" pitchFamily="18" charset="0"/>
            </a:endParaRPr>
          </a:p>
          <a:p>
            <a:endParaRPr lang="cs-CZ" sz="2900" i="1">
              <a:solidFill>
                <a:srgbClr val="000000"/>
              </a:solidFill>
              <a:latin typeface="Times New Roman" pitchFamily="18" charset="0"/>
            </a:endParaRPr>
          </a:p>
          <a:p>
            <a:endParaRPr lang="cs-CZ" sz="2900" i="1">
              <a:solidFill>
                <a:srgbClr val="000000"/>
              </a:solidFill>
              <a:latin typeface="Times New Roman" pitchFamily="18" charset="0"/>
            </a:endParaRPr>
          </a:p>
          <a:p>
            <a:endParaRPr lang="en-US" sz="2900" i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0426" name="Rectangle 57"/>
          <p:cNvSpPr>
            <a:spLocks noChangeArrowheads="1"/>
          </p:cNvSpPr>
          <p:nvPr/>
        </p:nvSpPr>
        <p:spPr bwMode="auto">
          <a:xfrm>
            <a:off x="6027738" y="3225800"/>
            <a:ext cx="47625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500">
                <a:solidFill>
                  <a:srgbClr val="000000"/>
                </a:solidFill>
                <a:latin typeface="Times New Roman" pitchFamily="18" charset="0"/>
              </a:rPr>
              <a:t> </a:t>
            </a:r>
            <a:endParaRPr lang="en-US"/>
          </a:p>
        </p:txBody>
      </p:sp>
      <p:sp>
        <p:nvSpPr>
          <p:cNvPr id="60427" name="Rectangle 60"/>
          <p:cNvSpPr>
            <a:spLocks noChangeArrowheads="1"/>
          </p:cNvSpPr>
          <p:nvPr/>
        </p:nvSpPr>
        <p:spPr bwMode="auto">
          <a:xfrm>
            <a:off x="4816475" y="2976563"/>
            <a:ext cx="47625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500">
                <a:solidFill>
                  <a:srgbClr val="000000"/>
                </a:solidFill>
                <a:latin typeface="Times New Roman" pitchFamily="18" charset="0"/>
              </a:rPr>
              <a:t> </a:t>
            </a:r>
            <a:endParaRPr lang="en-US"/>
          </a:p>
        </p:txBody>
      </p:sp>
      <p:sp>
        <p:nvSpPr>
          <p:cNvPr id="60428" name="Rectangle 63"/>
          <p:cNvSpPr>
            <a:spLocks noChangeArrowheads="1"/>
          </p:cNvSpPr>
          <p:nvPr/>
        </p:nvSpPr>
        <p:spPr bwMode="auto">
          <a:xfrm>
            <a:off x="3729038" y="4314825"/>
            <a:ext cx="92075" cy="44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2900" i="1">
                <a:solidFill>
                  <a:srgbClr val="000000"/>
                </a:solidFill>
                <a:latin typeface="Times New Roman" pitchFamily="18" charset="0"/>
              </a:rPr>
              <a:t> </a:t>
            </a:r>
            <a:endParaRPr lang="en-US"/>
          </a:p>
        </p:txBody>
      </p:sp>
      <p:sp>
        <p:nvSpPr>
          <p:cNvPr id="60429" name="Rectangle 66"/>
          <p:cNvSpPr>
            <a:spLocks noChangeArrowheads="1"/>
          </p:cNvSpPr>
          <p:nvPr/>
        </p:nvSpPr>
        <p:spPr bwMode="auto">
          <a:xfrm>
            <a:off x="3394075" y="4090988"/>
            <a:ext cx="47625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500">
                <a:solidFill>
                  <a:srgbClr val="000000"/>
                </a:solidFill>
                <a:latin typeface="Times New Roman" pitchFamily="18" charset="0"/>
              </a:rPr>
              <a:t> </a:t>
            </a:r>
            <a:endParaRPr lang="en-US"/>
          </a:p>
        </p:txBody>
      </p:sp>
      <p:sp>
        <p:nvSpPr>
          <p:cNvPr id="60430" name="Text Box 67"/>
          <p:cNvSpPr txBox="1">
            <a:spLocks noChangeArrowheads="1"/>
          </p:cNvSpPr>
          <p:nvPr/>
        </p:nvSpPr>
        <p:spPr bwMode="auto">
          <a:xfrm>
            <a:off x="4665663" y="1157288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cs-CZ"/>
          </a:p>
        </p:txBody>
      </p:sp>
      <p:grpSp>
        <p:nvGrpSpPr>
          <p:cNvPr id="2" name="Group 29"/>
          <p:cNvGrpSpPr>
            <a:grpSpLocks/>
          </p:cNvGrpSpPr>
          <p:nvPr/>
        </p:nvGrpSpPr>
        <p:grpSpPr bwMode="auto">
          <a:xfrm>
            <a:off x="4351338" y="2139950"/>
            <a:ext cx="3071812" cy="1317625"/>
            <a:chOff x="2741" y="718"/>
            <a:chExt cx="1935" cy="830"/>
          </a:xfrm>
        </p:grpSpPr>
        <p:grpSp>
          <p:nvGrpSpPr>
            <p:cNvPr id="3" name="Group 14"/>
            <p:cNvGrpSpPr>
              <a:grpSpLocks/>
            </p:cNvGrpSpPr>
            <p:nvPr/>
          </p:nvGrpSpPr>
          <p:grpSpPr bwMode="auto">
            <a:xfrm>
              <a:off x="2741" y="1176"/>
              <a:ext cx="337" cy="372"/>
              <a:chOff x="2741" y="1176"/>
              <a:chExt cx="337" cy="372"/>
            </a:xfrm>
          </p:grpSpPr>
          <p:grpSp>
            <p:nvGrpSpPr>
              <p:cNvPr id="4" name="Group 14"/>
              <p:cNvGrpSpPr>
                <a:grpSpLocks/>
              </p:cNvGrpSpPr>
              <p:nvPr/>
            </p:nvGrpSpPr>
            <p:grpSpPr bwMode="auto">
              <a:xfrm>
                <a:off x="2741" y="1176"/>
                <a:ext cx="337" cy="372"/>
                <a:chOff x="2732" y="1176"/>
                <a:chExt cx="337" cy="372"/>
              </a:xfrm>
            </p:grpSpPr>
            <p:sp>
              <p:nvSpPr>
                <p:cNvPr id="60445" name="Rectangle 12"/>
                <p:cNvSpPr>
                  <a:spLocks noChangeArrowheads="1"/>
                </p:cNvSpPr>
                <p:nvPr/>
              </p:nvSpPr>
              <p:spPr bwMode="auto">
                <a:xfrm>
                  <a:off x="2732" y="1176"/>
                  <a:ext cx="337" cy="372"/>
                </a:xfrm>
                <a:prstGeom prst="rect">
                  <a:avLst/>
                </a:prstGeom>
                <a:solidFill>
                  <a:srgbClr val="CCFFFF"/>
                </a:solidFill>
                <a:ln w="9525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60446" name="Rectangle 13"/>
                <p:cNvSpPr>
                  <a:spLocks noChangeArrowheads="1"/>
                </p:cNvSpPr>
                <p:nvPr/>
              </p:nvSpPr>
              <p:spPr bwMode="auto">
                <a:xfrm>
                  <a:off x="2732" y="1176"/>
                  <a:ext cx="337" cy="372"/>
                </a:xfrm>
                <a:prstGeom prst="rect">
                  <a:avLst/>
                </a:prstGeom>
                <a:noFill/>
                <a:ln w="23813" cap="rnd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</p:grpSp>
          <p:sp>
            <p:nvSpPr>
              <p:cNvPr id="60444" name="Rectangle 15"/>
              <p:cNvSpPr>
                <a:spLocks noChangeArrowheads="1"/>
              </p:cNvSpPr>
              <p:nvPr/>
            </p:nvSpPr>
            <p:spPr bwMode="auto">
              <a:xfrm>
                <a:off x="2819" y="1228"/>
                <a:ext cx="103" cy="27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900" i="1">
                    <a:solidFill>
                      <a:srgbClr val="000000"/>
                    </a:solidFill>
                    <a:latin typeface="Times New Roman" pitchFamily="18" charset="0"/>
                  </a:rPr>
                  <a:t>e</a:t>
                </a:r>
                <a:endParaRPr lang="en-US"/>
              </a:p>
            </p:txBody>
          </p:sp>
        </p:grpSp>
        <p:sp>
          <p:nvSpPr>
            <p:cNvPr id="60442" name="AutoShape 68"/>
            <p:cNvSpPr>
              <a:spLocks noChangeArrowheads="1"/>
            </p:cNvSpPr>
            <p:nvPr/>
          </p:nvSpPr>
          <p:spPr bwMode="auto">
            <a:xfrm>
              <a:off x="3065" y="718"/>
              <a:ext cx="1611" cy="468"/>
            </a:xfrm>
            <a:prstGeom prst="wedgeEllipseCallout">
              <a:avLst>
                <a:gd name="adj1" fmla="val -48634"/>
                <a:gd name="adj2" fmla="val 67949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cs-CZ"/>
                <a:t>Zobecnělé úsilí (effort)</a:t>
              </a:r>
              <a:endParaRPr lang="en-US"/>
            </a:p>
          </p:txBody>
        </p:sp>
      </p:grpSp>
      <p:grpSp>
        <p:nvGrpSpPr>
          <p:cNvPr id="5" name="Group 28"/>
          <p:cNvGrpSpPr>
            <a:grpSpLocks/>
          </p:cNvGrpSpPr>
          <p:nvPr/>
        </p:nvGrpSpPr>
        <p:grpSpPr bwMode="auto">
          <a:xfrm>
            <a:off x="4356100" y="3460750"/>
            <a:ext cx="2774950" cy="1349375"/>
            <a:chOff x="2738" y="2967"/>
            <a:chExt cx="1748" cy="850"/>
          </a:xfrm>
        </p:grpSpPr>
        <p:grpSp>
          <p:nvGrpSpPr>
            <p:cNvPr id="6" name="Group 20"/>
            <p:cNvGrpSpPr>
              <a:grpSpLocks/>
            </p:cNvGrpSpPr>
            <p:nvPr/>
          </p:nvGrpSpPr>
          <p:grpSpPr bwMode="auto">
            <a:xfrm>
              <a:off x="2738" y="2967"/>
              <a:ext cx="334" cy="378"/>
              <a:chOff x="2733" y="2967"/>
              <a:chExt cx="334" cy="378"/>
            </a:xfrm>
          </p:grpSpPr>
          <p:grpSp>
            <p:nvGrpSpPr>
              <p:cNvPr id="7" name="Group 19"/>
              <p:cNvGrpSpPr>
                <a:grpSpLocks/>
              </p:cNvGrpSpPr>
              <p:nvPr/>
            </p:nvGrpSpPr>
            <p:grpSpPr bwMode="auto">
              <a:xfrm>
                <a:off x="2733" y="2967"/>
                <a:ext cx="334" cy="378"/>
                <a:chOff x="2766" y="2929"/>
                <a:chExt cx="303" cy="378"/>
              </a:xfrm>
            </p:grpSpPr>
            <p:sp>
              <p:nvSpPr>
                <p:cNvPr id="60439" name="Rectangle 17"/>
                <p:cNvSpPr>
                  <a:spLocks noChangeArrowheads="1"/>
                </p:cNvSpPr>
                <p:nvPr/>
              </p:nvSpPr>
              <p:spPr bwMode="auto">
                <a:xfrm>
                  <a:off x="2766" y="2929"/>
                  <a:ext cx="303" cy="378"/>
                </a:xfrm>
                <a:prstGeom prst="rect">
                  <a:avLst/>
                </a:prstGeom>
                <a:solidFill>
                  <a:srgbClr val="CCFFFF"/>
                </a:solidFill>
                <a:ln w="9525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60440" name="Rectangle 18"/>
                <p:cNvSpPr>
                  <a:spLocks noChangeArrowheads="1"/>
                </p:cNvSpPr>
                <p:nvPr/>
              </p:nvSpPr>
              <p:spPr bwMode="auto">
                <a:xfrm>
                  <a:off x="2766" y="2929"/>
                  <a:ext cx="303" cy="378"/>
                </a:xfrm>
                <a:prstGeom prst="rect">
                  <a:avLst/>
                </a:prstGeom>
                <a:noFill/>
                <a:ln w="23813" cap="rnd">
                  <a:solidFill>
                    <a:srgbClr val="FF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</p:grpSp>
          <p:sp>
            <p:nvSpPr>
              <p:cNvPr id="60438" name="Rectangle 20"/>
              <p:cNvSpPr>
                <a:spLocks noChangeArrowheads="1"/>
              </p:cNvSpPr>
              <p:nvPr/>
            </p:nvSpPr>
            <p:spPr bwMode="auto">
              <a:xfrm>
                <a:off x="2845" y="2981"/>
                <a:ext cx="64" cy="27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2900" i="1">
                    <a:solidFill>
                      <a:srgbClr val="000000"/>
                    </a:solidFill>
                    <a:latin typeface="Times New Roman" pitchFamily="18" charset="0"/>
                  </a:rPr>
                  <a:t>f</a:t>
                </a:r>
                <a:endParaRPr lang="en-US"/>
              </a:p>
            </p:txBody>
          </p:sp>
        </p:grpSp>
        <p:sp>
          <p:nvSpPr>
            <p:cNvPr id="60436" name="AutoShape 69"/>
            <p:cNvSpPr>
              <a:spLocks noChangeArrowheads="1"/>
            </p:cNvSpPr>
            <p:nvPr/>
          </p:nvSpPr>
          <p:spPr bwMode="auto">
            <a:xfrm>
              <a:off x="3095" y="3290"/>
              <a:ext cx="1391" cy="527"/>
            </a:xfrm>
            <a:prstGeom prst="wedgeEllipseCallout">
              <a:avLst>
                <a:gd name="adj1" fmla="val -51079"/>
                <a:gd name="adj2" fmla="val -67269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cs-CZ"/>
                <a:t>Zobecnělý tok (flow)</a:t>
              </a:r>
              <a:endParaRPr lang="en-US"/>
            </a:p>
          </p:txBody>
        </p:sp>
      </p:grpSp>
      <p:pic>
        <p:nvPicPr>
          <p:cNvPr id="60433" name="Picture 70" descr="Modelica Portal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5413" y="763588"/>
            <a:ext cx="1900237" cy="842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" name="Rectangle 2"/>
          <p:cNvSpPr txBox="1">
            <a:spLocks noChangeArrowheads="1"/>
          </p:cNvSpPr>
          <p:nvPr/>
        </p:nvSpPr>
        <p:spPr bwMode="auto">
          <a:xfrm>
            <a:off x="1116013" y="5740400"/>
            <a:ext cx="7283450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cs-CZ" sz="36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Obecné systémové vlastnosti</a:t>
            </a:r>
            <a:endParaRPr lang="en-US" sz="3600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AutoShape 2"/>
          <p:cNvSpPr>
            <a:spLocks noChangeArrowheads="1"/>
          </p:cNvSpPr>
          <p:nvPr/>
        </p:nvSpPr>
        <p:spPr bwMode="auto">
          <a:xfrm rot="6258136">
            <a:off x="827882" y="-451644"/>
            <a:ext cx="1841500" cy="6348413"/>
          </a:xfrm>
          <a:prstGeom prst="can">
            <a:avLst>
              <a:gd name="adj" fmla="val 37778"/>
            </a:avLst>
          </a:prstGeom>
          <a:solidFill>
            <a:srgbClr val="8FD4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ot="10800000" vert="eaVert" wrap="none" anchor="ctr"/>
          <a:lstStyle/>
          <a:p>
            <a:pPr algn="ctr"/>
            <a:endParaRPr lang="cs-CZ">
              <a:solidFill>
                <a:schemeClr val="hlink"/>
              </a:solidFill>
            </a:endParaRPr>
          </a:p>
        </p:txBody>
      </p:sp>
      <p:sp>
        <p:nvSpPr>
          <p:cNvPr id="6144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860550" y="0"/>
            <a:ext cx="7283450" cy="1223963"/>
          </a:xfrm>
        </p:spPr>
        <p:txBody>
          <a:bodyPr/>
          <a:lstStyle/>
          <a:p>
            <a:pPr algn="ctr" eaLnBrk="1" hangingPunct="1"/>
            <a:r>
              <a:rPr lang="cs-CZ" smtClean="0"/>
              <a:t>Akauzální konektory</a:t>
            </a:r>
            <a:endParaRPr lang="en-US" smtClean="0"/>
          </a:p>
        </p:txBody>
      </p:sp>
      <p:sp>
        <p:nvSpPr>
          <p:cNvPr id="61444" name="Rectangle 5"/>
          <p:cNvSpPr>
            <a:spLocks noChangeArrowheads="1"/>
          </p:cNvSpPr>
          <p:nvPr/>
        </p:nvSpPr>
        <p:spPr bwMode="auto">
          <a:xfrm>
            <a:off x="5959475" y="34210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sp>
        <p:nvSpPr>
          <p:cNvPr id="61445" name="Rectangle 8"/>
          <p:cNvSpPr>
            <a:spLocks noChangeArrowheads="1"/>
          </p:cNvSpPr>
          <p:nvPr/>
        </p:nvSpPr>
        <p:spPr bwMode="auto">
          <a:xfrm>
            <a:off x="2335213" y="1573213"/>
            <a:ext cx="47625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500">
                <a:solidFill>
                  <a:srgbClr val="000000"/>
                </a:solidFill>
                <a:latin typeface="Times New Roman" pitchFamily="18" charset="0"/>
              </a:rPr>
              <a:t> </a:t>
            </a:r>
            <a:endParaRPr lang="en-US"/>
          </a:p>
        </p:txBody>
      </p:sp>
      <p:sp>
        <p:nvSpPr>
          <p:cNvPr id="61446" name="Rectangle 16"/>
          <p:cNvSpPr>
            <a:spLocks noChangeArrowheads="1"/>
          </p:cNvSpPr>
          <p:nvPr/>
        </p:nvSpPr>
        <p:spPr bwMode="auto">
          <a:xfrm>
            <a:off x="4624388" y="2108200"/>
            <a:ext cx="92075" cy="44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2900" i="1">
                <a:solidFill>
                  <a:srgbClr val="000000"/>
                </a:solidFill>
                <a:latin typeface="Times New Roman" pitchFamily="18" charset="0"/>
              </a:rPr>
              <a:t> </a:t>
            </a:r>
            <a:endParaRPr lang="en-US"/>
          </a:p>
        </p:txBody>
      </p:sp>
      <p:sp>
        <p:nvSpPr>
          <p:cNvPr id="61447" name="Rectangle 39"/>
          <p:cNvSpPr>
            <a:spLocks noChangeArrowheads="1"/>
          </p:cNvSpPr>
          <p:nvPr/>
        </p:nvSpPr>
        <p:spPr bwMode="auto">
          <a:xfrm>
            <a:off x="3683000" y="2949575"/>
            <a:ext cx="92075" cy="44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2900" i="1">
                <a:solidFill>
                  <a:srgbClr val="000000"/>
                </a:solidFill>
                <a:latin typeface="Times New Roman" pitchFamily="18" charset="0"/>
              </a:rPr>
              <a:t> </a:t>
            </a:r>
            <a:endParaRPr lang="en-US"/>
          </a:p>
        </p:txBody>
      </p:sp>
      <p:sp>
        <p:nvSpPr>
          <p:cNvPr id="61448" name="Rectangle 46"/>
          <p:cNvSpPr>
            <a:spLocks noChangeArrowheads="1"/>
          </p:cNvSpPr>
          <p:nvPr/>
        </p:nvSpPr>
        <p:spPr bwMode="auto">
          <a:xfrm>
            <a:off x="5634038" y="4598988"/>
            <a:ext cx="92075" cy="44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2900" i="1">
                <a:solidFill>
                  <a:srgbClr val="000000"/>
                </a:solidFill>
                <a:latin typeface="Times New Roman" pitchFamily="18" charset="0"/>
              </a:rPr>
              <a:t> </a:t>
            </a:r>
            <a:endParaRPr lang="en-US"/>
          </a:p>
        </p:txBody>
      </p:sp>
      <p:sp>
        <p:nvSpPr>
          <p:cNvPr id="61449" name="Rectangle 54"/>
          <p:cNvSpPr>
            <a:spLocks noChangeArrowheads="1"/>
          </p:cNvSpPr>
          <p:nvPr/>
        </p:nvSpPr>
        <p:spPr bwMode="auto">
          <a:xfrm>
            <a:off x="4719638" y="3300413"/>
            <a:ext cx="0" cy="485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endParaRPr lang="cs-CZ" sz="2900" i="1">
              <a:solidFill>
                <a:srgbClr val="000000"/>
              </a:solidFill>
              <a:latin typeface="Times New Roman" pitchFamily="18" charset="0"/>
            </a:endParaRPr>
          </a:p>
          <a:p>
            <a:endParaRPr lang="cs-CZ" sz="2900" i="1">
              <a:solidFill>
                <a:srgbClr val="000000"/>
              </a:solidFill>
              <a:latin typeface="Times New Roman" pitchFamily="18" charset="0"/>
            </a:endParaRPr>
          </a:p>
          <a:p>
            <a:endParaRPr lang="cs-CZ" sz="2900" i="1">
              <a:solidFill>
                <a:srgbClr val="000000"/>
              </a:solidFill>
              <a:latin typeface="Times New Roman" pitchFamily="18" charset="0"/>
            </a:endParaRPr>
          </a:p>
          <a:p>
            <a:endParaRPr lang="cs-CZ" sz="2900" i="1">
              <a:solidFill>
                <a:srgbClr val="000000"/>
              </a:solidFill>
              <a:latin typeface="Times New Roman" pitchFamily="18" charset="0"/>
            </a:endParaRPr>
          </a:p>
          <a:p>
            <a:endParaRPr lang="cs-CZ" sz="2900" i="1">
              <a:solidFill>
                <a:srgbClr val="000000"/>
              </a:solidFill>
              <a:latin typeface="Times New Roman" pitchFamily="18" charset="0"/>
            </a:endParaRPr>
          </a:p>
          <a:p>
            <a:endParaRPr lang="cs-CZ" sz="2900" i="1">
              <a:solidFill>
                <a:srgbClr val="000000"/>
              </a:solidFill>
              <a:latin typeface="Times New Roman" pitchFamily="18" charset="0"/>
            </a:endParaRPr>
          </a:p>
          <a:p>
            <a:endParaRPr lang="cs-CZ" sz="2900" i="1">
              <a:solidFill>
                <a:srgbClr val="000000"/>
              </a:solidFill>
              <a:latin typeface="Times New Roman" pitchFamily="18" charset="0"/>
            </a:endParaRPr>
          </a:p>
          <a:p>
            <a:endParaRPr lang="cs-CZ" sz="2900" i="1">
              <a:solidFill>
                <a:srgbClr val="000000"/>
              </a:solidFill>
              <a:latin typeface="Times New Roman" pitchFamily="18" charset="0"/>
            </a:endParaRPr>
          </a:p>
          <a:p>
            <a:endParaRPr lang="cs-CZ" sz="2900" i="1">
              <a:solidFill>
                <a:srgbClr val="000000"/>
              </a:solidFill>
              <a:latin typeface="Times New Roman" pitchFamily="18" charset="0"/>
            </a:endParaRPr>
          </a:p>
          <a:p>
            <a:endParaRPr lang="cs-CZ" sz="2900" i="1">
              <a:solidFill>
                <a:srgbClr val="000000"/>
              </a:solidFill>
              <a:latin typeface="Times New Roman" pitchFamily="18" charset="0"/>
            </a:endParaRPr>
          </a:p>
          <a:p>
            <a:endParaRPr lang="en-US" sz="2900" i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1450" name="Rectangle 57"/>
          <p:cNvSpPr>
            <a:spLocks noChangeArrowheads="1"/>
          </p:cNvSpPr>
          <p:nvPr/>
        </p:nvSpPr>
        <p:spPr bwMode="auto">
          <a:xfrm>
            <a:off x="6027738" y="3225800"/>
            <a:ext cx="47625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500">
                <a:solidFill>
                  <a:srgbClr val="000000"/>
                </a:solidFill>
                <a:latin typeface="Times New Roman" pitchFamily="18" charset="0"/>
              </a:rPr>
              <a:t> </a:t>
            </a:r>
            <a:endParaRPr lang="en-US"/>
          </a:p>
        </p:txBody>
      </p:sp>
      <p:sp>
        <p:nvSpPr>
          <p:cNvPr id="61451" name="Rectangle 60"/>
          <p:cNvSpPr>
            <a:spLocks noChangeArrowheads="1"/>
          </p:cNvSpPr>
          <p:nvPr/>
        </p:nvSpPr>
        <p:spPr bwMode="auto">
          <a:xfrm>
            <a:off x="4816475" y="2976563"/>
            <a:ext cx="47625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500">
                <a:solidFill>
                  <a:srgbClr val="000000"/>
                </a:solidFill>
                <a:latin typeface="Times New Roman" pitchFamily="18" charset="0"/>
              </a:rPr>
              <a:t> </a:t>
            </a:r>
            <a:endParaRPr lang="en-US"/>
          </a:p>
        </p:txBody>
      </p:sp>
      <p:sp>
        <p:nvSpPr>
          <p:cNvPr id="61452" name="Rectangle 63"/>
          <p:cNvSpPr>
            <a:spLocks noChangeArrowheads="1"/>
          </p:cNvSpPr>
          <p:nvPr/>
        </p:nvSpPr>
        <p:spPr bwMode="auto">
          <a:xfrm>
            <a:off x="3729038" y="4314825"/>
            <a:ext cx="92075" cy="44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2900" i="1">
                <a:solidFill>
                  <a:srgbClr val="000000"/>
                </a:solidFill>
                <a:latin typeface="Times New Roman" pitchFamily="18" charset="0"/>
              </a:rPr>
              <a:t> </a:t>
            </a:r>
            <a:endParaRPr lang="en-US"/>
          </a:p>
        </p:txBody>
      </p:sp>
      <p:sp>
        <p:nvSpPr>
          <p:cNvPr id="61453" name="Rectangle 66"/>
          <p:cNvSpPr>
            <a:spLocks noChangeArrowheads="1"/>
          </p:cNvSpPr>
          <p:nvPr/>
        </p:nvSpPr>
        <p:spPr bwMode="auto">
          <a:xfrm>
            <a:off x="3394075" y="4090988"/>
            <a:ext cx="47625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500">
                <a:solidFill>
                  <a:srgbClr val="000000"/>
                </a:solidFill>
                <a:latin typeface="Times New Roman" pitchFamily="18" charset="0"/>
              </a:rPr>
              <a:t> </a:t>
            </a:r>
            <a:endParaRPr lang="en-US"/>
          </a:p>
        </p:txBody>
      </p:sp>
      <p:sp>
        <p:nvSpPr>
          <p:cNvPr id="61454" name="Text Box 67"/>
          <p:cNvSpPr txBox="1">
            <a:spLocks noChangeArrowheads="1"/>
          </p:cNvSpPr>
          <p:nvPr/>
        </p:nvSpPr>
        <p:spPr bwMode="auto">
          <a:xfrm>
            <a:off x="4665663" y="1157288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cs-CZ"/>
          </a:p>
        </p:txBody>
      </p:sp>
      <p:grpSp>
        <p:nvGrpSpPr>
          <p:cNvPr id="2" name="Group 16"/>
          <p:cNvGrpSpPr>
            <a:grpSpLocks/>
          </p:cNvGrpSpPr>
          <p:nvPr/>
        </p:nvGrpSpPr>
        <p:grpSpPr bwMode="auto">
          <a:xfrm>
            <a:off x="4257675" y="2752725"/>
            <a:ext cx="534988" cy="635000"/>
            <a:chOff x="2741" y="1176"/>
            <a:chExt cx="337" cy="464"/>
          </a:xfrm>
        </p:grpSpPr>
        <p:grpSp>
          <p:nvGrpSpPr>
            <p:cNvPr id="3" name="Group 14"/>
            <p:cNvGrpSpPr>
              <a:grpSpLocks/>
            </p:cNvGrpSpPr>
            <p:nvPr/>
          </p:nvGrpSpPr>
          <p:grpSpPr bwMode="auto">
            <a:xfrm>
              <a:off x="2741" y="1176"/>
              <a:ext cx="337" cy="372"/>
              <a:chOff x="2732" y="1176"/>
              <a:chExt cx="337" cy="372"/>
            </a:xfrm>
          </p:grpSpPr>
          <p:sp>
            <p:nvSpPr>
              <p:cNvPr id="61469" name="Rectangle 12"/>
              <p:cNvSpPr>
                <a:spLocks noChangeArrowheads="1"/>
              </p:cNvSpPr>
              <p:nvPr/>
            </p:nvSpPr>
            <p:spPr bwMode="auto">
              <a:xfrm>
                <a:off x="2732" y="1176"/>
                <a:ext cx="337" cy="37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61470" name="Rectangle 13"/>
              <p:cNvSpPr>
                <a:spLocks noChangeArrowheads="1"/>
              </p:cNvSpPr>
              <p:nvPr/>
            </p:nvSpPr>
            <p:spPr bwMode="auto">
              <a:xfrm>
                <a:off x="2732" y="1176"/>
                <a:ext cx="337" cy="372"/>
              </a:xfrm>
              <a:prstGeom prst="rect">
                <a:avLst/>
              </a:prstGeom>
              <a:noFill/>
              <a:ln w="23813" cap="rnd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</p:grpSp>
        <p:sp>
          <p:nvSpPr>
            <p:cNvPr id="61468" name="Rectangle 15"/>
            <p:cNvSpPr>
              <a:spLocks noChangeArrowheads="1"/>
            </p:cNvSpPr>
            <p:nvPr/>
          </p:nvSpPr>
          <p:spPr bwMode="auto">
            <a:xfrm>
              <a:off x="2819" y="1228"/>
              <a:ext cx="131" cy="4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3700" i="1">
                  <a:solidFill>
                    <a:srgbClr val="000000"/>
                  </a:solidFill>
                  <a:latin typeface="Times New Roman" pitchFamily="18" charset="0"/>
                </a:rPr>
                <a:t>e</a:t>
              </a:r>
              <a:endParaRPr lang="en-US" sz="2400"/>
            </a:p>
          </p:txBody>
        </p:sp>
      </p:grpSp>
      <p:sp>
        <p:nvSpPr>
          <p:cNvPr id="61456" name="AutoShape 68"/>
          <p:cNvSpPr>
            <a:spLocks noChangeArrowheads="1"/>
          </p:cNvSpPr>
          <p:nvPr/>
        </p:nvSpPr>
        <p:spPr bwMode="auto">
          <a:xfrm>
            <a:off x="4865688" y="2139950"/>
            <a:ext cx="2557462" cy="742950"/>
          </a:xfrm>
          <a:prstGeom prst="wedgeEllipseCallout">
            <a:avLst>
              <a:gd name="adj1" fmla="val -52917"/>
              <a:gd name="adj2" fmla="val 7008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cs-CZ"/>
              <a:t>Zobecnělé úsilí (effort)</a:t>
            </a:r>
            <a:endParaRPr lang="en-US"/>
          </a:p>
        </p:txBody>
      </p:sp>
      <p:grpSp>
        <p:nvGrpSpPr>
          <p:cNvPr id="4" name="Group 23"/>
          <p:cNvGrpSpPr>
            <a:grpSpLocks/>
          </p:cNvGrpSpPr>
          <p:nvPr/>
        </p:nvGrpSpPr>
        <p:grpSpPr bwMode="auto">
          <a:xfrm>
            <a:off x="4173538" y="3643313"/>
            <a:ext cx="530225" cy="600075"/>
            <a:chOff x="2733" y="2967"/>
            <a:chExt cx="334" cy="378"/>
          </a:xfrm>
        </p:grpSpPr>
        <p:grpSp>
          <p:nvGrpSpPr>
            <p:cNvPr id="5" name="Group 19"/>
            <p:cNvGrpSpPr>
              <a:grpSpLocks/>
            </p:cNvGrpSpPr>
            <p:nvPr/>
          </p:nvGrpSpPr>
          <p:grpSpPr bwMode="auto">
            <a:xfrm>
              <a:off x="2733" y="2967"/>
              <a:ext cx="334" cy="378"/>
              <a:chOff x="2766" y="2929"/>
              <a:chExt cx="303" cy="378"/>
            </a:xfrm>
          </p:grpSpPr>
          <p:sp>
            <p:nvSpPr>
              <p:cNvPr id="61465" name="Rectangle 17"/>
              <p:cNvSpPr>
                <a:spLocks noChangeArrowheads="1"/>
              </p:cNvSpPr>
              <p:nvPr/>
            </p:nvSpPr>
            <p:spPr bwMode="auto">
              <a:xfrm>
                <a:off x="2766" y="2929"/>
                <a:ext cx="303" cy="37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cs-CZ" sz="2400"/>
              </a:p>
            </p:txBody>
          </p:sp>
          <p:sp>
            <p:nvSpPr>
              <p:cNvPr id="61466" name="Rectangle 18"/>
              <p:cNvSpPr>
                <a:spLocks noChangeArrowheads="1"/>
              </p:cNvSpPr>
              <p:nvPr/>
            </p:nvSpPr>
            <p:spPr bwMode="auto">
              <a:xfrm>
                <a:off x="2766" y="2929"/>
                <a:ext cx="303" cy="378"/>
              </a:xfrm>
              <a:prstGeom prst="rect">
                <a:avLst/>
              </a:prstGeom>
              <a:noFill/>
              <a:ln w="23813" cap="rnd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cs-CZ" sz="2400"/>
              </a:p>
            </p:txBody>
          </p:sp>
        </p:grpSp>
        <p:sp>
          <p:nvSpPr>
            <p:cNvPr id="61464" name="Rectangle 20"/>
            <p:cNvSpPr>
              <a:spLocks noChangeArrowheads="1"/>
            </p:cNvSpPr>
            <p:nvPr/>
          </p:nvSpPr>
          <p:spPr bwMode="auto">
            <a:xfrm>
              <a:off x="2845" y="2981"/>
              <a:ext cx="82" cy="3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3700" i="1">
                  <a:solidFill>
                    <a:srgbClr val="000000"/>
                  </a:solidFill>
                  <a:latin typeface="Times New Roman" pitchFamily="18" charset="0"/>
                </a:rPr>
                <a:t>f</a:t>
              </a:r>
              <a:endParaRPr lang="en-US" sz="2400"/>
            </a:p>
          </p:txBody>
        </p:sp>
      </p:grpSp>
      <p:sp>
        <p:nvSpPr>
          <p:cNvPr id="61458" name="AutoShape 69"/>
          <p:cNvSpPr>
            <a:spLocks noChangeArrowheads="1"/>
          </p:cNvSpPr>
          <p:nvPr/>
        </p:nvSpPr>
        <p:spPr bwMode="auto">
          <a:xfrm>
            <a:off x="4922838" y="3973513"/>
            <a:ext cx="2208212" cy="836612"/>
          </a:xfrm>
          <a:prstGeom prst="wedgeEllipseCallout">
            <a:avLst>
              <a:gd name="adj1" fmla="val -63014"/>
              <a:gd name="adj2" fmla="val -8738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cs-CZ"/>
              <a:t>Zobecnělý tok (flow)</a:t>
            </a:r>
            <a:endParaRPr lang="en-US"/>
          </a:p>
        </p:txBody>
      </p:sp>
      <p:pic>
        <p:nvPicPr>
          <p:cNvPr id="61459" name="Picture 70" descr="Modelica Portal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5413" y="763588"/>
            <a:ext cx="1900237" cy="842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60" name="Line 31"/>
          <p:cNvSpPr>
            <a:spLocks noChangeShapeType="1"/>
          </p:cNvSpPr>
          <p:nvPr/>
        </p:nvSpPr>
        <p:spPr bwMode="auto">
          <a:xfrm flipH="1">
            <a:off x="4075113" y="3243263"/>
            <a:ext cx="788987" cy="4365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61461" name="Line 32"/>
          <p:cNvSpPr>
            <a:spLocks noChangeShapeType="1"/>
          </p:cNvSpPr>
          <p:nvPr/>
        </p:nvSpPr>
        <p:spPr bwMode="auto">
          <a:xfrm flipH="1" flipV="1">
            <a:off x="4257675" y="3079750"/>
            <a:ext cx="592138" cy="1460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61462" name="TextovéPole 29"/>
          <p:cNvSpPr txBox="1">
            <a:spLocks noChangeArrowheads="1"/>
          </p:cNvSpPr>
          <p:nvPr/>
        </p:nvSpPr>
        <p:spPr bwMode="auto">
          <a:xfrm rot="878207">
            <a:off x="1493838" y="3060700"/>
            <a:ext cx="17494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/>
              <a:t>Přenos energie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Line 3"/>
          <p:cNvSpPr>
            <a:spLocks noChangeShapeType="1"/>
          </p:cNvSpPr>
          <p:nvPr/>
        </p:nvSpPr>
        <p:spPr bwMode="auto">
          <a:xfrm>
            <a:off x="2411413" y="3290888"/>
            <a:ext cx="2513012" cy="0"/>
          </a:xfrm>
          <a:prstGeom prst="line">
            <a:avLst/>
          </a:prstGeom>
          <a:noFill/>
          <a:ln w="38100" cmpd="dbl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62467" name="Line 4"/>
          <p:cNvSpPr>
            <a:spLocks noChangeShapeType="1"/>
          </p:cNvSpPr>
          <p:nvPr/>
        </p:nvSpPr>
        <p:spPr bwMode="auto">
          <a:xfrm flipV="1">
            <a:off x="4924425" y="2116138"/>
            <a:ext cx="1627188" cy="1174750"/>
          </a:xfrm>
          <a:prstGeom prst="line">
            <a:avLst/>
          </a:prstGeom>
          <a:noFill/>
          <a:ln w="38100" cmpd="dbl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62468" name="Line 5"/>
          <p:cNvSpPr>
            <a:spLocks noChangeShapeType="1"/>
          </p:cNvSpPr>
          <p:nvPr/>
        </p:nvSpPr>
        <p:spPr bwMode="auto">
          <a:xfrm flipH="1" flipV="1">
            <a:off x="4924425" y="3290888"/>
            <a:ext cx="1425575" cy="1568450"/>
          </a:xfrm>
          <a:prstGeom prst="line">
            <a:avLst/>
          </a:prstGeom>
          <a:noFill/>
          <a:ln w="38100" cmpd="dbl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62469" name="Rectangle 6"/>
          <p:cNvSpPr>
            <a:spLocks noChangeArrowheads="1"/>
          </p:cNvSpPr>
          <p:nvPr/>
        </p:nvSpPr>
        <p:spPr bwMode="auto">
          <a:xfrm>
            <a:off x="627063" y="2355850"/>
            <a:ext cx="1784350" cy="184943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62470" name="Rectangle 7"/>
          <p:cNvSpPr>
            <a:spLocks noChangeArrowheads="1"/>
          </p:cNvSpPr>
          <p:nvPr/>
        </p:nvSpPr>
        <p:spPr bwMode="auto">
          <a:xfrm>
            <a:off x="6551613" y="1190625"/>
            <a:ext cx="1784350" cy="184943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62471" name="Rectangle 8"/>
          <p:cNvSpPr>
            <a:spLocks noChangeArrowheads="1"/>
          </p:cNvSpPr>
          <p:nvPr/>
        </p:nvSpPr>
        <p:spPr bwMode="auto">
          <a:xfrm>
            <a:off x="6350000" y="3933825"/>
            <a:ext cx="1784350" cy="184943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62472" name="Rectangle 9"/>
          <p:cNvSpPr>
            <a:spLocks noChangeArrowheads="1"/>
          </p:cNvSpPr>
          <p:nvPr/>
        </p:nvSpPr>
        <p:spPr bwMode="auto">
          <a:xfrm rot="3171199">
            <a:off x="2289969" y="3177382"/>
            <a:ext cx="193675" cy="179387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62473" name="Rectangle 10"/>
          <p:cNvSpPr>
            <a:spLocks noChangeArrowheads="1"/>
          </p:cNvSpPr>
          <p:nvPr/>
        </p:nvSpPr>
        <p:spPr bwMode="auto">
          <a:xfrm rot="3171199">
            <a:off x="6453981" y="2026444"/>
            <a:ext cx="193675" cy="179388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62474" name="Rectangle 11"/>
          <p:cNvSpPr>
            <a:spLocks noChangeArrowheads="1"/>
          </p:cNvSpPr>
          <p:nvPr/>
        </p:nvSpPr>
        <p:spPr bwMode="auto">
          <a:xfrm rot="3171199">
            <a:off x="6290469" y="4745832"/>
            <a:ext cx="193675" cy="179387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94320" name="Text Box 112"/>
          <p:cNvSpPr txBox="1">
            <a:spLocks noChangeArrowheads="1"/>
          </p:cNvSpPr>
          <p:nvPr/>
        </p:nvSpPr>
        <p:spPr bwMode="auto">
          <a:xfrm>
            <a:off x="3314700" y="3749675"/>
            <a:ext cx="2057400" cy="366713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/>
              <a:t>Součet toků</a:t>
            </a:r>
            <a:r>
              <a:rPr lang="cs-CZ" i="1"/>
              <a:t> (f)</a:t>
            </a:r>
            <a:r>
              <a:rPr lang="cs-CZ"/>
              <a:t> = 0</a:t>
            </a:r>
            <a:endParaRPr lang="en-US"/>
          </a:p>
        </p:txBody>
      </p:sp>
      <p:sp>
        <p:nvSpPr>
          <p:cNvPr id="94325" name="Text Box 117"/>
          <p:cNvSpPr txBox="1">
            <a:spLocks noChangeArrowheads="1"/>
          </p:cNvSpPr>
          <p:nvPr/>
        </p:nvSpPr>
        <p:spPr bwMode="auto">
          <a:xfrm>
            <a:off x="2584450" y="1439863"/>
            <a:ext cx="3033713" cy="915987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/>
              <a:t>Hodnoty propojených nonflow proměnných </a:t>
            </a:r>
            <a:r>
              <a:rPr lang="cs-CZ" i="1"/>
              <a:t>(e)</a:t>
            </a:r>
            <a:r>
              <a:rPr lang="cs-CZ"/>
              <a:t> jsou stejné</a:t>
            </a:r>
            <a:endParaRPr lang="en-US"/>
          </a:p>
        </p:txBody>
      </p:sp>
      <p:sp>
        <p:nvSpPr>
          <p:cNvPr id="62477" name="Rectangle 2"/>
          <p:cNvSpPr>
            <a:spLocks noChangeArrowheads="1"/>
          </p:cNvSpPr>
          <p:nvPr/>
        </p:nvSpPr>
        <p:spPr bwMode="auto">
          <a:xfrm>
            <a:off x="1528763" y="0"/>
            <a:ext cx="7283450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3600">
                <a:solidFill>
                  <a:schemeClr val="tx2"/>
                </a:solidFill>
                <a:latin typeface="Georgia" pitchFamily="18" charset="0"/>
              </a:rPr>
              <a:t>Akauzální propojení</a:t>
            </a:r>
            <a:endParaRPr lang="en-US" sz="3600">
              <a:solidFill>
                <a:schemeClr val="tx2"/>
              </a:solidFill>
              <a:latin typeface="Georgia" pitchFamily="18" charset="0"/>
            </a:endParaRPr>
          </a:p>
        </p:txBody>
      </p:sp>
      <p:sp>
        <p:nvSpPr>
          <p:cNvPr id="62478" name="TextovéPole 13"/>
          <p:cNvSpPr txBox="1">
            <a:spLocks noChangeArrowheads="1"/>
          </p:cNvSpPr>
          <p:nvPr/>
        </p:nvSpPr>
        <p:spPr bwMode="auto">
          <a:xfrm>
            <a:off x="2611438" y="2843213"/>
            <a:ext cx="22479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/>
              <a:t>Přenos energie (e*f)</a:t>
            </a:r>
          </a:p>
        </p:txBody>
      </p:sp>
      <p:sp>
        <p:nvSpPr>
          <p:cNvPr id="62479" name="TextovéPole 14"/>
          <p:cNvSpPr txBox="1">
            <a:spLocks noChangeArrowheads="1"/>
          </p:cNvSpPr>
          <p:nvPr/>
        </p:nvSpPr>
        <p:spPr bwMode="auto">
          <a:xfrm>
            <a:off x="2555875" y="4652963"/>
            <a:ext cx="27749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/>
              <a:t>Zákon zachování energie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4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94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320" grpId="0" animBg="1"/>
      <p:bldP spid="94325" grpId="0" animBg="1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Obrázek 113" descr="Lung_bez_civky.GIF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331913" y="3194050"/>
            <a:ext cx="6249987" cy="367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49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860550" y="-149225"/>
            <a:ext cx="7283450" cy="1223963"/>
          </a:xfrm>
        </p:spPr>
        <p:txBody>
          <a:bodyPr/>
          <a:lstStyle/>
          <a:p>
            <a:pPr eaLnBrk="1" hangingPunct="1"/>
            <a:r>
              <a:rPr lang="cs-CZ" smtClean="0"/>
              <a:t>Modelování v Modelice</a:t>
            </a:r>
            <a:endParaRPr lang="en-US" smtClean="0"/>
          </a:p>
        </p:txBody>
      </p:sp>
      <p:sp>
        <p:nvSpPr>
          <p:cNvPr id="63492" name="Rectangle 3"/>
          <p:cNvSpPr>
            <a:spLocks noChangeArrowheads="1"/>
          </p:cNvSpPr>
          <p:nvPr/>
        </p:nvSpPr>
        <p:spPr bwMode="auto">
          <a:xfrm>
            <a:off x="5070475" y="36798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sp>
        <p:nvSpPr>
          <p:cNvPr id="63493" name="Rectangle 5"/>
          <p:cNvSpPr>
            <a:spLocks noChangeArrowheads="1"/>
          </p:cNvSpPr>
          <p:nvPr/>
        </p:nvSpPr>
        <p:spPr bwMode="auto">
          <a:xfrm>
            <a:off x="1270000" y="1266825"/>
            <a:ext cx="44450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400">
                <a:solidFill>
                  <a:srgbClr val="000000"/>
                </a:solidFill>
                <a:latin typeface="Times New Roman" pitchFamily="18" charset="0"/>
              </a:rPr>
              <a:t> </a:t>
            </a:r>
            <a:endParaRPr lang="en-US"/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3127375" y="769938"/>
            <a:ext cx="5743575" cy="2014537"/>
            <a:chOff x="1050" y="2370"/>
            <a:chExt cx="3618" cy="1269"/>
          </a:xfrm>
        </p:grpSpPr>
        <p:grpSp>
          <p:nvGrpSpPr>
            <p:cNvPr id="3" name="Group 7"/>
            <p:cNvGrpSpPr>
              <a:grpSpLocks/>
            </p:cNvGrpSpPr>
            <p:nvPr/>
          </p:nvGrpSpPr>
          <p:grpSpPr bwMode="auto">
            <a:xfrm>
              <a:off x="1825" y="2588"/>
              <a:ext cx="495" cy="180"/>
              <a:chOff x="1947" y="2393"/>
              <a:chExt cx="495" cy="180"/>
            </a:xfrm>
          </p:grpSpPr>
          <p:sp>
            <p:nvSpPr>
              <p:cNvPr id="63609" name="Rectangle 8"/>
              <p:cNvSpPr>
                <a:spLocks noChangeArrowheads="1"/>
              </p:cNvSpPr>
              <p:nvPr/>
            </p:nvSpPr>
            <p:spPr bwMode="auto">
              <a:xfrm>
                <a:off x="1947" y="2393"/>
                <a:ext cx="495" cy="180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63610" name="Rectangle 9"/>
              <p:cNvSpPr>
                <a:spLocks noChangeArrowheads="1"/>
              </p:cNvSpPr>
              <p:nvPr/>
            </p:nvSpPr>
            <p:spPr bwMode="auto">
              <a:xfrm>
                <a:off x="1947" y="2393"/>
                <a:ext cx="495" cy="180"/>
              </a:xfrm>
              <a:prstGeom prst="rect">
                <a:avLst/>
              </a:prstGeom>
              <a:noFill/>
              <a:ln w="34925" cap="rnd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</p:grpSp>
        <p:sp>
          <p:nvSpPr>
            <p:cNvPr id="63536" name="Rectangle 10"/>
            <p:cNvSpPr>
              <a:spLocks noChangeArrowheads="1"/>
            </p:cNvSpPr>
            <p:nvPr/>
          </p:nvSpPr>
          <p:spPr bwMode="auto">
            <a:xfrm>
              <a:off x="1990" y="2633"/>
              <a:ext cx="162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400" b="1">
                  <a:solidFill>
                    <a:srgbClr val="000000"/>
                  </a:solidFill>
                  <a:latin typeface="Times New Roman" pitchFamily="18" charset="0"/>
                </a:rPr>
                <a:t>RC</a:t>
              </a:r>
              <a:endParaRPr lang="en-US"/>
            </a:p>
          </p:txBody>
        </p:sp>
        <p:sp>
          <p:nvSpPr>
            <p:cNvPr id="63537" name="Rectangle 11"/>
            <p:cNvSpPr>
              <a:spLocks noChangeArrowheads="1"/>
            </p:cNvSpPr>
            <p:nvPr/>
          </p:nvSpPr>
          <p:spPr bwMode="auto">
            <a:xfrm>
              <a:off x="2156" y="2633"/>
              <a:ext cx="28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400" b="1">
                  <a:solidFill>
                    <a:srgbClr val="000000"/>
                  </a:solidFill>
                  <a:latin typeface="Times New Roman" pitchFamily="18" charset="0"/>
                </a:rPr>
                <a:t> </a:t>
              </a:r>
              <a:endParaRPr lang="en-US"/>
            </a:p>
          </p:txBody>
        </p:sp>
        <p:grpSp>
          <p:nvGrpSpPr>
            <p:cNvPr id="4" name="Group 12"/>
            <p:cNvGrpSpPr>
              <a:grpSpLocks/>
            </p:cNvGrpSpPr>
            <p:nvPr/>
          </p:nvGrpSpPr>
          <p:grpSpPr bwMode="auto">
            <a:xfrm>
              <a:off x="3012" y="2588"/>
              <a:ext cx="495" cy="181"/>
              <a:chOff x="3134" y="2393"/>
              <a:chExt cx="495" cy="181"/>
            </a:xfrm>
          </p:grpSpPr>
          <p:sp>
            <p:nvSpPr>
              <p:cNvPr id="63607" name="Rectangle 13"/>
              <p:cNvSpPr>
                <a:spLocks noChangeArrowheads="1"/>
              </p:cNvSpPr>
              <p:nvPr/>
            </p:nvSpPr>
            <p:spPr bwMode="auto">
              <a:xfrm>
                <a:off x="3134" y="2393"/>
                <a:ext cx="495" cy="181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63608" name="Rectangle 14"/>
              <p:cNvSpPr>
                <a:spLocks noChangeArrowheads="1"/>
              </p:cNvSpPr>
              <p:nvPr/>
            </p:nvSpPr>
            <p:spPr bwMode="auto">
              <a:xfrm>
                <a:off x="3134" y="2393"/>
                <a:ext cx="495" cy="181"/>
              </a:xfrm>
              <a:prstGeom prst="rect">
                <a:avLst/>
              </a:prstGeom>
              <a:noFill/>
              <a:ln w="34925" cap="rnd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</p:grpSp>
        <p:sp>
          <p:nvSpPr>
            <p:cNvPr id="63539" name="Rectangle 15"/>
            <p:cNvSpPr>
              <a:spLocks noChangeArrowheads="1"/>
            </p:cNvSpPr>
            <p:nvPr/>
          </p:nvSpPr>
          <p:spPr bwMode="auto">
            <a:xfrm>
              <a:off x="3184" y="2633"/>
              <a:ext cx="149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400" b="1">
                  <a:solidFill>
                    <a:srgbClr val="000000"/>
                  </a:solidFill>
                  <a:latin typeface="Times New Roman" pitchFamily="18" charset="0"/>
                </a:rPr>
                <a:t>RP</a:t>
              </a:r>
              <a:endParaRPr lang="en-US"/>
            </a:p>
          </p:txBody>
        </p:sp>
        <p:sp>
          <p:nvSpPr>
            <p:cNvPr id="63540" name="Rectangle 16"/>
            <p:cNvSpPr>
              <a:spLocks noChangeArrowheads="1"/>
            </p:cNvSpPr>
            <p:nvPr/>
          </p:nvSpPr>
          <p:spPr bwMode="auto">
            <a:xfrm>
              <a:off x="3336" y="2633"/>
              <a:ext cx="28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400" b="1">
                  <a:solidFill>
                    <a:srgbClr val="000000"/>
                  </a:solidFill>
                  <a:latin typeface="Times New Roman" pitchFamily="18" charset="0"/>
                </a:rPr>
                <a:t> </a:t>
              </a:r>
              <a:endParaRPr lang="en-US"/>
            </a:p>
          </p:txBody>
        </p:sp>
        <p:grpSp>
          <p:nvGrpSpPr>
            <p:cNvPr id="5" name="Group 17"/>
            <p:cNvGrpSpPr>
              <a:grpSpLocks/>
            </p:cNvGrpSpPr>
            <p:nvPr/>
          </p:nvGrpSpPr>
          <p:grpSpPr bwMode="auto">
            <a:xfrm>
              <a:off x="4011" y="2836"/>
              <a:ext cx="268" cy="298"/>
              <a:chOff x="4133" y="2641"/>
              <a:chExt cx="268" cy="298"/>
            </a:xfrm>
          </p:grpSpPr>
          <p:sp>
            <p:nvSpPr>
              <p:cNvPr id="63603" name="Line 18"/>
              <p:cNvSpPr>
                <a:spLocks noChangeShapeType="1"/>
              </p:cNvSpPr>
              <p:nvPr/>
            </p:nvSpPr>
            <p:spPr bwMode="auto">
              <a:xfrm>
                <a:off x="4133" y="2770"/>
                <a:ext cx="268" cy="0"/>
              </a:xfrm>
              <a:prstGeom prst="line">
                <a:avLst/>
              </a:prstGeom>
              <a:noFill/>
              <a:ln w="349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63604" name="Line 19"/>
              <p:cNvSpPr>
                <a:spLocks noChangeShapeType="1"/>
              </p:cNvSpPr>
              <p:nvPr/>
            </p:nvSpPr>
            <p:spPr bwMode="auto">
              <a:xfrm>
                <a:off x="4133" y="2815"/>
                <a:ext cx="268" cy="1"/>
              </a:xfrm>
              <a:prstGeom prst="line">
                <a:avLst/>
              </a:prstGeom>
              <a:noFill/>
              <a:ln w="349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63605" name="Line 20"/>
              <p:cNvSpPr>
                <a:spLocks noChangeShapeType="1"/>
              </p:cNvSpPr>
              <p:nvPr/>
            </p:nvSpPr>
            <p:spPr bwMode="auto">
              <a:xfrm flipV="1">
                <a:off x="4254" y="2641"/>
                <a:ext cx="0" cy="129"/>
              </a:xfrm>
              <a:prstGeom prst="line">
                <a:avLst/>
              </a:prstGeom>
              <a:noFill/>
              <a:ln w="11113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63606" name="Line 21"/>
              <p:cNvSpPr>
                <a:spLocks noChangeShapeType="1"/>
              </p:cNvSpPr>
              <p:nvPr/>
            </p:nvSpPr>
            <p:spPr bwMode="auto">
              <a:xfrm flipV="1">
                <a:off x="4259" y="2810"/>
                <a:ext cx="1" cy="129"/>
              </a:xfrm>
              <a:prstGeom prst="line">
                <a:avLst/>
              </a:prstGeom>
              <a:noFill/>
              <a:ln w="11113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</p:grpSp>
        <p:grpSp>
          <p:nvGrpSpPr>
            <p:cNvPr id="6" name="Group 22"/>
            <p:cNvGrpSpPr>
              <a:grpSpLocks/>
            </p:cNvGrpSpPr>
            <p:nvPr/>
          </p:nvGrpSpPr>
          <p:grpSpPr bwMode="auto">
            <a:xfrm>
              <a:off x="4016" y="3235"/>
              <a:ext cx="269" cy="299"/>
              <a:chOff x="4138" y="3040"/>
              <a:chExt cx="269" cy="299"/>
            </a:xfrm>
          </p:grpSpPr>
          <p:sp>
            <p:nvSpPr>
              <p:cNvPr id="63599" name="Line 23"/>
              <p:cNvSpPr>
                <a:spLocks noChangeShapeType="1"/>
              </p:cNvSpPr>
              <p:nvPr/>
            </p:nvSpPr>
            <p:spPr bwMode="auto">
              <a:xfrm>
                <a:off x="4138" y="3170"/>
                <a:ext cx="269" cy="0"/>
              </a:xfrm>
              <a:prstGeom prst="line">
                <a:avLst/>
              </a:prstGeom>
              <a:noFill/>
              <a:ln w="349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63600" name="Line 24"/>
              <p:cNvSpPr>
                <a:spLocks noChangeShapeType="1"/>
              </p:cNvSpPr>
              <p:nvPr/>
            </p:nvSpPr>
            <p:spPr bwMode="auto">
              <a:xfrm>
                <a:off x="4138" y="3215"/>
                <a:ext cx="269" cy="0"/>
              </a:xfrm>
              <a:prstGeom prst="line">
                <a:avLst/>
              </a:prstGeom>
              <a:noFill/>
              <a:ln w="349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63601" name="Line 25"/>
              <p:cNvSpPr>
                <a:spLocks noChangeShapeType="1"/>
              </p:cNvSpPr>
              <p:nvPr/>
            </p:nvSpPr>
            <p:spPr bwMode="auto">
              <a:xfrm flipV="1">
                <a:off x="4259" y="3040"/>
                <a:ext cx="0" cy="130"/>
              </a:xfrm>
              <a:prstGeom prst="line">
                <a:avLst/>
              </a:prstGeom>
              <a:noFill/>
              <a:ln w="11113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63602" name="Line 26"/>
              <p:cNvSpPr>
                <a:spLocks noChangeShapeType="1"/>
              </p:cNvSpPr>
              <p:nvPr/>
            </p:nvSpPr>
            <p:spPr bwMode="auto">
              <a:xfrm flipV="1">
                <a:off x="4265" y="3209"/>
                <a:ext cx="1" cy="130"/>
              </a:xfrm>
              <a:prstGeom prst="line">
                <a:avLst/>
              </a:prstGeom>
              <a:noFill/>
              <a:ln w="11113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</p:grpSp>
        <p:grpSp>
          <p:nvGrpSpPr>
            <p:cNvPr id="7" name="Group 27"/>
            <p:cNvGrpSpPr>
              <a:grpSpLocks/>
            </p:cNvGrpSpPr>
            <p:nvPr/>
          </p:nvGrpSpPr>
          <p:grpSpPr bwMode="auto">
            <a:xfrm>
              <a:off x="2476" y="2909"/>
              <a:ext cx="269" cy="298"/>
              <a:chOff x="2598" y="2714"/>
              <a:chExt cx="269" cy="298"/>
            </a:xfrm>
          </p:grpSpPr>
          <p:sp>
            <p:nvSpPr>
              <p:cNvPr id="63595" name="Line 28"/>
              <p:cNvSpPr>
                <a:spLocks noChangeShapeType="1"/>
              </p:cNvSpPr>
              <p:nvPr/>
            </p:nvSpPr>
            <p:spPr bwMode="auto">
              <a:xfrm>
                <a:off x="2598" y="2843"/>
                <a:ext cx="269" cy="0"/>
              </a:xfrm>
              <a:prstGeom prst="line">
                <a:avLst/>
              </a:prstGeom>
              <a:noFill/>
              <a:ln w="349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63596" name="Line 29"/>
              <p:cNvSpPr>
                <a:spLocks noChangeShapeType="1"/>
              </p:cNvSpPr>
              <p:nvPr/>
            </p:nvSpPr>
            <p:spPr bwMode="auto">
              <a:xfrm>
                <a:off x="2598" y="2889"/>
                <a:ext cx="269" cy="0"/>
              </a:xfrm>
              <a:prstGeom prst="line">
                <a:avLst/>
              </a:prstGeom>
              <a:noFill/>
              <a:ln w="349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63597" name="Line 30"/>
              <p:cNvSpPr>
                <a:spLocks noChangeShapeType="1"/>
              </p:cNvSpPr>
              <p:nvPr/>
            </p:nvSpPr>
            <p:spPr bwMode="auto">
              <a:xfrm flipV="1">
                <a:off x="2719" y="2714"/>
                <a:ext cx="0" cy="129"/>
              </a:xfrm>
              <a:prstGeom prst="line">
                <a:avLst/>
              </a:prstGeom>
              <a:noFill/>
              <a:ln w="11113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63598" name="Line 31"/>
              <p:cNvSpPr>
                <a:spLocks noChangeShapeType="1"/>
              </p:cNvSpPr>
              <p:nvPr/>
            </p:nvSpPr>
            <p:spPr bwMode="auto">
              <a:xfrm flipV="1">
                <a:off x="2725" y="2883"/>
                <a:ext cx="0" cy="129"/>
              </a:xfrm>
              <a:prstGeom prst="line">
                <a:avLst/>
              </a:prstGeom>
              <a:noFill/>
              <a:ln w="11113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</p:grpSp>
        <p:sp>
          <p:nvSpPr>
            <p:cNvPr id="63544" name="Line 32"/>
            <p:cNvSpPr>
              <a:spLocks noChangeShapeType="1"/>
            </p:cNvSpPr>
            <p:nvPr/>
          </p:nvSpPr>
          <p:spPr bwMode="auto">
            <a:xfrm flipH="1">
              <a:off x="1431" y="2678"/>
              <a:ext cx="394" cy="0"/>
            </a:xfrm>
            <a:prstGeom prst="line">
              <a:avLst/>
            </a:prstGeom>
            <a:noFill/>
            <a:ln w="11113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63545" name="Line 33"/>
            <p:cNvSpPr>
              <a:spLocks noChangeShapeType="1"/>
            </p:cNvSpPr>
            <p:nvPr/>
          </p:nvSpPr>
          <p:spPr bwMode="auto">
            <a:xfrm>
              <a:off x="2321" y="2678"/>
              <a:ext cx="691" cy="0"/>
            </a:xfrm>
            <a:prstGeom prst="line">
              <a:avLst/>
            </a:prstGeom>
            <a:noFill/>
            <a:ln w="11113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63546" name="Line 34"/>
            <p:cNvSpPr>
              <a:spLocks noChangeShapeType="1"/>
            </p:cNvSpPr>
            <p:nvPr/>
          </p:nvSpPr>
          <p:spPr bwMode="auto">
            <a:xfrm>
              <a:off x="3507" y="2679"/>
              <a:ext cx="619" cy="0"/>
            </a:xfrm>
            <a:prstGeom prst="line">
              <a:avLst/>
            </a:prstGeom>
            <a:noFill/>
            <a:ln w="11113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63547" name="Line 35"/>
            <p:cNvSpPr>
              <a:spLocks noChangeShapeType="1"/>
            </p:cNvSpPr>
            <p:nvPr/>
          </p:nvSpPr>
          <p:spPr bwMode="auto">
            <a:xfrm>
              <a:off x="4132" y="2679"/>
              <a:ext cx="0" cy="219"/>
            </a:xfrm>
            <a:prstGeom prst="line">
              <a:avLst/>
            </a:prstGeom>
            <a:noFill/>
            <a:ln w="11113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63548" name="Line 36"/>
            <p:cNvSpPr>
              <a:spLocks noChangeShapeType="1"/>
            </p:cNvSpPr>
            <p:nvPr/>
          </p:nvSpPr>
          <p:spPr bwMode="auto">
            <a:xfrm>
              <a:off x="4137" y="3095"/>
              <a:ext cx="1" cy="152"/>
            </a:xfrm>
            <a:prstGeom prst="line">
              <a:avLst/>
            </a:prstGeom>
            <a:noFill/>
            <a:ln w="11113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63549" name="Line 37"/>
            <p:cNvSpPr>
              <a:spLocks noChangeShapeType="1"/>
            </p:cNvSpPr>
            <p:nvPr/>
          </p:nvSpPr>
          <p:spPr bwMode="auto">
            <a:xfrm flipH="1">
              <a:off x="1431" y="3534"/>
              <a:ext cx="2712" cy="0"/>
            </a:xfrm>
            <a:prstGeom prst="line">
              <a:avLst/>
            </a:prstGeom>
            <a:noFill/>
            <a:ln w="11113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63550" name="Line 38"/>
            <p:cNvSpPr>
              <a:spLocks noChangeShapeType="1"/>
            </p:cNvSpPr>
            <p:nvPr/>
          </p:nvSpPr>
          <p:spPr bwMode="auto">
            <a:xfrm flipV="1">
              <a:off x="2597" y="2678"/>
              <a:ext cx="1" cy="231"/>
            </a:xfrm>
            <a:prstGeom prst="line">
              <a:avLst/>
            </a:prstGeom>
            <a:noFill/>
            <a:ln w="11113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63551" name="Line 39"/>
            <p:cNvSpPr>
              <a:spLocks noChangeShapeType="1"/>
            </p:cNvSpPr>
            <p:nvPr/>
          </p:nvSpPr>
          <p:spPr bwMode="auto">
            <a:xfrm>
              <a:off x="2603" y="3174"/>
              <a:ext cx="0" cy="360"/>
            </a:xfrm>
            <a:prstGeom prst="line">
              <a:avLst/>
            </a:prstGeom>
            <a:noFill/>
            <a:ln w="11113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63552" name="Rectangle 40"/>
            <p:cNvSpPr>
              <a:spLocks noChangeArrowheads="1"/>
            </p:cNvSpPr>
            <p:nvPr/>
          </p:nvSpPr>
          <p:spPr bwMode="auto">
            <a:xfrm>
              <a:off x="2814" y="2998"/>
              <a:ext cx="174" cy="1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700" b="1">
                  <a:solidFill>
                    <a:srgbClr val="000000"/>
                  </a:solidFill>
                  <a:latin typeface="Times New Roman" pitchFamily="18" charset="0"/>
                </a:rPr>
                <a:t>CS</a:t>
              </a:r>
              <a:endParaRPr lang="en-US"/>
            </a:p>
          </p:txBody>
        </p:sp>
        <p:sp>
          <p:nvSpPr>
            <p:cNvPr id="63553" name="Rectangle 41"/>
            <p:cNvSpPr>
              <a:spLocks noChangeArrowheads="1"/>
            </p:cNvSpPr>
            <p:nvPr/>
          </p:nvSpPr>
          <p:spPr bwMode="auto">
            <a:xfrm>
              <a:off x="2986" y="2998"/>
              <a:ext cx="34" cy="1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700" b="1">
                  <a:solidFill>
                    <a:srgbClr val="000000"/>
                  </a:solidFill>
                  <a:latin typeface="Times New Roman" pitchFamily="18" charset="0"/>
                </a:rPr>
                <a:t> </a:t>
              </a:r>
              <a:endParaRPr lang="en-US"/>
            </a:p>
          </p:txBody>
        </p:sp>
        <p:sp>
          <p:nvSpPr>
            <p:cNvPr id="63554" name="Rectangle 42"/>
            <p:cNvSpPr>
              <a:spLocks noChangeArrowheads="1"/>
            </p:cNvSpPr>
            <p:nvPr/>
          </p:nvSpPr>
          <p:spPr bwMode="auto">
            <a:xfrm>
              <a:off x="4394" y="2916"/>
              <a:ext cx="189" cy="1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700" b="1">
                  <a:solidFill>
                    <a:srgbClr val="000000"/>
                  </a:solidFill>
                  <a:latin typeface="Times New Roman" pitchFamily="18" charset="0"/>
                </a:rPr>
                <a:t>CL</a:t>
              </a:r>
              <a:endParaRPr lang="en-US"/>
            </a:p>
          </p:txBody>
        </p:sp>
        <p:sp>
          <p:nvSpPr>
            <p:cNvPr id="63555" name="Rectangle 43"/>
            <p:cNvSpPr>
              <a:spLocks noChangeArrowheads="1"/>
            </p:cNvSpPr>
            <p:nvPr/>
          </p:nvSpPr>
          <p:spPr bwMode="auto">
            <a:xfrm>
              <a:off x="4581" y="2916"/>
              <a:ext cx="34" cy="1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700" b="1">
                  <a:solidFill>
                    <a:srgbClr val="000000"/>
                  </a:solidFill>
                  <a:latin typeface="Times New Roman" pitchFamily="18" charset="0"/>
                </a:rPr>
                <a:t> </a:t>
              </a:r>
              <a:endParaRPr lang="en-US"/>
            </a:p>
          </p:txBody>
        </p:sp>
        <p:sp>
          <p:nvSpPr>
            <p:cNvPr id="63556" name="Rectangle 44"/>
            <p:cNvSpPr>
              <a:spLocks noChangeArrowheads="1"/>
            </p:cNvSpPr>
            <p:nvPr/>
          </p:nvSpPr>
          <p:spPr bwMode="auto">
            <a:xfrm>
              <a:off x="4364" y="3314"/>
              <a:ext cx="234" cy="1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700" b="1">
                  <a:solidFill>
                    <a:srgbClr val="000000"/>
                  </a:solidFill>
                  <a:latin typeface="Times New Roman" pitchFamily="18" charset="0"/>
                </a:rPr>
                <a:t>CW</a:t>
              </a:r>
              <a:endParaRPr lang="en-US"/>
            </a:p>
          </p:txBody>
        </p:sp>
        <p:sp>
          <p:nvSpPr>
            <p:cNvPr id="63557" name="Rectangle 45"/>
            <p:cNvSpPr>
              <a:spLocks noChangeArrowheads="1"/>
            </p:cNvSpPr>
            <p:nvPr/>
          </p:nvSpPr>
          <p:spPr bwMode="auto">
            <a:xfrm>
              <a:off x="4364" y="3466"/>
              <a:ext cx="1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endParaRPr lang="cs-CZ"/>
            </a:p>
          </p:txBody>
        </p:sp>
        <p:sp>
          <p:nvSpPr>
            <p:cNvPr id="63558" name="Rectangle 46"/>
            <p:cNvSpPr>
              <a:spLocks noChangeArrowheads="1"/>
            </p:cNvSpPr>
            <p:nvPr/>
          </p:nvSpPr>
          <p:spPr bwMode="auto">
            <a:xfrm>
              <a:off x="4634" y="3466"/>
              <a:ext cx="34" cy="1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700" b="1">
                  <a:solidFill>
                    <a:srgbClr val="000000"/>
                  </a:solidFill>
                  <a:latin typeface="Times New Roman" pitchFamily="18" charset="0"/>
                </a:rPr>
                <a:t> </a:t>
              </a:r>
              <a:endParaRPr lang="en-US"/>
            </a:p>
          </p:txBody>
        </p:sp>
        <p:sp>
          <p:nvSpPr>
            <p:cNvPr id="63559" name="Rectangle 47"/>
            <p:cNvSpPr>
              <a:spLocks noChangeArrowheads="1"/>
            </p:cNvSpPr>
            <p:nvPr/>
          </p:nvSpPr>
          <p:spPr bwMode="auto">
            <a:xfrm>
              <a:off x="2469" y="2491"/>
              <a:ext cx="295" cy="1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700" b="1" i="1">
                  <a:solidFill>
                    <a:srgbClr val="000000"/>
                  </a:solidFill>
                  <a:latin typeface="Times New Roman" pitchFamily="18" charset="0"/>
                </a:rPr>
                <a:t>PAW</a:t>
              </a:r>
              <a:endParaRPr lang="en-US"/>
            </a:p>
          </p:txBody>
        </p:sp>
        <p:sp>
          <p:nvSpPr>
            <p:cNvPr id="63560" name="Rectangle 48"/>
            <p:cNvSpPr>
              <a:spLocks noChangeArrowheads="1"/>
            </p:cNvSpPr>
            <p:nvPr/>
          </p:nvSpPr>
          <p:spPr bwMode="auto">
            <a:xfrm>
              <a:off x="2760" y="2491"/>
              <a:ext cx="34" cy="1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700" b="1" i="1">
                  <a:solidFill>
                    <a:srgbClr val="000000"/>
                  </a:solidFill>
                  <a:latin typeface="Times New Roman" pitchFamily="18" charset="0"/>
                </a:rPr>
                <a:t> </a:t>
              </a:r>
              <a:endParaRPr lang="en-US"/>
            </a:p>
          </p:txBody>
        </p:sp>
        <p:sp>
          <p:nvSpPr>
            <p:cNvPr id="63561" name="Rectangle 49"/>
            <p:cNvSpPr>
              <a:spLocks noChangeArrowheads="1"/>
            </p:cNvSpPr>
            <p:nvPr/>
          </p:nvSpPr>
          <p:spPr bwMode="auto">
            <a:xfrm>
              <a:off x="4202" y="2617"/>
              <a:ext cx="181" cy="1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700" b="1">
                  <a:solidFill>
                    <a:srgbClr val="000000"/>
                  </a:solidFill>
                  <a:latin typeface="Times New Roman" pitchFamily="18" charset="0"/>
                </a:rPr>
                <a:t>PA</a:t>
              </a:r>
              <a:endParaRPr lang="en-US"/>
            </a:p>
          </p:txBody>
        </p:sp>
        <p:sp>
          <p:nvSpPr>
            <p:cNvPr id="63562" name="Rectangle 50"/>
            <p:cNvSpPr>
              <a:spLocks noChangeArrowheads="1"/>
            </p:cNvSpPr>
            <p:nvPr/>
          </p:nvSpPr>
          <p:spPr bwMode="auto">
            <a:xfrm>
              <a:off x="4380" y="2617"/>
              <a:ext cx="34" cy="1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700" b="1">
                  <a:solidFill>
                    <a:srgbClr val="000000"/>
                  </a:solidFill>
                  <a:latin typeface="Times New Roman" pitchFamily="18" charset="0"/>
                </a:rPr>
                <a:t> </a:t>
              </a:r>
              <a:endParaRPr lang="en-US"/>
            </a:p>
          </p:txBody>
        </p:sp>
        <p:sp>
          <p:nvSpPr>
            <p:cNvPr id="63563" name="Rectangle 51"/>
            <p:cNvSpPr>
              <a:spLocks noChangeArrowheads="1"/>
            </p:cNvSpPr>
            <p:nvPr/>
          </p:nvSpPr>
          <p:spPr bwMode="auto">
            <a:xfrm>
              <a:off x="4230" y="3095"/>
              <a:ext cx="257" cy="1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700" b="1">
                  <a:solidFill>
                    <a:srgbClr val="000000"/>
                  </a:solidFill>
                  <a:latin typeface="Times New Roman" pitchFamily="18" charset="0"/>
                </a:rPr>
                <a:t>PPL</a:t>
              </a:r>
              <a:endParaRPr lang="en-US"/>
            </a:p>
          </p:txBody>
        </p:sp>
        <p:sp>
          <p:nvSpPr>
            <p:cNvPr id="63564" name="Rectangle 52"/>
            <p:cNvSpPr>
              <a:spLocks noChangeArrowheads="1"/>
            </p:cNvSpPr>
            <p:nvPr/>
          </p:nvSpPr>
          <p:spPr bwMode="auto">
            <a:xfrm>
              <a:off x="4484" y="3095"/>
              <a:ext cx="34" cy="1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700" b="1">
                  <a:solidFill>
                    <a:srgbClr val="000000"/>
                  </a:solidFill>
                  <a:latin typeface="Times New Roman" pitchFamily="18" charset="0"/>
                </a:rPr>
                <a:t> </a:t>
              </a:r>
              <a:endParaRPr lang="en-US"/>
            </a:p>
          </p:txBody>
        </p:sp>
        <p:grpSp>
          <p:nvGrpSpPr>
            <p:cNvPr id="8" name="Group 53"/>
            <p:cNvGrpSpPr>
              <a:grpSpLocks/>
            </p:cNvGrpSpPr>
            <p:nvPr/>
          </p:nvGrpSpPr>
          <p:grpSpPr bwMode="auto">
            <a:xfrm>
              <a:off x="2564" y="2645"/>
              <a:ext cx="73" cy="83"/>
              <a:chOff x="2686" y="2450"/>
              <a:chExt cx="73" cy="83"/>
            </a:xfrm>
          </p:grpSpPr>
          <p:sp>
            <p:nvSpPr>
              <p:cNvPr id="63593" name="Oval 54"/>
              <p:cNvSpPr>
                <a:spLocks noChangeArrowheads="1"/>
              </p:cNvSpPr>
              <p:nvPr/>
            </p:nvSpPr>
            <p:spPr bwMode="auto">
              <a:xfrm>
                <a:off x="2686" y="2450"/>
                <a:ext cx="73" cy="8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63594" name="Oval 55"/>
              <p:cNvSpPr>
                <a:spLocks noChangeArrowheads="1"/>
              </p:cNvSpPr>
              <p:nvPr/>
            </p:nvSpPr>
            <p:spPr bwMode="auto">
              <a:xfrm>
                <a:off x="2686" y="2450"/>
                <a:ext cx="73" cy="83"/>
              </a:xfrm>
              <a:prstGeom prst="ellipse">
                <a:avLst/>
              </a:prstGeom>
              <a:noFill/>
              <a:ln w="11113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</p:grpSp>
        <p:grpSp>
          <p:nvGrpSpPr>
            <p:cNvPr id="9" name="Group 56"/>
            <p:cNvGrpSpPr>
              <a:grpSpLocks/>
            </p:cNvGrpSpPr>
            <p:nvPr/>
          </p:nvGrpSpPr>
          <p:grpSpPr bwMode="auto">
            <a:xfrm>
              <a:off x="1397" y="3500"/>
              <a:ext cx="73" cy="83"/>
              <a:chOff x="1519" y="3305"/>
              <a:chExt cx="73" cy="83"/>
            </a:xfrm>
          </p:grpSpPr>
          <p:sp>
            <p:nvSpPr>
              <p:cNvPr id="63591" name="Oval 57"/>
              <p:cNvSpPr>
                <a:spLocks noChangeArrowheads="1"/>
              </p:cNvSpPr>
              <p:nvPr/>
            </p:nvSpPr>
            <p:spPr bwMode="auto">
              <a:xfrm>
                <a:off x="1519" y="3305"/>
                <a:ext cx="73" cy="8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63592" name="Oval 58"/>
              <p:cNvSpPr>
                <a:spLocks noChangeArrowheads="1"/>
              </p:cNvSpPr>
              <p:nvPr/>
            </p:nvSpPr>
            <p:spPr bwMode="auto">
              <a:xfrm>
                <a:off x="1519" y="3305"/>
                <a:ext cx="73" cy="83"/>
              </a:xfrm>
              <a:prstGeom prst="ellipse">
                <a:avLst/>
              </a:prstGeom>
              <a:noFill/>
              <a:ln w="11113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</p:grpSp>
        <p:grpSp>
          <p:nvGrpSpPr>
            <p:cNvPr id="10" name="Group 59"/>
            <p:cNvGrpSpPr>
              <a:grpSpLocks/>
            </p:cNvGrpSpPr>
            <p:nvPr/>
          </p:nvGrpSpPr>
          <p:grpSpPr bwMode="auto">
            <a:xfrm>
              <a:off x="1387" y="2645"/>
              <a:ext cx="73" cy="83"/>
              <a:chOff x="1509" y="2450"/>
              <a:chExt cx="73" cy="83"/>
            </a:xfrm>
          </p:grpSpPr>
          <p:sp>
            <p:nvSpPr>
              <p:cNvPr id="63589" name="Oval 60"/>
              <p:cNvSpPr>
                <a:spLocks noChangeArrowheads="1"/>
              </p:cNvSpPr>
              <p:nvPr/>
            </p:nvSpPr>
            <p:spPr bwMode="auto">
              <a:xfrm>
                <a:off x="1509" y="2450"/>
                <a:ext cx="73" cy="8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63590" name="Oval 61"/>
              <p:cNvSpPr>
                <a:spLocks noChangeArrowheads="1"/>
              </p:cNvSpPr>
              <p:nvPr/>
            </p:nvSpPr>
            <p:spPr bwMode="auto">
              <a:xfrm>
                <a:off x="1509" y="2450"/>
                <a:ext cx="73" cy="83"/>
              </a:xfrm>
              <a:prstGeom prst="ellipse">
                <a:avLst/>
              </a:prstGeom>
              <a:noFill/>
              <a:ln w="11113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</p:grpSp>
        <p:grpSp>
          <p:nvGrpSpPr>
            <p:cNvPr id="11" name="Group 62"/>
            <p:cNvGrpSpPr>
              <a:grpSpLocks/>
            </p:cNvGrpSpPr>
            <p:nvPr/>
          </p:nvGrpSpPr>
          <p:grpSpPr bwMode="auto">
            <a:xfrm>
              <a:off x="4091" y="2652"/>
              <a:ext cx="73" cy="83"/>
              <a:chOff x="4213" y="2457"/>
              <a:chExt cx="73" cy="83"/>
            </a:xfrm>
          </p:grpSpPr>
          <p:sp>
            <p:nvSpPr>
              <p:cNvPr id="63587" name="Oval 63"/>
              <p:cNvSpPr>
                <a:spLocks noChangeArrowheads="1"/>
              </p:cNvSpPr>
              <p:nvPr/>
            </p:nvSpPr>
            <p:spPr bwMode="auto">
              <a:xfrm>
                <a:off x="4213" y="2457"/>
                <a:ext cx="73" cy="8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63588" name="Oval 64"/>
              <p:cNvSpPr>
                <a:spLocks noChangeArrowheads="1"/>
              </p:cNvSpPr>
              <p:nvPr/>
            </p:nvSpPr>
            <p:spPr bwMode="auto">
              <a:xfrm>
                <a:off x="4213" y="2457"/>
                <a:ext cx="73" cy="83"/>
              </a:xfrm>
              <a:prstGeom prst="ellipse">
                <a:avLst/>
              </a:prstGeom>
              <a:noFill/>
              <a:ln w="11113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</p:grpSp>
        <p:grpSp>
          <p:nvGrpSpPr>
            <p:cNvPr id="12" name="Group 65"/>
            <p:cNvGrpSpPr>
              <a:grpSpLocks/>
            </p:cNvGrpSpPr>
            <p:nvPr/>
          </p:nvGrpSpPr>
          <p:grpSpPr bwMode="auto">
            <a:xfrm>
              <a:off x="4103" y="3124"/>
              <a:ext cx="73" cy="83"/>
              <a:chOff x="4225" y="2929"/>
              <a:chExt cx="73" cy="83"/>
            </a:xfrm>
          </p:grpSpPr>
          <p:sp>
            <p:nvSpPr>
              <p:cNvPr id="63585" name="Oval 66"/>
              <p:cNvSpPr>
                <a:spLocks noChangeArrowheads="1"/>
              </p:cNvSpPr>
              <p:nvPr/>
            </p:nvSpPr>
            <p:spPr bwMode="auto">
              <a:xfrm>
                <a:off x="4225" y="2929"/>
                <a:ext cx="73" cy="8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63586" name="Oval 67"/>
              <p:cNvSpPr>
                <a:spLocks noChangeArrowheads="1"/>
              </p:cNvSpPr>
              <p:nvPr/>
            </p:nvSpPr>
            <p:spPr bwMode="auto">
              <a:xfrm>
                <a:off x="4225" y="2929"/>
                <a:ext cx="73" cy="83"/>
              </a:xfrm>
              <a:prstGeom prst="ellipse">
                <a:avLst/>
              </a:prstGeom>
              <a:noFill/>
              <a:ln w="11113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</p:grpSp>
        <p:sp>
          <p:nvSpPr>
            <p:cNvPr id="63570" name="Freeform 68"/>
            <p:cNvSpPr>
              <a:spLocks noEditPoints="1"/>
            </p:cNvSpPr>
            <p:nvPr/>
          </p:nvSpPr>
          <p:spPr bwMode="auto">
            <a:xfrm>
              <a:off x="2882" y="2507"/>
              <a:ext cx="664" cy="56"/>
            </a:xfrm>
            <a:custGeom>
              <a:avLst/>
              <a:gdLst>
                <a:gd name="T0" fmla="*/ 0 w 4607"/>
                <a:gd name="T1" fmla="*/ 0 h 400"/>
                <a:gd name="T2" fmla="*/ 0 w 4607"/>
                <a:gd name="T3" fmla="*/ 0 h 400"/>
                <a:gd name="T4" fmla="*/ 0 w 4607"/>
                <a:gd name="T5" fmla="*/ 0 h 400"/>
                <a:gd name="T6" fmla="*/ 0 w 4607"/>
                <a:gd name="T7" fmla="*/ 0 h 400"/>
                <a:gd name="T8" fmla="*/ 0 w 4607"/>
                <a:gd name="T9" fmla="*/ 0 h 400"/>
                <a:gd name="T10" fmla="*/ 0 w 4607"/>
                <a:gd name="T11" fmla="*/ 0 h 400"/>
                <a:gd name="T12" fmla="*/ 0 w 4607"/>
                <a:gd name="T13" fmla="*/ 0 h 400"/>
                <a:gd name="T14" fmla="*/ 0 w 4607"/>
                <a:gd name="T15" fmla="*/ 0 h 400"/>
                <a:gd name="T16" fmla="*/ 0 w 4607"/>
                <a:gd name="T17" fmla="*/ 0 h 400"/>
                <a:gd name="T18" fmla="*/ 0 w 4607"/>
                <a:gd name="T19" fmla="*/ 0 h 400"/>
                <a:gd name="T20" fmla="*/ 0 w 4607"/>
                <a:gd name="T21" fmla="*/ 0 h 40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607"/>
                <a:gd name="T34" fmla="*/ 0 h 400"/>
                <a:gd name="T35" fmla="*/ 4607 w 4607"/>
                <a:gd name="T36" fmla="*/ 400 h 40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607" h="400">
                  <a:moveTo>
                    <a:pt x="34" y="163"/>
                  </a:moveTo>
                  <a:lnTo>
                    <a:pt x="4274" y="166"/>
                  </a:lnTo>
                  <a:cubicBezTo>
                    <a:pt x="4292" y="166"/>
                    <a:pt x="4307" y="181"/>
                    <a:pt x="4307" y="200"/>
                  </a:cubicBezTo>
                  <a:cubicBezTo>
                    <a:pt x="4307" y="218"/>
                    <a:pt x="4292" y="233"/>
                    <a:pt x="4274" y="233"/>
                  </a:cubicBezTo>
                  <a:lnTo>
                    <a:pt x="34" y="230"/>
                  </a:lnTo>
                  <a:cubicBezTo>
                    <a:pt x="15" y="230"/>
                    <a:pt x="0" y="215"/>
                    <a:pt x="0" y="196"/>
                  </a:cubicBezTo>
                  <a:cubicBezTo>
                    <a:pt x="0" y="178"/>
                    <a:pt x="15" y="163"/>
                    <a:pt x="34" y="163"/>
                  </a:cubicBezTo>
                  <a:close/>
                  <a:moveTo>
                    <a:pt x="4207" y="0"/>
                  </a:moveTo>
                  <a:lnTo>
                    <a:pt x="4607" y="200"/>
                  </a:lnTo>
                  <a:lnTo>
                    <a:pt x="4207" y="400"/>
                  </a:lnTo>
                  <a:lnTo>
                    <a:pt x="4207" y="0"/>
                  </a:lnTo>
                  <a:close/>
                </a:path>
              </a:pathLst>
            </a:custGeom>
            <a:solidFill>
              <a:srgbClr val="000000"/>
            </a:solidFill>
            <a:ln w="1588">
              <a:solidFill>
                <a:srgbClr val="000000"/>
              </a:solidFill>
              <a:bevel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63571" name="Rectangle 69"/>
            <p:cNvSpPr>
              <a:spLocks noChangeArrowheads="1"/>
            </p:cNvSpPr>
            <p:nvPr/>
          </p:nvSpPr>
          <p:spPr bwMode="auto">
            <a:xfrm>
              <a:off x="3199" y="2376"/>
              <a:ext cx="189" cy="1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700" b="1" i="1">
                  <a:solidFill>
                    <a:srgbClr val="000000"/>
                  </a:solidFill>
                  <a:latin typeface="Times New Roman" pitchFamily="18" charset="0"/>
                </a:rPr>
                <a:t>QA</a:t>
              </a:r>
              <a:endParaRPr lang="en-US"/>
            </a:p>
          </p:txBody>
        </p:sp>
        <p:sp>
          <p:nvSpPr>
            <p:cNvPr id="63572" name="Rectangle 70"/>
            <p:cNvSpPr>
              <a:spLocks noChangeArrowheads="1"/>
            </p:cNvSpPr>
            <p:nvPr/>
          </p:nvSpPr>
          <p:spPr bwMode="auto">
            <a:xfrm>
              <a:off x="3386" y="2376"/>
              <a:ext cx="34" cy="1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700" b="1" i="1">
                  <a:solidFill>
                    <a:srgbClr val="000000"/>
                  </a:solidFill>
                  <a:latin typeface="Times New Roman" pitchFamily="18" charset="0"/>
                </a:rPr>
                <a:t> </a:t>
              </a:r>
              <a:endParaRPr lang="en-US"/>
            </a:p>
          </p:txBody>
        </p:sp>
        <p:sp>
          <p:nvSpPr>
            <p:cNvPr id="63573" name="Freeform 71"/>
            <p:cNvSpPr>
              <a:spLocks noEditPoints="1"/>
            </p:cNvSpPr>
            <p:nvPr/>
          </p:nvSpPr>
          <p:spPr bwMode="auto">
            <a:xfrm>
              <a:off x="1688" y="2501"/>
              <a:ext cx="641" cy="56"/>
            </a:xfrm>
            <a:custGeom>
              <a:avLst/>
              <a:gdLst>
                <a:gd name="T0" fmla="*/ 0 w 8906"/>
                <a:gd name="T1" fmla="*/ 0 h 800"/>
                <a:gd name="T2" fmla="*/ 0 w 8906"/>
                <a:gd name="T3" fmla="*/ 0 h 800"/>
                <a:gd name="T4" fmla="*/ 0 w 8906"/>
                <a:gd name="T5" fmla="*/ 0 h 800"/>
                <a:gd name="T6" fmla="*/ 0 w 8906"/>
                <a:gd name="T7" fmla="*/ 0 h 800"/>
                <a:gd name="T8" fmla="*/ 0 w 8906"/>
                <a:gd name="T9" fmla="*/ 0 h 800"/>
                <a:gd name="T10" fmla="*/ 0 w 8906"/>
                <a:gd name="T11" fmla="*/ 0 h 800"/>
                <a:gd name="T12" fmla="*/ 0 w 8906"/>
                <a:gd name="T13" fmla="*/ 0 h 800"/>
                <a:gd name="T14" fmla="*/ 0 w 8906"/>
                <a:gd name="T15" fmla="*/ 0 h 800"/>
                <a:gd name="T16" fmla="*/ 0 w 8906"/>
                <a:gd name="T17" fmla="*/ 0 h 800"/>
                <a:gd name="T18" fmla="*/ 0 w 8906"/>
                <a:gd name="T19" fmla="*/ 0 h 800"/>
                <a:gd name="T20" fmla="*/ 0 w 8906"/>
                <a:gd name="T21" fmla="*/ 0 h 80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906"/>
                <a:gd name="T34" fmla="*/ 0 h 800"/>
                <a:gd name="T35" fmla="*/ 8906 w 8906"/>
                <a:gd name="T36" fmla="*/ 800 h 80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906" h="800">
                  <a:moveTo>
                    <a:pt x="67" y="327"/>
                  </a:moveTo>
                  <a:lnTo>
                    <a:pt x="8240" y="333"/>
                  </a:lnTo>
                  <a:cubicBezTo>
                    <a:pt x="8277" y="333"/>
                    <a:pt x="8306" y="363"/>
                    <a:pt x="8306" y="400"/>
                  </a:cubicBezTo>
                  <a:cubicBezTo>
                    <a:pt x="8306" y="437"/>
                    <a:pt x="8277" y="466"/>
                    <a:pt x="8240" y="466"/>
                  </a:cubicBezTo>
                  <a:lnTo>
                    <a:pt x="66" y="460"/>
                  </a:lnTo>
                  <a:cubicBezTo>
                    <a:pt x="30" y="460"/>
                    <a:pt x="0" y="430"/>
                    <a:pt x="0" y="393"/>
                  </a:cubicBezTo>
                  <a:cubicBezTo>
                    <a:pt x="0" y="357"/>
                    <a:pt x="30" y="327"/>
                    <a:pt x="67" y="327"/>
                  </a:cubicBezTo>
                  <a:close/>
                  <a:moveTo>
                    <a:pt x="8107" y="0"/>
                  </a:moveTo>
                  <a:lnTo>
                    <a:pt x="8906" y="400"/>
                  </a:lnTo>
                  <a:lnTo>
                    <a:pt x="8106" y="800"/>
                  </a:lnTo>
                  <a:lnTo>
                    <a:pt x="8107" y="0"/>
                  </a:lnTo>
                  <a:close/>
                </a:path>
              </a:pathLst>
            </a:custGeom>
            <a:solidFill>
              <a:srgbClr val="000000"/>
            </a:solidFill>
            <a:ln w="1588">
              <a:solidFill>
                <a:srgbClr val="000000"/>
              </a:solidFill>
              <a:bevel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63574" name="Rectangle 72"/>
            <p:cNvSpPr>
              <a:spLocks noChangeArrowheads="1"/>
            </p:cNvSpPr>
            <p:nvPr/>
          </p:nvSpPr>
          <p:spPr bwMode="auto">
            <a:xfrm>
              <a:off x="2036" y="2370"/>
              <a:ext cx="98" cy="1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700" b="1" i="1">
                  <a:solidFill>
                    <a:srgbClr val="000000"/>
                  </a:solidFill>
                  <a:latin typeface="Times New Roman" pitchFamily="18" charset="0"/>
                </a:rPr>
                <a:t>Q</a:t>
              </a:r>
              <a:endParaRPr lang="en-US"/>
            </a:p>
          </p:txBody>
        </p:sp>
        <p:sp>
          <p:nvSpPr>
            <p:cNvPr id="63575" name="Rectangle 73"/>
            <p:cNvSpPr>
              <a:spLocks noChangeArrowheads="1"/>
            </p:cNvSpPr>
            <p:nvPr/>
          </p:nvSpPr>
          <p:spPr bwMode="auto">
            <a:xfrm>
              <a:off x="2133" y="2370"/>
              <a:ext cx="34" cy="1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700" b="1" i="1">
                  <a:solidFill>
                    <a:srgbClr val="000000"/>
                  </a:solidFill>
                  <a:latin typeface="Times New Roman" pitchFamily="18" charset="0"/>
                </a:rPr>
                <a:t> </a:t>
              </a:r>
              <a:endParaRPr lang="en-US"/>
            </a:p>
          </p:txBody>
        </p:sp>
        <p:sp>
          <p:nvSpPr>
            <p:cNvPr id="63576" name="Freeform 74"/>
            <p:cNvSpPr>
              <a:spLocks noEditPoints="1"/>
            </p:cNvSpPr>
            <p:nvPr/>
          </p:nvSpPr>
          <p:spPr bwMode="auto">
            <a:xfrm>
              <a:off x="2382" y="2963"/>
              <a:ext cx="58" cy="317"/>
            </a:xfrm>
            <a:custGeom>
              <a:avLst/>
              <a:gdLst>
                <a:gd name="T0" fmla="*/ 34 w 58"/>
                <a:gd name="T1" fmla="*/ 0 h 317"/>
                <a:gd name="T2" fmla="*/ 34 w 58"/>
                <a:gd name="T3" fmla="*/ 270 h 317"/>
                <a:gd name="T4" fmla="*/ 25 w 58"/>
                <a:gd name="T5" fmla="*/ 271 h 317"/>
                <a:gd name="T6" fmla="*/ 24 w 58"/>
                <a:gd name="T7" fmla="*/ 1 h 317"/>
                <a:gd name="T8" fmla="*/ 34 w 58"/>
                <a:gd name="T9" fmla="*/ 0 h 317"/>
                <a:gd name="T10" fmla="*/ 58 w 58"/>
                <a:gd name="T11" fmla="*/ 261 h 317"/>
                <a:gd name="T12" fmla="*/ 29 w 58"/>
                <a:gd name="T13" fmla="*/ 317 h 317"/>
                <a:gd name="T14" fmla="*/ 0 w 58"/>
                <a:gd name="T15" fmla="*/ 261 h 317"/>
                <a:gd name="T16" fmla="*/ 58 w 58"/>
                <a:gd name="T17" fmla="*/ 261 h 31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58"/>
                <a:gd name="T28" fmla="*/ 0 h 317"/>
                <a:gd name="T29" fmla="*/ 58 w 58"/>
                <a:gd name="T30" fmla="*/ 317 h 31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58" h="317">
                  <a:moveTo>
                    <a:pt x="34" y="0"/>
                  </a:moveTo>
                  <a:lnTo>
                    <a:pt x="34" y="270"/>
                  </a:lnTo>
                  <a:lnTo>
                    <a:pt x="25" y="271"/>
                  </a:lnTo>
                  <a:lnTo>
                    <a:pt x="24" y="1"/>
                  </a:lnTo>
                  <a:lnTo>
                    <a:pt x="34" y="0"/>
                  </a:lnTo>
                  <a:close/>
                  <a:moveTo>
                    <a:pt x="58" y="261"/>
                  </a:moveTo>
                  <a:lnTo>
                    <a:pt x="29" y="317"/>
                  </a:lnTo>
                  <a:lnTo>
                    <a:pt x="0" y="261"/>
                  </a:lnTo>
                  <a:lnTo>
                    <a:pt x="58" y="261"/>
                  </a:lnTo>
                  <a:close/>
                </a:path>
              </a:pathLst>
            </a:custGeom>
            <a:solidFill>
              <a:srgbClr val="000000"/>
            </a:solidFill>
            <a:ln w="1588">
              <a:solidFill>
                <a:srgbClr val="000000"/>
              </a:solidFill>
              <a:bevel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63577" name="Rectangle 75"/>
            <p:cNvSpPr>
              <a:spLocks noChangeArrowheads="1"/>
            </p:cNvSpPr>
            <p:nvPr/>
          </p:nvSpPr>
          <p:spPr bwMode="auto">
            <a:xfrm>
              <a:off x="2049" y="3043"/>
              <a:ext cx="98" cy="1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700" b="1" i="1">
                  <a:solidFill>
                    <a:srgbClr val="000000"/>
                  </a:solidFill>
                  <a:latin typeface="Times New Roman" pitchFamily="18" charset="0"/>
                </a:rPr>
                <a:t>Q</a:t>
              </a:r>
              <a:endParaRPr lang="en-US"/>
            </a:p>
          </p:txBody>
        </p:sp>
        <p:sp>
          <p:nvSpPr>
            <p:cNvPr id="63578" name="Rectangle 76"/>
            <p:cNvSpPr>
              <a:spLocks noChangeArrowheads="1"/>
            </p:cNvSpPr>
            <p:nvPr/>
          </p:nvSpPr>
          <p:spPr bwMode="auto">
            <a:xfrm>
              <a:off x="2146" y="3043"/>
              <a:ext cx="45" cy="1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700" b="1" i="1">
                  <a:solidFill>
                    <a:srgbClr val="000000"/>
                  </a:solidFill>
                  <a:latin typeface="Times New Roman" pitchFamily="18" charset="0"/>
                </a:rPr>
                <a:t>-</a:t>
              </a:r>
              <a:endParaRPr lang="en-US"/>
            </a:p>
          </p:txBody>
        </p:sp>
        <p:sp>
          <p:nvSpPr>
            <p:cNvPr id="63579" name="Rectangle 77"/>
            <p:cNvSpPr>
              <a:spLocks noChangeArrowheads="1"/>
            </p:cNvSpPr>
            <p:nvPr/>
          </p:nvSpPr>
          <p:spPr bwMode="auto">
            <a:xfrm>
              <a:off x="2191" y="3043"/>
              <a:ext cx="189" cy="1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700" b="1" i="1">
                  <a:solidFill>
                    <a:srgbClr val="000000"/>
                  </a:solidFill>
                  <a:latin typeface="Times New Roman" pitchFamily="18" charset="0"/>
                </a:rPr>
                <a:t>QA</a:t>
              </a:r>
              <a:endParaRPr lang="en-US"/>
            </a:p>
          </p:txBody>
        </p:sp>
        <p:sp>
          <p:nvSpPr>
            <p:cNvPr id="63580" name="Rectangle 78"/>
            <p:cNvSpPr>
              <a:spLocks noChangeArrowheads="1"/>
            </p:cNvSpPr>
            <p:nvPr/>
          </p:nvSpPr>
          <p:spPr bwMode="auto">
            <a:xfrm>
              <a:off x="2378" y="3043"/>
              <a:ext cx="34" cy="1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700" b="1" i="1">
                  <a:solidFill>
                    <a:srgbClr val="000000"/>
                  </a:solidFill>
                  <a:latin typeface="Times New Roman" pitchFamily="18" charset="0"/>
                </a:rPr>
                <a:t> </a:t>
              </a:r>
              <a:endParaRPr lang="en-US"/>
            </a:p>
          </p:txBody>
        </p:sp>
        <p:sp>
          <p:nvSpPr>
            <p:cNvPr id="63581" name="Rectangle 79"/>
            <p:cNvSpPr>
              <a:spLocks noChangeArrowheads="1"/>
            </p:cNvSpPr>
            <p:nvPr/>
          </p:nvSpPr>
          <p:spPr bwMode="auto">
            <a:xfrm>
              <a:off x="1193" y="3465"/>
              <a:ext cx="151" cy="1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700" b="1">
                  <a:solidFill>
                    <a:srgbClr val="000000"/>
                  </a:solidFill>
                  <a:latin typeface="Times New Roman" pitchFamily="18" charset="0"/>
                </a:rPr>
                <a:t>P0</a:t>
              </a:r>
              <a:endParaRPr lang="en-US"/>
            </a:p>
          </p:txBody>
        </p:sp>
        <p:sp>
          <p:nvSpPr>
            <p:cNvPr id="63582" name="Rectangle 80"/>
            <p:cNvSpPr>
              <a:spLocks noChangeArrowheads="1"/>
            </p:cNvSpPr>
            <p:nvPr/>
          </p:nvSpPr>
          <p:spPr bwMode="auto">
            <a:xfrm>
              <a:off x="1343" y="3465"/>
              <a:ext cx="34" cy="1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700" b="1">
                  <a:solidFill>
                    <a:srgbClr val="000000"/>
                  </a:solidFill>
                  <a:latin typeface="Times New Roman" pitchFamily="18" charset="0"/>
                </a:rPr>
                <a:t> </a:t>
              </a:r>
              <a:endParaRPr lang="en-US"/>
            </a:p>
          </p:txBody>
        </p:sp>
        <p:sp>
          <p:nvSpPr>
            <p:cNvPr id="63583" name="Rectangle 81"/>
            <p:cNvSpPr>
              <a:spLocks noChangeArrowheads="1"/>
            </p:cNvSpPr>
            <p:nvPr/>
          </p:nvSpPr>
          <p:spPr bwMode="auto">
            <a:xfrm>
              <a:off x="1050" y="2616"/>
              <a:ext cx="287" cy="1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700" b="1">
                  <a:solidFill>
                    <a:srgbClr val="000000"/>
                  </a:solidFill>
                  <a:latin typeface="Times New Roman" pitchFamily="18" charset="0"/>
                </a:rPr>
                <a:t>PAO</a:t>
              </a:r>
              <a:endParaRPr lang="en-US"/>
            </a:p>
          </p:txBody>
        </p:sp>
        <p:sp>
          <p:nvSpPr>
            <p:cNvPr id="63584" name="Rectangle 82"/>
            <p:cNvSpPr>
              <a:spLocks noChangeArrowheads="1"/>
            </p:cNvSpPr>
            <p:nvPr/>
          </p:nvSpPr>
          <p:spPr bwMode="auto">
            <a:xfrm>
              <a:off x="1334" y="2616"/>
              <a:ext cx="34" cy="1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700" b="1">
                  <a:solidFill>
                    <a:srgbClr val="000000"/>
                  </a:solidFill>
                  <a:latin typeface="Times New Roman" pitchFamily="18" charset="0"/>
                </a:rPr>
                <a:t> </a:t>
              </a:r>
              <a:endParaRPr lang="en-US"/>
            </a:p>
          </p:txBody>
        </p:sp>
      </p:grpSp>
      <p:sp>
        <p:nvSpPr>
          <p:cNvPr id="63495" name="Rectangle 83"/>
          <p:cNvSpPr>
            <a:spLocks noChangeArrowheads="1"/>
          </p:cNvSpPr>
          <p:nvPr/>
        </p:nvSpPr>
        <p:spPr bwMode="auto">
          <a:xfrm>
            <a:off x="6400800" y="45259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sp>
        <p:nvSpPr>
          <p:cNvPr id="63496" name="Rectangle 84"/>
          <p:cNvSpPr>
            <a:spLocks noChangeArrowheads="1"/>
          </p:cNvSpPr>
          <p:nvPr/>
        </p:nvSpPr>
        <p:spPr bwMode="auto">
          <a:xfrm>
            <a:off x="6548438" y="58039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sp>
        <p:nvSpPr>
          <p:cNvPr id="63497" name="Rectangle 85"/>
          <p:cNvSpPr>
            <a:spLocks noChangeArrowheads="1"/>
          </p:cNvSpPr>
          <p:nvPr/>
        </p:nvSpPr>
        <p:spPr bwMode="auto">
          <a:xfrm>
            <a:off x="4997450" y="60594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sp>
        <p:nvSpPr>
          <p:cNvPr id="63498" name="Rectangle 86"/>
          <p:cNvSpPr>
            <a:spLocks noChangeArrowheads="1"/>
          </p:cNvSpPr>
          <p:nvPr/>
        </p:nvSpPr>
        <p:spPr bwMode="auto">
          <a:xfrm>
            <a:off x="4052888" y="64944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sp>
        <p:nvSpPr>
          <p:cNvPr id="63499" name="Rectangle 87"/>
          <p:cNvSpPr>
            <a:spLocks noChangeArrowheads="1"/>
          </p:cNvSpPr>
          <p:nvPr/>
        </p:nvSpPr>
        <p:spPr bwMode="auto">
          <a:xfrm>
            <a:off x="4378325" y="41227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sp>
        <p:nvSpPr>
          <p:cNvPr id="63500" name="Rectangle 88"/>
          <p:cNvSpPr>
            <a:spLocks noChangeArrowheads="1"/>
          </p:cNvSpPr>
          <p:nvPr/>
        </p:nvSpPr>
        <p:spPr bwMode="auto">
          <a:xfrm>
            <a:off x="6161088" y="47355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sp>
        <p:nvSpPr>
          <p:cNvPr id="63501" name="Text Box 90"/>
          <p:cNvSpPr txBox="1">
            <a:spLocks noChangeArrowheads="1"/>
          </p:cNvSpPr>
          <p:nvPr/>
        </p:nvSpPr>
        <p:spPr bwMode="auto">
          <a:xfrm>
            <a:off x="100013" y="803275"/>
            <a:ext cx="26606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/>
              <a:t>Postačí popis rovnicemi </a:t>
            </a:r>
          </a:p>
          <a:p>
            <a:r>
              <a:rPr lang="cs-CZ"/>
              <a:t>– akauzální modelováni</a:t>
            </a:r>
            <a:endParaRPr lang="en-US"/>
          </a:p>
        </p:txBody>
      </p:sp>
      <p:sp>
        <p:nvSpPr>
          <p:cNvPr id="94302" name="Text Box 94"/>
          <p:cNvSpPr txBox="1">
            <a:spLocks noChangeArrowheads="1"/>
          </p:cNvSpPr>
          <p:nvPr/>
        </p:nvSpPr>
        <p:spPr bwMode="auto">
          <a:xfrm>
            <a:off x="5576888" y="4303713"/>
            <a:ext cx="927100" cy="3667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/>
              <a:t>Q = tok</a:t>
            </a:r>
            <a:endParaRPr lang="en-US"/>
          </a:p>
        </p:txBody>
      </p:sp>
      <p:sp>
        <p:nvSpPr>
          <p:cNvPr id="94303" name="Text Box 95"/>
          <p:cNvSpPr txBox="1">
            <a:spLocks noChangeArrowheads="1"/>
          </p:cNvSpPr>
          <p:nvPr/>
        </p:nvSpPr>
        <p:spPr bwMode="auto">
          <a:xfrm>
            <a:off x="2243138" y="3703638"/>
            <a:ext cx="952500" cy="3667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/>
              <a:t>P = tlak</a:t>
            </a:r>
            <a:endParaRPr lang="en-US"/>
          </a:p>
        </p:txBody>
      </p:sp>
      <p:sp>
        <p:nvSpPr>
          <p:cNvPr id="94304" name="Line 96"/>
          <p:cNvSpPr>
            <a:spLocks noChangeShapeType="1"/>
          </p:cNvSpPr>
          <p:nvPr/>
        </p:nvSpPr>
        <p:spPr bwMode="auto">
          <a:xfrm>
            <a:off x="1557338" y="2166938"/>
            <a:ext cx="692150" cy="15875"/>
          </a:xfrm>
          <a:prstGeom prst="line">
            <a:avLst/>
          </a:prstGeom>
          <a:noFill/>
          <a:ln w="38100" cmpd="dbl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94306" name="Line 98"/>
          <p:cNvSpPr>
            <a:spLocks noChangeShapeType="1"/>
          </p:cNvSpPr>
          <p:nvPr/>
        </p:nvSpPr>
        <p:spPr bwMode="auto">
          <a:xfrm>
            <a:off x="1557338" y="2395538"/>
            <a:ext cx="692150" cy="158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94308" name="Rectangle 100"/>
          <p:cNvSpPr>
            <a:spLocks noChangeArrowheads="1"/>
          </p:cNvSpPr>
          <p:nvPr/>
        </p:nvSpPr>
        <p:spPr bwMode="auto">
          <a:xfrm>
            <a:off x="1355725" y="2049463"/>
            <a:ext cx="422275" cy="492125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cs-CZ"/>
          </a:p>
        </p:txBody>
      </p:sp>
      <p:sp>
        <p:nvSpPr>
          <p:cNvPr id="94310" name="Rectangle 102"/>
          <p:cNvSpPr>
            <a:spLocks noChangeArrowheads="1"/>
          </p:cNvSpPr>
          <p:nvPr/>
        </p:nvSpPr>
        <p:spPr bwMode="auto">
          <a:xfrm>
            <a:off x="0" y="1795463"/>
            <a:ext cx="1350963" cy="1084262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cs-CZ"/>
              <a:t>Blok</a:t>
            </a:r>
            <a:endParaRPr lang="en-US"/>
          </a:p>
        </p:txBody>
      </p:sp>
      <p:sp>
        <p:nvSpPr>
          <p:cNvPr id="94311" name="AutoShape 103"/>
          <p:cNvSpPr>
            <a:spLocks noChangeArrowheads="1"/>
          </p:cNvSpPr>
          <p:nvPr/>
        </p:nvSpPr>
        <p:spPr bwMode="auto">
          <a:xfrm>
            <a:off x="1552575" y="1416050"/>
            <a:ext cx="1682750" cy="396875"/>
          </a:xfrm>
          <a:prstGeom prst="wedgeEllipseCallout">
            <a:avLst>
              <a:gd name="adj1" fmla="val -47356"/>
              <a:gd name="adj2" fmla="val 109602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cs-CZ"/>
              <a:t>konektor</a:t>
            </a:r>
            <a:endParaRPr lang="en-US"/>
          </a:p>
        </p:txBody>
      </p:sp>
      <p:sp>
        <p:nvSpPr>
          <p:cNvPr id="94312" name="AutoShape 104"/>
          <p:cNvSpPr>
            <a:spLocks noChangeArrowheads="1"/>
          </p:cNvSpPr>
          <p:nvPr/>
        </p:nvSpPr>
        <p:spPr bwMode="auto">
          <a:xfrm>
            <a:off x="2498725" y="1916113"/>
            <a:ext cx="1682750" cy="396875"/>
          </a:xfrm>
          <a:prstGeom prst="wedgeEllipseCallout">
            <a:avLst>
              <a:gd name="adj1" fmla="val -66134"/>
              <a:gd name="adj2" fmla="val 19199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cs-CZ"/>
              <a:t>typ flow</a:t>
            </a:r>
            <a:endParaRPr lang="en-US"/>
          </a:p>
        </p:txBody>
      </p:sp>
      <p:sp>
        <p:nvSpPr>
          <p:cNvPr id="94313" name="AutoShape 105"/>
          <p:cNvSpPr>
            <a:spLocks noChangeArrowheads="1"/>
          </p:cNvSpPr>
          <p:nvPr/>
        </p:nvSpPr>
        <p:spPr bwMode="auto">
          <a:xfrm>
            <a:off x="2408238" y="2740025"/>
            <a:ext cx="1920875" cy="396875"/>
          </a:xfrm>
          <a:prstGeom prst="wedgeEllipseCallout">
            <a:avLst>
              <a:gd name="adj1" fmla="val -59338"/>
              <a:gd name="adj2" fmla="val -135602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cs-CZ"/>
              <a:t>typ nonflow</a:t>
            </a:r>
            <a:endParaRPr lang="en-US"/>
          </a:p>
        </p:txBody>
      </p:sp>
      <p:sp>
        <p:nvSpPr>
          <p:cNvPr id="94314" name="Rectangle 106"/>
          <p:cNvSpPr>
            <a:spLocks noChangeArrowheads="1"/>
          </p:cNvSpPr>
          <p:nvPr/>
        </p:nvSpPr>
        <p:spPr bwMode="auto">
          <a:xfrm>
            <a:off x="1782763" y="2136775"/>
            <a:ext cx="1600200" cy="30797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94315" name="AutoShape 107"/>
          <p:cNvSpPr>
            <a:spLocks noChangeArrowheads="1"/>
          </p:cNvSpPr>
          <p:nvPr/>
        </p:nvSpPr>
        <p:spPr bwMode="auto">
          <a:xfrm>
            <a:off x="3051175" y="1624013"/>
            <a:ext cx="1028700" cy="390525"/>
          </a:xfrm>
          <a:prstGeom prst="wedgeEllipseCallout">
            <a:avLst>
              <a:gd name="adj1" fmla="val -88889"/>
              <a:gd name="adj2" fmla="val 98375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cs-CZ"/>
              <a:t>vodič</a:t>
            </a:r>
            <a:endParaRPr lang="en-US"/>
          </a:p>
        </p:txBody>
      </p:sp>
      <p:sp>
        <p:nvSpPr>
          <p:cNvPr id="94320" name="Text Box 112"/>
          <p:cNvSpPr txBox="1">
            <a:spLocks noChangeArrowheads="1"/>
          </p:cNvSpPr>
          <p:nvPr/>
        </p:nvSpPr>
        <p:spPr bwMode="auto">
          <a:xfrm>
            <a:off x="5143500" y="3879850"/>
            <a:ext cx="1778000" cy="366713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/>
              <a:t>Součet toků = 0</a:t>
            </a:r>
            <a:endParaRPr lang="en-US"/>
          </a:p>
        </p:txBody>
      </p:sp>
      <p:sp>
        <p:nvSpPr>
          <p:cNvPr id="94299" name="AutoShape 91"/>
          <p:cNvSpPr>
            <a:spLocks noChangeArrowheads="1"/>
          </p:cNvSpPr>
          <p:nvPr/>
        </p:nvSpPr>
        <p:spPr bwMode="auto">
          <a:xfrm rot="300644">
            <a:off x="4292600" y="3590925"/>
            <a:ext cx="776288" cy="161925"/>
          </a:xfrm>
          <a:prstGeom prst="flowChartMagneticDrum">
            <a:avLst/>
          </a:prstGeom>
          <a:solidFill>
            <a:srgbClr val="FFFF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94300" name="AutoShape 92"/>
          <p:cNvSpPr>
            <a:spLocks noChangeArrowheads="1"/>
          </p:cNvSpPr>
          <p:nvPr/>
        </p:nvSpPr>
        <p:spPr bwMode="auto">
          <a:xfrm rot="10610108">
            <a:off x="5013325" y="3611563"/>
            <a:ext cx="776288" cy="161925"/>
          </a:xfrm>
          <a:prstGeom prst="flowChartMagneticDrum">
            <a:avLst/>
          </a:prstGeom>
          <a:solidFill>
            <a:srgbClr val="FFFF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94301" name="AutoShape 93"/>
          <p:cNvSpPr>
            <a:spLocks noChangeArrowheads="1"/>
          </p:cNvSpPr>
          <p:nvPr/>
        </p:nvSpPr>
        <p:spPr bwMode="auto">
          <a:xfrm>
            <a:off x="4986338" y="3806825"/>
            <a:ext cx="177800" cy="674688"/>
          </a:xfrm>
          <a:prstGeom prst="flowChartMagneticDisk">
            <a:avLst/>
          </a:prstGeom>
          <a:solidFill>
            <a:srgbClr val="FFFF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94317" name="Line 109"/>
          <p:cNvSpPr>
            <a:spLocks noChangeShapeType="1"/>
          </p:cNvSpPr>
          <p:nvPr/>
        </p:nvSpPr>
        <p:spPr bwMode="auto">
          <a:xfrm>
            <a:off x="4284663" y="3665538"/>
            <a:ext cx="685800" cy="44450"/>
          </a:xfrm>
          <a:prstGeom prst="line">
            <a:avLst/>
          </a:prstGeom>
          <a:noFill/>
          <a:ln w="38100" cmpd="dbl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94318" name="Line 110"/>
          <p:cNvSpPr>
            <a:spLocks noChangeShapeType="1"/>
          </p:cNvSpPr>
          <p:nvPr/>
        </p:nvSpPr>
        <p:spPr bwMode="auto">
          <a:xfrm flipV="1">
            <a:off x="5006975" y="3662363"/>
            <a:ext cx="1020763" cy="74612"/>
          </a:xfrm>
          <a:prstGeom prst="line">
            <a:avLst/>
          </a:prstGeom>
          <a:noFill/>
          <a:ln w="38100" cmpd="dbl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94319" name="Line 111"/>
          <p:cNvSpPr>
            <a:spLocks noChangeShapeType="1"/>
          </p:cNvSpPr>
          <p:nvPr/>
        </p:nvSpPr>
        <p:spPr bwMode="auto">
          <a:xfrm>
            <a:off x="5100638" y="3797300"/>
            <a:ext cx="9525" cy="808038"/>
          </a:xfrm>
          <a:prstGeom prst="line">
            <a:avLst/>
          </a:prstGeom>
          <a:noFill/>
          <a:ln w="38100" cmpd="dbl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94321" name="Line 113"/>
          <p:cNvSpPr>
            <a:spLocks noChangeShapeType="1"/>
          </p:cNvSpPr>
          <p:nvPr/>
        </p:nvSpPr>
        <p:spPr bwMode="auto">
          <a:xfrm>
            <a:off x="4260850" y="3589338"/>
            <a:ext cx="736600" cy="4603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94323" name="Line 115"/>
          <p:cNvSpPr>
            <a:spLocks noChangeShapeType="1"/>
          </p:cNvSpPr>
          <p:nvPr/>
        </p:nvSpPr>
        <p:spPr bwMode="auto">
          <a:xfrm flipH="1">
            <a:off x="5100638" y="3576638"/>
            <a:ext cx="806450" cy="4603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94324" name="Line 116"/>
          <p:cNvSpPr>
            <a:spLocks noChangeShapeType="1"/>
          </p:cNvSpPr>
          <p:nvPr/>
        </p:nvSpPr>
        <p:spPr bwMode="auto">
          <a:xfrm>
            <a:off x="5024438" y="3763963"/>
            <a:ext cx="9525" cy="81438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94316" name="Oval 108"/>
          <p:cNvSpPr>
            <a:spLocks noChangeArrowheads="1"/>
          </p:cNvSpPr>
          <p:nvPr/>
        </p:nvSpPr>
        <p:spPr bwMode="auto">
          <a:xfrm>
            <a:off x="4949825" y="3557588"/>
            <a:ext cx="231775" cy="23812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115" name="Obdélník 114"/>
          <p:cNvSpPr/>
          <p:nvPr/>
        </p:nvSpPr>
        <p:spPr>
          <a:xfrm>
            <a:off x="3781425" y="3525838"/>
            <a:ext cx="476250" cy="13652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94325" name="Text Box 117"/>
          <p:cNvSpPr txBox="1">
            <a:spLocks noChangeArrowheads="1"/>
          </p:cNvSpPr>
          <p:nvPr/>
        </p:nvSpPr>
        <p:spPr bwMode="auto">
          <a:xfrm>
            <a:off x="2187575" y="3114675"/>
            <a:ext cx="5670550" cy="366713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/>
              <a:t>Hodnoty propojených nonflow proměnných jsou stejné</a:t>
            </a:r>
            <a:endParaRPr lang="en-US"/>
          </a:p>
        </p:txBody>
      </p:sp>
      <p:sp>
        <p:nvSpPr>
          <p:cNvPr id="116" name="Obdélník 115"/>
          <p:cNvSpPr/>
          <p:nvPr/>
        </p:nvSpPr>
        <p:spPr>
          <a:xfrm>
            <a:off x="6048375" y="3522663"/>
            <a:ext cx="476250" cy="13493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17" name="Obdélník 116"/>
          <p:cNvSpPr/>
          <p:nvPr/>
        </p:nvSpPr>
        <p:spPr>
          <a:xfrm>
            <a:off x="6929438" y="4670425"/>
            <a:ext cx="188912" cy="4603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18" name="Obdélník 117"/>
          <p:cNvSpPr/>
          <p:nvPr/>
        </p:nvSpPr>
        <p:spPr>
          <a:xfrm>
            <a:off x="6929438" y="5708650"/>
            <a:ext cx="188912" cy="444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19" name="Obdélník 118"/>
          <p:cNvSpPr/>
          <p:nvPr/>
        </p:nvSpPr>
        <p:spPr>
          <a:xfrm>
            <a:off x="4949825" y="4845050"/>
            <a:ext cx="188913" cy="4603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20" name="Obdélníkový popisek 119"/>
          <p:cNvSpPr/>
          <p:nvPr/>
        </p:nvSpPr>
        <p:spPr>
          <a:xfrm>
            <a:off x="2325688" y="4403725"/>
            <a:ext cx="1376362" cy="496888"/>
          </a:xfrm>
          <a:prstGeom prst="wedgeRectCallout">
            <a:avLst>
              <a:gd name="adj1" fmla="val 64273"/>
              <a:gd name="adj2" fmla="val -20781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>
                <a:solidFill>
                  <a:schemeClr val="tx1"/>
                </a:solidFill>
              </a:rPr>
              <a:t>R*Q=P</a:t>
            </a:r>
          </a:p>
        </p:txBody>
      </p:sp>
      <p:sp>
        <p:nvSpPr>
          <p:cNvPr id="121" name="Obdélníkový popisek 120"/>
          <p:cNvSpPr/>
          <p:nvPr/>
        </p:nvSpPr>
        <p:spPr>
          <a:xfrm>
            <a:off x="7607300" y="3700463"/>
            <a:ext cx="1374775" cy="496887"/>
          </a:xfrm>
          <a:prstGeom prst="wedgeRectCallout">
            <a:avLst>
              <a:gd name="adj1" fmla="val -145302"/>
              <a:gd name="adj2" fmla="val -7104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>
                <a:solidFill>
                  <a:schemeClr val="tx1"/>
                </a:solidFill>
              </a:rPr>
              <a:t>R*Q=P</a:t>
            </a:r>
          </a:p>
        </p:txBody>
      </p:sp>
      <p:sp>
        <p:nvSpPr>
          <p:cNvPr id="124" name="Obdélníkový popisek 123"/>
          <p:cNvSpPr/>
          <p:nvPr/>
        </p:nvSpPr>
        <p:spPr>
          <a:xfrm>
            <a:off x="7585075" y="4591050"/>
            <a:ext cx="1477963" cy="498475"/>
          </a:xfrm>
          <a:prstGeom prst="wedgeRectCallout">
            <a:avLst>
              <a:gd name="adj1" fmla="val -89803"/>
              <a:gd name="adj2" fmla="val -2840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>
                <a:solidFill>
                  <a:schemeClr val="tx1"/>
                </a:solidFill>
              </a:rPr>
              <a:t>Q=C*der(P)</a:t>
            </a:r>
          </a:p>
        </p:txBody>
      </p:sp>
      <p:sp>
        <p:nvSpPr>
          <p:cNvPr id="125" name="Obdélníkový popisek 124"/>
          <p:cNvSpPr/>
          <p:nvPr/>
        </p:nvSpPr>
        <p:spPr>
          <a:xfrm>
            <a:off x="7564438" y="5621338"/>
            <a:ext cx="1477962" cy="498475"/>
          </a:xfrm>
          <a:prstGeom prst="wedgeRectCallout">
            <a:avLst>
              <a:gd name="adj1" fmla="val -89803"/>
              <a:gd name="adj2" fmla="val -2840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>
                <a:solidFill>
                  <a:schemeClr val="tx1"/>
                </a:solidFill>
              </a:rPr>
              <a:t>Q=C*der(P)</a:t>
            </a:r>
          </a:p>
        </p:txBody>
      </p:sp>
      <p:sp>
        <p:nvSpPr>
          <p:cNvPr id="126" name="Obdélníkový popisek 125"/>
          <p:cNvSpPr>
            <a:spLocks noChangeArrowheads="1"/>
          </p:cNvSpPr>
          <p:nvPr/>
        </p:nvSpPr>
        <p:spPr bwMode="auto">
          <a:xfrm>
            <a:off x="5494338" y="4757738"/>
            <a:ext cx="1533525" cy="496887"/>
          </a:xfrm>
          <a:prstGeom prst="wedgeRectCallout">
            <a:avLst>
              <a:gd name="adj1" fmla="val -86852"/>
              <a:gd name="adj2" fmla="val -28273"/>
            </a:avLst>
          </a:prstGeom>
          <a:solidFill>
            <a:schemeClr val="accent1"/>
          </a:solidFill>
          <a:ln w="25400" algn="ctr">
            <a:solidFill>
              <a:srgbClr val="BCBCBC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cs-CZ" dirty="0">
                <a:latin typeface="+mn-lt"/>
                <a:cs typeface="+mn-cs"/>
              </a:rPr>
              <a:t>Q=C*der(P)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4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94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94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94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94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94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6" dur="500"/>
                                        <p:tgtEl>
                                          <p:spTgt spid="943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9" dur="500"/>
                                        <p:tgtEl>
                                          <p:spTgt spid="943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94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94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94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1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6" dur="500"/>
                                        <p:tgtEl>
                                          <p:spTgt spid="94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9" dur="500"/>
                                        <p:tgtEl>
                                          <p:spTgt spid="94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2" dur="500"/>
                                        <p:tgtEl>
                                          <p:spTgt spid="94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5" dur="500"/>
                                        <p:tgtEl>
                                          <p:spTgt spid="94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0" dur="500"/>
                                        <p:tgtEl>
                                          <p:spTgt spid="94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3" dur="500"/>
                                        <p:tgtEl>
                                          <p:spTgt spid="94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6" dur="500"/>
                                        <p:tgtEl>
                                          <p:spTgt spid="94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1" dur="500"/>
                                        <p:tgtEl>
                                          <p:spTgt spid="94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6" dur="500"/>
                                        <p:tgtEl>
                                          <p:spTgt spid="94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1" dur="500"/>
                                        <p:tgtEl>
                                          <p:spTgt spid="94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4" dur="500"/>
                                        <p:tgtEl>
                                          <p:spTgt spid="94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7" dur="500"/>
                                        <p:tgtEl>
                                          <p:spTgt spid="94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2" dur="500"/>
                                        <p:tgtEl>
                                          <p:spTgt spid="94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7" dur="500"/>
                                        <p:tgtEl>
                                          <p:spTgt spid="94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2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5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0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3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6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302" grpId="0" animBg="1"/>
      <p:bldP spid="94303" grpId="0" animBg="1"/>
      <p:bldP spid="94304" grpId="0" animBg="1"/>
      <p:bldP spid="94306" grpId="0" animBg="1"/>
      <p:bldP spid="94308" grpId="0" animBg="1"/>
      <p:bldP spid="94310" grpId="0" animBg="1"/>
      <p:bldP spid="94311" grpId="0" animBg="1"/>
      <p:bldP spid="94312" grpId="0" animBg="1"/>
      <p:bldP spid="94313" grpId="0" animBg="1"/>
      <p:bldP spid="94314" grpId="0" animBg="1"/>
      <p:bldP spid="94314" grpId="1" animBg="1"/>
      <p:bldP spid="94315" grpId="0" animBg="1"/>
      <p:bldP spid="94315" grpId="1" animBg="1"/>
      <p:bldP spid="94320" grpId="0" animBg="1"/>
      <p:bldP spid="94299" grpId="0" animBg="1"/>
      <p:bldP spid="94300" grpId="0" animBg="1"/>
      <p:bldP spid="94301" grpId="0" animBg="1"/>
      <p:bldP spid="94317" grpId="0" animBg="1"/>
      <p:bldP spid="94318" grpId="0" animBg="1"/>
      <p:bldP spid="94319" grpId="0" animBg="1"/>
      <p:bldP spid="94321" grpId="0" animBg="1"/>
      <p:bldP spid="94323" grpId="0" animBg="1"/>
      <p:bldP spid="94324" grpId="0" animBg="1"/>
      <p:bldP spid="94316" grpId="0" animBg="1"/>
      <p:bldP spid="115" grpId="0" animBg="1"/>
      <p:bldP spid="9432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4" grpId="0" animBg="1"/>
      <p:bldP spid="125" grpId="0" animBg="1"/>
      <p:bldP spid="126" grpId="0" animBg="1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860550" y="-149225"/>
            <a:ext cx="7283450" cy="1223963"/>
          </a:xfrm>
        </p:spPr>
        <p:txBody>
          <a:bodyPr/>
          <a:lstStyle/>
          <a:p>
            <a:pPr eaLnBrk="1" hangingPunct="1"/>
            <a:r>
              <a:rPr lang="cs-CZ" smtClean="0"/>
              <a:t>Modelování v Modelice</a:t>
            </a:r>
            <a:endParaRPr lang="en-US" smtClean="0"/>
          </a:p>
        </p:txBody>
      </p:sp>
      <p:sp>
        <p:nvSpPr>
          <p:cNvPr id="64515" name="Rectangle 3"/>
          <p:cNvSpPr>
            <a:spLocks noChangeArrowheads="1"/>
          </p:cNvSpPr>
          <p:nvPr/>
        </p:nvSpPr>
        <p:spPr bwMode="auto">
          <a:xfrm>
            <a:off x="5070475" y="36798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sp>
        <p:nvSpPr>
          <p:cNvPr id="64516" name="AutoShape 4"/>
          <p:cNvSpPr>
            <a:spLocks noChangeAspect="1" noChangeArrowheads="1" noTextEdit="1"/>
          </p:cNvSpPr>
          <p:nvPr/>
        </p:nvSpPr>
        <p:spPr bwMode="auto">
          <a:xfrm>
            <a:off x="1325563" y="1322388"/>
            <a:ext cx="6456362" cy="461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64517" name="Rectangle 5"/>
          <p:cNvSpPr>
            <a:spLocks noChangeArrowheads="1"/>
          </p:cNvSpPr>
          <p:nvPr/>
        </p:nvSpPr>
        <p:spPr bwMode="auto">
          <a:xfrm>
            <a:off x="1270000" y="1266825"/>
            <a:ext cx="44450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400">
                <a:solidFill>
                  <a:srgbClr val="000000"/>
                </a:solidFill>
                <a:latin typeface="Times New Roman" pitchFamily="18" charset="0"/>
              </a:rPr>
              <a:t> </a:t>
            </a:r>
            <a:endParaRPr lang="en-US"/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3127375" y="769938"/>
            <a:ext cx="5743575" cy="2014537"/>
            <a:chOff x="1050" y="2370"/>
            <a:chExt cx="3618" cy="1269"/>
          </a:xfrm>
        </p:grpSpPr>
        <p:grpSp>
          <p:nvGrpSpPr>
            <p:cNvPr id="3" name="Group 7"/>
            <p:cNvGrpSpPr>
              <a:grpSpLocks/>
            </p:cNvGrpSpPr>
            <p:nvPr/>
          </p:nvGrpSpPr>
          <p:grpSpPr bwMode="auto">
            <a:xfrm>
              <a:off x="1825" y="2588"/>
              <a:ext cx="495" cy="180"/>
              <a:chOff x="1947" y="2393"/>
              <a:chExt cx="495" cy="180"/>
            </a:xfrm>
          </p:grpSpPr>
          <p:sp>
            <p:nvSpPr>
              <p:cNvPr id="64611" name="Rectangle 8"/>
              <p:cNvSpPr>
                <a:spLocks noChangeArrowheads="1"/>
              </p:cNvSpPr>
              <p:nvPr/>
            </p:nvSpPr>
            <p:spPr bwMode="auto">
              <a:xfrm>
                <a:off x="1947" y="2393"/>
                <a:ext cx="495" cy="180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64612" name="Rectangle 9"/>
              <p:cNvSpPr>
                <a:spLocks noChangeArrowheads="1"/>
              </p:cNvSpPr>
              <p:nvPr/>
            </p:nvSpPr>
            <p:spPr bwMode="auto">
              <a:xfrm>
                <a:off x="1947" y="2393"/>
                <a:ext cx="495" cy="180"/>
              </a:xfrm>
              <a:prstGeom prst="rect">
                <a:avLst/>
              </a:prstGeom>
              <a:noFill/>
              <a:ln w="34925" cap="rnd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</p:grpSp>
        <p:sp>
          <p:nvSpPr>
            <p:cNvPr id="64538" name="Rectangle 10"/>
            <p:cNvSpPr>
              <a:spLocks noChangeArrowheads="1"/>
            </p:cNvSpPr>
            <p:nvPr/>
          </p:nvSpPr>
          <p:spPr bwMode="auto">
            <a:xfrm>
              <a:off x="1990" y="2633"/>
              <a:ext cx="162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400" b="1">
                  <a:solidFill>
                    <a:srgbClr val="000000"/>
                  </a:solidFill>
                  <a:latin typeface="Times New Roman" pitchFamily="18" charset="0"/>
                </a:rPr>
                <a:t>RC</a:t>
              </a:r>
              <a:endParaRPr lang="en-US"/>
            </a:p>
          </p:txBody>
        </p:sp>
        <p:sp>
          <p:nvSpPr>
            <p:cNvPr id="64539" name="Rectangle 11"/>
            <p:cNvSpPr>
              <a:spLocks noChangeArrowheads="1"/>
            </p:cNvSpPr>
            <p:nvPr/>
          </p:nvSpPr>
          <p:spPr bwMode="auto">
            <a:xfrm>
              <a:off x="2156" y="2633"/>
              <a:ext cx="28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400" b="1">
                  <a:solidFill>
                    <a:srgbClr val="000000"/>
                  </a:solidFill>
                  <a:latin typeface="Times New Roman" pitchFamily="18" charset="0"/>
                </a:rPr>
                <a:t> </a:t>
              </a:r>
              <a:endParaRPr lang="en-US"/>
            </a:p>
          </p:txBody>
        </p:sp>
        <p:grpSp>
          <p:nvGrpSpPr>
            <p:cNvPr id="4" name="Group 12"/>
            <p:cNvGrpSpPr>
              <a:grpSpLocks/>
            </p:cNvGrpSpPr>
            <p:nvPr/>
          </p:nvGrpSpPr>
          <p:grpSpPr bwMode="auto">
            <a:xfrm>
              <a:off x="3012" y="2588"/>
              <a:ext cx="495" cy="181"/>
              <a:chOff x="3134" y="2393"/>
              <a:chExt cx="495" cy="181"/>
            </a:xfrm>
          </p:grpSpPr>
          <p:sp>
            <p:nvSpPr>
              <p:cNvPr id="64609" name="Rectangle 13"/>
              <p:cNvSpPr>
                <a:spLocks noChangeArrowheads="1"/>
              </p:cNvSpPr>
              <p:nvPr/>
            </p:nvSpPr>
            <p:spPr bwMode="auto">
              <a:xfrm>
                <a:off x="3134" y="2393"/>
                <a:ext cx="495" cy="181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64610" name="Rectangle 14"/>
              <p:cNvSpPr>
                <a:spLocks noChangeArrowheads="1"/>
              </p:cNvSpPr>
              <p:nvPr/>
            </p:nvSpPr>
            <p:spPr bwMode="auto">
              <a:xfrm>
                <a:off x="3134" y="2393"/>
                <a:ext cx="495" cy="181"/>
              </a:xfrm>
              <a:prstGeom prst="rect">
                <a:avLst/>
              </a:prstGeom>
              <a:noFill/>
              <a:ln w="34925" cap="rnd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</p:grpSp>
        <p:sp>
          <p:nvSpPr>
            <p:cNvPr id="64541" name="Rectangle 15"/>
            <p:cNvSpPr>
              <a:spLocks noChangeArrowheads="1"/>
            </p:cNvSpPr>
            <p:nvPr/>
          </p:nvSpPr>
          <p:spPr bwMode="auto">
            <a:xfrm>
              <a:off x="3184" y="2633"/>
              <a:ext cx="149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400" b="1">
                  <a:solidFill>
                    <a:srgbClr val="000000"/>
                  </a:solidFill>
                  <a:latin typeface="Times New Roman" pitchFamily="18" charset="0"/>
                </a:rPr>
                <a:t>RP</a:t>
              </a:r>
              <a:endParaRPr lang="en-US"/>
            </a:p>
          </p:txBody>
        </p:sp>
        <p:sp>
          <p:nvSpPr>
            <p:cNvPr id="64542" name="Rectangle 16"/>
            <p:cNvSpPr>
              <a:spLocks noChangeArrowheads="1"/>
            </p:cNvSpPr>
            <p:nvPr/>
          </p:nvSpPr>
          <p:spPr bwMode="auto">
            <a:xfrm>
              <a:off x="3336" y="2633"/>
              <a:ext cx="28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400" b="1">
                  <a:solidFill>
                    <a:srgbClr val="000000"/>
                  </a:solidFill>
                  <a:latin typeface="Times New Roman" pitchFamily="18" charset="0"/>
                </a:rPr>
                <a:t> </a:t>
              </a:r>
              <a:endParaRPr lang="en-US"/>
            </a:p>
          </p:txBody>
        </p:sp>
        <p:grpSp>
          <p:nvGrpSpPr>
            <p:cNvPr id="5" name="Group 17"/>
            <p:cNvGrpSpPr>
              <a:grpSpLocks/>
            </p:cNvGrpSpPr>
            <p:nvPr/>
          </p:nvGrpSpPr>
          <p:grpSpPr bwMode="auto">
            <a:xfrm>
              <a:off x="4011" y="2836"/>
              <a:ext cx="268" cy="298"/>
              <a:chOff x="4133" y="2641"/>
              <a:chExt cx="268" cy="298"/>
            </a:xfrm>
          </p:grpSpPr>
          <p:sp>
            <p:nvSpPr>
              <p:cNvPr id="64605" name="Line 18"/>
              <p:cNvSpPr>
                <a:spLocks noChangeShapeType="1"/>
              </p:cNvSpPr>
              <p:nvPr/>
            </p:nvSpPr>
            <p:spPr bwMode="auto">
              <a:xfrm>
                <a:off x="4133" y="2770"/>
                <a:ext cx="268" cy="0"/>
              </a:xfrm>
              <a:prstGeom prst="line">
                <a:avLst/>
              </a:prstGeom>
              <a:noFill/>
              <a:ln w="349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64606" name="Line 19"/>
              <p:cNvSpPr>
                <a:spLocks noChangeShapeType="1"/>
              </p:cNvSpPr>
              <p:nvPr/>
            </p:nvSpPr>
            <p:spPr bwMode="auto">
              <a:xfrm>
                <a:off x="4133" y="2815"/>
                <a:ext cx="268" cy="1"/>
              </a:xfrm>
              <a:prstGeom prst="line">
                <a:avLst/>
              </a:prstGeom>
              <a:noFill/>
              <a:ln w="349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64607" name="Line 20"/>
              <p:cNvSpPr>
                <a:spLocks noChangeShapeType="1"/>
              </p:cNvSpPr>
              <p:nvPr/>
            </p:nvSpPr>
            <p:spPr bwMode="auto">
              <a:xfrm flipV="1">
                <a:off x="4254" y="2641"/>
                <a:ext cx="0" cy="129"/>
              </a:xfrm>
              <a:prstGeom prst="line">
                <a:avLst/>
              </a:prstGeom>
              <a:noFill/>
              <a:ln w="11113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64608" name="Line 21"/>
              <p:cNvSpPr>
                <a:spLocks noChangeShapeType="1"/>
              </p:cNvSpPr>
              <p:nvPr/>
            </p:nvSpPr>
            <p:spPr bwMode="auto">
              <a:xfrm flipV="1">
                <a:off x="4259" y="2810"/>
                <a:ext cx="1" cy="129"/>
              </a:xfrm>
              <a:prstGeom prst="line">
                <a:avLst/>
              </a:prstGeom>
              <a:noFill/>
              <a:ln w="11113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</p:grpSp>
        <p:grpSp>
          <p:nvGrpSpPr>
            <p:cNvPr id="6" name="Group 22"/>
            <p:cNvGrpSpPr>
              <a:grpSpLocks/>
            </p:cNvGrpSpPr>
            <p:nvPr/>
          </p:nvGrpSpPr>
          <p:grpSpPr bwMode="auto">
            <a:xfrm>
              <a:off x="4016" y="3235"/>
              <a:ext cx="269" cy="299"/>
              <a:chOff x="4138" y="3040"/>
              <a:chExt cx="269" cy="299"/>
            </a:xfrm>
          </p:grpSpPr>
          <p:sp>
            <p:nvSpPr>
              <p:cNvPr id="64601" name="Line 23"/>
              <p:cNvSpPr>
                <a:spLocks noChangeShapeType="1"/>
              </p:cNvSpPr>
              <p:nvPr/>
            </p:nvSpPr>
            <p:spPr bwMode="auto">
              <a:xfrm>
                <a:off x="4138" y="3170"/>
                <a:ext cx="269" cy="0"/>
              </a:xfrm>
              <a:prstGeom prst="line">
                <a:avLst/>
              </a:prstGeom>
              <a:noFill/>
              <a:ln w="349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64602" name="Line 24"/>
              <p:cNvSpPr>
                <a:spLocks noChangeShapeType="1"/>
              </p:cNvSpPr>
              <p:nvPr/>
            </p:nvSpPr>
            <p:spPr bwMode="auto">
              <a:xfrm>
                <a:off x="4138" y="3215"/>
                <a:ext cx="269" cy="0"/>
              </a:xfrm>
              <a:prstGeom prst="line">
                <a:avLst/>
              </a:prstGeom>
              <a:noFill/>
              <a:ln w="349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64603" name="Line 25"/>
              <p:cNvSpPr>
                <a:spLocks noChangeShapeType="1"/>
              </p:cNvSpPr>
              <p:nvPr/>
            </p:nvSpPr>
            <p:spPr bwMode="auto">
              <a:xfrm flipV="1">
                <a:off x="4259" y="3040"/>
                <a:ext cx="0" cy="130"/>
              </a:xfrm>
              <a:prstGeom prst="line">
                <a:avLst/>
              </a:prstGeom>
              <a:noFill/>
              <a:ln w="11113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64604" name="Line 26"/>
              <p:cNvSpPr>
                <a:spLocks noChangeShapeType="1"/>
              </p:cNvSpPr>
              <p:nvPr/>
            </p:nvSpPr>
            <p:spPr bwMode="auto">
              <a:xfrm flipV="1">
                <a:off x="4265" y="3209"/>
                <a:ext cx="1" cy="130"/>
              </a:xfrm>
              <a:prstGeom prst="line">
                <a:avLst/>
              </a:prstGeom>
              <a:noFill/>
              <a:ln w="11113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</p:grpSp>
        <p:grpSp>
          <p:nvGrpSpPr>
            <p:cNvPr id="7" name="Group 27"/>
            <p:cNvGrpSpPr>
              <a:grpSpLocks/>
            </p:cNvGrpSpPr>
            <p:nvPr/>
          </p:nvGrpSpPr>
          <p:grpSpPr bwMode="auto">
            <a:xfrm>
              <a:off x="2476" y="2909"/>
              <a:ext cx="269" cy="298"/>
              <a:chOff x="2598" y="2714"/>
              <a:chExt cx="269" cy="298"/>
            </a:xfrm>
          </p:grpSpPr>
          <p:sp>
            <p:nvSpPr>
              <p:cNvPr id="64597" name="Line 28"/>
              <p:cNvSpPr>
                <a:spLocks noChangeShapeType="1"/>
              </p:cNvSpPr>
              <p:nvPr/>
            </p:nvSpPr>
            <p:spPr bwMode="auto">
              <a:xfrm>
                <a:off x="2598" y="2843"/>
                <a:ext cx="269" cy="0"/>
              </a:xfrm>
              <a:prstGeom prst="line">
                <a:avLst/>
              </a:prstGeom>
              <a:noFill/>
              <a:ln w="349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64598" name="Line 29"/>
              <p:cNvSpPr>
                <a:spLocks noChangeShapeType="1"/>
              </p:cNvSpPr>
              <p:nvPr/>
            </p:nvSpPr>
            <p:spPr bwMode="auto">
              <a:xfrm>
                <a:off x="2598" y="2889"/>
                <a:ext cx="269" cy="0"/>
              </a:xfrm>
              <a:prstGeom prst="line">
                <a:avLst/>
              </a:prstGeom>
              <a:noFill/>
              <a:ln w="349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64599" name="Line 30"/>
              <p:cNvSpPr>
                <a:spLocks noChangeShapeType="1"/>
              </p:cNvSpPr>
              <p:nvPr/>
            </p:nvSpPr>
            <p:spPr bwMode="auto">
              <a:xfrm flipV="1">
                <a:off x="2719" y="2714"/>
                <a:ext cx="0" cy="129"/>
              </a:xfrm>
              <a:prstGeom prst="line">
                <a:avLst/>
              </a:prstGeom>
              <a:noFill/>
              <a:ln w="11113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64600" name="Line 31"/>
              <p:cNvSpPr>
                <a:spLocks noChangeShapeType="1"/>
              </p:cNvSpPr>
              <p:nvPr/>
            </p:nvSpPr>
            <p:spPr bwMode="auto">
              <a:xfrm flipV="1">
                <a:off x="2725" y="2883"/>
                <a:ext cx="0" cy="129"/>
              </a:xfrm>
              <a:prstGeom prst="line">
                <a:avLst/>
              </a:prstGeom>
              <a:noFill/>
              <a:ln w="11113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</p:grpSp>
        <p:sp>
          <p:nvSpPr>
            <p:cNvPr id="64546" name="Line 32"/>
            <p:cNvSpPr>
              <a:spLocks noChangeShapeType="1"/>
            </p:cNvSpPr>
            <p:nvPr/>
          </p:nvSpPr>
          <p:spPr bwMode="auto">
            <a:xfrm flipH="1">
              <a:off x="1431" y="2678"/>
              <a:ext cx="394" cy="0"/>
            </a:xfrm>
            <a:prstGeom prst="line">
              <a:avLst/>
            </a:prstGeom>
            <a:noFill/>
            <a:ln w="11113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64547" name="Line 33"/>
            <p:cNvSpPr>
              <a:spLocks noChangeShapeType="1"/>
            </p:cNvSpPr>
            <p:nvPr/>
          </p:nvSpPr>
          <p:spPr bwMode="auto">
            <a:xfrm>
              <a:off x="2321" y="2678"/>
              <a:ext cx="691" cy="0"/>
            </a:xfrm>
            <a:prstGeom prst="line">
              <a:avLst/>
            </a:prstGeom>
            <a:noFill/>
            <a:ln w="11113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64548" name="Line 34"/>
            <p:cNvSpPr>
              <a:spLocks noChangeShapeType="1"/>
            </p:cNvSpPr>
            <p:nvPr/>
          </p:nvSpPr>
          <p:spPr bwMode="auto">
            <a:xfrm>
              <a:off x="3507" y="2679"/>
              <a:ext cx="619" cy="0"/>
            </a:xfrm>
            <a:prstGeom prst="line">
              <a:avLst/>
            </a:prstGeom>
            <a:noFill/>
            <a:ln w="11113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64549" name="Line 35"/>
            <p:cNvSpPr>
              <a:spLocks noChangeShapeType="1"/>
            </p:cNvSpPr>
            <p:nvPr/>
          </p:nvSpPr>
          <p:spPr bwMode="auto">
            <a:xfrm>
              <a:off x="4132" y="2679"/>
              <a:ext cx="0" cy="219"/>
            </a:xfrm>
            <a:prstGeom prst="line">
              <a:avLst/>
            </a:prstGeom>
            <a:noFill/>
            <a:ln w="11113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64550" name="Line 36"/>
            <p:cNvSpPr>
              <a:spLocks noChangeShapeType="1"/>
            </p:cNvSpPr>
            <p:nvPr/>
          </p:nvSpPr>
          <p:spPr bwMode="auto">
            <a:xfrm>
              <a:off x="4137" y="3095"/>
              <a:ext cx="1" cy="152"/>
            </a:xfrm>
            <a:prstGeom prst="line">
              <a:avLst/>
            </a:prstGeom>
            <a:noFill/>
            <a:ln w="11113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64551" name="Line 37"/>
            <p:cNvSpPr>
              <a:spLocks noChangeShapeType="1"/>
            </p:cNvSpPr>
            <p:nvPr/>
          </p:nvSpPr>
          <p:spPr bwMode="auto">
            <a:xfrm flipH="1">
              <a:off x="1431" y="3534"/>
              <a:ext cx="2712" cy="0"/>
            </a:xfrm>
            <a:prstGeom prst="line">
              <a:avLst/>
            </a:prstGeom>
            <a:noFill/>
            <a:ln w="11113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64552" name="Line 38"/>
            <p:cNvSpPr>
              <a:spLocks noChangeShapeType="1"/>
            </p:cNvSpPr>
            <p:nvPr/>
          </p:nvSpPr>
          <p:spPr bwMode="auto">
            <a:xfrm flipV="1">
              <a:off x="2597" y="2678"/>
              <a:ext cx="1" cy="231"/>
            </a:xfrm>
            <a:prstGeom prst="line">
              <a:avLst/>
            </a:prstGeom>
            <a:noFill/>
            <a:ln w="11113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64553" name="Line 39"/>
            <p:cNvSpPr>
              <a:spLocks noChangeShapeType="1"/>
            </p:cNvSpPr>
            <p:nvPr/>
          </p:nvSpPr>
          <p:spPr bwMode="auto">
            <a:xfrm>
              <a:off x="2603" y="3174"/>
              <a:ext cx="0" cy="360"/>
            </a:xfrm>
            <a:prstGeom prst="line">
              <a:avLst/>
            </a:prstGeom>
            <a:noFill/>
            <a:ln w="11113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64554" name="Rectangle 40"/>
            <p:cNvSpPr>
              <a:spLocks noChangeArrowheads="1"/>
            </p:cNvSpPr>
            <p:nvPr/>
          </p:nvSpPr>
          <p:spPr bwMode="auto">
            <a:xfrm>
              <a:off x="2814" y="2998"/>
              <a:ext cx="174" cy="1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700" b="1">
                  <a:solidFill>
                    <a:srgbClr val="000000"/>
                  </a:solidFill>
                  <a:latin typeface="Times New Roman" pitchFamily="18" charset="0"/>
                </a:rPr>
                <a:t>CS</a:t>
              </a:r>
              <a:endParaRPr lang="en-US"/>
            </a:p>
          </p:txBody>
        </p:sp>
        <p:sp>
          <p:nvSpPr>
            <p:cNvPr id="64555" name="Rectangle 41"/>
            <p:cNvSpPr>
              <a:spLocks noChangeArrowheads="1"/>
            </p:cNvSpPr>
            <p:nvPr/>
          </p:nvSpPr>
          <p:spPr bwMode="auto">
            <a:xfrm>
              <a:off x="2986" y="2998"/>
              <a:ext cx="34" cy="1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700" b="1">
                  <a:solidFill>
                    <a:srgbClr val="000000"/>
                  </a:solidFill>
                  <a:latin typeface="Times New Roman" pitchFamily="18" charset="0"/>
                </a:rPr>
                <a:t> </a:t>
              </a:r>
              <a:endParaRPr lang="en-US"/>
            </a:p>
          </p:txBody>
        </p:sp>
        <p:sp>
          <p:nvSpPr>
            <p:cNvPr id="64556" name="Rectangle 42"/>
            <p:cNvSpPr>
              <a:spLocks noChangeArrowheads="1"/>
            </p:cNvSpPr>
            <p:nvPr/>
          </p:nvSpPr>
          <p:spPr bwMode="auto">
            <a:xfrm>
              <a:off x="4394" y="2916"/>
              <a:ext cx="189" cy="1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700" b="1">
                  <a:solidFill>
                    <a:srgbClr val="000000"/>
                  </a:solidFill>
                  <a:latin typeface="Times New Roman" pitchFamily="18" charset="0"/>
                </a:rPr>
                <a:t>CL</a:t>
              </a:r>
              <a:endParaRPr lang="en-US"/>
            </a:p>
          </p:txBody>
        </p:sp>
        <p:sp>
          <p:nvSpPr>
            <p:cNvPr id="64557" name="Rectangle 43"/>
            <p:cNvSpPr>
              <a:spLocks noChangeArrowheads="1"/>
            </p:cNvSpPr>
            <p:nvPr/>
          </p:nvSpPr>
          <p:spPr bwMode="auto">
            <a:xfrm>
              <a:off x="4581" y="2916"/>
              <a:ext cx="34" cy="1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700" b="1">
                  <a:solidFill>
                    <a:srgbClr val="000000"/>
                  </a:solidFill>
                  <a:latin typeface="Times New Roman" pitchFamily="18" charset="0"/>
                </a:rPr>
                <a:t> </a:t>
              </a:r>
              <a:endParaRPr lang="en-US"/>
            </a:p>
          </p:txBody>
        </p:sp>
        <p:sp>
          <p:nvSpPr>
            <p:cNvPr id="64558" name="Rectangle 44"/>
            <p:cNvSpPr>
              <a:spLocks noChangeArrowheads="1"/>
            </p:cNvSpPr>
            <p:nvPr/>
          </p:nvSpPr>
          <p:spPr bwMode="auto">
            <a:xfrm>
              <a:off x="4364" y="3314"/>
              <a:ext cx="234" cy="1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700" b="1">
                  <a:solidFill>
                    <a:srgbClr val="000000"/>
                  </a:solidFill>
                  <a:latin typeface="Times New Roman" pitchFamily="18" charset="0"/>
                </a:rPr>
                <a:t>CW</a:t>
              </a:r>
              <a:endParaRPr lang="en-US"/>
            </a:p>
          </p:txBody>
        </p:sp>
        <p:sp>
          <p:nvSpPr>
            <p:cNvPr id="64559" name="Rectangle 45"/>
            <p:cNvSpPr>
              <a:spLocks noChangeArrowheads="1"/>
            </p:cNvSpPr>
            <p:nvPr/>
          </p:nvSpPr>
          <p:spPr bwMode="auto">
            <a:xfrm>
              <a:off x="4364" y="3466"/>
              <a:ext cx="1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endParaRPr lang="cs-CZ"/>
            </a:p>
          </p:txBody>
        </p:sp>
        <p:sp>
          <p:nvSpPr>
            <p:cNvPr id="64560" name="Rectangle 46"/>
            <p:cNvSpPr>
              <a:spLocks noChangeArrowheads="1"/>
            </p:cNvSpPr>
            <p:nvPr/>
          </p:nvSpPr>
          <p:spPr bwMode="auto">
            <a:xfrm>
              <a:off x="4634" y="3466"/>
              <a:ext cx="34" cy="1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700" b="1">
                  <a:solidFill>
                    <a:srgbClr val="000000"/>
                  </a:solidFill>
                  <a:latin typeface="Times New Roman" pitchFamily="18" charset="0"/>
                </a:rPr>
                <a:t> </a:t>
              </a:r>
              <a:endParaRPr lang="en-US"/>
            </a:p>
          </p:txBody>
        </p:sp>
        <p:sp>
          <p:nvSpPr>
            <p:cNvPr id="64561" name="Rectangle 47"/>
            <p:cNvSpPr>
              <a:spLocks noChangeArrowheads="1"/>
            </p:cNvSpPr>
            <p:nvPr/>
          </p:nvSpPr>
          <p:spPr bwMode="auto">
            <a:xfrm>
              <a:off x="2469" y="2491"/>
              <a:ext cx="295" cy="1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700" b="1" i="1">
                  <a:solidFill>
                    <a:srgbClr val="000000"/>
                  </a:solidFill>
                  <a:latin typeface="Times New Roman" pitchFamily="18" charset="0"/>
                </a:rPr>
                <a:t>PAW</a:t>
              </a:r>
              <a:endParaRPr lang="en-US"/>
            </a:p>
          </p:txBody>
        </p:sp>
        <p:sp>
          <p:nvSpPr>
            <p:cNvPr id="64562" name="Rectangle 48"/>
            <p:cNvSpPr>
              <a:spLocks noChangeArrowheads="1"/>
            </p:cNvSpPr>
            <p:nvPr/>
          </p:nvSpPr>
          <p:spPr bwMode="auto">
            <a:xfrm>
              <a:off x="2760" y="2491"/>
              <a:ext cx="34" cy="1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700" b="1" i="1">
                  <a:solidFill>
                    <a:srgbClr val="000000"/>
                  </a:solidFill>
                  <a:latin typeface="Times New Roman" pitchFamily="18" charset="0"/>
                </a:rPr>
                <a:t> </a:t>
              </a:r>
              <a:endParaRPr lang="en-US"/>
            </a:p>
          </p:txBody>
        </p:sp>
        <p:sp>
          <p:nvSpPr>
            <p:cNvPr id="64563" name="Rectangle 49"/>
            <p:cNvSpPr>
              <a:spLocks noChangeArrowheads="1"/>
            </p:cNvSpPr>
            <p:nvPr/>
          </p:nvSpPr>
          <p:spPr bwMode="auto">
            <a:xfrm>
              <a:off x="4202" y="2617"/>
              <a:ext cx="181" cy="1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700" b="1">
                  <a:solidFill>
                    <a:srgbClr val="000000"/>
                  </a:solidFill>
                  <a:latin typeface="Times New Roman" pitchFamily="18" charset="0"/>
                </a:rPr>
                <a:t>PA</a:t>
              </a:r>
              <a:endParaRPr lang="en-US"/>
            </a:p>
          </p:txBody>
        </p:sp>
        <p:sp>
          <p:nvSpPr>
            <p:cNvPr id="64564" name="Rectangle 50"/>
            <p:cNvSpPr>
              <a:spLocks noChangeArrowheads="1"/>
            </p:cNvSpPr>
            <p:nvPr/>
          </p:nvSpPr>
          <p:spPr bwMode="auto">
            <a:xfrm>
              <a:off x="4380" y="2617"/>
              <a:ext cx="34" cy="1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700" b="1">
                  <a:solidFill>
                    <a:srgbClr val="000000"/>
                  </a:solidFill>
                  <a:latin typeface="Times New Roman" pitchFamily="18" charset="0"/>
                </a:rPr>
                <a:t> </a:t>
              </a:r>
              <a:endParaRPr lang="en-US"/>
            </a:p>
          </p:txBody>
        </p:sp>
        <p:sp>
          <p:nvSpPr>
            <p:cNvPr id="64565" name="Rectangle 51"/>
            <p:cNvSpPr>
              <a:spLocks noChangeArrowheads="1"/>
            </p:cNvSpPr>
            <p:nvPr/>
          </p:nvSpPr>
          <p:spPr bwMode="auto">
            <a:xfrm>
              <a:off x="4230" y="3095"/>
              <a:ext cx="257" cy="1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700" b="1">
                  <a:solidFill>
                    <a:srgbClr val="000000"/>
                  </a:solidFill>
                  <a:latin typeface="Times New Roman" pitchFamily="18" charset="0"/>
                </a:rPr>
                <a:t>PPL</a:t>
              </a:r>
              <a:endParaRPr lang="en-US"/>
            </a:p>
          </p:txBody>
        </p:sp>
        <p:sp>
          <p:nvSpPr>
            <p:cNvPr id="64566" name="Rectangle 52"/>
            <p:cNvSpPr>
              <a:spLocks noChangeArrowheads="1"/>
            </p:cNvSpPr>
            <p:nvPr/>
          </p:nvSpPr>
          <p:spPr bwMode="auto">
            <a:xfrm>
              <a:off x="4484" y="3095"/>
              <a:ext cx="34" cy="1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700" b="1">
                  <a:solidFill>
                    <a:srgbClr val="000000"/>
                  </a:solidFill>
                  <a:latin typeface="Times New Roman" pitchFamily="18" charset="0"/>
                </a:rPr>
                <a:t> </a:t>
              </a:r>
              <a:endParaRPr lang="en-US"/>
            </a:p>
          </p:txBody>
        </p:sp>
        <p:grpSp>
          <p:nvGrpSpPr>
            <p:cNvPr id="8" name="Group 53"/>
            <p:cNvGrpSpPr>
              <a:grpSpLocks/>
            </p:cNvGrpSpPr>
            <p:nvPr/>
          </p:nvGrpSpPr>
          <p:grpSpPr bwMode="auto">
            <a:xfrm>
              <a:off x="2564" y="2645"/>
              <a:ext cx="73" cy="83"/>
              <a:chOff x="2686" y="2450"/>
              <a:chExt cx="73" cy="83"/>
            </a:xfrm>
          </p:grpSpPr>
          <p:sp>
            <p:nvSpPr>
              <p:cNvPr id="64595" name="Oval 54"/>
              <p:cNvSpPr>
                <a:spLocks noChangeArrowheads="1"/>
              </p:cNvSpPr>
              <p:nvPr/>
            </p:nvSpPr>
            <p:spPr bwMode="auto">
              <a:xfrm>
                <a:off x="2686" y="2450"/>
                <a:ext cx="73" cy="8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64596" name="Oval 55"/>
              <p:cNvSpPr>
                <a:spLocks noChangeArrowheads="1"/>
              </p:cNvSpPr>
              <p:nvPr/>
            </p:nvSpPr>
            <p:spPr bwMode="auto">
              <a:xfrm>
                <a:off x="2686" y="2450"/>
                <a:ext cx="73" cy="83"/>
              </a:xfrm>
              <a:prstGeom prst="ellipse">
                <a:avLst/>
              </a:prstGeom>
              <a:noFill/>
              <a:ln w="11113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</p:grpSp>
        <p:grpSp>
          <p:nvGrpSpPr>
            <p:cNvPr id="9" name="Group 56"/>
            <p:cNvGrpSpPr>
              <a:grpSpLocks/>
            </p:cNvGrpSpPr>
            <p:nvPr/>
          </p:nvGrpSpPr>
          <p:grpSpPr bwMode="auto">
            <a:xfrm>
              <a:off x="1397" y="3500"/>
              <a:ext cx="73" cy="83"/>
              <a:chOff x="1519" y="3305"/>
              <a:chExt cx="73" cy="83"/>
            </a:xfrm>
          </p:grpSpPr>
          <p:sp>
            <p:nvSpPr>
              <p:cNvPr id="64593" name="Oval 57"/>
              <p:cNvSpPr>
                <a:spLocks noChangeArrowheads="1"/>
              </p:cNvSpPr>
              <p:nvPr/>
            </p:nvSpPr>
            <p:spPr bwMode="auto">
              <a:xfrm>
                <a:off x="1519" y="3305"/>
                <a:ext cx="73" cy="8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64594" name="Oval 58"/>
              <p:cNvSpPr>
                <a:spLocks noChangeArrowheads="1"/>
              </p:cNvSpPr>
              <p:nvPr/>
            </p:nvSpPr>
            <p:spPr bwMode="auto">
              <a:xfrm>
                <a:off x="1519" y="3305"/>
                <a:ext cx="73" cy="83"/>
              </a:xfrm>
              <a:prstGeom prst="ellipse">
                <a:avLst/>
              </a:prstGeom>
              <a:noFill/>
              <a:ln w="11113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</p:grpSp>
        <p:grpSp>
          <p:nvGrpSpPr>
            <p:cNvPr id="10" name="Group 59"/>
            <p:cNvGrpSpPr>
              <a:grpSpLocks/>
            </p:cNvGrpSpPr>
            <p:nvPr/>
          </p:nvGrpSpPr>
          <p:grpSpPr bwMode="auto">
            <a:xfrm>
              <a:off x="1387" y="2645"/>
              <a:ext cx="73" cy="83"/>
              <a:chOff x="1509" y="2450"/>
              <a:chExt cx="73" cy="83"/>
            </a:xfrm>
          </p:grpSpPr>
          <p:sp>
            <p:nvSpPr>
              <p:cNvPr id="64591" name="Oval 60"/>
              <p:cNvSpPr>
                <a:spLocks noChangeArrowheads="1"/>
              </p:cNvSpPr>
              <p:nvPr/>
            </p:nvSpPr>
            <p:spPr bwMode="auto">
              <a:xfrm>
                <a:off x="1509" y="2450"/>
                <a:ext cx="73" cy="8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64592" name="Oval 61"/>
              <p:cNvSpPr>
                <a:spLocks noChangeArrowheads="1"/>
              </p:cNvSpPr>
              <p:nvPr/>
            </p:nvSpPr>
            <p:spPr bwMode="auto">
              <a:xfrm>
                <a:off x="1509" y="2450"/>
                <a:ext cx="73" cy="83"/>
              </a:xfrm>
              <a:prstGeom prst="ellipse">
                <a:avLst/>
              </a:prstGeom>
              <a:noFill/>
              <a:ln w="11113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</p:grpSp>
        <p:grpSp>
          <p:nvGrpSpPr>
            <p:cNvPr id="11" name="Group 62"/>
            <p:cNvGrpSpPr>
              <a:grpSpLocks/>
            </p:cNvGrpSpPr>
            <p:nvPr/>
          </p:nvGrpSpPr>
          <p:grpSpPr bwMode="auto">
            <a:xfrm>
              <a:off x="4091" y="2652"/>
              <a:ext cx="73" cy="83"/>
              <a:chOff x="4213" y="2457"/>
              <a:chExt cx="73" cy="83"/>
            </a:xfrm>
          </p:grpSpPr>
          <p:sp>
            <p:nvSpPr>
              <p:cNvPr id="64589" name="Oval 63"/>
              <p:cNvSpPr>
                <a:spLocks noChangeArrowheads="1"/>
              </p:cNvSpPr>
              <p:nvPr/>
            </p:nvSpPr>
            <p:spPr bwMode="auto">
              <a:xfrm>
                <a:off x="4213" y="2457"/>
                <a:ext cx="73" cy="8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64590" name="Oval 64"/>
              <p:cNvSpPr>
                <a:spLocks noChangeArrowheads="1"/>
              </p:cNvSpPr>
              <p:nvPr/>
            </p:nvSpPr>
            <p:spPr bwMode="auto">
              <a:xfrm>
                <a:off x="4213" y="2457"/>
                <a:ext cx="73" cy="83"/>
              </a:xfrm>
              <a:prstGeom prst="ellipse">
                <a:avLst/>
              </a:prstGeom>
              <a:noFill/>
              <a:ln w="11113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</p:grpSp>
        <p:grpSp>
          <p:nvGrpSpPr>
            <p:cNvPr id="12" name="Group 65"/>
            <p:cNvGrpSpPr>
              <a:grpSpLocks/>
            </p:cNvGrpSpPr>
            <p:nvPr/>
          </p:nvGrpSpPr>
          <p:grpSpPr bwMode="auto">
            <a:xfrm>
              <a:off x="4103" y="3124"/>
              <a:ext cx="73" cy="83"/>
              <a:chOff x="4225" y="2929"/>
              <a:chExt cx="73" cy="83"/>
            </a:xfrm>
          </p:grpSpPr>
          <p:sp>
            <p:nvSpPr>
              <p:cNvPr id="64587" name="Oval 66"/>
              <p:cNvSpPr>
                <a:spLocks noChangeArrowheads="1"/>
              </p:cNvSpPr>
              <p:nvPr/>
            </p:nvSpPr>
            <p:spPr bwMode="auto">
              <a:xfrm>
                <a:off x="4225" y="2929"/>
                <a:ext cx="73" cy="8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64588" name="Oval 67"/>
              <p:cNvSpPr>
                <a:spLocks noChangeArrowheads="1"/>
              </p:cNvSpPr>
              <p:nvPr/>
            </p:nvSpPr>
            <p:spPr bwMode="auto">
              <a:xfrm>
                <a:off x="4225" y="2929"/>
                <a:ext cx="73" cy="83"/>
              </a:xfrm>
              <a:prstGeom prst="ellipse">
                <a:avLst/>
              </a:prstGeom>
              <a:noFill/>
              <a:ln w="11113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</p:grpSp>
        <p:sp>
          <p:nvSpPr>
            <p:cNvPr id="64572" name="Freeform 68"/>
            <p:cNvSpPr>
              <a:spLocks noEditPoints="1"/>
            </p:cNvSpPr>
            <p:nvPr/>
          </p:nvSpPr>
          <p:spPr bwMode="auto">
            <a:xfrm>
              <a:off x="2882" y="2507"/>
              <a:ext cx="664" cy="56"/>
            </a:xfrm>
            <a:custGeom>
              <a:avLst/>
              <a:gdLst>
                <a:gd name="T0" fmla="*/ 0 w 4607"/>
                <a:gd name="T1" fmla="*/ 0 h 400"/>
                <a:gd name="T2" fmla="*/ 0 w 4607"/>
                <a:gd name="T3" fmla="*/ 0 h 400"/>
                <a:gd name="T4" fmla="*/ 0 w 4607"/>
                <a:gd name="T5" fmla="*/ 0 h 400"/>
                <a:gd name="T6" fmla="*/ 0 w 4607"/>
                <a:gd name="T7" fmla="*/ 0 h 400"/>
                <a:gd name="T8" fmla="*/ 0 w 4607"/>
                <a:gd name="T9" fmla="*/ 0 h 400"/>
                <a:gd name="T10" fmla="*/ 0 w 4607"/>
                <a:gd name="T11" fmla="*/ 0 h 400"/>
                <a:gd name="T12" fmla="*/ 0 w 4607"/>
                <a:gd name="T13" fmla="*/ 0 h 400"/>
                <a:gd name="T14" fmla="*/ 0 w 4607"/>
                <a:gd name="T15" fmla="*/ 0 h 400"/>
                <a:gd name="T16" fmla="*/ 0 w 4607"/>
                <a:gd name="T17" fmla="*/ 0 h 400"/>
                <a:gd name="T18" fmla="*/ 0 w 4607"/>
                <a:gd name="T19" fmla="*/ 0 h 400"/>
                <a:gd name="T20" fmla="*/ 0 w 4607"/>
                <a:gd name="T21" fmla="*/ 0 h 40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607"/>
                <a:gd name="T34" fmla="*/ 0 h 400"/>
                <a:gd name="T35" fmla="*/ 4607 w 4607"/>
                <a:gd name="T36" fmla="*/ 400 h 40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607" h="400">
                  <a:moveTo>
                    <a:pt x="34" y="163"/>
                  </a:moveTo>
                  <a:lnTo>
                    <a:pt x="4274" y="166"/>
                  </a:lnTo>
                  <a:cubicBezTo>
                    <a:pt x="4292" y="166"/>
                    <a:pt x="4307" y="181"/>
                    <a:pt x="4307" y="200"/>
                  </a:cubicBezTo>
                  <a:cubicBezTo>
                    <a:pt x="4307" y="218"/>
                    <a:pt x="4292" y="233"/>
                    <a:pt x="4274" y="233"/>
                  </a:cubicBezTo>
                  <a:lnTo>
                    <a:pt x="34" y="230"/>
                  </a:lnTo>
                  <a:cubicBezTo>
                    <a:pt x="15" y="230"/>
                    <a:pt x="0" y="215"/>
                    <a:pt x="0" y="196"/>
                  </a:cubicBezTo>
                  <a:cubicBezTo>
                    <a:pt x="0" y="178"/>
                    <a:pt x="15" y="163"/>
                    <a:pt x="34" y="163"/>
                  </a:cubicBezTo>
                  <a:close/>
                  <a:moveTo>
                    <a:pt x="4207" y="0"/>
                  </a:moveTo>
                  <a:lnTo>
                    <a:pt x="4607" y="200"/>
                  </a:lnTo>
                  <a:lnTo>
                    <a:pt x="4207" y="400"/>
                  </a:lnTo>
                  <a:lnTo>
                    <a:pt x="4207" y="0"/>
                  </a:lnTo>
                  <a:close/>
                </a:path>
              </a:pathLst>
            </a:custGeom>
            <a:solidFill>
              <a:srgbClr val="000000"/>
            </a:solidFill>
            <a:ln w="1588">
              <a:solidFill>
                <a:srgbClr val="000000"/>
              </a:solidFill>
              <a:bevel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64573" name="Rectangle 69"/>
            <p:cNvSpPr>
              <a:spLocks noChangeArrowheads="1"/>
            </p:cNvSpPr>
            <p:nvPr/>
          </p:nvSpPr>
          <p:spPr bwMode="auto">
            <a:xfrm>
              <a:off x="3199" y="2376"/>
              <a:ext cx="189" cy="1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700" b="1" i="1">
                  <a:solidFill>
                    <a:srgbClr val="000000"/>
                  </a:solidFill>
                  <a:latin typeface="Times New Roman" pitchFamily="18" charset="0"/>
                </a:rPr>
                <a:t>QA</a:t>
              </a:r>
              <a:endParaRPr lang="en-US"/>
            </a:p>
          </p:txBody>
        </p:sp>
        <p:sp>
          <p:nvSpPr>
            <p:cNvPr id="64574" name="Rectangle 70"/>
            <p:cNvSpPr>
              <a:spLocks noChangeArrowheads="1"/>
            </p:cNvSpPr>
            <p:nvPr/>
          </p:nvSpPr>
          <p:spPr bwMode="auto">
            <a:xfrm>
              <a:off x="3386" y="2376"/>
              <a:ext cx="34" cy="1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700" b="1" i="1">
                  <a:solidFill>
                    <a:srgbClr val="000000"/>
                  </a:solidFill>
                  <a:latin typeface="Times New Roman" pitchFamily="18" charset="0"/>
                </a:rPr>
                <a:t> </a:t>
              </a:r>
              <a:endParaRPr lang="en-US"/>
            </a:p>
          </p:txBody>
        </p:sp>
        <p:sp>
          <p:nvSpPr>
            <p:cNvPr id="64575" name="Freeform 71"/>
            <p:cNvSpPr>
              <a:spLocks noEditPoints="1"/>
            </p:cNvSpPr>
            <p:nvPr/>
          </p:nvSpPr>
          <p:spPr bwMode="auto">
            <a:xfrm>
              <a:off x="1688" y="2501"/>
              <a:ext cx="641" cy="56"/>
            </a:xfrm>
            <a:custGeom>
              <a:avLst/>
              <a:gdLst>
                <a:gd name="T0" fmla="*/ 0 w 8906"/>
                <a:gd name="T1" fmla="*/ 0 h 800"/>
                <a:gd name="T2" fmla="*/ 0 w 8906"/>
                <a:gd name="T3" fmla="*/ 0 h 800"/>
                <a:gd name="T4" fmla="*/ 0 w 8906"/>
                <a:gd name="T5" fmla="*/ 0 h 800"/>
                <a:gd name="T6" fmla="*/ 0 w 8906"/>
                <a:gd name="T7" fmla="*/ 0 h 800"/>
                <a:gd name="T8" fmla="*/ 0 w 8906"/>
                <a:gd name="T9" fmla="*/ 0 h 800"/>
                <a:gd name="T10" fmla="*/ 0 w 8906"/>
                <a:gd name="T11" fmla="*/ 0 h 800"/>
                <a:gd name="T12" fmla="*/ 0 w 8906"/>
                <a:gd name="T13" fmla="*/ 0 h 800"/>
                <a:gd name="T14" fmla="*/ 0 w 8906"/>
                <a:gd name="T15" fmla="*/ 0 h 800"/>
                <a:gd name="T16" fmla="*/ 0 w 8906"/>
                <a:gd name="T17" fmla="*/ 0 h 800"/>
                <a:gd name="T18" fmla="*/ 0 w 8906"/>
                <a:gd name="T19" fmla="*/ 0 h 800"/>
                <a:gd name="T20" fmla="*/ 0 w 8906"/>
                <a:gd name="T21" fmla="*/ 0 h 80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906"/>
                <a:gd name="T34" fmla="*/ 0 h 800"/>
                <a:gd name="T35" fmla="*/ 8906 w 8906"/>
                <a:gd name="T36" fmla="*/ 800 h 80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906" h="800">
                  <a:moveTo>
                    <a:pt x="67" y="327"/>
                  </a:moveTo>
                  <a:lnTo>
                    <a:pt x="8240" y="333"/>
                  </a:lnTo>
                  <a:cubicBezTo>
                    <a:pt x="8277" y="333"/>
                    <a:pt x="8306" y="363"/>
                    <a:pt x="8306" y="400"/>
                  </a:cubicBezTo>
                  <a:cubicBezTo>
                    <a:pt x="8306" y="437"/>
                    <a:pt x="8277" y="466"/>
                    <a:pt x="8240" y="466"/>
                  </a:cubicBezTo>
                  <a:lnTo>
                    <a:pt x="66" y="460"/>
                  </a:lnTo>
                  <a:cubicBezTo>
                    <a:pt x="30" y="460"/>
                    <a:pt x="0" y="430"/>
                    <a:pt x="0" y="393"/>
                  </a:cubicBezTo>
                  <a:cubicBezTo>
                    <a:pt x="0" y="357"/>
                    <a:pt x="30" y="327"/>
                    <a:pt x="67" y="327"/>
                  </a:cubicBezTo>
                  <a:close/>
                  <a:moveTo>
                    <a:pt x="8107" y="0"/>
                  </a:moveTo>
                  <a:lnTo>
                    <a:pt x="8906" y="400"/>
                  </a:lnTo>
                  <a:lnTo>
                    <a:pt x="8106" y="800"/>
                  </a:lnTo>
                  <a:lnTo>
                    <a:pt x="8107" y="0"/>
                  </a:lnTo>
                  <a:close/>
                </a:path>
              </a:pathLst>
            </a:custGeom>
            <a:solidFill>
              <a:srgbClr val="000000"/>
            </a:solidFill>
            <a:ln w="1588">
              <a:solidFill>
                <a:srgbClr val="000000"/>
              </a:solidFill>
              <a:bevel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64576" name="Rectangle 72"/>
            <p:cNvSpPr>
              <a:spLocks noChangeArrowheads="1"/>
            </p:cNvSpPr>
            <p:nvPr/>
          </p:nvSpPr>
          <p:spPr bwMode="auto">
            <a:xfrm>
              <a:off x="2036" y="2370"/>
              <a:ext cx="98" cy="1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700" b="1" i="1">
                  <a:solidFill>
                    <a:srgbClr val="000000"/>
                  </a:solidFill>
                  <a:latin typeface="Times New Roman" pitchFamily="18" charset="0"/>
                </a:rPr>
                <a:t>Q</a:t>
              </a:r>
              <a:endParaRPr lang="en-US"/>
            </a:p>
          </p:txBody>
        </p:sp>
        <p:sp>
          <p:nvSpPr>
            <p:cNvPr id="64577" name="Rectangle 73"/>
            <p:cNvSpPr>
              <a:spLocks noChangeArrowheads="1"/>
            </p:cNvSpPr>
            <p:nvPr/>
          </p:nvSpPr>
          <p:spPr bwMode="auto">
            <a:xfrm>
              <a:off x="2133" y="2370"/>
              <a:ext cx="34" cy="1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700" b="1" i="1">
                  <a:solidFill>
                    <a:srgbClr val="000000"/>
                  </a:solidFill>
                  <a:latin typeface="Times New Roman" pitchFamily="18" charset="0"/>
                </a:rPr>
                <a:t> </a:t>
              </a:r>
              <a:endParaRPr lang="en-US"/>
            </a:p>
          </p:txBody>
        </p:sp>
        <p:sp>
          <p:nvSpPr>
            <p:cNvPr id="64578" name="Freeform 74"/>
            <p:cNvSpPr>
              <a:spLocks noEditPoints="1"/>
            </p:cNvSpPr>
            <p:nvPr/>
          </p:nvSpPr>
          <p:spPr bwMode="auto">
            <a:xfrm>
              <a:off x="2382" y="2963"/>
              <a:ext cx="58" cy="317"/>
            </a:xfrm>
            <a:custGeom>
              <a:avLst/>
              <a:gdLst>
                <a:gd name="T0" fmla="*/ 34 w 58"/>
                <a:gd name="T1" fmla="*/ 0 h 317"/>
                <a:gd name="T2" fmla="*/ 34 w 58"/>
                <a:gd name="T3" fmla="*/ 270 h 317"/>
                <a:gd name="T4" fmla="*/ 25 w 58"/>
                <a:gd name="T5" fmla="*/ 271 h 317"/>
                <a:gd name="T6" fmla="*/ 24 w 58"/>
                <a:gd name="T7" fmla="*/ 1 h 317"/>
                <a:gd name="T8" fmla="*/ 34 w 58"/>
                <a:gd name="T9" fmla="*/ 0 h 317"/>
                <a:gd name="T10" fmla="*/ 58 w 58"/>
                <a:gd name="T11" fmla="*/ 261 h 317"/>
                <a:gd name="T12" fmla="*/ 29 w 58"/>
                <a:gd name="T13" fmla="*/ 317 h 317"/>
                <a:gd name="T14" fmla="*/ 0 w 58"/>
                <a:gd name="T15" fmla="*/ 261 h 317"/>
                <a:gd name="T16" fmla="*/ 58 w 58"/>
                <a:gd name="T17" fmla="*/ 261 h 31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58"/>
                <a:gd name="T28" fmla="*/ 0 h 317"/>
                <a:gd name="T29" fmla="*/ 58 w 58"/>
                <a:gd name="T30" fmla="*/ 317 h 31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58" h="317">
                  <a:moveTo>
                    <a:pt x="34" y="0"/>
                  </a:moveTo>
                  <a:lnTo>
                    <a:pt x="34" y="270"/>
                  </a:lnTo>
                  <a:lnTo>
                    <a:pt x="25" y="271"/>
                  </a:lnTo>
                  <a:lnTo>
                    <a:pt x="24" y="1"/>
                  </a:lnTo>
                  <a:lnTo>
                    <a:pt x="34" y="0"/>
                  </a:lnTo>
                  <a:close/>
                  <a:moveTo>
                    <a:pt x="58" y="261"/>
                  </a:moveTo>
                  <a:lnTo>
                    <a:pt x="29" y="317"/>
                  </a:lnTo>
                  <a:lnTo>
                    <a:pt x="0" y="261"/>
                  </a:lnTo>
                  <a:lnTo>
                    <a:pt x="58" y="261"/>
                  </a:lnTo>
                  <a:close/>
                </a:path>
              </a:pathLst>
            </a:custGeom>
            <a:solidFill>
              <a:srgbClr val="000000"/>
            </a:solidFill>
            <a:ln w="1588">
              <a:solidFill>
                <a:srgbClr val="000000"/>
              </a:solidFill>
              <a:bevel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64579" name="Rectangle 75"/>
            <p:cNvSpPr>
              <a:spLocks noChangeArrowheads="1"/>
            </p:cNvSpPr>
            <p:nvPr/>
          </p:nvSpPr>
          <p:spPr bwMode="auto">
            <a:xfrm>
              <a:off x="2049" y="3043"/>
              <a:ext cx="98" cy="1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700" b="1" i="1">
                  <a:solidFill>
                    <a:srgbClr val="000000"/>
                  </a:solidFill>
                  <a:latin typeface="Times New Roman" pitchFamily="18" charset="0"/>
                </a:rPr>
                <a:t>Q</a:t>
              </a:r>
              <a:endParaRPr lang="en-US"/>
            </a:p>
          </p:txBody>
        </p:sp>
        <p:sp>
          <p:nvSpPr>
            <p:cNvPr id="64580" name="Rectangle 76"/>
            <p:cNvSpPr>
              <a:spLocks noChangeArrowheads="1"/>
            </p:cNvSpPr>
            <p:nvPr/>
          </p:nvSpPr>
          <p:spPr bwMode="auto">
            <a:xfrm>
              <a:off x="2146" y="3043"/>
              <a:ext cx="45" cy="1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700" b="1" i="1">
                  <a:solidFill>
                    <a:srgbClr val="000000"/>
                  </a:solidFill>
                  <a:latin typeface="Times New Roman" pitchFamily="18" charset="0"/>
                </a:rPr>
                <a:t>-</a:t>
              </a:r>
              <a:endParaRPr lang="en-US"/>
            </a:p>
          </p:txBody>
        </p:sp>
        <p:sp>
          <p:nvSpPr>
            <p:cNvPr id="64581" name="Rectangle 77"/>
            <p:cNvSpPr>
              <a:spLocks noChangeArrowheads="1"/>
            </p:cNvSpPr>
            <p:nvPr/>
          </p:nvSpPr>
          <p:spPr bwMode="auto">
            <a:xfrm>
              <a:off x="2191" y="3043"/>
              <a:ext cx="189" cy="1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700" b="1" i="1">
                  <a:solidFill>
                    <a:srgbClr val="000000"/>
                  </a:solidFill>
                  <a:latin typeface="Times New Roman" pitchFamily="18" charset="0"/>
                </a:rPr>
                <a:t>QA</a:t>
              </a:r>
              <a:endParaRPr lang="en-US"/>
            </a:p>
          </p:txBody>
        </p:sp>
        <p:sp>
          <p:nvSpPr>
            <p:cNvPr id="64582" name="Rectangle 78"/>
            <p:cNvSpPr>
              <a:spLocks noChangeArrowheads="1"/>
            </p:cNvSpPr>
            <p:nvPr/>
          </p:nvSpPr>
          <p:spPr bwMode="auto">
            <a:xfrm>
              <a:off x="2378" y="3043"/>
              <a:ext cx="34" cy="1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700" b="1" i="1">
                  <a:solidFill>
                    <a:srgbClr val="000000"/>
                  </a:solidFill>
                  <a:latin typeface="Times New Roman" pitchFamily="18" charset="0"/>
                </a:rPr>
                <a:t> </a:t>
              </a:r>
              <a:endParaRPr lang="en-US"/>
            </a:p>
          </p:txBody>
        </p:sp>
        <p:sp>
          <p:nvSpPr>
            <p:cNvPr id="64583" name="Rectangle 79"/>
            <p:cNvSpPr>
              <a:spLocks noChangeArrowheads="1"/>
            </p:cNvSpPr>
            <p:nvPr/>
          </p:nvSpPr>
          <p:spPr bwMode="auto">
            <a:xfrm>
              <a:off x="1193" y="3465"/>
              <a:ext cx="151" cy="1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700" b="1">
                  <a:solidFill>
                    <a:srgbClr val="000000"/>
                  </a:solidFill>
                  <a:latin typeface="Times New Roman" pitchFamily="18" charset="0"/>
                </a:rPr>
                <a:t>P0</a:t>
              </a:r>
              <a:endParaRPr lang="en-US"/>
            </a:p>
          </p:txBody>
        </p:sp>
        <p:sp>
          <p:nvSpPr>
            <p:cNvPr id="64584" name="Rectangle 80"/>
            <p:cNvSpPr>
              <a:spLocks noChangeArrowheads="1"/>
            </p:cNvSpPr>
            <p:nvPr/>
          </p:nvSpPr>
          <p:spPr bwMode="auto">
            <a:xfrm>
              <a:off x="1343" y="3465"/>
              <a:ext cx="34" cy="1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700" b="1">
                  <a:solidFill>
                    <a:srgbClr val="000000"/>
                  </a:solidFill>
                  <a:latin typeface="Times New Roman" pitchFamily="18" charset="0"/>
                </a:rPr>
                <a:t> </a:t>
              </a:r>
              <a:endParaRPr lang="en-US"/>
            </a:p>
          </p:txBody>
        </p:sp>
        <p:sp>
          <p:nvSpPr>
            <p:cNvPr id="64585" name="Rectangle 81"/>
            <p:cNvSpPr>
              <a:spLocks noChangeArrowheads="1"/>
            </p:cNvSpPr>
            <p:nvPr/>
          </p:nvSpPr>
          <p:spPr bwMode="auto">
            <a:xfrm>
              <a:off x="1050" y="2616"/>
              <a:ext cx="287" cy="1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700" b="1">
                  <a:solidFill>
                    <a:srgbClr val="000000"/>
                  </a:solidFill>
                  <a:latin typeface="Times New Roman" pitchFamily="18" charset="0"/>
                </a:rPr>
                <a:t>PAO</a:t>
              </a:r>
              <a:endParaRPr lang="en-US"/>
            </a:p>
          </p:txBody>
        </p:sp>
        <p:sp>
          <p:nvSpPr>
            <p:cNvPr id="64586" name="Rectangle 82"/>
            <p:cNvSpPr>
              <a:spLocks noChangeArrowheads="1"/>
            </p:cNvSpPr>
            <p:nvPr/>
          </p:nvSpPr>
          <p:spPr bwMode="auto">
            <a:xfrm>
              <a:off x="1334" y="2616"/>
              <a:ext cx="34" cy="1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700" b="1">
                  <a:solidFill>
                    <a:srgbClr val="000000"/>
                  </a:solidFill>
                  <a:latin typeface="Times New Roman" pitchFamily="18" charset="0"/>
                </a:rPr>
                <a:t> </a:t>
              </a:r>
              <a:endParaRPr lang="en-US"/>
            </a:p>
          </p:txBody>
        </p:sp>
      </p:grpSp>
      <p:sp>
        <p:nvSpPr>
          <p:cNvPr id="64519" name="Rectangle 83"/>
          <p:cNvSpPr>
            <a:spLocks noChangeArrowheads="1"/>
          </p:cNvSpPr>
          <p:nvPr/>
        </p:nvSpPr>
        <p:spPr bwMode="auto">
          <a:xfrm>
            <a:off x="6400800" y="45259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sp>
        <p:nvSpPr>
          <p:cNvPr id="64520" name="Rectangle 84"/>
          <p:cNvSpPr>
            <a:spLocks noChangeArrowheads="1"/>
          </p:cNvSpPr>
          <p:nvPr/>
        </p:nvSpPr>
        <p:spPr bwMode="auto">
          <a:xfrm>
            <a:off x="6548438" y="58039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sp>
        <p:nvSpPr>
          <p:cNvPr id="64521" name="Rectangle 85"/>
          <p:cNvSpPr>
            <a:spLocks noChangeArrowheads="1"/>
          </p:cNvSpPr>
          <p:nvPr/>
        </p:nvSpPr>
        <p:spPr bwMode="auto">
          <a:xfrm>
            <a:off x="4997450" y="60594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sp>
        <p:nvSpPr>
          <p:cNvPr id="64522" name="Rectangle 86"/>
          <p:cNvSpPr>
            <a:spLocks noChangeArrowheads="1"/>
          </p:cNvSpPr>
          <p:nvPr/>
        </p:nvSpPr>
        <p:spPr bwMode="auto">
          <a:xfrm>
            <a:off x="4052888" y="64944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sp>
        <p:nvSpPr>
          <p:cNvPr id="64523" name="Rectangle 87"/>
          <p:cNvSpPr>
            <a:spLocks noChangeArrowheads="1"/>
          </p:cNvSpPr>
          <p:nvPr/>
        </p:nvSpPr>
        <p:spPr bwMode="auto">
          <a:xfrm>
            <a:off x="4378325" y="41227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sp>
        <p:nvSpPr>
          <p:cNvPr id="64524" name="Rectangle 90"/>
          <p:cNvSpPr>
            <a:spLocks noChangeArrowheads="1"/>
          </p:cNvSpPr>
          <p:nvPr/>
        </p:nvSpPr>
        <p:spPr bwMode="auto">
          <a:xfrm>
            <a:off x="6161088" y="47355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sp>
        <p:nvSpPr>
          <p:cNvPr id="64525" name="Text Box 92"/>
          <p:cNvSpPr txBox="1">
            <a:spLocks noChangeArrowheads="1"/>
          </p:cNvSpPr>
          <p:nvPr/>
        </p:nvSpPr>
        <p:spPr bwMode="auto">
          <a:xfrm>
            <a:off x="0" y="1679575"/>
            <a:ext cx="26606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/>
              <a:t>Postačí popis rovnicemi </a:t>
            </a:r>
          </a:p>
          <a:p>
            <a:r>
              <a:rPr lang="cs-CZ"/>
              <a:t>– akauzální modelováni</a:t>
            </a:r>
            <a:endParaRPr lang="en-US"/>
          </a:p>
        </p:txBody>
      </p:sp>
      <p:pic>
        <p:nvPicPr>
          <p:cNvPr id="64526" name="Obrázek 92" descr="Lung_bez_civky.GIF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331913" y="3194050"/>
            <a:ext cx="6249987" cy="367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4" name="Obdélník 93"/>
          <p:cNvSpPr/>
          <p:nvPr/>
        </p:nvSpPr>
        <p:spPr>
          <a:xfrm>
            <a:off x="3781425" y="3525838"/>
            <a:ext cx="476250" cy="13652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95" name="Obdélník 94"/>
          <p:cNvSpPr/>
          <p:nvPr/>
        </p:nvSpPr>
        <p:spPr>
          <a:xfrm>
            <a:off x="6046788" y="3524250"/>
            <a:ext cx="474662" cy="13652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96" name="Obdélník 95"/>
          <p:cNvSpPr/>
          <p:nvPr/>
        </p:nvSpPr>
        <p:spPr>
          <a:xfrm>
            <a:off x="6929438" y="4670425"/>
            <a:ext cx="188912" cy="4603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97" name="Obdélník 96"/>
          <p:cNvSpPr/>
          <p:nvPr/>
        </p:nvSpPr>
        <p:spPr>
          <a:xfrm>
            <a:off x="6929438" y="5708650"/>
            <a:ext cx="188912" cy="444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98" name="Obdélník 97"/>
          <p:cNvSpPr/>
          <p:nvPr/>
        </p:nvSpPr>
        <p:spPr>
          <a:xfrm>
            <a:off x="4949825" y="4845050"/>
            <a:ext cx="188913" cy="4603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00" name="Obdélníkový popisek 99"/>
          <p:cNvSpPr/>
          <p:nvPr/>
        </p:nvSpPr>
        <p:spPr>
          <a:xfrm>
            <a:off x="2325688" y="4403725"/>
            <a:ext cx="1376362" cy="496888"/>
          </a:xfrm>
          <a:prstGeom prst="wedgeRectCallout">
            <a:avLst>
              <a:gd name="adj1" fmla="val 64273"/>
              <a:gd name="adj2" fmla="val -20781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>
                <a:solidFill>
                  <a:schemeClr val="tx1"/>
                </a:solidFill>
              </a:rPr>
              <a:t>R*Q=P</a:t>
            </a:r>
          </a:p>
        </p:txBody>
      </p:sp>
      <p:sp>
        <p:nvSpPr>
          <p:cNvPr id="101" name="Obdélníkový popisek 100"/>
          <p:cNvSpPr/>
          <p:nvPr/>
        </p:nvSpPr>
        <p:spPr>
          <a:xfrm>
            <a:off x="7607300" y="3700463"/>
            <a:ext cx="1374775" cy="496887"/>
          </a:xfrm>
          <a:prstGeom prst="wedgeRectCallout">
            <a:avLst>
              <a:gd name="adj1" fmla="val -145302"/>
              <a:gd name="adj2" fmla="val -7104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>
                <a:solidFill>
                  <a:schemeClr val="tx1"/>
                </a:solidFill>
              </a:rPr>
              <a:t>R*Q=P</a:t>
            </a:r>
          </a:p>
        </p:txBody>
      </p:sp>
      <p:sp>
        <p:nvSpPr>
          <p:cNvPr id="102" name="Obdélníkový popisek 101"/>
          <p:cNvSpPr/>
          <p:nvPr/>
        </p:nvSpPr>
        <p:spPr>
          <a:xfrm>
            <a:off x="7585075" y="4591050"/>
            <a:ext cx="1477963" cy="498475"/>
          </a:xfrm>
          <a:prstGeom prst="wedgeRectCallout">
            <a:avLst>
              <a:gd name="adj1" fmla="val -89803"/>
              <a:gd name="adj2" fmla="val -2840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>
                <a:solidFill>
                  <a:schemeClr val="tx1"/>
                </a:solidFill>
              </a:rPr>
              <a:t>Q=C*der(P)</a:t>
            </a:r>
          </a:p>
        </p:txBody>
      </p:sp>
      <p:sp>
        <p:nvSpPr>
          <p:cNvPr id="103" name="Obdélníkový popisek 102"/>
          <p:cNvSpPr/>
          <p:nvPr/>
        </p:nvSpPr>
        <p:spPr>
          <a:xfrm>
            <a:off x="7564438" y="5621338"/>
            <a:ext cx="1477962" cy="498475"/>
          </a:xfrm>
          <a:prstGeom prst="wedgeRectCallout">
            <a:avLst>
              <a:gd name="adj1" fmla="val -89803"/>
              <a:gd name="adj2" fmla="val -2840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>
                <a:solidFill>
                  <a:schemeClr val="tx1"/>
                </a:solidFill>
              </a:rPr>
              <a:t>Q=C*der(P)</a:t>
            </a:r>
          </a:p>
        </p:txBody>
      </p:sp>
      <p:sp>
        <p:nvSpPr>
          <p:cNvPr id="104" name="Obdélníkový popisek 103"/>
          <p:cNvSpPr>
            <a:spLocks noChangeArrowheads="1"/>
          </p:cNvSpPr>
          <p:nvPr/>
        </p:nvSpPr>
        <p:spPr bwMode="auto">
          <a:xfrm>
            <a:off x="5494338" y="4757738"/>
            <a:ext cx="1601787" cy="496887"/>
          </a:xfrm>
          <a:prstGeom prst="wedgeRectCallout">
            <a:avLst>
              <a:gd name="adj1" fmla="val -85282"/>
              <a:gd name="adj2" fmla="val -28273"/>
            </a:avLst>
          </a:prstGeom>
          <a:solidFill>
            <a:schemeClr val="accent1"/>
          </a:solidFill>
          <a:ln w="25400" algn="ctr">
            <a:solidFill>
              <a:srgbClr val="BCBCBC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cs-CZ" dirty="0">
                <a:latin typeface="+mn-lt"/>
                <a:cs typeface="+mn-cs"/>
              </a:rPr>
              <a:t>Q=C*der(P)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3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2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 animBg="1"/>
      <p:bldP spid="100" grpId="1" animBg="1"/>
      <p:bldP spid="101" grpId="0" animBg="1"/>
      <p:bldP spid="101" grpId="1" animBg="1"/>
      <p:bldP spid="102" grpId="0" animBg="1"/>
      <p:bldP spid="102" grpId="1" animBg="1"/>
      <p:bldP spid="103" grpId="0" animBg="1"/>
      <p:bldP spid="103" grpId="1" animBg="1"/>
      <p:bldP spid="104" grpId="0" animBg="1"/>
      <p:bldP spid="104" grpId="1" animBg="1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860550" y="-149225"/>
            <a:ext cx="7283450" cy="1223963"/>
          </a:xfrm>
        </p:spPr>
        <p:txBody>
          <a:bodyPr/>
          <a:lstStyle/>
          <a:p>
            <a:pPr eaLnBrk="1" hangingPunct="1"/>
            <a:r>
              <a:rPr lang="cs-CZ" smtClean="0"/>
              <a:t>Modelování v Modelice</a:t>
            </a:r>
            <a:endParaRPr lang="en-US" smtClean="0"/>
          </a:p>
        </p:txBody>
      </p:sp>
      <p:sp>
        <p:nvSpPr>
          <p:cNvPr id="65539" name="Rectangle 3"/>
          <p:cNvSpPr>
            <a:spLocks noChangeArrowheads="1"/>
          </p:cNvSpPr>
          <p:nvPr/>
        </p:nvSpPr>
        <p:spPr bwMode="auto">
          <a:xfrm>
            <a:off x="5070475" y="36798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sp>
        <p:nvSpPr>
          <p:cNvPr id="65540" name="Rectangle 5"/>
          <p:cNvSpPr>
            <a:spLocks noChangeArrowheads="1"/>
          </p:cNvSpPr>
          <p:nvPr/>
        </p:nvSpPr>
        <p:spPr bwMode="auto">
          <a:xfrm>
            <a:off x="1270000" y="1266825"/>
            <a:ext cx="44450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400">
                <a:solidFill>
                  <a:srgbClr val="000000"/>
                </a:solidFill>
                <a:latin typeface="Times New Roman" pitchFamily="18" charset="0"/>
              </a:rPr>
              <a:t> </a:t>
            </a:r>
            <a:endParaRPr lang="en-US"/>
          </a:p>
        </p:txBody>
      </p:sp>
      <p:sp>
        <p:nvSpPr>
          <p:cNvPr id="65541" name="Rectangle 83"/>
          <p:cNvSpPr>
            <a:spLocks noChangeArrowheads="1"/>
          </p:cNvSpPr>
          <p:nvPr/>
        </p:nvSpPr>
        <p:spPr bwMode="auto">
          <a:xfrm>
            <a:off x="6400800" y="45259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sp>
        <p:nvSpPr>
          <p:cNvPr id="65542" name="Rectangle 84"/>
          <p:cNvSpPr>
            <a:spLocks noChangeArrowheads="1"/>
          </p:cNvSpPr>
          <p:nvPr/>
        </p:nvSpPr>
        <p:spPr bwMode="auto">
          <a:xfrm>
            <a:off x="6548438" y="58039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sp>
        <p:nvSpPr>
          <p:cNvPr id="65543" name="Rectangle 85"/>
          <p:cNvSpPr>
            <a:spLocks noChangeArrowheads="1"/>
          </p:cNvSpPr>
          <p:nvPr/>
        </p:nvSpPr>
        <p:spPr bwMode="auto">
          <a:xfrm>
            <a:off x="4997450" y="60594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sp>
        <p:nvSpPr>
          <p:cNvPr id="65544" name="Rectangle 86"/>
          <p:cNvSpPr>
            <a:spLocks noChangeArrowheads="1"/>
          </p:cNvSpPr>
          <p:nvPr/>
        </p:nvSpPr>
        <p:spPr bwMode="auto">
          <a:xfrm>
            <a:off x="4052888" y="64944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sp>
        <p:nvSpPr>
          <p:cNvPr id="65545" name="Rectangle 87"/>
          <p:cNvSpPr>
            <a:spLocks noChangeArrowheads="1"/>
          </p:cNvSpPr>
          <p:nvPr/>
        </p:nvSpPr>
        <p:spPr bwMode="auto">
          <a:xfrm>
            <a:off x="4378325" y="41227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sp>
        <p:nvSpPr>
          <p:cNvPr id="65546" name="Rectangle 88"/>
          <p:cNvSpPr>
            <a:spLocks noChangeArrowheads="1"/>
          </p:cNvSpPr>
          <p:nvPr/>
        </p:nvSpPr>
        <p:spPr bwMode="auto">
          <a:xfrm>
            <a:off x="6161088" y="47355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grpSp>
        <p:nvGrpSpPr>
          <p:cNvPr id="2" name="Group 90"/>
          <p:cNvGrpSpPr>
            <a:grpSpLocks/>
          </p:cNvGrpSpPr>
          <p:nvPr/>
        </p:nvGrpSpPr>
        <p:grpSpPr bwMode="auto">
          <a:xfrm>
            <a:off x="2679700" y="457200"/>
            <a:ext cx="5775325" cy="2273300"/>
            <a:chOff x="1117" y="2101"/>
            <a:chExt cx="3379" cy="1272"/>
          </a:xfrm>
        </p:grpSpPr>
        <p:sp>
          <p:nvSpPr>
            <p:cNvPr id="65562" name="Rectangle 91"/>
            <p:cNvSpPr>
              <a:spLocks noChangeArrowheads="1"/>
            </p:cNvSpPr>
            <p:nvPr/>
          </p:nvSpPr>
          <p:spPr bwMode="auto">
            <a:xfrm>
              <a:off x="2400" y="2101"/>
              <a:ext cx="28" cy="1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500" b="1">
                  <a:solidFill>
                    <a:srgbClr val="000000"/>
                  </a:solidFill>
                  <a:latin typeface="Times New Roman" pitchFamily="18" charset="0"/>
                </a:rPr>
                <a:t> </a:t>
              </a:r>
              <a:endParaRPr lang="en-US"/>
            </a:p>
          </p:txBody>
        </p:sp>
        <p:grpSp>
          <p:nvGrpSpPr>
            <p:cNvPr id="3" name="Group 92"/>
            <p:cNvGrpSpPr>
              <a:grpSpLocks/>
            </p:cNvGrpSpPr>
            <p:nvPr/>
          </p:nvGrpSpPr>
          <p:grpSpPr bwMode="auto">
            <a:xfrm>
              <a:off x="2933" y="2469"/>
              <a:ext cx="428" cy="159"/>
              <a:chOff x="2933" y="2469"/>
              <a:chExt cx="428" cy="159"/>
            </a:xfrm>
          </p:grpSpPr>
          <p:sp>
            <p:nvSpPr>
              <p:cNvPr id="65713" name="Rectangle 93"/>
              <p:cNvSpPr>
                <a:spLocks noChangeArrowheads="1"/>
              </p:cNvSpPr>
              <p:nvPr/>
            </p:nvSpPr>
            <p:spPr bwMode="auto">
              <a:xfrm>
                <a:off x="2933" y="2469"/>
                <a:ext cx="428" cy="159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65714" name="Rectangle 94"/>
              <p:cNvSpPr>
                <a:spLocks noChangeArrowheads="1"/>
              </p:cNvSpPr>
              <p:nvPr/>
            </p:nvSpPr>
            <p:spPr bwMode="auto">
              <a:xfrm>
                <a:off x="2933" y="2469"/>
                <a:ext cx="428" cy="159"/>
              </a:xfrm>
              <a:prstGeom prst="rect">
                <a:avLst/>
              </a:prstGeom>
              <a:noFill/>
              <a:ln w="30163" cap="rnd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</p:grpSp>
        <p:sp>
          <p:nvSpPr>
            <p:cNvPr id="65564" name="Rectangle 95"/>
            <p:cNvSpPr>
              <a:spLocks noChangeArrowheads="1"/>
            </p:cNvSpPr>
            <p:nvPr/>
          </p:nvSpPr>
          <p:spPr bwMode="auto">
            <a:xfrm>
              <a:off x="3030" y="2509"/>
              <a:ext cx="90" cy="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900" b="1">
                  <a:solidFill>
                    <a:srgbClr val="000000"/>
                  </a:solidFill>
                  <a:latin typeface="Times New Roman" pitchFamily="18" charset="0"/>
                </a:rPr>
                <a:t>RP</a:t>
              </a:r>
              <a:endParaRPr lang="en-US"/>
            </a:p>
          </p:txBody>
        </p:sp>
        <p:sp>
          <p:nvSpPr>
            <p:cNvPr id="65565" name="Rectangle 96"/>
            <p:cNvSpPr>
              <a:spLocks noChangeArrowheads="1"/>
            </p:cNvSpPr>
            <p:nvPr/>
          </p:nvSpPr>
          <p:spPr bwMode="auto">
            <a:xfrm>
              <a:off x="3130" y="2509"/>
              <a:ext cx="121" cy="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900" b="1">
                  <a:solidFill>
                    <a:srgbClr val="000000"/>
                  </a:solidFill>
                  <a:latin typeface="Times New Roman" pitchFamily="18" charset="0"/>
                </a:rPr>
                <a:t>=0,5</a:t>
              </a:r>
              <a:endParaRPr lang="en-US"/>
            </a:p>
          </p:txBody>
        </p:sp>
        <p:sp>
          <p:nvSpPr>
            <p:cNvPr id="65566" name="Rectangle 97"/>
            <p:cNvSpPr>
              <a:spLocks noChangeArrowheads="1"/>
            </p:cNvSpPr>
            <p:nvPr/>
          </p:nvSpPr>
          <p:spPr bwMode="auto">
            <a:xfrm>
              <a:off x="3267" y="2509"/>
              <a:ext cx="17" cy="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900" b="1">
                  <a:solidFill>
                    <a:srgbClr val="000000"/>
                  </a:solidFill>
                  <a:latin typeface="Times New Roman" pitchFamily="18" charset="0"/>
                </a:rPr>
                <a:t> </a:t>
              </a:r>
              <a:endParaRPr lang="en-US"/>
            </a:p>
          </p:txBody>
        </p:sp>
        <p:grpSp>
          <p:nvGrpSpPr>
            <p:cNvPr id="4" name="Group 98"/>
            <p:cNvGrpSpPr>
              <a:grpSpLocks/>
            </p:cNvGrpSpPr>
            <p:nvPr/>
          </p:nvGrpSpPr>
          <p:grpSpPr bwMode="auto">
            <a:xfrm>
              <a:off x="2470" y="2752"/>
              <a:ext cx="232" cy="263"/>
              <a:chOff x="2470" y="2752"/>
              <a:chExt cx="232" cy="263"/>
            </a:xfrm>
          </p:grpSpPr>
          <p:sp>
            <p:nvSpPr>
              <p:cNvPr id="65709" name="Line 99"/>
              <p:cNvSpPr>
                <a:spLocks noChangeShapeType="1"/>
              </p:cNvSpPr>
              <p:nvPr/>
            </p:nvSpPr>
            <p:spPr bwMode="auto">
              <a:xfrm>
                <a:off x="2470" y="2866"/>
                <a:ext cx="232" cy="0"/>
              </a:xfrm>
              <a:prstGeom prst="line">
                <a:avLst/>
              </a:prstGeom>
              <a:noFill/>
              <a:ln w="301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65710" name="Line 100"/>
              <p:cNvSpPr>
                <a:spLocks noChangeShapeType="1"/>
              </p:cNvSpPr>
              <p:nvPr/>
            </p:nvSpPr>
            <p:spPr bwMode="auto">
              <a:xfrm>
                <a:off x="2470" y="2906"/>
                <a:ext cx="232" cy="0"/>
              </a:xfrm>
              <a:prstGeom prst="line">
                <a:avLst/>
              </a:prstGeom>
              <a:noFill/>
              <a:ln w="301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65711" name="Line 101"/>
              <p:cNvSpPr>
                <a:spLocks noChangeShapeType="1"/>
              </p:cNvSpPr>
              <p:nvPr/>
            </p:nvSpPr>
            <p:spPr bwMode="auto">
              <a:xfrm flipV="1">
                <a:off x="2575" y="2752"/>
                <a:ext cx="0" cy="114"/>
              </a:xfrm>
              <a:prstGeom prst="line">
                <a:avLst/>
              </a:prstGeom>
              <a:noFill/>
              <a:ln w="9525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65712" name="Line 102"/>
              <p:cNvSpPr>
                <a:spLocks noChangeShapeType="1"/>
              </p:cNvSpPr>
              <p:nvPr/>
            </p:nvSpPr>
            <p:spPr bwMode="auto">
              <a:xfrm flipV="1">
                <a:off x="2580" y="2901"/>
                <a:ext cx="0" cy="114"/>
              </a:xfrm>
              <a:prstGeom prst="line">
                <a:avLst/>
              </a:prstGeom>
              <a:noFill/>
              <a:ln w="9525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</p:grpSp>
        <p:sp>
          <p:nvSpPr>
            <p:cNvPr id="65568" name="Line 103"/>
            <p:cNvSpPr>
              <a:spLocks noChangeShapeType="1"/>
            </p:cNvSpPr>
            <p:nvPr/>
          </p:nvSpPr>
          <p:spPr bwMode="auto">
            <a:xfrm flipH="1">
              <a:off x="1417" y="2554"/>
              <a:ext cx="340" cy="0"/>
            </a:xfrm>
            <a:prstGeom prst="line">
              <a:avLst/>
            </a:prstGeom>
            <a:noFill/>
            <a:ln w="952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65569" name="Line 104"/>
            <p:cNvSpPr>
              <a:spLocks noChangeShapeType="1"/>
            </p:cNvSpPr>
            <p:nvPr/>
          </p:nvSpPr>
          <p:spPr bwMode="auto">
            <a:xfrm>
              <a:off x="2335" y="2548"/>
              <a:ext cx="598" cy="0"/>
            </a:xfrm>
            <a:prstGeom prst="line">
              <a:avLst/>
            </a:prstGeom>
            <a:noFill/>
            <a:ln w="952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65570" name="Line 105"/>
            <p:cNvSpPr>
              <a:spLocks noChangeShapeType="1"/>
            </p:cNvSpPr>
            <p:nvPr/>
          </p:nvSpPr>
          <p:spPr bwMode="auto">
            <a:xfrm>
              <a:off x="3361" y="2548"/>
              <a:ext cx="536" cy="0"/>
            </a:xfrm>
            <a:prstGeom prst="line">
              <a:avLst/>
            </a:prstGeom>
            <a:noFill/>
            <a:ln w="952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65571" name="Line 106"/>
            <p:cNvSpPr>
              <a:spLocks noChangeShapeType="1"/>
            </p:cNvSpPr>
            <p:nvPr/>
          </p:nvSpPr>
          <p:spPr bwMode="auto">
            <a:xfrm>
              <a:off x="3902" y="2548"/>
              <a:ext cx="0" cy="194"/>
            </a:xfrm>
            <a:prstGeom prst="line">
              <a:avLst/>
            </a:prstGeom>
            <a:noFill/>
            <a:ln w="952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65572" name="Line 107"/>
            <p:cNvSpPr>
              <a:spLocks noChangeShapeType="1"/>
            </p:cNvSpPr>
            <p:nvPr/>
          </p:nvSpPr>
          <p:spPr bwMode="auto">
            <a:xfrm>
              <a:off x="3907" y="2916"/>
              <a:ext cx="0" cy="134"/>
            </a:xfrm>
            <a:prstGeom prst="line">
              <a:avLst/>
            </a:prstGeom>
            <a:noFill/>
            <a:ln w="952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65573" name="Line 108"/>
            <p:cNvSpPr>
              <a:spLocks noChangeShapeType="1"/>
            </p:cNvSpPr>
            <p:nvPr/>
          </p:nvSpPr>
          <p:spPr bwMode="auto">
            <a:xfrm flipH="1">
              <a:off x="1371" y="3303"/>
              <a:ext cx="2541" cy="1"/>
            </a:xfrm>
            <a:prstGeom prst="line">
              <a:avLst/>
            </a:prstGeom>
            <a:noFill/>
            <a:ln w="952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65574" name="Line 109"/>
            <p:cNvSpPr>
              <a:spLocks noChangeShapeType="1"/>
            </p:cNvSpPr>
            <p:nvPr/>
          </p:nvSpPr>
          <p:spPr bwMode="auto">
            <a:xfrm flipV="1">
              <a:off x="2575" y="2548"/>
              <a:ext cx="0" cy="204"/>
            </a:xfrm>
            <a:prstGeom prst="line">
              <a:avLst/>
            </a:prstGeom>
            <a:noFill/>
            <a:ln w="952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65575" name="Line 110"/>
            <p:cNvSpPr>
              <a:spLocks noChangeShapeType="1"/>
            </p:cNvSpPr>
            <p:nvPr/>
          </p:nvSpPr>
          <p:spPr bwMode="auto">
            <a:xfrm>
              <a:off x="2580" y="2985"/>
              <a:ext cx="0" cy="318"/>
            </a:xfrm>
            <a:prstGeom prst="line">
              <a:avLst/>
            </a:prstGeom>
            <a:noFill/>
            <a:ln w="9525" cap="rnd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65576" name="Rectangle 111"/>
            <p:cNvSpPr>
              <a:spLocks noChangeArrowheads="1"/>
            </p:cNvSpPr>
            <p:nvPr/>
          </p:nvSpPr>
          <p:spPr bwMode="auto">
            <a:xfrm>
              <a:off x="2762" y="2832"/>
              <a:ext cx="143" cy="1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500" b="1">
                  <a:solidFill>
                    <a:srgbClr val="000000"/>
                  </a:solidFill>
                  <a:latin typeface="Times New Roman" pitchFamily="18" charset="0"/>
                </a:rPr>
                <a:t>CS</a:t>
              </a:r>
              <a:endParaRPr lang="en-US"/>
            </a:p>
          </p:txBody>
        </p:sp>
        <p:sp>
          <p:nvSpPr>
            <p:cNvPr id="65577" name="Rectangle 112"/>
            <p:cNvSpPr>
              <a:spLocks noChangeArrowheads="1"/>
            </p:cNvSpPr>
            <p:nvPr/>
          </p:nvSpPr>
          <p:spPr bwMode="auto">
            <a:xfrm>
              <a:off x="2911" y="2832"/>
              <a:ext cx="203" cy="1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500" b="1">
                  <a:solidFill>
                    <a:srgbClr val="000000"/>
                  </a:solidFill>
                  <a:latin typeface="Times New Roman" pitchFamily="18" charset="0"/>
                </a:rPr>
                <a:t>=0,0</a:t>
              </a:r>
              <a:endParaRPr lang="en-US"/>
            </a:p>
          </p:txBody>
        </p:sp>
        <p:sp>
          <p:nvSpPr>
            <p:cNvPr id="65578" name="Rectangle 113"/>
            <p:cNvSpPr>
              <a:spLocks noChangeArrowheads="1"/>
            </p:cNvSpPr>
            <p:nvPr/>
          </p:nvSpPr>
          <p:spPr bwMode="auto">
            <a:xfrm>
              <a:off x="3123" y="2832"/>
              <a:ext cx="56" cy="1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500" b="1">
                  <a:solidFill>
                    <a:srgbClr val="000000"/>
                  </a:solidFill>
                  <a:latin typeface="Times New Roman" pitchFamily="18" charset="0"/>
                </a:rPr>
                <a:t>0</a:t>
              </a:r>
              <a:endParaRPr lang="en-US"/>
            </a:p>
          </p:txBody>
        </p:sp>
        <p:sp>
          <p:nvSpPr>
            <p:cNvPr id="65579" name="Rectangle 114"/>
            <p:cNvSpPr>
              <a:spLocks noChangeArrowheads="1"/>
            </p:cNvSpPr>
            <p:nvPr/>
          </p:nvSpPr>
          <p:spPr bwMode="auto">
            <a:xfrm>
              <a:off x="3181" y="2832"/>
              <a:ext cx="56" cy="1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500" b="1">
                  <a:solidFill>
                    <a:srgbClr val="000000"/>
                  </a:solidFill>
                  <a:latin typeface="Times New Roman" pitchFamily="18" charset="0"/>
                </a:rPr>
                <a:t>5</a:t>
              </a:r>
              <a:endParaRPr lang="en-US"/>
            </a:p>
          </p:txBody>
        </p:sp>
        <p:sp>
          <p:nvSpPr>
            <p:cNvPr id="65580" name="Rectangle 115"/>
            <p:cNvSpPr>
              <a:spLocks noChangeArrowheads="1"/>
            </p:cNvSpPr>
            <p:nvPr/>
          </p:nvSpPr>
          <p:spPr bwMode="auto">
            <a:xfrm>
              <a:off x="3240" y="2832"/>
              <a:ext cx="28" cy="1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500" b="1">
                  <a:solidFill>
                    <a:srgbClr val="000000"/>
                  </a:solidFill>
                  <a:latin typeface="Times New Roman" pitchFamily="18" charset="0"/>
                </a:rPr>
                <a:t> </a:t>
              </a:r>
              <a:endParaRPr lang="en-US"/>
            </a:p>
          </p:txBody>
        </p:sp>
        <p:sp>
          <p:nvSpPr>
            <p:cNvPr id="65581" name="Rectangle 116"/>
            <p:cNvSpPr>
              <a:spLocks noChangeArrowheads="1"/>
            </p:cNvSpPr>
            <p:nvPr/>
          </p:nvSpPr>
          <p:spPr bwMode="auto">
            <a:xfrm>
              <a:off x="4055" y="2754"/>
              <a:ext cx="155" cy="1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500" b="1">
                  <a:solidFill>
                    <a:srgbClr val="000000"/>
                  </a:solidFill>
                  <a:latin typeface="Times New Roman" pitchFamily="18" charset="0"/>
                </a:rPr>
                <a:t>CL</a:t>
              </a:r>
              <a:endParaRPr lang="en-US"/>
            </a:p>
          </p:txBody>
        </p:sp>
        <p:sp>
          <p:nvSpPr>
            <p:cNvPr id="65582" name="Rectangle 117"/>
            <p:cNvSpPr>
              <a:spLocks noChangeArrowheads="1"/>
            </p:cNvSpPr>
            <p:nvPr/>
          </p:nvSpPr>
          <p:spPr bwMode="auto">
            <a:xfrm>
              <a:off x="4216" y="2754"/>
              <a:ext cx="203" cy="1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500" b="1">
                  <a:solidFill>
                    <a:srgbClr val="000000"/>
                  </a:solidFill>
                  <a:latin typeface="Times New Roman" pitchFamily="18" charset="0"/>
                </a:rPr>
                <a:t>=0,2</a:t>
              </a:r>
              <a:endParaRPr lang="en-US"/>
            </a:p>
          </p:txBody>
        </p:sp>
        <p:sp>
          <p:nvSpPr>
            <p:cNvPr id="65583" name="Rectangle 118"/>
            <p:cNvSpPr>
              <a:spLocks noChangeArrowheads="1"/>
            </p:cNvSpPr>
            <p:nvPr/>
          </p:nvSpPr>
          <p:spPr bwMode="auto">
            <a:xfrm>
              <a:off x="4429" y="2754"/>
              <a:ext cx="28" cy="1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500" b="1">
                  <a:solidFill>
                    <a:srgbClr val="000000"/>
                  </a:solidFill>
                  <a:latin typeface="Times New Roman" pitchFamily="18" charset="0"/>
                </a:rPr>
                <a:t> </a:t>
              </a:r>
              <a:endParaRPr lang="en-US"/>
            </a:p>
          </p:txBody>
        </p:sp>
        <p:sp>
          <p:nvSpPr>
            <p:cNvPr id="65584" name="Rectangle 119"/>
            <p:cNvSpPr>
              <a:spLocks noChangeArrowheads="1"/>
            </p:cNvSpPr>
            <p:nvPr/>
          </p:nvSpPr>
          <p:spPr bwMode="auto">
            <a:xfrm>
              <a:off x="2463" y="2383"/>
              <a:ext cx="241" cy="1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500" b="1" i="1">
                  <a:solidFill>
                    <a:srgbClr val="000000"/>
                  </a:solidFill>
                  <a:latin typeface="Times New Roman" pitchFamily="18" charset="0"/>
                </a:rPr>
                <a:t>PAW</a:t>
              </a:r>
              <a:endParaRPr lang="en-US"/>
            </a:p>
          </p:txBody>
        </p:sp>
        <p:sp>
          <p:nvSpPr>
            <p:cNvPr id="65585" name="Rectangle 120"/>
            <p:cNvSpPr>
              <a:spLocks noChangeArrowheads="1"/>
            </p:cNvSpPr>
            <p:nvPr/>
          </p:nvSpPr>
          <p:spPr bwMode="auto">
            <a:xfrm>
              <a:off x="2716" y="2383"/>
              <a:ext cx="28" cy="1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500" b="1" i="1">
                  <a:solidFill>
                    <a:srgbClr val="000000"/>
                  </a:solidFill>
                  <a:latin typeface="Times New Roman" pitchFamily="18" charset="0"/>
                </a:rPr>
                <a:t> </a:t>
              </a:r>
              <a:endParaRPr lang="en-US"/>
            </a:p>
          </p:txBody>
        </p:sp>
        <p:sp>
          <p:nvSpPr>
            <p:cNvPr id="65586" name="Rectangle 121"/>
            <p:cNvSpPr>
              <a:spLocks noChangeArrowheads="1"/>
            </p:cNvSpPr>
            <p:nvPr/>
          </p:nvSpPr>
          <p:spPr bwMode="auto">
            <a:xfrm>
              <a:off x="3962" y="2496"/>
              <a:ext cx="149" cy="1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500" b="1">
                  <a:solidFill>
                    <a:srgbClr val="000000"/>
                  </a:solidFill>
                  <a:latin typeface="Times New Roman" pitchFamily="18" charset="0"/>
                </a:rPr>
                <a:t>PA</a:t>
              </a:r>
              <a:endParaRPr lang="en-US"/>
            </a:p>
          </p:txBody>
        </p:sp>
        <p:sp>
          <p:nvSpPr>
            <p:cNvPr id="65587" name="Rectangle 122"/>
            <p:cNvSpPr>
              <a:spLocks noChangeArrowheads="1"/>
            </p:cNvSpPr>
            <p:nvPr/>
          </p:nvSpPr>
          <p:spPr bwMode="auto">
            <a:xfrm>
              <a:off x="4117" y="2496"/>
              <a:ext cx="28" cy="1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500" b="1">
                  <a:solidFill>
                    <a:srgbClr val="000000"/>
                  </a:solidFill>
                  <a:latin typeface="Times New Roman" pitchFamily="18" charset="0"/>
                </a:rPr>
                <a:t> </a:t>
              </a:r>
              <a:endParaRPr lang="en-US"/>
            </a:p>
          </p:txBody>
        </p:sp>
        <p:sp>
          <p:nvSpPr>
            <p:cNvPr id="65588" name="Rectangle 123"/>
            <p:cNvSpPr>
              <a:spLocks noChangeArrowheads="1"/>
            </p:cNvSpPr>
            <p:nvPr/>
          </p:nvSpPr>
          <p:spPr bwMode="auto">
            <a:xfrm>
              <a:off x="3987" y="2918"/>
              <a:ext cx="210" cy="1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500" b="1">
                  <a:solidFill>
                    <a:srgbClr val="000000"/>
                  </a:solidFill>
                  <a:latin typeface="Times New Roman" pitchFamily="18" charset="0"/>
                </a:rPr>
                <a:t>PPL</a:t>
              </a:r>
              <a:endParaRPr lang="en-US"/>
            </a:p>
          </p:txBody>
        </p:sp>
        <p:sp>
          <p:nvSpPr>
            <p:cNvPr id="65589" name="Rectangle 124"/>
            <p:cNvSpPr>
              <a:spLocks noChangeArrowheads="1"/>
            </p:cNvSpPr>
            <p:nvPr/>
          </p:nvSpPr>
          <p:spPr bwMode="auto">
            <a:xfrm>
              <a:off x="4206" y="2918"/>
              <a:ext cx="28" cy="1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500" b="1">
                  <a:solidFill>
                    <a:srgbClr val="000000"/>
                  </a:solidFill>
                  <a:latin typeface="Times New Roman" pitchFamily="18" charset="0"/>
                </a:rPr>
                <a:t> </a:t>
              </a:r>
              <a:endParaRPr lang="en-US"/>
            </a:p>
          </p:txBody>
        </p:sp>
        <p:grpSp>
          <p:nvGrpSpPr>
            <p:cNvPr id="5" name="Group 125"/>
            <p:cNvGrpSpPr>
              <a:grpSpLocks/>
            </p:cNvGrpSpPr>
            <p:nvPr/>
          </p:nvGrpSpPr>
          <p:grpSpPr bwMode="auto">
            <a:xfrm>
              <a:off x="2546" y="2518"/>
              <a:ext cx="63" cy="74"/>
              <a:chOff x="2546" y="2518"/>
              <a:chExt cx="63" cy="74"/>
            </a:xfrm>
          </p:grpSpPr>
          <p:sp>
            <p:nvSpPr>
              <p:cNvPr id="65707" name="Oval 126"/>
              <p:cNvSpPr>
                <a:spLocks noChangeArrowheads="1"/>
              </p:cNvSpPr>
              <p:nvPr/>
            </p:nvSpPr>
            <p:spPr bwMode="auto">
              <a:xfrm>
                <a:off x="2546" y="2518"/>
                <a:ext cx="63" cy="74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65708" name="Oval 127"/>
              <p:cNvSpPr>
                <a:spLocks noChangeArrowheads="1"/>
              </p:cNvSpPr>
              <p:nvPr/>
            </p:nvSpPr>
            <p:spPr bwMode="auto">
              <a:xfrm>
                <a:off x="2546" y="2518"/>
                <a:ext cx="63" cy="74"/>
              </a:xfrm>
              <a:prstGeom prst="ellipse">
                <a:avLst/>
              </a:prstGeom>
              <a:noFill/>
              <a:ln w="9525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</p:grpSp>
        <p:grpSp>
          <p:nvGrpSpPr>
            <p:cNvPr id="6" name="Group 128"/>
            <p:cNvGrpSpPr>
              <a:grpSpLocks/>
            </p:cNvGrpSpPr>
            <p:nvPr/>
          </p:nvGrpSpPr>
          <p:grpSpPr bwMode="auto">
            <a:xfrm>
              <a:off x="1307" y="3273"/>
              <a:ext cx="64" cy="74"/>
              <a:chOff x="1307" y="3273"/>
              <a:chExt cx="64" cy="74"/>
            </a:xfrm>
          </p:grpSpPr>
          <p:sp>
            <p:nvSpPr>
              <p:cNvPr id="65705" name="Oval 129"/>
              <p:cNvSpPr>
                <a:spLocks noChangeArrowheads="1"/>
              </p:cNvSpPr>
              <p:nvPr/>
            </p:nvSpPr>
            <p:spPr bwMode="auto">
              <a:xfrm>
                <a:off x="1307" y="3273"/>
                <a:ext cx="64" cy="74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65706" name="Oval 130"/>
              <p:cNvSpPr>
                <a:spLocks noChangeArrowheads="1"/>
              </p:cNvSpPr>
              <p:nvPr/>
            </p:nvSpPr>
            <p:spPr bwMode="auto">
              <a:xfrm>
                <a:off x="1307" y="3273"/>
                <a:ext cx="64" cy="74"/>
              </a:xfrm>
              <a:prstGeom prst="ellipse">
                <a:avLst/>
              </a:prstGeom>
              <a:noFill/>
              <a:ln w="9525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</p:grpSp>
        <p:grpSp>
          <p:nvGrpSpPr>
            <p:cNvPr id="7" name="Group 131"/>
            <p:cNvGrpSpPr>
              <a:grpSpLocks/>
            </p:cNvGrpSpPr>
            <p:nvPr/>
          </p:nvGrpSpPr>
          <p:grpSpPr bwMode="auto">
            <a:xfrm>
              <a:off x="1346" y="2517"/>
              <a:ext cx="63" cy="73"/>
              <a:chOff x="1346" y="2517"/>
              <a:chExt cx="63" cy="73"/>
            </a:xfrm>
          </p:grpSpPr>
          <p:sp>
            <p:nvSpPr>
              <p:cNvPr id="65703" name="Oval 132"/>
              <p:cNvSpPr>
                <a:spLocks noChangeArrowheads="1"/>
              </p:cNvSpPr>
              <p:nvPr/>
            </p:nvSpPr>
            <p:spPr bwMode="auto">
              <a:xfrm>
                <a:off x="1346" y="2517"/>
                <a:ext cx="63" cy="7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65704" name="Oval 133"/>
              <p:cNvSpPr>
                <a:spLocks noChangeArrowheads="1"/>
              </p:cNvSpPr>
              <p:nvPr/>
            </p:nvSpPr>
            <p:spPr bwMode="auto">
              <a:xfrm>
                <a:off x="1346" y="2517"/>
                <a:ext cx="63" cy="73"/>
              </a:xfrm>
              <a:prstGeom prst="ellipse">
                <a:avLst/>
              </a:prstGeom>
              <a:noFill/>
              <a:ln w="9525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</p:grpSp>
        <p:grpSp>
          <p:nvGrpSpPr>
            <p:cNvPr id="8" name="Group 134"/>
            <p:cNvGrpSpPr>
              <a:grpSpLocks/>
            </p:cNvGrpSpPr>
            <p:nvPr/>
          </p:nvGrpSpPr>
          <p:grpSpPr bwMode="auto">
            <a:xfrm>
              <a:off x="3867" y="2525"/>
              <a:ext cx="63" cy="73"/>
              <a:chOff x="3867" y="2525"/>
              <a:chExt cx="63" cy="73"/>
            </a:xfrm>
          </p:grpSpPr>
          <p:sp>
            <p:nvSpPr>
              <p:cNvPr id="65701" name="Oval 135"/>
              <p:cNvSpPr>
                <a:spLocks noChangeArrowheads="1"/>
              </p:cNvSpPr>
              <p:nvPr/>
            </p:nvSpPr>
            <p:spPr bwMode="auto">
              <a:xfrm>
                <a:off x="3867" y="2525"/>
                <a:ext cx="63" cy="7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65702" name="Oval 136"/>
              <p:cNvSpPr>
                <a:spLocks noChangeArrowheads="1"/>
              </p:cNvSpPr>
              <p:nvPr/>
            </p:nvSpPr>
            <p:spPr bwMode="auto">
              <a:xfrm>
                <a:off x="3867" y="2525"/>
                <a:ext cx="63" cy="73"/>
              </a:xfrm>
              <a:prstGeom prst="ellipse">
                <a:avLst/>
              </a:prstGeom>
              <a:noFill/>
              <a:ln w="9525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</p:grpSp>
        <p:grpSp>
          <p:nvGrpSpPr>
            <p:cNvPr id="9" name="Group 137"/>
            <p:cNvGrpSpPr>
              <a:grpSpLocks/>
            </p:cNvGrpSpPr>
            <p:nvPr/>
          </p:nvGrpSpPr>
          <p:grpSpPr bwMode="auto">
            <a:xfrm>
              <a:off x="3877" y="2942"/>
              <a:ext cx="63" cy="73"/>
              <a:chOff x="3877" y="2942"/>
              <a:chExt cx="63" cy="73"/>
            </a:xfrm>
          </p:grpSpPr>
          <p:sp>
            <p:nvSpPr>
              <p:cNvPr id="65699" name="Oval 138"/>
              <p:cNvSpPr>
                <a:spLocks noChangeArrowheads="1"/>
              </p:cNvSpPr>
              <p:nvPr/>
            </p:nvSpPr>
            <p:spPr bwMode="auto">
              <a:xfrm>
                <a:off x="3877" y="2942"/>
                <a:ext cx="63" cy="73"/>
              </a:xfrm>
              <a:prstGeom prst="ellipse">
                <a:avLst/>
              </a:prstGeom>
              <a:solidFill>
                <a:srgbClr val="00000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65700" name="Oval 139"/>
              <p:cNvSpPr>
                <a:spLocks noChangeArrowheads="1"/>
              </p:cNvSpPr>
              <p:nvPr/>
            </p:nvSpPr>
            <p:spPr bwMode="auto">
              <a:xfrm>
                <a:off x="3877" y="2942"/>
                <a:ext cx="63" cy="73"/>
              </a:xfrm>
              <a:prstGeom prst="ellipse">
                <a:avLst/>
              </a:prstGeom>
              <a:noFill/>
              <a:ln w="9525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</p:grpSp>
        <p:sp>
          <p:nvSpPr>
            <p:cNvPr id="65595" name="Freeform 140"/>
            <p:cNvSpPr>
              <a:spLocks noEditPoints="1"/>
            </p:cNvSpPr>
            <p:nvPr/>
          </p:nvSpPr>
          <p:spPr bwMode="auto">
            <a:xfrm>
              <a:off x="2821" y="2397"/>
              <a:ext cx="574" cy="49"/>
            </a:xfrm>
            <a:custGeom>
              <a:avLst/>
              <a:gdLst>
                <a:gd name="T0" fmla="*/ 0 w 4607"/>
                <a:gd name="T1" fmla="*/ 0 h 400"/>
                <a:gd name="T2" fmla="*/ 0 w 4607"/>
                <a:gd name="T3" fmla="*/ 0 h 400"/>
                <a:gd name="T4" fmla="*/ 0 w 4607"/>
                <a:gd name="T5" fmla="*/ 0 h 400"/>
                <a:gd name="T6" fmla="*/ 0 w 4607"/>
                <a:gd name="T7" fmla="*/ 0 h 400"/>
                <a:gd name="T8" fmla="*/ 0 w 4607"/>
                <a:gd name="T9" fmla="*/ 0 h 400"/>
                <a:gd name="T10" fmla="*/ 0 w 4607"/>
                <a:gd name="T11" fmla="*/ 0 h 400"/>
                <a:gd name="T12" fmla="*/ 0 w 4607"/>
                <a:gd name="T13" fmla="*/ 0 h 400"/>
                <a:gd name="T14" fmla="*/ 0 w 4607"/>
                <a:gd name="T15" fmla="*/ 0 h 400"/>
                <a:gd name="T16" fmla="*/ 0 w 4607"/>
                <a:gd name="T17" fmla="*/ 0 h 400"/>
                <a:gd name="T18" fmla="*/ 0 w 4607"/>
                <a:gd name="T19" fmla="*/ 0 h 400"/>
                <a:gd name="T20" fmla="*/ 0 w 4607"/>
                <a:gd name="T21" fmla="*/ 0 h 40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607"/>
                <a:gd name="T34" fmla="*/ 0 h 400"/>
                <a:gd name="T35" fmla="*/ 4607 w 4607"/>
                <a:gd name="T36" fmla="*/ 400 h 40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607" h="400">
                  <a:moveTo>
                    <a:pt x="34" y="163"/>
                  </a:moveTo>
                  <a:lnTo>
                    <a:pt x="4274" y="166"/>
                  </a:lnTo>
                  <a:cubicBezTo>
                    <a:pt x="4292" y="166"/>
                    <a:pt x="4307" y="181"/>
                    <a:pt x="4307" y="200"/>
                  </a:cubicBezTo>
                  <a:cubicBezTo>
                    <a:pt x="4307" y="218"/>
                    <a:pt x="4292" y="233"/>
                    <a:pt x="4274" y="233"/>
                  </a:cubicBezTo>
                  <a:lnTo>
                    <a:pt x="34" y="230"/>
                  </a:lnTo>
                  <a:cubicBezTo>
                    <a:pt x="15" y="230"/>
                    <a:pt x="0" y="215"/>
                    <a:pt x="0" y="196"/>
                  </a:cubicBezTo>
                  <a:cubicBezTo>
                    <a:pt x="0" y="178"/>
                    <a:pt x="15" y="163"/>
                    <a:pt x="34" y="163"/>
                  </a:cubicBezTo>
                  <a:close/>
                  <a:moveTo>
                    <a:pt x="4207" y="0"/>
                  </a:moveTo>
                  <a:lnTo>
                    <a:pt x="4607" y="200"/>
                  </a:lnTo>
                  <a:lnTo>
                    <a:pt x="4207" y="400"/>
                  </a:lnTo>
                  <a:lnTo>
                    <a:pt x="4207" y="0"/>
                  </a:lnTo>
                  <a:close/>
                </a:path>
              </a:pathLst>
            </a:custGeom>
            <a:solidFill>
              <a:srgbClr val="000000"/>
            </a:solidFill>
            <a:ln w="1588">
              <a:solidFill>
                <a:srgbClr val="000000"/>
              </a:solidFill>
              <a:bevel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65596" name="Rectangle 141"/>
            <p:cNvSpPr>
              <a:spLocks noChangeArrowheads="1"/>
            </p:cNvSpPr>
            <p:nvPr/>
          </p:nvSpPr>
          <p:spPr bwMode="auto">
            <a:xfrm>
              <a:off x="3095" y="2282"/>
              <a:ext cx="155" cy="1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500" b="1" i="1">
                  <a:solidFill>
                    <a:srgbClr val="000000"/>
                  </a:solidFill>
                  <a:latin typeface="Times New Roman" pitchFamily="18" charset="0"/>
                </a:rPr>
                <a:t>QA</a:t>
              </a:r>
              <a:endParaRPr lang="en-US"/>
            </a:p>
          </p:txBody>
        </p:sp>
        <p:sp>
          <p:nvSpPr>
            <p:cNvPr id="65597" name="Rectangle 142"/>
            <p:cNvSpPr>
              <a:spLocks noChangeArrowheads="1"/>
            </p:cNvSpPr>
            <p:nvPr/>
          </p:nvSpPr>
          <p:spPr bwMode="auto">
            <a:xfrm>
              <a:off x="3257" y="2282"/>
              <a:ext cx="28" cy="1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500" b="1" i="1">
                  <a:solidFill>
                    <a:srgbClr val="000000"/>
                  </a:solidFill>
                  <a:latin typeface="Times New Roman" pitchFamily="18" charset="0"/>
                </a:rPr>
                <a:t> </a:t>
              </a:r>
              <a:endParaRPr lang="en-US"/>
            </a:p>
          </p:txBody>
        </p:sp>
        <p:sp>
          <p:nvSpPr>
            <p:cNvPr id="65598" name="Freeform 143"/>
            <p:cNvSpPr>
              <a:spLocks noEditPoints="1"/>
            </p:cNvSpPr>
            <p:nvPr/>
          </p:nvSpPr>
          <p:spPr bwMode="auto">
            <a:xfrm>
              <a:off x="1788" y="2392"/>
              <a:ext cx="555" cy="49"/>
            </a:xfrm>
            <a:custGeom>
              <a:avLst/>
              <a:gdLst>
                <a:gd name="T0" fmla="*/ 0 w 8906"/>
                <a:gd name="T1" fmla="*/ 0 h 800"/>
                <a:gd name="T2" fmla="*/ 0 w 8906"/>
                <a:gd name="T3" fmla="*/ 0 h 800"/>
                <a:gd name="T4" fmla="*/ 0 w 8906"/>
                <a:gd name="T5" fmla="*/ 0 h 800"/>
                <a:gd name="T6" fmla="*/ 0 w 8906"/>
                <a:gd name="T7" fmla="*/ 0 h 800"/>
                <a:gd name="T8" fmla="*/ 0 w 8906"/>
                <a:gd name="T9" fmla="*/ 0 h 800"/>
                <a:gd name="T10" fmla="*/ 0 w 8906"/>
                <a:gd name="T11" fmla="*/ 0 h 800"/>
                <a:gd name="T12" fmla="*/ 0 w 8906"/>
                <a:gd name="T13" fmla="*/ 0 h 800"/>
                <a:gd name="T14" fmla="*/ 0 w 8906"/>
                <a:gd name="T15" fmla="*/ 0 h 800"/>
                <a:gd name="T16" fmla="*/ 0 w 8906"/>
                <a:gd name="T17" fmla="*/ 0 h 800"/>
                <a:gd name="T18" fmla="*/ 0 w 8906"/>
                <a:gd name="T19" fmla="*/ 0 h 800"/>
                <a:gd name="T20" fmla="*/ 0 w 8906"/>
                <a:gd name="T21" fmla="*/ 0 h 80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906"/>
                <a:gd name="T34" fmla="*/ 0 h 800"/>
                <a:gd name="T35" fmla="*/ 8906 w 8906"/>
                <a:gd name="T36" fmla="*/ 800 h 80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906" h="800">
                  <a:moveTo>
                    <a:pt x="67" y="327"/>
                  </a:moveTo>
                  <a:lnTo>
                    <a:pt x="8240" y="333"/>
                  </a:lnTo>
                  <a:cubicBezTo>
                    <a:pt x="8277" y="333"/>
                    <a:pt x="8306" y="363"/>
                    <a:pt x="8306" y="400"/>
                  </a:cubicBezTo>
                  <a:cubicBezTo>
                    <a:pt x="8306" y="437"/>
                    <a:pt x="8277" y="466"/>
                    <a:pt x="8240" y="466"/>
                  </a:cubicBezTo>
                  <a:lnTo>
                    <a:pt x="66" y="460"/>
                  </a:lnTo>
                  <a:cubicBezTo>
                    <a:pt x="30" y="460"/>
                    <a:pt x="0" y="430"/>
                    <a:pt x="0" y="393"/>
                  </a:cubicBezTo>
                  <a:cubicBezTo>
                    <a:pt x="0" y="357"/>
                    <a:pt x="30" y="327"/>
                    <a:pt x="67" y="327"/>
                  </a:cubicBezTo>
                  <a:close/>
                  <a:moveTo>
                    <a:pt x="8107" y="0"/>
                  </a:moveTo>
                  <a:lnTo>
                    <a:pt x="8906" y="400"/>
                  </a:lnTo>
                  <a:lnTo>
                    <a:pt x="8106" y="800"/>
                  </a:lnTo>
                  <a:lnTo>
                    <a:pt x="8107" y="0"/>
                  </a:lnTo>
                  <a:close/>
                </a:path>
              </a:pathLst>
            </a:custGeom>
            <a:solidFill>
              <a:srgbClr val="000000"/>
            </a:solidFill>
            <a:ln w="1588">
              <a:solidFill>
                <a:srgbClr val="000000"/>
              </a:solidFill>
              <a:bevel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65599" name="Rectangle 144"/>
            <p:cNvSpPr>
              <a:spLocks noChangeArrowheads="1"/>
            </p:cNvSpPr>
            <p:nvPr/>
          </p:nvSpPr>
          <p:spPr bwMode="auto">
            <a:xfrm>
              <a:off x="2090" y="2277"/>
              <a:ext cx="81" cy="1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500" b="1" i="1">
                  <a:solidFill>
                    <a:srgbClr val="000000"/>
                  </a:solidFill>
                  <a:latin typeface="Times New Roman" pitchFamily="18" charset="0"/>
                </a:rPr>
                <a:t>Q</a:t>
              </a:r>
              <a:endParaRPr lang="en-US"/>
            </a:p>
          </p:txBody>
        </p:sp>
        <p:sp>
          <p:nvSpPr>
            <p:cNvPr id="65600" name="Rectangle 145"/>
            <p:cNvSpPr>
              <a:spLocks noChangeArrowheads="1"/>
            </p:cNvSpPr>
            <p:nvPr/>
          </p:nvSpPr>
          <p:spPr bwMode="auto">
            <a:xfrm>
              <a:off x="2173" y="2277"/>
              <a:ext cx="28" cy="1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500" b="1" i="1">
                  <a:solidFill>
                    <a:srgbClr val="000000"/>
                  </a:solidFill>
                  <a:latin typeface="Times New Roman" pitchFamily="18" charset="0"/>
                </a:rPr>
                <a:t> </a:t>
              </a:r>
              <a:endParaRPr lang="en-US"/>
            </a:p>
          </p:txBody>
        </p:sp>
        <p:sp>
          <p:nvSpPr>
            <p:cNvPr id="65601" name="Freeform 146"/>
            <p:cNvSpPr>
              <a:spLocks noEditPoints="1"/>
            </p:cNvSpPr>
            <p:nvPr/>
          </p:nvSpPr>
          <p:spPr bwMode="auto">
            <a:xfrm>
              <a:off x="2389" y="2800"/>
              <a:ext cx="50" cy="280"/>
            </a:xfrm>
            <a:custGeom>
              <a:avLst/>
              <a:gdLst>
                <a:gd name="T0" fmla="*/ 29 w 50"/>
                <a:gd name="T1" fmla="*/ 0 h 280"/>
                <a:gd name="T2" fmla="*/ 29 w 50"/>
                <a:gd name="T3" fmla="*/ 238 h 280"/>
                <a:gd name="T4" fmla="*/ 21 w 50"/>
                <a:gd name="T5" fmla="*/ 238 h 280"/>
                <a:gd name="T6" fmla="*/ 20 w 50"/>
                <a:gd name="T7" fmla="*/ 0 h 280"/>
                <a:gd name="T8" fmla="*/ 29 w 50"/>
                <a:gd name="T9" fmla="*/ 0 h 280"/>
                <a:gd name="T10" fmla="*/ 50 w 50"/>
                <a:gd name="T11" fmla="*/ 230 h 280"/>
                <a:gd name="T12" fmla="*/ 25 w 50"/>
                <a:gd name="T13" fmla="*/ 280 h 280"/>
                <a:gd name="T14" fmla="*/ 0 w 50"/>
                <a:gd name="T15" fmla="*/ 230 h 280"/>
                <a:gd name="T16" fmla="*/ 50 w 50"/>
                <a:gd name="T17" fmla="*/ 230 h 28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50"/>
                <a:gd name="T28" fmla="*/ 0 h 280"/>
                <a:gd name="T29" fmla="*/ 50 w 50"/>
                <a:gd name="T30" fmla="*/ 280 h 28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50" h="280">
                  <a:moveTo>
                    <a:pt x="29" y="0"/>
                  </a:moveTo>
                  <a:lnTo>
                    <a:pt x="29" y="238"/>
                  </a:lnTo>
                  <a:lnTo>
                    <a:pt x="21" y="238"/>
                  </a:lnTo>
                  <a:lnTo>
                    <a:pt x="20" y="0"/>
                  </a:lnTo>
                  <a:lnTo>
                    <a:pt x="29" y="0"/>
                  </a:lnTo>
                  <a:close/>
                  <a:moveTo>
                    <a:pt x="50" y="230"/>
                  </a:moveTo>
                  <a:lnTo>
                    <a:pt x="25" y="280"/>
                  </a:lnTo>
                  <a:lnTo>
                    <a:pt x="0" y="230"/>
                  </a:lnTo>
                  <a:lnTo>
                    <a:pt x="50" y="230"/>
                  </a:lnTo>
                  <a:close/>
                </a:path>
              </a:pathLst>
            </a:custGeom>
            <a:solidFill>
              <a:srgbClr val="000000"/>
            </a:solidFill>
            <a:ln w="1588">
              <a:solidFill>
                <a:srgbClr val="000000"/>
              </a:solidFill>
              <a:bevel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65602" name="Rectangle 147"/>
            <p:cNvSpPr>
              <a:spLocks noChangeArrowheads="1"/>
            </p:cNvSpPr>
            <p:nvPr/>
          </p:nvSpPr>
          <p:spPr bwMode="auto">
            <a:xfrm>
              <a:off x="2101" y="2871"/>
              <a:ext cx="80" cy="1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500" b="1" i="1">
                  <a:solidFill>
                    <a:srgbClr val="000000"/>
                  </a:solidFill>
                  <a:latin typeface="Times New Roman" pitchFamily="18" charset="0"/>
                </a:rPr>
                <a:t>Q</a:t>
              </a:r>
              <a:endParaRPr lang="en-US"/>
            </a:p>
          </p:txBody>
        </p:sp>
        <p:sp>
          <p:nvSpPr>
            <p:cNvPr id="65603" name="Rectangle 148"/>
            <p:cNvSpPr>
              <a:spLocks noChangeArrowheads="1"/>
            </p:cNvSpPr>
            <p:nvPr/>
          </p:nvSpPr>
          <p:spPr bwMode="auto">
            <a:xfrm>
              <a:off x="2184" y="2871"/>
              <a:ext cx="37" cy="1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500" b="1" i="1">
                  <a:solidFill>
                    <a:srgbClr val="000000"/>
                  </a:solidFill>
                  <a:latin typeface="Times New Roman" pitchFamily="18" charset="0"/>
                </a:rPr>
                <a:t>-</a:t>
              </a:r>
              <a:endParaRPr lang="en-US"/>
            </a:p>
          </p:txBody>
        </p:sp>
        <p:sp>
          <p:nvSpPr>
            <p:cNvPr id="65604" name="Rectangle 149"/>
            <p:cNvSpPr>
              <a:spLocks noChangeArrowheads="1"/>
            </p:cNvSpPr>
            <p:nvPr/>
          </p:nvSpPr>
          <p:spPr bwMode="auto">
            <a:xfrm>
              <a:off x="2223" y="2871"/>
              <a:ext cx="155" cy="1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500" b="1" i="1">
                  <a:solidFill>
                    <a:srgbClr val="000000"/>
                  </a:solidFill>
                  <a:latin typeface="Times New Roman" pitchFamily="18" charset="0"/>
                </a:rPr>
                <a:t>QA</a:t>
              </a:r>
              <a:endParaRPr lang="en-US"/>
            </a:p>
          </p:txBody>
        </p:sp>
        <p:sp>
          <p:nvSpPr>
            <p:cNvPr id="65605" name="Rectangle 150"/>
            <p:cNvSpPr>
              <a:spLocks noChangeArrowheads="1"/>
            </p:cNvSpPr>
            <p:nvPr/>
          </p:nvSpPr>
          <p:spPr bwMode="auto">
            <a:xfrm>
              <a:off x="2385" y="2871"/>
              <a:ext cx="28" cy="1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500" b="1" i="1">
                  <a:solidFill>
                    <a:srgbClr val="000000"/>
                  </a:solidFill>
                  <a:latin typeface="Times New Roman" pitchFamily="18" charset="0"/>
                </a:rPr>
                <a:t> </a:t>
              </a:r>
              <a:endParaRPr lang="en-US"/>
            </a:p>
          </p:txBody>
        </p:sp>
        <p:sp>
          <p:nvSpPr>
            <p:cNvPr id="65606" name="Rectangle 151"/>
            <p:cNvSpPr>
              <a:spLocks noChangeArrowheads="1"/>
            </p:cNvSpPr>
            <p:nvPr/>
          </p:nvSpPr>
          <p:spPr bwMode="auto">
            <a:xfrm>
              <a:off x="1117" y="3245"/>
              <a:ext cx="124" cy="1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500" b="1">
                  <a:solidFill>
                    <a:srgbClr val="000000"/>
                  </a:solidFill>
                  <a:latin typeface="Times New Roman" pitchFamily="18" charset="0"/>
                </a:rPr>
                <a:t>P0</a:t>
              </a:r>
              <a:endParaRPr lang="en-US"/>
            </a:p>
          </p:txBody>
        </p:sp>
        <p:sp>
          <p:nvSpPr>
            <p:cNvPr id="65607" name="Rectangle 152"/>
            <p:cNvSpPr>
              <a:spLocks noChangeArrowheads="1"/>
            </p:cNvSpPr>
            <p:nvPr/>
          </p:nvSpPr>
          <p:spPr bwMode="auto">
            <a:xfrm>
              <a:off x="1247" y="3245"/>
              <a:ext cx="28" cy="1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500" b="1">
                  <a:solidFill>
                    <a:srgbClr val="000000"/>
                  </a:solidFill>
                  <a:latin typeface="Times New Roman" pitchFamily="18" charset="0"/>
                </a:rPr>
                <a:t> </a:t>
              </a:r>
              <a:endParaRPr lang="en-US"/>
            </a:p>
          </p:txBody>
        </p:sp>
        <p:grpSp>
          <p:nvGrpSpPr>
            <p:cNvPr id="10" name="Group 153"/>
            <p:cNvGrpSpPr>
              <a:grpSpLocks/>
            </p:cNvGrpSpPr>
            <p:nvPr/>
          </p:nvGrpSpPr>
          <p:grpSpPr bwMode="auto">
            <a:xfrm>
              <a:off x="1472" y="2476"/>
              <a:ext cx="428" cy="159"/>
              <a:chOff x="1472" y="2476"/>
              <a:chExt cx="428" cy="159"/>
            </a:xfrm>
          </p:grpSpPr>
          <p:sp>
            <p:nvSpPr>
              <p:cNvPr id="65697" name="Rectangle 154"/>
              <p:cNvSpPr>
                <a:spLocks noChangeArrowheads="1"/>
              </p:cNvSpPr>
              <p:nvPr/>
            </p:nvSpPr>
            <p:spPr bwMode="auto">
              <a:xfrm>
                <a:off x="1472" y="2476"/>
                <a:ext cx="428" cy="159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65698" name="Rectangle 155"/>
              <p:cNvSpPr>
                <a:spLocks noChangeArrowheads="1"/>
              </p:cNvSpPr>
              <p:nvPr/>
            </p:nvSpPr>
            <p:spPr bwMode="auto">
              <a:xfrm>
                <a:off x="1472" y="2476"/>
                <a:ext cx="428" cy="159"/>
              </a:xfrm>
              <a:prstGeom prst="rect">
                <a:avLst/>
              </a:prstGeom>
              <a:noFill/>
              <a:ln w="30163" cap="rnd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</p:grpSp>
        <p:sp>
          <p:nvSpPr>
            <p:cNvPr id="65609" name="Rectangle 156"/>
            <p:cNvSpPr>
              <a:spLocks noChangeArrowheads="1"/>
            </p:cNvSpPr>
            <p:nvPr/>
          </p:nvSpPr>
          <p:spPr bwMode="auto">
            <a:xfrm>
              <a:off x="1592" y="2516"/>
              <a:ext cx="96" cy="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900" b="1">
                  <a:solidFill>
                    <a:srgbClr val="000000"/>
                  </a:solidFill>
                  <a:latin typeface="Times New Roman" pitchFamily="18" charset="0"/>
                </a:rPr>
                <a:t>RC</a:t>
              </a:r>
              <a:endParaRPr lang="en-US"/>
            </a:p>
          </p:txBody>
        </p:sp>
        <p:sp>
          <p:nvSpPr>
            <p:cNvPr id="65610" name="Rectangle 157"/>
            <p:cNvSpPr>
              <a:spLocks noChangeArrowheads="1"/>
            </p:cNvSpPr>
            <p:nvPr/>
          </p:nvSpPr>
          <p:spPr bwMode="auto">
            <a:xfrm>
              <a:off x="1700" y="2516"/>
              <a:ext cx="72" cy="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900" b="1">
                  <a:solidFill>
                    <a:srgbClr val="000000"/>
                  </a:solidFill>
                  <a:latin typeface="Times New Roman" pitchFamily="18" charset="0"/>
                </a:rPr>
                <a:t>=1</a:t>
              </a:r>
              <a:endParaRPr lang="en-US"/>
            </a:p>
          </p:txBody>
        </p:sp>
        <p:sp>
          <p:nvSpPr>
            <p:cNvPr id="65611" name="Rectangle 158"/>
            <p:cNvSpPr>
              <a:spLocks noChangeArrowheads="1"/>
            </p:cNvSpPr>
            <p:nvPr/>
          </p:nvSpPr>
          <p:spPr bwMode="auto">
            <a:xfrm>
              <a:off x="1781" y="2516"/>
              <a:ext cx="17" cy="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900" b="1">
                  <a:solidFill>
                    <a:srgbClr val="000000"/>
                  </a:solidFill>
                  <a:latin typeface="Times New Roman" pitchFamily="18" charset="0"/>
                </a:rPr>
                <a:t> </a:t>
              </a:r>
              <a:endParaRPr lang="en-US"/>
            </a:p>
          </p:txBody>
        </p:sp>
        <p:grpSp>
          <p:nvGrpSpPr>
            <p:cNvPr id="11" name="Group 159"/>
            <p:cNvGrpSpPr>
              <a:grpSpLocks/>
            </p:cNvGrpSpPr>
            <p:nvPr/>
          </p:nvGrpSpPr>
          <p:grpSpPr bwMode="auto">
            <a:xfrm>
              <a:off x="1897" y="2471"/>
              <a:ext cx="598" cy="162"/>
              <a:chOff x="1897" y="2471"/>
              <a:chExt cx="598" cy="162"/>
            </a:xfrm>
          </p:grpSpPr>
          <p:sp>
            <p:nvSpPr>
              <p:cNvPr id="65628" name="Line 160"/>
              <p:cNvSpPr>
                <a:spLocks noChangeShapeType="1"/>
              </p:cNvSpPr>
              <p:nvPr/>
            </p:nvSpPr>
            <p:spPr bwMode="auto">
              <a:xfrm flipH="1">
                <a:off x="1897" y="2547"/>
                <a:ext cx="598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grpSp>
            <p:nvGrpSpPr>
              <p:cNvPr id="12" name="Group 161"/>
              <p:cNvGrpSpPr>
                <a:grpSpLocks/>
              </p:cNvGrpSpPr>
              <p:nvPr/>
            </p:nvGrpSpPr>
            <p:grpSpPr bwMode="auto">
              <a:xfrm>
                <a:off x="1970" y="2471"/>
                <a:ext cx="415" cy="162"/>
                <a:chOff x="1970" y="2471"/>
                <a:chExt cx="415" cy="162"/>
              </a:xfrm>
            </p:grpSpPr>
            <p:grpSp>
              <p:nvGrpSpPr>
                <p:cNvPr id="13" name="Group 162"/>
                <p:cNvGrpSpPr>
                  <a:grpSpLocks/>
                </p:cNvGrpSpPr>
                <p:nvPr/>
              </p:nvGrpSpPr>
              <p:grpSpPr bwMode="auto">
                <a:xfrm>
                  <a:off x="1970" y="2471"/>
                  <a:ext cx="77" cy="162"/>
                  <a:chOff x="1970" y="2471"/>
                  <a:chExt cx="77" cy="162"/>
                </a:xfrm>
              </p:grpSpPr>
              <p:sp>
                <p:nvSpPr>
                  <p:cNvPr id="65695" name="Oval 163"/>
                  <p:cNvSpPr>
                    <a:spLocks noChangeArrowheads="1"/>
                  </p:cNvSpPr>
                  <p:nvPr/>
                </p:nvSpPr>
                <p:spPr bwMode="auto">
                  <a:xfrm>
                    <a:off x="1970" y="2471"/>
                    <a:ext cx="77" cy="162"/>
                  </a:xfrm>
                  <a:prstGeom prst="ellipse">
                    <a:avLst/>
                  </a:prstGeom>
                  <a:solidFill>
                    <a:srgbClr val="FFFFFF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cs-CZ"/>
                  </a:p>
                </p:txBody>
              </p:sp>
              <p:sp>
                <p:nvSpPr>
                  <p:cNvPr id="65696" name="Oval 164"/>
                  <p:cNvSpPr>
                    <a:spLocks noChangeArrowheads="1"/>
                  </p:cNvSpPr>
                  <p:nvPr/>
                </p:nvSpPr>
                <p:spPr bwMode="auto">
                  <a:xfrm>
                    <a:off x="1970" y="2471"/>
                    <a:ext cx="77" cy="162"/>
                  </a:xfrm>
                  <a:prstGeom prst="ellipse">
                    <a:avLst/>
                  </a:prstGeom>
                  <a:noFill/>
                  <a:ln w="1270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cs-CZ"/>
                  </a:p>
                </p:txBody>
              </p:sp>
            </p:grpSp>
            <p:grpSp>
              <p:nvGrpSpPr>
                <p:cNvPr id="14" name="Group 165"/>
                <p:cNvGrpSpPr>
                  <a:grpSpLocks/>
                </p:cNvGrpSpPr>
                <p:nvPr/>
              </p:nvGrpSpPr>
              <p:grpSpPr bwMode="auto">
                <a:xfrm>
                  <a:off x="1987" y="2471"/>
                  <a:ext cx="77" cy="162"/>
                  <a:chOff x="1987" y="2471"/>
                  <a:chExt cx="77" cy="162"/>
                </a:xfrm>
              </p:grpSpPr>
              <p:sp>
                <p:nvSpPr>
                  <p:cNvPr id="65693" name="Oval 166"/>
                  <p:cNvSpPr>
                    <a:spLocks noChangeArrowheads="1"/>
                  </p:cNvSpPr>
                  <p:nvPr/>
                </p:nvSpPr>
                <p:spPr bwMode="auto">
                  <a:xfrm>
                    <a:off x="1987" y="2471"/>
                    <a:ext cx="77" cy="162"/>
                  </a:xfrm>
                  <a:prstGeom prst="ellipse">
                    <a:avLst/>
                  </a:prstGeom>
                  <a:solidFill>
                    <a:srgbClr val="FFFFFF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cs-CZ"/>
                  </a:p>
                </p:txBody>
              </p:sp>
              <p:sp>
                <p:nvSpPr>
                  <p:cNvPr id="65694" name="Oval 167"/>
                  <p:cNvSpPr>
                    <a:spLocks noChangeArrowheads="1"/>
                  </p:cNvSpPr>
                  <p:nvPr/>
                </p:nvSpPr>
                <p:spPr bwMode="auto">
                  <a:xfrm>
                    <a:off x="1987" y="2471"/>
                    <a:ext cx="77" cy="162"/>
                  </a:xfrm>
                  <a:prstGeom prst="ellipse">
                    <a:avLst/>
                  </a:prstGeom>
                  <a:noFill/>
                  <a:ln w="1270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cs-CZ"/>
                  </a:p>
                </p:txBody>
              </p:sp>
            </p:grpSp>
            <p:grpSp>
              <p:nvGrpSpPr>
                <p:cNvPr id="15" name="Group 168"/>
                <p:cNvGrpSpPr>
                  <a:grpSpLocks/>
                </p:cNvGrpSpPr>
                <p:nvPr/>
              </p:nvGrpSpPr>
              <p:grpSpPr bwMode="auto">
                <a:xfrm>
                  <a:off x="2004" y="2471"/>
                  <a:ext cx="77" cy="162"/>
                  <a:chOff x="2004" y="2471"/>
                  <a:chExt cx="77" cy="162"/>
                </a:xfrm>
              </p:grpSpPr>
              <p:sp>
                <p:nvSpPr>
                  <p:cNvPr id="65691" name="Oval 169"/>
                  <p:cNvSpPr>
                    <a:spLocks noChangeArrowheads="1"/>
                  </p:cNvSpPr>
                  <p:nvPr/>
                </p:nvSpPr>
                <p:spPr bwMode="auto">
                  <a:xfrm>
                    <a:off x="2004" y="2471"/>
                    <a:ext cx="77" cy="162"/>
                  </a:xfrm>
                  <a:prstGeom prst="ellipse">
                    <a:avLst/>
                  </a:prstGeom>
                  <a:solidFill>
                    <a:srgbClr val="FFFFFF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cs-CZ"/>
                  </a:p>
                </p:txBody>
              </p:sp>
              <p:sp>
                <p:nvSpPr>
                  <p:cNvPr id="65692" name="Oval 170"/>
                  <p:cNvSpPr>
                    <a:spLocks noChangeArrowheads="1"/>
                  </p:cNvSpPr>
                  <p:nvPr/>
                </p:nvSpPr>
                <p:spPr bwMode="auto">
                  <a:xfrm>
                    <a:off x="2004" y="2471"/>
                    <a:ext cx="77" cy="162"/>
                  </a:xfrm>
                  <a:prstGeom prst="ellipse">
                    <a:avLst/>
                  </a:prstGeom>
                  <a:noFill/>
                  <a:ln w="1270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cs-CZ"/>
                  </a:p>
                </p:txBody>
              </p:sp>
            </p:grpSp>
            <p:grpSp>
              <p:nvGrpSpPr>
                <p:cNvPr id="16" name="Group 171"/>
                <p:cNvGrpSpPr>
                  <a:grpSpLocks/>
                </p:cNvGrpSpPr>
                <p:nvPr/>
              </p:nvGrpSpPr>
              <p:grpSpPr bwMode="auto">
                <a:xfrm>
                  <a:off x="2021" y="2471"/>
                  <a:ext cx="77" cy="162"/>
                  <a:chOff x="2021" y="2471"/>
                  <a:chExt cx="77" cy="162"/>
                </a:xfrm>
              </p:grpSpPr>
              <p:sp>
                <p:nvSpPr>
                  <p:cNvPr id="65689" name="Oval 172"/>
                  <p:cNvSpPr>
                    <a:spLocks noChangeArrowheads="1"/>
                  </p:cNvSpPr>
                  <p:nvPr/>
                </p:nvSpPr>
                <p:spPr bwMode="auto">
                  <a:xfrm>
                    <a:off x="2021" y="2471"/>
                    <a:ext cx="77" cy="162"/>
                  </a:xfrm>
                  <a:prstGeom prst="ellipse">
                    <a:avLst/>
                  </a:prstGeom>
                  <a:solidFill>
                    <a:srgbClr val="FFFFFF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cs-CZ"/>
                  </a:p>
                </p:txBody>
              </p:sp>
              <p:sp>
                <p:nvSpPr>
                  <p:cNvPr id="65690" name="Oval 173"/>
                  <p:cNvSpPr>
                    <a:spLocks noChangeArrowheads="1"/>
                  </p:cNvSpPr>
                  <p:nvPr/>
                </p:nvSpPr>
                <p:spPr bwMode="auto">
                  <a:xfrm>
                    <a:off x="2021" y="2471"/>
                    <a:ext cx="77" cy="162"/>
                  </a:xfrm>
                  <a:prstGeom prst="ellipse">
                    <a:avLst/>
                  </a:prstGeom>
                  <a:noFill/>
                  <a:ln w="1270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cs-CZ"/>
                  </a:p>
                </p:txBody>
              </p:sp>
            </p:grpSp>
            <p:grpSp>
              <p:nvGrpSpPr>
                <p:cNvPr id="17" name="Group 174"/>
                <p:cNvGrpSpPr>
                  <a:grpSpLocks/>
                </p:cNvGrpSpPr>
                <p:nvPr/>
              </p:nvGrpSpPr>
              <p:grpSpPr bwMode="auto">
                <a:xfrm>
                  <a:off x="2038" y="2471"/>
                  <a:ext cx="77" cy="162"/>
                  <a:chOff x="2038" y="2471"/>
                  <a:chExt cx="77" cy="162"/>
                </a:xfrm>
              </p:grpSpPr>
              <p:sp>
                <p:nvSpPr>
                  <p:cNvPr id="65687" name="Oval 175"/>
                  <p:cNvSpPr>
                    <a:spLocks noChangeArrowheads="1"/>
                  </p:cNvSpPr>
                  <p:nvPr/>
                </p:nvSpPr>
                <p:spPr bwMode="auto">
                  <a:xfrm>
                    <a:off x="2038" y="2471"/>
                    <a:ext cx="77" cy="162"/>
                  </a:xfrm>
                  <a:prstGeom prst="ellipse">
                    <a:avLst/>
                  </a:prstGeom>
                  <a:solidFill>
                    <a:srgbClr val="FFFFFF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cs-CZ"/>
                  </a:p>
                </p:txBody>
              </p:sp>
              <p:sp>
                <p:nvSpPr>
                  <p:cNvPr id="65688" name="Oval 176"/>
                  <p:cNvSpPr>
                    <a:spLocks noChangeArrowheads="1"/>
                  </p:cNvSpPr>
                  <p:nvPr/>
                </p:nvSpPr>
                <p:spPr bwMode="auto">
                  <a:xfrm>
                    <a:off x="2038" y="2471"/>
                    <a:ext cx="77" cy="162"/>
                  </a:xfrm>
                  <a:prstGeom prst="ellipse">
                    <a:avLst/>
                  </a:prstGeom>
                  <a:noFill/>
                  <a:ln w="1270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cs-CZ"/>
                  </a:p>
                </p:txBody>
              </p:sp>
            </p:grpSp>
            <p:grpSp>
              <p:nvGrpSpPr>
                <p:cNvPr id="18" name="Group 177"/>
                <p:cNvGrpSpPr>
                  <a:grpSpLocks/>
                </p:cNvGrpSpPr>
                <p:nvPr/>
              </p:nvGrpSpPr>
              <p:grpSpPr bwMode="auto">
                <a:xfrm>
                  <a:off x="2055" y="2471"/>
                  <a:ext cx="77" cy="162"/>
                  <a:chOff x="2055" y="2471"/>
                  <a:chExt cx="77" cy="162"/>
                </a:xfrm>
              </p:grpSpPr>
              <p:sp>
                <p:nvSpPr>
                  <p:cNvPr id="65685" name="Oval 178"/>
                  <p:cNvSpPr>
                    <a:spLocks noChangeArrowheads="1"/>
                  </p:cNvSpPr>
                  <p:nvPr/>
                </p:nvSpPr>
                <p:spPr bwMode="auto">
                  <a:xfrm>
                    <a:off x="2055" y="2471"/>
                    <a:ext cx="77" cy="162"/>
                  </a:xfrm>
                  <a:prstGeom prst="ellipse">
                    <a:avLst/>
                  </a:prstGeom>
                  <a:solidFill>
                    <a:srgbClr val="FFFFFF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cs-CZ"/>
                  </a:p>
                </p:txBody>
              </p:sp>
              <p:sp>
                <p:nvSpPr>
                  <p:cNvPr id="65686" name="Oval 179"/>
                  <p:cNvSpPr>
                    <a:spLocks noChangeArrowheads="1"/>
                  </p:cNvSpPr>
                  <p:nvPr/>
                </p:nvSpPr>
                <p:spPr bwMode="auto">
                  <a:xfrm>
                    <a:off x="2055" y="2471"/>
                    <a:ext cx="77" cy="162"/>
                  </a:xfrm>
                  <a:prstGeom prst="ellipse">
                    <a:avLst/>
                  </a:prstGeom>
                  <a:noFill/>
                  <a:ln w="1270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cs-CZ"/>
                  </a:p>
                </p:txBody>
              </p:sp>
            </p:grpSp>
            <p:grpSp>
              <p:nvGrpSpPr>
                <p:cNvPr id="19" name="Group 180"/>
                <p:cNvGrpSpPr>
                  <a:grpSpLocks/>
                </p:cNvGrpSpPr>
                <p:nvPr/>
              </p:nvGrpSpPr>
              <p:grpSpPr bwMode="auto">
                <a:xfrm>
                  <a:off x="2072" y="2471"/>
                  <a:ext cx="77" cy="162"/>
                  <a:chOff x="2072" y="2471"/>
                  <a:chExt cx="77" cy="162"/>
                </a:xfrm>
              </p:grpSpPr>
              <p:sp>
                <p:nvSpPr>
                  <p:cNvPr id="65683" name="Oval 181"/>
                  <p:cNvSpPr>
                    <a:spLocks noChangeArrowheads="1"/>
                  </p:cNvSpPr>
                  <p:nvPr/>
                </p:nvSpPr>
                <p:spPr bwMode="auto">
                  <a:xfrm>
                    <a:off x="2072" y="2471"/>
                    <a:ext cx="77" cy="162"/>
                  </a:xfrm>
                  <a:prstGeom prst="ellipse">
                    <a:avLst/>
                  </a:prstGeom>
                  <a:solidFill>
                    <a:srgbClr val="FFFFFF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cs-CZ"/>
                  </a:p>
                </p:txBody>
              </p:sp>
              <p:sp>
                <p:nvSpPr>
                  <p:cNvPr id="65684" name="Oval 182"/>
                  <p:cNvSpPr>
                    <a:spLocks noChangeArrowheads="1"/>
                  </p:cNvSpPr>
                  <p:nvPr/>
                </p:nvSpPr>
                <p:spPr bwMode="auto">
                  <a:xfrm>
                    <a:off x="2072" y="2471"/>
                    <a:ext cx="77" cy="162"/>
                  </a:xfrm>
                  <a:prstGeom prst="ellipse">
                    <a:avLst/>
                  </a:prstGeom>
                  <a:noFill/>
                  <a:ln w="1270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cs-CZ"/>
                  </a:p>
                </p:txBody>
              </p:sp>
            </p:grpSp>
            <p:grpSp>
              <p:nvGrpSpPr>
                <p:cNvPr id="20" name="Group 183"/>
                <p:cNvGrpSpPr>
                  <a:grpSpLocks/>
                </p:cNvGrpSpPr>
                <p:nvPr/>
              </p:nvGrpSpPr>
              <p:grpSpPr bwMode="auto">
                <a:xfrm>
                  <a:off x="2089" y="2471"/>
                  <a:ext cx="77" cy="162"/>
                  <a:chOff x="2089" y="2471"/>
                  <a:chExt cx="77" cy="162"/>
                </a:xfrm>
              </p:grpSpPr>
              <p:sp>
                <p:nvSpPr>
                  <p:cNvPr id="65681" name="Oval 184"/>
                  <p:cNvSpPr>
                    <a:spLocks noChangeArrowheads="1"/>
                  </p:cNvSpPr>
                  <p:nvPr/>
                </p:nvSpPr>
                <p:spPr bwMode="auto">
                  <a:xfrm>
                    <a:off x="2089" y="2471"/>
                    <a:ext cx="77" cy="162"/>
                  </a:xfrm>
                  <a:prstGeom prst="ellipse">
                    <a:avLst/>
                  </a:prstGeom>
                  <a:solidFill>
                    <a:srgbClr val="FFFFFF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cs-CZ"/>
                  </a:p>
                </p:txBody>
              </p:sp>
              <p:sp>
                <p:nvSpPr>
                  <p:cNvPr id="65682" name="Oval 185"/>
                  <p:cNvSpPr>
                    <a:spLocks noChangeArrowheads="1"/>
                  </p:cNvSpPr>
                  <p:nvPr/>
                </p:nvSpPr>
                <p:spPr bwMode="auto">
                  <a:xfrm>
                    <a:off x="2089" y="2471"/>
                    <a:ext cx="77" cy="162"/>
                  </a:xfrm>
                  <a:prstGeom prst="ellipse">
                    <a:avLst/>
                  </a:prstGeom>
                  <a:noFill/>
                  <a:ln w="1270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cs-CZ"/>
                  </a:p>
                </p:txBody>
              </p:sp>
            </p:grpSp>
            <p:grpSp>
              <p:nvGrpSpPr>
                <p:cNvPr id="21" name="Group 186"/>
                <p:cNvGrpSpPr>
                  <a:grpSpLocks/>
                </p:cNvGrpSpPr>
                <p:nvPr/>
              </p:nvGrpSpPr>
              <p:grpSpPr bwMode="auto">
                <a:xfrm>
                  <a:off x="2106" y="2471"/>
                  <a:ext cx="77" cy="162"/>
                  <a:chOff x="2106" y="2471"/>
                  <a:chExt cx="77" cy="162"/>
                </a:xfrm>
              </p:grpSpPr>
              <p:sp>
                <p:nvSpPr>
                  <p:cNvPr id="65679" name="Oval 187"/>
                  <p:cNvSpPr>
                    <a:spLocks noChangeArrowheads="1"/>
                  </p:cNvSpPr>
                  <p:nvPr/>
                </p:nvSpPr>
                <p:spPr bwMode="auto">
                  <a:xfrm>
                    <a:off x="2106" y="2471"/>
                    <a:ext cx="77" cy="162"/>
                  </a:xfrm>
                  <a:prstGeom prst="ellipse">
                    <a:avLst/>
                  </a:prstGeom>
                  <a:solidFill>
                    <a:srgbClr val="FFFFFF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cs-CZ"/>
                  </a:p>
                </p:txBody>
              </p:sp>
              <p:sp>
                <p:nvSpPr>
                  <p:cNvPr id="65680" name="Oval 188"/>
                  <p:cNvSpPr>
                    <a:spLocks noChangeArrowheads="1"/>
                  </p:cNvSpPr>
                  <p:nvPr/>
                </p:nvSpPr>
                <p:spPr bwMode="auto">
                  <a:xfrm>
                    <a:off x="2106" y="2471"/>
                    <a:ext cx="77" cy="162"/>
                  </a:xfrm>
                  <a:prstGeom prst="ellipse">
                    <a:avLst/>
                  </a:prstGeom>
                  <a:noFill/>
                  <a:ln w="1270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cs-CZ"/>
                  </a:p>
                </p:txBody>
              </p:sp>
            </p:grpSp>
            <p:grpSp>
              <p:nvGrpSpPr>
                <p:cNvPr id="22" name="Group 189"/>
                <p:cNvGrpSpPr>
                  <a:grpSpLocks/>
                </p:cNvGrpSpPr>
                <p:nvPr/>
              </p:nvGrpSpPr>
              <p:grpSpPr bwMode="auto">
                <a:xfrm>
                  <a:off x="2122" y="2471"/>
                  <a:ext cx="77" cy="162"/>
                  <a:chOff x="2122" y="2471"/>
                  <a:chExt cx="77" cy="162"/>
                </a:xfrm>
              </p:grpSpPr>
              <p:sp>
                <p:nvSpPr>
                  <p:cNvPr id="65677" name="Oval 190"/>
                  <p:cNvSpPr>
                    <a:spLocks noChangeArrowheads="1"/>
                  </p:cNvSpPr>
                  <p:nvPr/>
                </p:nvSpPr>
                <p:spPr bwMode="auto">
                  <a:xfrm>
                    <a:off x="2122" y="2471"/>
                    <a:ext cx="77" cy="162"/>
                  </a:xfrm>
                  <a:prstGeom prst="ellipse">
                    <a:avLst/>
                  </a:prstGeom>
                  <a:solidFill>
                    <a:srgbClr val="FFFFFF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cs-CZ"/>
                  </a:p>
                </p:txBody>
              </p:sp>
              <p:sp>
                <p:nvSpPr>
                  <p:cNvPr id="65678" name="Oval 191"/>
                  <p:cNvSpPr>
                    <a:spLocks noChangeArrowheads="1"/>
                  </p:cNvSpPr>
                  <p:nvPr/>
                </p:nvSpPr>
                <p:spPr bwMode="auto">
                  <a:xfrm>
                    <a:off x="2122" y="2471"/>
                    <a:ext cx="77" cy="162"/>
                  </a:xfrm>
                  <a:prstGeom prst="ellipse">
                    <a:avLst/>
                  </a:prstGeom>
                  <a:noFill/>
                  <a:ln w="1270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cs-CZ"/>
                  </a:p>
                </p:txBody>
              </p:sp>
            </p:grpSp>
            <p:grpSp>
              <p:nvGrpSpPr>
                <p:cNvPr id="23" name="Group 192"/>
                <p:cNvGrpSpPr>
                  <a:grpSpLocks/>
                </p:cNvGrpSpPr>
                <p:nvPr/>
              </p:nvGrpSpPr>
              <p:grpSpPr bwMode="auto">
                <a:xfrm>
                  <a:off x="2139" y="2471"/>
                  <a:ext cx="77" cy="162"/>
                  <a:chOff x="2139" y="2471"/>
                  <a:chExt cx="77" cy="162"/>
                </a:xfrm>
              </p:grpSpPr>
              <p:sp>
                <p:nvSpPr>
                  <p:cNvPr id="65675" name="Oval 193"/>
                  <p:cNvSpPr>
                    <a:spLocks noChangeArrowheads="1"/>
                  </p:cNvSpPr>
                  <p:nvPr/>
                </p:nvSpPr>
                <p:spPr bwMode="auto">
                  <a:xfrm>
                    <a:off x="2139" y="2471"/>
                    <a:ext cx="77" cy="162"/>
                  </a:xfrm>
                  <a:prstGeom prst="ellipse">
                    <a:avLst/>
                  </a:prstGeom>
                  <a:solidFill>
                    <a:srgbClr val="FFFFFF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cs-CZ"/>
                  </a:p>
                </p:txBody>
              </p:sp>
              <p:sp>
                <p:nvSpPr>
                  <p:cNvPr id="65676" name="Oval 194"/>
                  <p:cNvSpPr>
                    <a:spLocks noChangeArrowheads="1"/>
                  </p:cNvSpPr>
                  <p:nvPr/>
                </p:nvSpPr>
                <p:spPr bwMode="auto">
                  <a:xfrm>
                    <a:off x="2139" y="2471"/>
                    <a:ext cx="77" cy="162"/>
                  </a:xfrm>
                  <a:prstGeom prst="ellipse">
                    <a:avLst/>
                  </a:prstGeom>
                  <a:noFill/>
                  <a:ln w="1270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cs-CZ"/>
                  </a:p>
                </p:txBody>
              </p:sp>
            </p:grpSp>
            <p:grpSp>
              <p:nvGrpSpPr>
                <p:cNvPr id="24" name="Group 195"/>
                <p:cNvGrpSpPr>
                  <a:grpSpLocks/>
                </p:cNvGrpSpPr>
                <p:nvPr/>
              </p:nvGrpSpPr>
              <p:grpSpPr bwMode="auto">
                <a:xfrm>
                  <a:off x="2156" y="2471"/>
                  <a:ext cx="77" cy="162"/>
                  <a:chOff x="2156" y="2471"/>
                  <a:chExt cx="77" cy="162"/>
                </a:xfrm>
              </p:grpSpPr>
              <p:sp>
                <p:nvSpPr>
                  <p:cNvPr id="65673" name="Oval 196"/>
                  <p:cNvSpPr>
                    <a:spLocks noChangeArrowheads="1"/>
                  </p:cNvSpPr>
                  <p:nvPr/>
                </p:nvSpPr>
                <p:spPr bwMode="auto">
                  <a:xfrm>
                    <a:off x="2156" y="2471"/>
                    <a:ext cx="77" cy="162"/>
                  </a:xfrm>
                  <a:prstGeom prst="ellipse">
                    <a:avLst/>
                  </a:prstGeom>
                  <a:solidFill>
                    <a:srgbClr val="FFFFFF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cs-CZ"/>
                  </a:p>
                </p:txBody>
              </p:sp>
              <p:sp>
                <p:nvSpPr>
                  <p:cNvPr id="65674" name="Oval 197"/>
                  <p:cNvSpPr>
                    <a:spLocks noChangeArrowheads="1"/>
                  </p:cNvSpPr>
                  <p:nvPr/>
                </p:nvSpPr>
                <p:spPr bwMode="auto">
                  <a:xfrm>
                    <a:off x="2156" y="2471"/>
                    <a:ext cx="77" cy="162"/>
                  </a:xfrm>
                  <a:prstGeom prst="ellipse">
                    <a:avLst/>
                  </a:prstGeom>
                  <a:noFill/>
                  <a:ln w="1270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cs-CZ"/>
                  </a:p>
                </p:txBody>
              </p:sp>
            </p:grpSp>
            <p:grpSp>
              <p:nvGrpSpPr>
                <p:cNvPr id="25" name="Group 198"/>
                <p:cNvGrpSpPr>
                  <a:grpSpLocks/>
                </p:cNvGrpSpPr>
                <p:nvPr/>
              </p:nvGrpSpPr>
              <p:grpSpPr bwMode="auto">
                <a:xfrm>
                  <a:off x="2173" y="2471"/>
                  <a:ext cx="77" cy="162"/>
                  <a:chOff x="2173" y="2471"/>
                  <a:chExt cx="77" cy="162"/>
                </a:xfrm>
              </p:grpSpPr>
              <p:sp>
                <p:nvSpPr>
                  <p:cNvPr id="65671" name="Oval 199"/>
                  <p:cNvSpPr>
                    <a:spLocks noChangeArrowheads="1"/>
                  </p:cNvSpPr>
                  <p:nvPr/>
                </p:nvSpPr>
                <p:spPr bwMode="auto">
                  <a:xfrm>
                    <a:off x="2173" y="2471"/>
                    <a:ext cx="77" cy="162"/>
                  </a:xfrm>
                  <a:prstGeom prst="ellipse">
                    <a:avLst/>
                  </a:prstGeom>
                  <a:solidFill>
                    <a:srgbClr val="FFFFFF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cs-CZ"/>
                  </a:p>
                </p:txBody>
              </p:sp>
              <p:sp>
                <p:nvSpPr>
                  <p:cNvPr id="65672" name="Oval 200"/>
                  <p:cNvSpPr>
                    <a:spLocks noChangeArrowheads="1"/>
                  </p:cNvSpPr>
                  <p:nvPr/>
                </p:nvSpPr>
                <p:spPr bwMode="auto">
                  <a:xfrm>
                    <a:off x="2173" y="2471"/>
                    <a:ext cx="77" cy="162"/>
                  </a:xfrm>
                  <a:prstGeom prst="ellipse">
                    <a:avLst/>
                  </a:prstGeom>
                  <a:noFill/>
                  <a:ln w="1270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cs-CZ"/>
                  </a:p>
                </p:txBody>
              </p:sp>
            </p:grpSp>
            <p:grpSp>
              <p:nvGrpSpPr>
                <p:cNvPr id="26" name="Group 201"/>
                <p:cNvGrpSpPr>
                  <a:grpSpLocks/>
                </p:cNvGrpSpPr>
                <p:nvPr/>
              </p:nvGrpSpPr>
              <p:grpSpPr bwMode="auto">
                <a:xfrm>
                  <a:off x="2190" y="2471"/>
                  <a:ext cx="77" cy="162"/>
                  <a:chOff x="2190" y="2471"/>
                  <a:chExt cx="77" cy="162"/>
                </a:xfrm>
              </p:grpSpPr>
              <p:sp>
                <p:nvSpPr>
                  <p:cNvPr id="65669" name="Oval 202"/>
                  <p:cNvSpPr>
                    <a:spLocks noChangeArrowheads="1"/>
                  </p:cNvSpPr>
                  <p:nvPr/>
                </p:nvSpPr>
                <p:spPr bwMode="auto">
                  <a:xfrm>
                    <a:off x="2190" y="2471"/>
                    <a:ext cx="77" cy="162"/>
                  </a:xfrm>
                  <a:prstGeom prst="ellipse">
                    <a:avLst/>
                  </a:prstGeom>
                  <a:solidFill>
                    <a:srgbClr val="FFFFFF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cs-CZ"/>
                  </a:p>
                </p:txBody>
              </p:sp>
              <p:sp>
                <p:nvSpPr>
                  <p:cNvPr id="65670" name="Oval 203"/>
                  <p:cNvSpPr>
                    <a:spLocks noChangeArrowheads="1"/>
                  </p:cNvSpPr>
                  <p:nvPr/>
                </p:nvSpPr>
                <p:spPr bwMode="auto">
                  <a:xfrm>
                    <a:off x="2190" y="2471"/>
                    <a:ext cx="77" cy="162"/>
                  </a:xfrm>
                  <a:prstGeom prst="ellipse">
                    <a:avLst/>
                  </a:prstGeom>
                  <a:noFill/>
                  <a:ln w="1270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cs-CZ"/>
                  </a:p>
                </p:txBody>
              </p:sp>
            </p:grpSp>
            <p:grpSp>
              <p:nvGrpSpPr>
                <p:cNvPr id="27" name="Group 204"/>
                <p:cNvGrpSpPr>
                  <a:grpSpLocks/>
                </p:cNvGrpSpPr>
                <p:nvPr/>
              </p:nvGrpSpPr>
              <p:grpSpPr bwMode="auto">
                <a:xfrm>
                  <a:off x="2207" y="2471"/>
                  <a:ext cx="77" cy="162"/>
                  <a:chOff x="2207" y="2471"/>
                  <a:chExt cx="77" cy="162"/>
                </a:xfrm>
              </p:grpSpPr>
              <p:sp>
                <p:nvSpPr>
                  <p:cNvPr id="65667" name="Oval 205"/>
                  <p:cNvSpPr>
                    <a:spLocks noChangeArrowheads="1"/>
                  </p:cNvSpPr>
                  <p:nvPr/>
                </p:nvSpPr>
                <p:spPr bwMode="auto">
                  <a:xfrm>
                    <a:off x="2207" y="2471"/>
                    <a:ext cx="77" cy="162"/>
                  </a:xfrm>
                  <a:prstGeom prst="ellipse">
                    <a:avLst/>
                  </a:prstGeom>
                  <a:solidFill>
                    <a:srgbClr val="FFFFFF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cs-CZ"/>
                  </a:p>
                </p:txBody>
              </p:sp>
              <p:sp>
                <p:nvSpPr>
                  <p:cNvPr id="65668" name="Oval 206"/>
                  <p:cNvSpPr>
                    <a:spLocks noChangeArrowheads="1"/>
                  </p:cNvSpPr>
                  <p:nvPr/>
                </p:nvSpPr>
                <p:spPr bwMode="auto">
                  <a:xfrm>
                    <a:off x="2207" y="2471"/>
                    <a:ext cx="77" cy="162"/>
                  </a:xfrm>
                  <a:prstGeom prst="ellipse">
                    <a:avLst/>
                  </a:prstGeom>
                  <a:noFill/>
                  <a:ln w="1270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cs-CZ"/>
                  </a:p>
                </p:txBody>
              </p:sp>
            </p:grpSp>
            <p:grpSp>
              <p:nvGrpSpPr>
                <p:cNvPr id="28" name="Group 207"/>
                <p:cNvGrpSpPr>
                  <a:grpSpLocks/>
                </p:cNvGrpSpPr>
                <p:nvPr/>
              </p:nvGrpSpPr>
              <p:grpSpPr bwMode="auto">
                <a:xfrm>
                  <a:off x="2224" y="2471"/>
                  <a:ext cx="77" cy="162"/>
                  <a:chOff x="2224" y="2471"/>
                  <a:chExt cx="77" cy="162"/>
                </a:xfrm>
              </p:grpSpPr>
              <p:sp>
                <p:nvSpPr>
                  <p:cNvPr id="65665" name="Oval 208"/>
                  <p:cNvSpPr>
                    <a:spLocks noChangeArrowheads="1"/>
                  </p:cNvSpPr>
                  <p:nvPr/>
                </p:nvSpPr>
                <p:spPr bwMode="auto">
                  <a:xfrm>
                    <a:off x="2224" y="2471"/>
                    <a:ext cx="77" cy="162"/>
                  </a:xfrm>
                  <a:prstGeom prst="ellipse">
                    <a:avLst/>
                  </a:prstGeom>
                  <a:solidFill>
                    <a:srgbClr val="FFFFFF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cs-CZ"/>
                  </a:p>
                </p:txBody>
              </p:sp>
              <p:sp>
                <p:nvSpPr>
                  <p:cNvPr id="65666" name="Oval 209"/>
                  <p:cNvSpPr>
                    <a:spLocks noChangeArrowheads="1"/>
                  </p:cNvSpPr>
                  <p:nvPr/>
                </p:nvSpPr>
                <p:spPr bwMode="auto">
                  <a:xfrm>
                    <a:off x="2224" y="2471"/>
                    <a:ext cx="77" cy="162"/>
                  </a:xfrm>
                  <a:prstGeom prst="ellipse">
                    <a:avLst/>
                  </a:prstGeom>
                  <a:noFill/>
                  <a:ln w="1270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cs-CZ"/>
                  </a:p>
                </p:txBody>
              </p:sp>
            </p:grpSp>
            <p:grpSp>
              <p:nvGrpSpPr>
                <p:cNvPr id="29" name="Group 210"/>
                <p:cNvGrpSpPr>
                  <a:grpSpLocks/>
                </p:cNvGrpSpPr>
                <p:nvPr/>
              </p:nvGrpSpPr>
              <p:grpSpPr bwMode="auto">
                <a:xfrm>
                  <a:off x="2241" y="2471"/>
                  <a:ext cx="77" cy="162"/>
                  <a:chOff x="2241" y="2471"/>
                  <a:chExt cx="77" cy="162"/>
                </a:xfrm>
              </p:grpSpPr>
              <p:sp>
                <p:nvSpPr>
                  <p:cNvPr id="65663" name="Oval 211"/>
                  <p:cNvSpPr>
                    <a:spLocks noChangeArrowheads="1"/>
                  </p:cNvSpPr>
                  <p:nvPr/>
                </p:nvSpPr>
                <p:spPr bwMode="auto">
                  <a:xfrm>
                    <a:off x="2241" y="2471"/>
                    <a:ext cx="77" cy="162"/>
                  </a:xfrm>
                  <a:prstGeom prst="ellipse">
                    <a:avLst/>
                  </a:prstGeom>
                  <a:solidFill>
                    <a:srgbClr val="FFFFFF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cs-CZ"/>
                  </a:p>
                </p:txBody>
              </p:sp>
              <p:sp>
                <p:nvSpPr>
                  <p:cNvPr id="65664" name="Oval 212"/>
                  <p:cNvSpPr>
                    <a:spLocks noChangeArrowheads="1"/>
                  </p:cNvSpPr>
                  <p:nvPr/>
                </p:nvSpPr>
                <p:spPr bwMode="auto">
                  <a:xfrm>
                    <a:off x="2241" y="2471"/>
                    <a:ext cx="77" cy="162"/>
                  </a:xfrm>
                  <a:prstGeom prst="ellipse">
                    <a:avLst/>
                  </a:prstGeom>
                  <a:noFill/>
                  <a:ln w="1270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cs-CZ"/>
                  </a:p>
                </p:txBody>
              </p:sp>
            </p:grpSp>
            <p:grpSp>
              <p:nvGrpSpPr>
                <p:cNvPr id="30" name="Group 213"/>
                <p:cNvGrpSpPr>
                  <a:grpSpLocks/>
                </p:cNvGrpSpPr>
                <p:nvPr/>
              </p:nvGrpSpPr>
              <p:grpSpPr bwMode="auto">
                <a:xfrm>
                  <a:off x="2258" y="2471"/>
                  <a:ext cx="77" cy="162"/>
                  <a:chOff x="2258" y="2471"/>
                  <a:chExt cx="77" cy="162"/>
                </a:xfrm>
              </p:grpSpPr>
              <p:sp>
                <p:nvSpPr>
                  <p:cNvPr id="65661" name="Oval 214"/>
                  <p:cNvSpPr>
                    <a:spLocks noChangeArrowheads="1"/>
                  </p:cNvSpPr>
                  <p:nvPr/>
                </p:nvSpPr>
                <p:spPr bwMode="auto">
                  <a:xfrm>
                    <a:off x="2258" y="2471"/>
                    <a:ext cx="77" cy="162"/>
                  </a:xfrm>
                  <a:prstGeom prst="ellipse">
                    <a:avLst/>
                  </a:prstGeom>
                  <a:solidFill>
                    <a:srgbClr val="FFFFFF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cs-CZ"/>
                  </a:p>
                </p:txBody>
              </p:sp>
              <p:sp>
                <p:nvSpPr>
                  <p:cNvPr id="65662" name="Oval 215"/>
                  <p:cNvSpPr>
                    <a:spLocks noChangeArrowheads="1"/>
                  </p:cNvSpPr>
                  <p:nvPr/>
                </p:nvSpPr>
                <p:spPr bwMode="auto">
                  <a:xfrm>
                    <a:off x="2258" y="2471"/>
                    <a:ext cx="77" cy="162"/>
                  </a:xfrm>
                  <a:prstGeom prst="ellipse">
                    <a:avLst/>
                  </a:prstGeom>
                  <a:noFill/>
                  <a:ln w="1270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cs-CZ"/>
                  </a:p>
                </p:txBody>
              </p:sp>
            </p:grpSp>
            <p:grpSp>
              <p:nvGrpSpPr>
                <p:cNvPr id="31" name="Group 216"/>
                <p:cNvGrpSpPr>
                  <a:grpSpLocks/>
                </p:cNvGrpSpPr>
                <p:nvPr/>
              </p:nvGrpSpPr>
              <p:grpSpPr bwMode="auto">
                <a:xfrm>
                  <a:off x="2275" y="2471"/>
                  <a:ext cx="77" cy="162"/>
                  <a:chOff x="2275" y="2471"/>
                  <a:chExt cx="77" cy="162"/>
                </a:xfrm>
              </p:grpSpPr>
              <p:sp>
                <p:nvSpPr>
                  <p:cNvPr id="65659" name="Oval 217"/>
                  <p:cNvSpPr>
                    <a:spLocks noChangeArrowheads="1"/>
                  </p:cNvSpPr>
                  <p:nvPr/>
                </p:nvSpPr>
                <p:spPr bwMode="auto">
                  <a:xfrm>
                    <a:off x="2275" y="2471"/>
                    <a:ext cx="77" cy="162"/>
                  </a:xfrm>
                  <a:prstGeom prst="ellipse">
                    <a:avLst/>
                  </a:prstGeom>
                  <a:solidFill>
                    <a:srgbClr val="FFFFFF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cs-CZ"/>
                  </a:p>
                </p:txBody>
              </p:sp>
              <p:sp>
                <p:nvSpPr>
                  <p:cNvPr id="65660" name="Oval 218"/>
                  <p:cNvSpPr>
                    <a:spLocks noChangeArrowheads="1"/>
                  </p:cNvSpPr>
                  <p:nvPr/>
                </p:nvSpPr>
                <p:spPr bwMode="auto">
                  <a:xfrm>
                    <a:off x="2275" y="2471"/>
                    <a:ext cx="77" cy="162"/>
                  </a:xfrm>
                  <a:prstGeom prst="ellipse">
                    <a:avLst/>
                  </a:prstGeom>
                  <a:noFill/>
                  <a:ln w="1270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cs-CZ"/>
                  </a:p>
                </p:txBody>
              </p:sp>
            </p:grpSp>
            <p:grpSp>
              <p:nvGrpSpPr>
                <p:cNvPr id="65634" name="Group 219"/>
                <p:cNvGrpSpPr>
                  <a:grpSpLocks/>
                </p:cNvGrpSpPr>
                <p:nvPr/>
              </p:nvGrpSpPr>
              <p:grpSpPr bwMode="auto">
                <a:xfrm>
                  <a:off x="2291" y="2471"/>
                  <a:ext cx="77" cy="162"/>
                  <a:chOff x="2291" y="2471"/>
                  <a:chExt cx="77" cy="162"/>
                </a:xfrm>
              </p:grpSpPr>
              <p:sp>
                <p:nvSpPr>
                  <p:cNvPr id="65657" name="Oval 220"/>
                  <p:cNvSpPr>
                    <a:spLocks noChangeArrowheads="1"/>
                  </p:cNvSpPr>
                  <p:nvPr/>
                </p:nvSpPr>
                <p:spPr bwMode="auto">
                  <a:xfrm>
                    <a:off x="2291" y="2471"/>
                    <a:ext cx="77" cy="162"/>
                  </a:xfrm>
                  <a:prstGeom prst="ellipse">
                    <a:avLst/>
                  </a:prstGeom>
                  <a:solidFill>
                    <a:srgbClr val="FFFFFF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cs-CZ"/>
                  </a:p>
                </p:txBody>
              </p:sp>
              <p:sp>
                <p:nvSpPr>
                  <p:cNvPr id="65658" name="Oval 221"/>
                  <p:cNvSpPr>
                    <a:spLocks noChangeArrowheads="1"/>
                  </p:cNvSpPr>
                  <p:nvPr/>
                </p:nvSpPr>
                <p:spPr bwMode="auto">
                  <a:xfrm>
                    <a:off x="2291" y="2471"/>
                    <a:ext cx="77" cy="162"/>
                  </a:xfrm>
                  <a:prstGeom prst="ellipse">
                    <a:avLst/>
                  </a:prstGeom>
                  <a:noFill/>
                  <a:ln w="1270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cs-CZ"/>
                  </a:p>
                </p:txBody>
              </p:sp>
            </p:grpSp>
            <p:grpSp>
              <p:nvGrpSpPr>
                <p:cNvPr id="65635" name="Group 222"/>
                <p:cNvGrpSpPr>
                  <a:grpSpLocks/>
                </p:cNvGrpSpPr>
                <p:nvPr/>
              </p:nvGrpSpPr>
              <p:grpSpPr bwMode="auto">
                <a:xfrm>
                  <a:off x="2308" y="2471"/>
                  <a:ext cx="77" cy="162"/>
                  <a:chOff x="2308" y="2471"/>
                  <a:chExt cx="77" cy="162"/>
                </a:xfrm>
              </p:grpSpPr>
              <p:sp>
                <p:nvSpPr>
                  <p:cNvPr id="65655" name="Oval 223"/>
                  <p:cNvSpPr>
                    <a:spLocks noChangeArrowheads="1"/>
                  </p:cNvSpPr>
                  <p:nvPr/>
                </p:nvSpPr>
                <p:spPr bwMode="auto">
                  <a:xfrm>
                    <a:off x="2308" y="2471"/>
                    <a:ext cx="77" cy="162"/>
                  </a:xfrm>
                  <a:prstGeom prst="ellipse">
                    <a:avLst/>
                  </a:prstGeom>
                  <a:solidFill>
                    <a:srgbClr val="FFFFFF"/>
                  </a:solidFill>
                  <a:ln w="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cs-CZ"/>
                  </a:p>
                </p:txBody>
              </p:sp>
              <p:sp>
                <p:nvSpPr>
                  <p:cNvPr id="65656" name="Oval 224"/>
                  <p:cNvSpPr>
                    <a:spLocks noChangeArrowheads="1"/>
                  </p:cNvSpPr>
                  <p:nvPr/>
                </p:nvSpPr>
                <p:spPr bwMode="auto">
                  <a:xfrm>
                    <a:off x="2308" y="2471"/>
                    <a:ext cx="77" cy="162"/>
                  </a:xfrm>
                  <a:prstGeom prst="ellipse">
                    <a:avLst/>
                  </a:prstGeom>
                  <a:noFill/>
                  <a:ln w="1270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cs-CZ"/>
                  </a:p>
                </p:txBody>
              </p:sp>
            </p:grpSp>
          </p:grpSp>
          <p:grpSp>
            <p:nvGrpSpPr>
              <p:cNvPr id="65636" name="Group 225"/>
              <p:cNvGrpSpPr>
                <a:grpSpLocks/>
              </p:cNvGrpSpPr>
              <p:nvPr/>
            </p:nvGrpSpPr>
            <p:grpSpPr bwMode="auto">
              <a:xfrm>
                <a:off x="2303" y="2471"/>
                <a:ext cx="68" cy="138"/>
                <a:chOff x="2303" y="2471"/>
                <a:chExt cx="68" cy="138"/>
              </a:xfrm>
            </p:grpSpPr>
            <p:sp>
              <p:nvSpPr>
                <p:cNvPr id="65632" name="Oval 226"/>
                <p:cNvSpPr>
                  <a:spLocks noChangeArrowheads="1"/>
                </p:cNvSpPr>
                <p:nvPr/>
              </p:nvSpPr>
              <p:spPr bwMode="auto">
                <a:xfrm>
                  <a:off x="2303" y="2471"/>
                  <a:ext cx="68" cy="138"/>
                </a:xfrm>
                <a:prstGeom prst="ellipse">
                  <a:avLst/>
                </a:prstGeom>
                <a:solidFill>
                  <a:srgbClr val="FFFFFF"/>
                </a:solidFill>
                <a:ln w="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65633" name="Oval 227"/>
                <p:cNvSpPr>
                  <a:spLocks noChangeArrowheads="1"/>
                </p:cNvSpPr>
                <p:nvPr/>
              </p:nvSpPr>
              <p:spPr bwMode="auto">
                <a:xfrm>
                  <a:off x="2303" y="2471"/>
                  <a:ext cx="68" cy="138"/>
                </a:xfrm>
                <a:prstGeom prst="ellipse">
                  <a:avLst/>
                </a:prstGeom>
                <a:noFill/>
                <a:ln w="12700" cap="rnd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</p:grpSp>
          <p:sp>
            <p:nvSpPr>
              <p:cNvPr id="65631" name="Freeform 228"/>
              <p:cNvSpPr>
                <a:spLocks/>
              </p:cNvSpPr>
              <p:nvPr/>
            </p:nvSpPr>
            <p:spPr bwMode="auto">
              <a:xfrm>
                <a:off x="2307" y="2546"/>
                <a:ext cx="89" cy="55"/>
              </a:xfrm>
              <a:custGeom>
                <a:avLst/>
                <a:gdLst>
                  <a:gd name="T0" fmla="*/ 9 w 89"/>
                  <a:gd name="T1" fmla="*/ 55 h 55"/>
                  <a:gd name="T2" fmla="*/ 2 w 89"/>
                  <a:gd name="T3" fmla="*/ 31 h 55"/>
                  <a:gd name="T4" fmla="*/ 5 w 89"/>
                  <a:gd name="T5" fmla="*/ 12 h 55"/>
                  <a:gd name="T6" fmla="*/ 32 w 89"/>
                  <a:gd name="T7" fmla="*/ 2 h 55"/>
                  <a:gd name="T8" fmla="*/ 89 w 89"/>
                  <a:gd name="T9" fmla="*/ 1 h 5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9"/>
                  <a:gd name="T16" fmla="*/ 0 h 55"/>
                  <a:gd name="T17" fmla="*/ 89 w 89"/>
                  <a:gd name="T18" fmla="*/ 55 h 55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9" h="55">
                    <a:moveTo>
                      <a:pt x="9" y="55"/>
                    </a:moveTo>
                    <a:cubicBezTo>
                      <a:pt x="8" y="51"/>
                      <a:pt x="3" y="38"/>
                      <a:pt x="2" y="31"/>
                    </a:cubicBezTo>
                    <a:cubicBezTo>
                      <a:pt x="2" y="24"/>
                      <a:pt x="0" y="17"/>
                      <a:pt x="5" y="12"/>
                    </a:cubicBezTo>
                    <a:cubicBezTo>
                      <a:pt x="10" y="7"/>
                      <a:pt x="18" y="4"/>
                      <a:pt x="32" y="2"/>
                    </a:cubicBezTo>
                    <a:cubicBezTo>
                      <a:pt x="46" y="0"/>
                      <a:pt x="77" y="1"/>
                      <a:pt x="89" y="1"/>
                    </a:cubicBezTo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</p:grpSp>
        <p:sp>
          <p:nvSpPr>
            <p:cNvPr id="65613" name="Rectangle 229"/>
            <p:cNvSpPr>
              <a:spLocks noChangeArrowheads="1"/>
            </p:cNvSpPr>
            <p:nvPr/>
          </p:nvSpPr>
          <p:spPr bwMode="auto">
            <a:xfrm>
              <a:off x="1945" y="2655"/>
              <a:ext cx="155" cy="1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500" b="1">
                  <a:solidFill>
                    <a:srgbClr val="000000"/>
                  </a:solidFill>
                  <a:latin typeface="Times New Roman" pitchFamily="18" charset="0"/>
                </a:rPr>
                <a:t>LC</a:t>
              </a:r>
              <a:endParaRPr lang="en-US"/>
            </a:p>
          </p:txBody>
        </p:sp>
        <p:sp>
          <p:nvSpPr>
            <p:cNvPr id="65614" name="Rectangle 230"/>
            <p:cNvSpPr>
              <a:spLocks noChangeArrowheads="1"/>
            </p:cNvSpPr>
            <p:nvPr/>
          </p:nvSpPr>
          <p:spPr bwMode="auto">
            <a:xfrm>
              <a:off x="2107" y="2655"/>
              <a:ext cx="258" cy="1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500" b="1">
                  <a:solidFill>
                    <a:srgbClr val="000000"/>
                  </a:solidFill>
                  <a:latin typeface="Times New Roman" pitchFamily="18" charset="0"/>
                </a:rPr>
                <a:t>=0,01</a:t>
              </a:r>
              <a:endParaRPr lang="en-US"/>
            </a:p>
          </p:txBody>
        </p:sp>
        <p:sp>
          <p:nvSpPr>
            <p:cNvPr id="65615" name="Rectangle 231"/>
            <p:cNvSpPr>
              <a:spLocks noChangeArrowheads="1"/>
            </p:cNvSpPr>
            <p:nvPr/>
          </p:nvSpPr>
          <p:spPr bwMode="auto">
            <a:xfrm>
              <a:off x="2378" y="2655"/>
              <a:ext cx="28" cy="1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500" b="1">
                  <a:solidFill>
                    <a:srgbClr val="000000"/>
                  </a:solidFill>
                  <a:latin typeface="Times New Roman" pitchFamily="18" charset="0"/>
                </a:rPr>
                <a:t> </a:t>
              </a:r>
              <a:endParaRPr lang="en-US"/>
            </a:p>
          </p:txBody>
        </p:sp>
        <p:grpSp>
          <p:nvGrpSpPr>
            <p:cNvPr id="65637" name="Group 232"/>
            <p:cNvGrpSpPr>
              <a:grpSpLocks/>
            </p:cNvGrpSpPr>
            <p:nvPr/>
          </p:nvGrpSpPr>
          <p:grpSpPr bwMode="auto">
            <a:xfrm>
              <a:off x="3797" y="2687"/>
              <a:ext cx="232" cy="264"/>
              <a:chOff x="3797" y="2687"/>
              <a:chExt cx="232" cy="264"/>
            </a:xfrm>
          </p:grpSpPr>
          <p:sp>
            <p:nvSpPr>
              <p:cNvPr id="65624" name="Line 233"/>
              <p:cNvSpPr>
                <a:spLocks noChangeShapeType="1"/>
              </p:cNvSpPr>
              <p:nvPr/>
            </p:nvSpPr>
            <p:spPr bwMode="auto">
              <a:xfrm>
                <a:off x="3797" y="2802"/>
                <a:ext cx="232" cy="0"/>
              </a:xfrm>
              <a:prstGeom prst="line">
                <a:avLst/>
              </a:prstGeom>
              <a:noFill/>
              <a:ln w="301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65625" name="Line 234"/>
              <p:cNvSpPr>
                <a:spLocks noChangeShapeType="1"/>
              </p:cNvSpPr>
              <p:nvPr/>
            </p:nvSpPr>
            <p:spPr bwMode="auto">
              <a:xfrm>
                <a:off x="3797" y="2841"/>
                <a:ext cx="232" cy="1"/>
              </a:xfrm>
              <a:prstGeom prst="line">
                <a:avLst/>
              </a:prstGeom>
              <a:noFill/>
              <a:ln w="301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65626" name="Line 235"/>
              <p:cNvSpPr>
                <a:spLocks noChangeShapeType="1"/>
              </p:cNvSpPr>
              <p:nvPr/>
            </p:nvSpPr>
            <p:spPr bwMode="auto">
              <a:xfrm flipV="1">
                <a:off x="3902" y="2687"/>
                <a:ext cx="0" cy="115"/>
              </a:xfrm>
              <a:prstGeom prst="line">
                <a:avLst/>
              </a:prstGeom>
              <a:noFill/>
              <a:ln w="9525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65627" name="Line 236"/>
              <p:cNvSpPr>
                <a:spLocks noChangeShapeType="1"/>
              </p:cNvSpPr>
              <p:nvPr/>
            </p:nvSpPr>
            <p:spPr bwMode="auto">
              <a:xfrm flipV="1">
                <a:off x="3907" y="2836"/>
                <a:ext cx="0" cy="115"/>
              </a:xfrm>
              <a:prstGeom prst="line">
                <a:avLst/>
              </a:prstGeom>
              <a:noFill/>
              <a:ln w="9525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</p:grpSp>
        <p:grpSp>
          <p:nvGrpSpPr>
            <p:cNvPr id="65638" name="Group 237"/>
            <p:cNvGrpSpPr>
              <a:grpSpLocks/>
            </p:cNvGrpSpPr>
            <p:nvPr/>
          </p:nvGrpSpPr>
          <p:grpSpPr bwMode="auto">
            <a:xfrm>
              <a:off x="3802" y="3040"/>
              <a:ext cx="232" cy="263"/>
              <a:chOff x="3802" y="3040"/>
              <a:chExt cx="232" cy="263"/>
            </a:xfrm>
          </p:grpSpPr>
          <p:sp>
            <p:nvSpPr>
              <p:cNvPr id="65620" name="Line 238"/>
              <p:cNvSpPr>
                <a:spLocks noChangeShapeType="1"/>
              </p:cNvSpPr>
              <p:nvPr/>
            </p:nvSpPr>
            <p:spPr bwMode="auto">
              <a:xfrm>
                <a:off x="3802" y="3154"/>
                <a:ext cx="232" cy="0"/>
              </a:xfrm>
              <a:prstGeom prst="line">
                <a:avLst/>
              </a:prstGeom>
              <a:noFill/>
              <a:ln w="301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65621" name="Line 239"/>
              <p:cNvSpPr>
                <a:spLocks noChangeShapeType="1"/>
              </p:cNvSpPr>
              <p:nvPr/>
            </p:nvSpPr>
            <p:spPr bwMode="auto">
              <a:xfrm>
                <a:off x="3802" y="3194"/>
                <a:ext cx="232" cy="0"/>
              </a:xfrm>
              <a:prstGeom prst="line">
                <a:avLst/>
              </a:prstGeom>
              <a:noFill/>
              <a:ln w="3016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65622" name="Line 240"/>
              <p:cNvSpPr>
                <a:spLocks noChangeShapeType="1"/>
              </p:cNvSpPr>
              <p:nvPr/>
            </p:nvSpPr>
            <p:spPr bwMode="auto">
              <a:xfrm flipV="1">
                <a:off x="3907" y="3040"/>
                <a:ext cx="0" cy="114"/>
              </a:xfrm>
              <a:prstGeom prst="line">
                <a:avLst/>
              </a:prstGeom>
              <a:noFill/>
              <a:ln w="9525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65623" name="Line 241"/>
              <p:cNvSpPr>
                <a:spLocks noChangeShapeType="1"/>
              </p:cNvSpPr>
              <p:nvPr/>
            </p:nvSpPr>
            <p:spPr bwMode="auto">
              <a:xfrm flipV="1">
                <a:off x="3912" y="3189"/>
                <a:ext cx="0" cy="114"/>
              </a:xfrm>
              <a:prstGeom prst="line">
                <a:avLst/>
              </a:prstGeom>
              <a:noFill/>
              <a:ln w="9525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</p:grpSp>
        <p:sp>
          <p:nvSpPr>
            <p:cNvPr id="65618" name="Rectangle 242"/>
            <p:cNvSpPr>
              <a:spLocks noChangeArrowheads="1"/>
            </p:cNvSpPr>
            <p:nvPr/>
          </p:nvSpPr>
          <p:spPr bwMode="auto">
            <a:xfrm>
              <a:off x="4056" y="3101"/>
              <a:ext cx="394" cy="1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500" b="1">
                  <a:solidFill>
                    <a:srgbClr val="000000"/>
                  </a:solidFill>
                  <a:latin typeface="Times New Roman" pitchFamily="18" charset="0"/>
                </a:rPr>
                <a:t>CW=0,2</a:t>
              </a:r>
              <a:endParaRPr lang="en-US"/>
            </a:p>
          </p:txBody>
        </p:sp>
        <p:sp>
          <p:nvSpPr>
            <p:cNvPr id="65619" name="Rectangle 243"/>
            <p:cNvSpPr>
              <a:spLocks noChangeArrowheads="1"/>
            </p:cNvSpPr>
            <p:nvPr/>
          </p:nvSpPr>
          <p:spPr bwMode="auto">
            <a:xfrm>
              <a:off x="4468" y="3101"/>
              <a:ext cx="28" cy="1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500" b="1">
                  <a:solidFill>
                    <a:srgbClr val="000000"/>
                  </a:solidFill>
                  <a:latin typeface="Times New Roman" pitchFamily="18" charset="0"/>
                </a:rPr>
                <a:t> </a:t>
              </a:r>
              <a:endParaRPr lang="en-US"/>
            </a:p>
          </p:txBody>
        </p:sp>
      </p:grpSp>
      <p:sp>
        <p:nvSpPr>
          <p:cNvPr id="65548" name="Rectangle 245"/>
          <p:cNvSpPr>
            <a:spLocks noChangeArrowheads="1"/>
          </p:cNvSpPr>
          <p:nvPr/>
        </p:nvSpPr>
        <p:spPr bwMode="auto">
          <a:xfrm>
            <a:off x="6540500" y="44323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sp>
        <p:nvSpPr>
          <p:cNvPr id="65549" name="Text Box 247"/>
          <p:cNvSpPr txBox="1">
            <a:spLocks noChangeArrowheads="1"/>
          </p:cNvSpPr>
          <p:nvPr/>
        </p:nvSpPr>
        <p:spPr bwMode="auto">
          <a:xfrm>
            <a:off x="0" y="1679575"/>
            <a:ext cx="26606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/>
              <a:t>Postačí popis rovnicemi </a:t>
            </a:r>
          </a:p>
          <a:p>
            <a:r>
              <a:rPr lang="cs-CZ"/>
              <a:t>– akauzální modelováni</a:t>
            </a:r>
            <a:endParaRPr lang="en-US"/>
          </a:p>
        </p:txBody>
      </p:sp>
      <p:pic>
        <p:nvPicPr>
          <p:cNvPr id="65550" name="Obrázek 171" descr="Lung_civka.GIF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287463" y="3240088"/>
            <a:ext cx="6188075" cy="3671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3" name="Obdélník 172"/>
          <p:cNvSpPr/>
          <p:nvPr/>
        </p:nvSpPr>
        <p:spPr>
          <a:xfrm>
            <a:off x="3781425" y="3538538"/>
            <a:ext cx="476250" cy="13493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74" name="Obdélník 173"/>
          <p:cNvSpPr/>
          <p:nvPr/>
        </p:nvSpPr>
        <p:spPr>
          <a:xfrm>
            <a:off x="6057900" y="3538538"/>
            <a:ext cx="476250" cy="13652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75" name="Obdélník 174"/>
          <p:cNvSpPr/>
          <p:nvPr/>
        </p:nvSpPr>
        <p:spPr>
          <a:xfrm>
            <a:off x="6934200" y="4678363"/>
            <a:ext cx="187325" cy="4603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76" name="Obdélník 175"/>
          <p:cNvSpPr/>
          <p:nvPr/>
        </p:nvSpPr>
        <p:spPr>
          <a:xfrm>
            <a:off x="6934200" y="5724525"/>
            <a:ext cx="187325" cy="444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77" name="Obdélník 176"/>
          <p:cNvSpPr/>
          <p:nvPr/>
        </p:nvSpPr>
        <p:spPr>
          <a:xfrm>
            <a:off x="4954588" y="4854575"/>
            <a:ext cx="187325" cy="444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78" name="Obdélníkový popisek 177"/>
          <p:cNvSpPr/>
          <p:nvPr/>
        </p:nvSpPr>
        <p:spPr>
          <a:xfrm>
            <a:off x="496888" y="3057525"/>
            <a:ext cx="1471612" cy="496888"/>
          </a:xfrm>
          <a:prstGeom prst="wedgeRectCallout">
            <a:avLst>
              <a:gd name="adj1" fmla="val 96686"/>
              <a:gd name="adj2" fmla="val 5542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>
                <a:solidFill>
                  <a:schemeClr val="tx1"/>
                </a:solidFill>
              </a:rPr>
              <a:t>L*der(Q)=P</a:t>
            </a:r>
          </a:p>
        </p:txBody>
      </p:sp>
      <p:sp>
        <p:nvSpPr>
          <p:cNvPr id="179" name="Obdélníkový popisek 178"/>
          <p:cNvSpPr/>
          <p:nvPr/>
        </p:nvSpPr>
        <p:spPr>
          <a:xfrm>
            <a:off x="2406650" y="4403725"/>
            <a:ext cx="1374775" cy="496888"/>
          </a:xfrm>
          <a:prstGeom prst="wedgeRectCallout">
            <a:avLst>
              <a:gd name="adj1" fmla="val 64273"/>
              <a:gd name="adj2" fmla="val -20781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>
                <a:solidFill>
                  <a:schemeClr val="tx1"/>
                </a:solidFill>
              </a:rPr>
              <a:t>R*Q=P</a:t>
            </a:r>
          </a:p>
        </p:txBody>
      </p:sp>
      <p:sp>
        <p:nvSpPr>
          <p:cNvPr id="180" name="Obdélníkový popisek 179"/>
          <p:cNvSpPr/>
          <p:nvPr/>
        </p:nvSpPr>
        <p:spPr>
          <a:xfrm>
            <a:off x="7686675" y="3700463"/>
            <a:ext cx="1376363" cy="496887"/>
          </a:xfrm>
          <a:prstGeom prst="wedgeRectCallout">
            <a:avLst>
              <a:gd name="adj1" fmla="val -145302"/>
              <a:gd name="adj2" fmla="val -7104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>
                <a:solidFill>
                  <a:schemeClr val="tx1"/>
                </a:solidFill>
              </a:rPr>
              <a:t>R*Q=P</a:t>
            </a:r>
          </a:p>
        </p:txBody>
      </p:sp>
      <p:sp>
        <p:nvSpPr>
          <p:cNvPr id="181" name="Obdélníkový popisek 180"/>
          <p:cNvSpPr/>
          <p:nvPr/>
        </p:nvSpPr>
        <p:spPr>
          <a:xfrm>
            <a:off x="7666038" y="4591050"/>
            <a:ext cx="1477962" cy="498475"/>
          </a:xfrm>
          <a:prstGeom prst="wedgeRectCallout">
            <a:avLst>
              <a:gd name="adj1" fmla="val -89803"/>
              <a:gd name="adj2" fmla="val -2840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>
                <a:solidFill>
                  <a:schemeClr val="tx1"/>
                </a:solidFill>
              </a:rPr>
              <a:t>Q=C*der(P)</a:t>
            </a:r>
          </a:p>
        </p:txBody>
      </p:sp>
      <p:sp>
        <p:nvSpPr>
          <p:cNvPr id="182" name="Obdélníkový popisek 181"/>
          <p:cNvSpPr/>
          <p:nvPr/>
        </p:nvSpPr>
        <p:spPr>
          <a:xfrm>
            <a:off x="7645400" y="5621338"/>
            <a:ext cx="1477963" cy="498475"/>
          </a:xfrm>
          <a:prstGeom prst="wedgeRectCallout">
            <a:avLst>
              <a:gd name="adj1" fmla="val -89803"/>
              <a:gd name="adj2" fmla="val -2840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dirty="0">
                <a:solidFill>
                  <a:schemeClr val="tx1"/>
                </a:solidFill>
              </a:rPr>
              <a:t>Q=C*der(P)</a:t>
            </a:r>
          </a:p>
        </p:txBody>
      </p:sp>
      <p:sp>
        <p:nvSpPr>
          <p:cNvPr id="183" name="Obdélníkový popisek 182"/>
          <p:cNvSpPr>
            <a:spLocks noChangeArrowheads="1"/>
          </p:cNvSpPr>
          <p:nvPr/>
        </p:nvSpPr>
        <p:spPr bwMode="auto">
          <a:xfrm>
            <a:off x="5573713" y="4757738"/>
            <a:ext cx="1624012" cy="496887"/>
          </a:xfrm>
          <a:prstGeom prst="wedgeRectCallout">
            <a:avLst>
              <a:gd name="adj1" fmla="val -84801"/>
              <a:gd name="adj2" fmla="val -28273"/>
            </a:avLst>
          </a:prstGeom>
          <a:solidFill>
            <a:schemeClr val="accent1"/>
          </a:solidFill>
          <a:ln w="25400" algn="ctr">
            <a:solidFill>
              <a:srgbClr val="BCBCBC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cs-CZ" dirty="0">
                <a:latin typeface="+mn-lt"/>
                <a:cs typeface="+mn-cs"/>
              </a:rPr>
              <a:t>Q=C*der(P)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8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1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4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7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0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3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8" grpId="0" animBg="1"/>
      <p:bldP spid="178" grpId="1" animBg="1"/>
      <p:bldP spid="179" grpId="0" animBg="1"/>
      <p:bldP spid="179" grpId="1" animBg="1"/>
      <p:bldP spid="180" grpId="0" animBg="1"/>
      <p:bldP spid="180" grpId="1" animBg="1"/>
      <p:bldP spid="181" grpId="0" animBg="1"/>
      <p:bldP spid="181" grpId="1" animBg="1"/>
      <p:bldP spid="182" grpId="0" animBg="1"/>
      <p:bldP spid="182" grpId="1" animBg="1"/>
      <p:bldP spid="183" grpId="0" animBg="1"/>
      <p:bldP spid="183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property id=&quot;20226&quot; value=&quot;H:\MOS 2012\Uvodní Přednáška.pptx&quot;/&gt;&lt;object type=&quot;2&quot; unique_id=&quot;10002&quot;&gt;&lt;object type=&quot;3&quot; unique_id=&quot;10004&quot;&gt;&lt;property id=&quot;20148&quot; value=&quot;5&quot;/&gt;&lt;property id=&quot;20300&quot; value=&quot;Slide 6&quot;/&gt;&lt;property id=&quot;20307&quot; value=&quot;267&quot;/&gt;&lt;/object&gt;&lt;object type=&quot;3&quot; unique_id=&quot;10005&quot;&gt;&lt;property id=&quot;20148&quot; value=&quot;5&quot;/&gt;&lt;property id=&quot;20300&quot; value=&quot;Slide 1&quot;/&gt;&lt;property id=&quot;20307&quot; value=&quot;269&quot;/&gt;&lt;/object&gt;&lt;object type=&quot;3&quot; unique_id=&quot;10013&quot;&gt;&lt;property id=&quot;20148&quot; value=&quot;5&quot;/&gt;&lt;property id=&quot;20300&quot; value=&quot;Slide 74 - &amp;quot;Obecné  systémové vlastnosti&amp;quot;&quot;/&gt;&lt;property id=&quot;20307&quot; value=&quot;262&quot;/&gt;&lt;/object&gt;&lt;object type=&quot;3&quot; unique_id=&quot;10014&quot;&gt;&lt;property id=&quot;20148&quot; value=&quot;5&quot;/&gt;&lt;property id=&quot;20300&quot; value=&quot;Slide 75 - &amp;quot;Obecné  systémové vlastnosti&amp;quot;&quot;/&gt;&lt;property id=&quot;20307&quot; value=&quot;263&quot;/&gt;&lt;/object&gt;&lt;object type=&quot;3&quot; unique_id=&quot;10015&quot;&gt;&lt;property id=&quot;20148&quot; value=&quot;5&quot;/&gt;&lt;property id=&quot;20300&quot; value=&quot;Slide 76 - &amp;quot;Obecné  systémové vlastnosti&amp;quot;&quot;/&gt;&lt;property id=&quot;20307&quot; value=&quot;264&quot;/&gt;&lt;/object&gt;&lt;object type=&quot;3&quot; unique_id=&quot;10016&quot;&gt;&lt;property id=&quot;20148&quot; value=&quot;5&quot;/&gt;&lt;property id=&quot;20300&quot; value=&quot;Slide 77 - &amp;quot;Obecné  systémové vlastnosti&amp;quot;&quot;/&gt;&lt;property id=&quot;20307&quot; value=&quot;265&quot;/&gt;&lt;/object&gt;&lt;object type=&quot;3&quot; unique_id=&quot;10017&quot;&gt;&lt;property id=&quot;20148&quot; value=&quot;5&quot;/&gt;&lt;property id=&quot;20300&quot; value=&quot;Slide 78 - &amp;quot;Obecné  systémové vlastnosti&amp;quot;&quot;/&gt;&lt;property id=&quot;20307&quot; value=&quot;266&quot;/&gt;&lt;/object&gt;&lt;object type=&quot;3&quot; unique_id=&quot;10101&quot;&gt;&lt;property id=&quot;20148&quot; value=&quot;5&quot;/&gt;&lt;property id=&quot;20300&quot; value=&quot;Slide 10&quot;/&gt;&lt;property id=&quot;20307&quot; value=&quot;318&quot;/&gt;&lt;/object&gt;&lt;object type=&quot;3&quot; unique_id=&quot;10103&quot;&gt;&lt;property id=&quot;20148&quot; value=&quot;5&quot;/&gt;&lt;property id=&quot;20300&quot; value=&quot;Slide 12&quot;/&gt;&lt;property id=&quot;20307&quot; value=&quot;320&quot;/&gt;&lt;/object&gt;&lt;object type=&quot;3&quot; unique_id=&quot;10104&quot;&gt;&lt;property id=&quot;20148&quot; value=&quot;5&quot;/&gt;&lt;property id=&quot;20300&quot; value=&quot;Slide 23 - &amp;quot;Základní pojmy&amp;quot;&quot;/&gt;&lt;property id=&quot;20307&quot; value=&quot;274&quot;/&gt;&lt;/object&gt;&lt;object type=&quot;3&quot; unique_id=&quot;10105&quot;&gt;&lt;property id=&quot;20148&quot; value=&quot;5&quot;/&gt;&lt;property id=&quot;20300&quot; value=&quot;Slide 24&quot;/&gt;&lt;property id=&quot;20307&quot; value=&quot;275&quot;/&gt;&lt;/object&gt;&lt;object type=&quot;3&quot; unique_id=&quot;10106&quot;&gt;&lt;property id=&quot;20148&quot; value=&quot;5&quot;/&gt;&lt;property id=&quot;20300&quot; value=&quot;Slide 25 - &amp;quot;Základní pojmy&amp;quot;&quot;/&gt;&lt;property id=&quot;20307&quot; value=&quot;276&quot;/&gt;&lt;/object&gt;&lt;object type=&quot;3&quot; unique_id=&quot;10107&quot;&gt;&lt;property id=&quot;20148&quot; value=&quot;5&quot;/&gt;&lt;property id=&quot;20300&quot; value=&quot;Slide 26&quot;/&gt;&lt;property id=&quot;20307&quot; value=&quot;277&quot;/&gt;&lt;/object&gt;&lt;object type=&quot;3&quot; unique_id=&quot;10108&quot;&gt;&lt;property id=&quot;20148&quot; value=&quot;5&quot;/&gt;&lt;property id=&quot;20300&quot; value=&quot;Slide 27 - &amp;quot;Základní pojmy&amp;quot;&quot;/&gt;&lt;property id=&quot;20307&quot; value=&quot;278&quot;/&gt;&lt;/object&gt;&lt;object type=&quot;3&quot; unique_id=&quot;10109&quot;&gt;&lt;property id=&quot;20148&quot; value=&quot;5&quot;/&gt;&lt;property id=&quot;20300&quot; value=&quot;Slide 28&quot;/&gt;&lt;property id=&quot;20307&quot; value=&quot;279&quot;/&gt;&lt;/object&gt;&lt;object type=&quot;3&quot; unique_id=&quot;10110&quot;&gt;&lt;property id=&quot;20148&quot; value=&quot;5&quot;/&gt;&lt;property id=&quot;20300&quot; value=&quot;Slide 29&quot;/&gt;&lt;property id=&quot;20307&quot; value=&quot;280&quot;/&gt;&lt;/object&gt;&lt;object type=&quot;3&quot; unique_id=&quot;10111&quot;&gt;&lt;property id=&quot;20148&quot; value=&quot;5&quot;/&gt;&lt;property id=&quot;20300&quot; value=&quot;Slide 30&quot;/&gt;&lt;property id=&quot;20307&quot; value=&quot;281&quot;/&gt;&lt;/object&gt;&lt;object type=&quot;3&quot; unique_id=&quot;10112&quot;&gt;&lt;property id=&quot;20148&quot; value=&quot;5&quot;/&gt;&lt;property id=&quot;20300&quot; value=&quot;Slide 31&quot;/&gt;&lt;property id=&quot;20307&quot; value=&quot;282&quot;/&gt;&lt;/object&gt;&lt;object type=&quot;3&quot; unique_id=&quot;10113&quot;&gt;&lt;property id=&quot;20148&quot; value=&quot;5&quot;/&gt;&lt;property id=&quot;20300&quot; value=&quot;Slide 32 - &amp;quot;Základní pojmy&amp;quot;&quot;/&gt;&lt;property id=&quot;20307&quot; value=&quot;283&quot;/&gt;&lt;/object&gt;&lt;object type=&quot;3&quot; unique_id=&quot;10114&quot;&gt;&lt;property id=&quot;20148&quot; value=&quot;5&quot;/&gt;&lt;property id=&quot;20300&quot; value=&quot;Slide 33 - &amp;quot;Důsledky modelování a simulace&amp;quot;&quot;/&gt;&lt;property id=&quot;20307&quot; value=&quot;284&quot;/&gt;&lt;/object&gt;&lt;object type=&quot;3&quot; unique_id=&quot;10115&quot;&gt;&lt;property id=&quot;20148&quot; value=&quot;5&quot;/&gt;&lt;property id=&quot;20300&quot; value=&quot;Slide 34 - &amp;quot;Postup při vytváření modelu a při simulačních experimentech &amp;quot;&quot;/&gt;&lt;property id=&quot;20307&quot; value=&quot;285&quot;/&gt;&lt;/object&gt;&lt;object type=&quot;3&quot; unique_id=&quot;10116&quot;&gt;&lt;property id=&quot;20148&quot; value=&quot;5&quot;/&gt;&lt;property id=&quot;20300&quot; value=&quot;Slide 35 - &amp;quot;Základní pojmy&amp;quot;&quot;/&gt;&lt;property id=&quot;20307&quot; value=&quot;286&quot;/&gt;&lt;/object&gt;&lt;object type=&quot;3&quot; unique_id=&quot;10117&quot;&gt;&lt;property id=&quot;20148&quot; value=&quot;5&quot;/&gt;&lt;property id=&quot;20300&quot; value=&quot;Slide 36 - &amp;quot;Identifikace parametrů&amp;quot;&quot;/&gt;&lt;property id=&quot;20307&quot; value=&quot;287&quot;/&gt;&lt;/object&gt;&lt;object type=&quot;3&quot; unique_id=&quot;10119&quot;&gt;&lt;property id=&quot;20148&quot; value=&quot;5&quot;/&gt;&lt;property id=&quot;20300&quot; value=&quot;Slide 37 - &amp;quot;Experimenty&amp;quot;&quot;/&gt;&lt;property id=&quot;20307&quot; value=&quot;289&quot;/&gt;&lt;/object&gt;&lt;object type=&quot;3&quot; unique_id=&quot;10120&quot;&gt;&lt;property id=&quot;20148&quot; value=&quot;5&quot;/&gt;&lt;property id=&quot;20300&quot; value=&quot;Slide 38 - &amp;quot;Pozorování a experiment&amp;quot;&quot;/&gt;&lt;property id=&quot;20307&quot; value=&quot;290&quot;/&gt;&lt;/object&gt;&lt;object type=&quot;3&quot; unique_id=&quot;10121&quot;&gt;&lt;property id=&quot;20148&quot; value=&quot;5&quot;/&gt;&lt;property id=&quot;20300&quot; value=&quot;Slide 39 - &amp;quot;Hypotézy&amp;quot;&quot;/&gt;&lt;property id=&quot;20307&quot; value=&quot;291&quot;/&gt;&lt;/object&gt;&lt;object type=&quot;3&quot; unique_id=&quot;10122&quot;&gt;&lt;property id=&quot;20148&quot; value=&quot;5&quot;/&gt;&lt;property id=&quot;20300&quot; value=&quot;Slide 40 - &amp;quot;Experimenty s biologickými systémy&amp;quot;&quot;/&gt;&lt;property id=&quot;20307&quot; value=&quot;292&quot;/&gt;&lt;/object&gt;&lt;object type=&quot;3&quot; unique_id=&quot;10123&quot;&gt;&lt;property id=&quot;20148&quot; value=&quot;5&quot;/&gt;&lt;property id=&quot;20300&quot; value=&quot;Slide 41 - &amp;quot;Plánování experimentů&amp;quot;&quot;/&gt;&lt;property id=&quot;20307&quot; value=&quot;293&quot;/&gt;&lt;/object&gt;&lt;object type=&quot;3&quot; unique_id=&quot;10124&quot;&gt;&lt;property id=&quot;20148&quot; value=&quot;5&quot;/&gt;&lt;property id=&quot;20300&quot; value=&quot;Slide 42 - &amp;quot;Metodologie plánování experimentů&amp;quot;&quot;/&gt;&lt;property id=&quot;20307&quot; value=&quot;294&quot;/&gt;&lt;/object&gt;&lt;object type=&quot;3&quot; unique_id=&quot;10127&quot;&gt;&lt;property id=&quot;20148&quot; value=&quot;5&quot;/&gt;&lt;property id=&quot;20300&quot; value=&quot;Slide 43 - &amp;quot;Definice systému&amp;quot;&quot;/&gt;&lt;property id=&quot;20307&quot; value=&quot;297&quot;/&gt;&lt;/object&gt;&lt;object type=&quot;3&quot; unique_id=&quot;10128&quot;&gt;&lt;property id=&quot;20148&quot; value=&quot;5&quot;/&gt;&lt;property id=&quot;20300&quot; value=&quot;Slide 44 - &amp;quot;Základní atributy systému&amp;quot;&quot;/&gt;&lt;property id=&quot;20307&quot; value=&quot;298&quot;/&gt;&lt;/object&gt;&lt;object type=&quot;3&quot; unique_id=&quot;10129&quot;&gt;&lt;property id=&quot;20148&quot; value=&quot;5&quot;/&gt;&lt;property id=&quot;20300&quot; value=&quot;Slide 49 - &amp;quot;Základní atributy systému&amp;quot;&quot;/&gt;&lt;property id=&quot;20307&quot; value=&quot;299&quot;/&gt;&lt;/object&gt;&lt;object type=&quot;3&quot; unique_id=&quot;10130&quot;&gt;&lt;property id=&quot;20148&quot; value=&quot;5&quot;/&gt;&lt;property id=&quot;20300&quot; value=&quot;Slide 53 - &amp;quot;Základní atributy systému&amp;quot;&quot;/&gt;&lt;property id=&quot;20307&quot; value=&quot;300&quot;/&gt;&lt;/object&gt;&lt;object type=&quot;3&quot; unique_id=&quot;10131&quot;&gt;&lt;property id=&quot;20148&quot; value=&quot;5&quot;/&gt;&lt;property id=&quot;20300&quot; value=&quot;Slide 46 - &amp;quot;Základní atributy systému&amp;quot;&quot;/&gt;&lt;property id=&quot;20307&quot; value=&quot;301&quot;/&gt;&lt;/object&gt;&lt;object type=&quot;3&quot; unique_id=&quot;10132&quot;&gt;&lt;property id=&quot;20148&quot; value=&quot;5&quot;/&gt;&lt;property id=&quot;20300&quot; value=&quot;Slide 52 - &amp;quot;Separabilita systému&amp;quot;&quot;/&gt;&lt;property id=&quot;20307&quot; value=&quot;302&quot;/&gt;&lt;/object&gt;&lt;object type=&quot;3&quot; unique_id=&quot;10133&quot;&gt;&lt;property id=&quot;20148&quot; value=&quot;5&quot;/&gt;&lt;property id=&quot;20300&quot; value=&quot;Slide 54&quot;/&gt;&lt;property id=&quot;20307&quot; value=&quot;303&quot;/&gt;&lt;/object&gt;&lt;object type=&quot;3&quot; unique_id=&quot;10134&quot;&gt;&lt;property id=&quot;20148&quot; value=&quot;5&quot;/&gt;&lt;property id=&quot;20300&quot; value=&quot;Slide 55 - &amp;quot;Biologické systémy a jejich vlastnosti&amp;quot;&quot;/&gt;&lt;property id=&quot;20307&quot; value=&quot;304&quot;/&gt;&lt;/object&gt;&lt;object type=&quot;3&quot; unique_id=&quot;10135&quot;&gt;&lt;property id=&quot;20148&quot; value=&quot;5&quot;/&gt;&lt;property id=&quot;20300&quot; value=&quot;Slide 56 - &amp;quot;Modely a jejich popis&amp;quot;&quot;/&gt;&lt;property id=&quot;20307&quot; value=&quot;305&quot;/&gt;&lt;/object&gt;&lt;object type=&quot;3&quot; unique_id=&quot;10136&quot;&gt;&lt;property id=&quot;20148&quot; value=&quot;5&quot;/&gt;&lt;property id=&quot;20300&quot; value=&quot;Slide 57 - &amp;quot;Neformální popis&amp;quot;&quot;/&gt;&lt;property id=&quot;20307&quot; value=&quot;306&quot;/&gt;&lt;/object&gt;&lt;object type=&quot;3&quot; unique_id=&quot;10137&quot;&gt;&lt;property id=&quot;20148&quot; value=&quot;5&quot;/&gt;&lt;property id=&quot;20300&quot; value=&quot;Slide 58 - &amp;quot;Neformální popis&amp;quot;&quot;/&gt;&lt;property id=&quot;20307&quot; value=&quot;307&quot;/&gt;&lt;/object&gt;&lt;object type=&quot;3&quot; unique_id=&quot;10138&quot;&gt;&lt;property id=&quot;20148&quot; value=&quot;5&quot;/&gt;&lt;property id=&quot;20300&quot; value=&quot;Slide 59 - &amp;quot;Neformální popis&amp;quot;&quot;/&gt;&lt;property id=&quot;20307&quot; value=&quot;308&quot;/&gt;&lt;/object&gt;&lt;object type=&quot;3&quot; unique_id=&quot;10139&quot;&gt;&lt;property id=&quot;20148&quot; value=&quot;5&quot;/&gt;&lt;property id=&quot;20300&quot; value=&quot;Slide 60 - &amp;quot;Příklady&amp;#x0D;&amp;#x0A;Forresterův model světa &amp;quot;&quot;/&gt;&lt;property id=&quot;20307&quot; value=&quot;309&quot;/&gt;&lt;/object&gt;&lt;object type=&quot;3&quot; unique_id=&quot;10140&quot;&gt;&lt;property id=&quot;20148&quot; value=&quot;5&quot;/&gt;&lt;property id=&quot;20300&quot; value=&quot;Slide 61 - &amp;quot;Příklady&amp;#x0D;&amp;#x0A;Forresterův model světa &amp;quot;&quot;/&gt;&lt;property id=&quot;20307&quot; value=&quot;310&quot;/&gt;&lt;/object&gt;&lt;object type=&quot;3&quot; unique_id=&quot;10141&quot;&gt;&lt;property id=&quot;20148&quot; value=&quot;5&quot;/&gt;&lt;property id=&quot;20300&quot; value=&quot;Slide 62 - &amp;quot;Příklady&amp;#x0D;&amp;#x0A;Forresterův model světa &amp;quot;&quot;/&gt;&lt;property id=&quot;20307&quot; value=&quot;311&quot;/&gt;&lt;/object&gt;&lt;object type=&quot;3&quot; unique_id=&quot;10147&quot;&gt;&lt;property id=&quot;20148&quot; value=&quot;5&quot;/&gt;&lt;property id=&quot;20300&quot; value=&quot;Slide 67 - &amp;quot;Zjednodušovací procedury&amp;quot;&quot;/&gt;&lt;property id=&quot;20307&quot; value=&quot;317&quot;/&gt;&lt;/object&gt;&lt;object type=&quot;3&quot; unique_id=&quot;10149&quot;&gt;&lt;property id=&quot;20148&quot; value=&quot;5&quot;/&gt;&lt;property id=&quot;20300&quot; value=&quot;Slide 11&quot;/&gt;&lt;property id=&quot;20307&quot; value=&quot;321&quot;/&gt;&lt;/object&gt;&lt;object type=&quot;3&quot; unique_id=&quot;10153&quot;&gt;&lt;property id=&quot;20148&quot; value=&quot;5&quot;/&gt;&lt;property id=&quot;20300&quot; value=&quot;Slide 4&quot;/&gt;&lt;property id=&quot;20307&quot; value=&quot;325&quot;/&gt;&lt;/object&gt;&lt;object type=&quot;3&quot; unique_id=&quot;10154&quot;&gt;&lt;property id=&quot;20148&quot; value=&quot;5&quot;/&gt;&lt;property id=&quot;20300&quot; value=&quot;Slide 17&quot;/&gt;&lt;property id=&quot;20307&quot; value=&quot;323&quot;/&gt;&lt;/object&gt;&lt;object type=&quot;3&quot; unique_id=&quot;10155&quot;&gt;&lt;property id=&quot;20148&quot; value=&quot;5&quot;/&gt;&lt;property id=&quot;20300&quot; value=&quot;Slide 19&quot;/&gt;&lt;property id=&quot;20307&quot; value=&quot;326&quot;/&gt;&lt;/object&gt;&lt;object type=&quot;3&quot; unique_id=&quot;10156&quot;&gt;&lt;property id=&quot;20148&quot; value=&quot;5&quot;/&gt;&lt;property id=&quot;20300&quot; value=&quot;Slide 22&quot;/&gt;&lt;property id=&quot;20307&quot; value=&quot;324&quot;/&gt;&lt;/object&gt;&lt;object type=&quot;3&quot; unique_id=&quot;10409&quot;&gt;&lt;property id=&quot;20148&quot; value=&quot;5&quot;/&gt;&lt;property id=&quot;20300&quot; value=&quot;Slide 20&quot;/&gt;&lt;property id=&quot;20307&quot; value=&quot;328&quot;/&gt;&lt;/object&gt;&lt;object type=&quot;3&quot; unique_id=&quot;10410&quot;&gt;&lt;property id=&quot;20148&quot; value=&quot;5&quot;/&gt;&lt;property id=&quot;20300&quot; value=&quot;Slide 21&quot;/&gt;&lt;property id=&quot;20307&quot; value=&quot;329&quot;/&gt;&lt;/object&gt;&lt;object type=&quot;3&quot; unique_id=&quot;10412&quot;&gt;&lt;property id=&quot;20148&quot; value=&quot;5&quot;/&gt;&lt;property id=&quot;20300&quot; value=&quot;Slide 5&quot;/&gt;&lt;property id=&quot;20307&quot; value=&quot;330&quot;/&gt;&lt;/object&gt;&lt;object type=&quot;3&quot; unique_id=&quot;10804&quot;&gt;&lt;property id=&quot;20148&quot; value=&quot;5&quot;/&gt;&lt;property id=&quot;20300&quot; value=&quot;Slide 13&quot;/&gt;&lt;property id=&quot;20307&quot; value=&quot;331&quot;/&gt;&lt;/object&gt;&lt;object type=&quot;3&quot; unique_id=&quot;10806&quot;&gt;&lt;property id=&quot;20148&quot; value=&quot;5&quot;/&gt;&lt;property id=&quot;20300&quot; value=&quot;Slide 16&quot;/&gt;&lt;property id=&quot;20307&quot; value=&quot;333&quot;/&gt;&lt;/object&gt;&lt;object type=&quot;3&quot; unique_id=&quot;12005&quot;&gt;&lt;property id=&quot;20148&quot; value=&quot;5&quot;/&gt;&lt;property id=&quot;20300&quot; value=&quot;Slide 7&quot;/&gt;&lt;property id=&quot;20307&quot; value=&quot;339&quot;/&gt;&lt;/object&gt;&lt;object type=&quot;3&quot; unique_id=&quot;12228&quot;&gt;&lt;property id=&quot;20148&quot; value=&quot;5&quot;/&gt;&lt;property id=&quot;20300&quot; value=&quot;Slide 8&quot;/&gt;&lt;property id=&quot;20307&quot; value=&quot;340&quot;/&gt;&lt;/object&gt;&lt;object type=&quot;3&quot; unique_id=&quot;12529&quot;&gt;&lt;property id=&quot;20148&quot; value=&quot;5&quot;/&gt;&lt;property id=&quot;20300&quot; value=&quot;Slide 9&quot;/&gt;&lt;property id=&quot;20307&quot; value=&quot;341&quot;/&gt;&lt;/object&gt;&lt;object type=&quot;3&quot; unique_id=&quot;12530&quot;&gt;&lt;property id=&quot;20148&quot; value=&quot;5&quot;/&gt;&lt;property id=&quot;20300&quot; value=&quot;Slide 14&quot;/&gt;&lt;property id=&quot;20307&quot; value=&quot;342&quot;/&gt;&lt;/object&gt;&lt;object type=&quot;3&quot; unique_id=&quot;12760&quot;&gt;&lt;property id=&quot;20148&quot; value=&quot;5&quot;/&gt;&lt;property id=&quot;20300&quot; value=&quot;Slide 15&quot;/&gt;&lt;property id=&quot;20307&quot; value=&quot;343&quot;/&gt;&lt;/object&gt;&lt;object type=&quot;3&quot; unique_id=&quot;12839&quot;&gt;&lt;property id=&quot;20148&quot; value=&quot;5&quot;/&gt;&lt;property id=&quot;20300&quot; value=&quot;Slide 80 - &amp;quot;Jednoduchý model plicní mechaniky&amp;quot;&quot;/&gt;&lt;property id=&quot;20307&quot; value=&quot;351&quot;/&gt;&lt;/object&gt;&lt;object type=&quot;3&quot; unique_id=&quot;12840&quot;&gt;&lt;property id=&quot;20148&quot; value=&quot;5&quot;/&gt;&lt;property id=&quot;20300&quot; value=&quot;Slide 81 - &amp;quot;Jednoduchý model plicní mechaniky&amp;quot;&quot;/&gt;&lt;property id=&quot;20307&quot; value=&quot;356&quot;/&gt;&lt;/object&gt;&lt;object type=&quot;3&quot; unique_id=&quot;12841&quot;&gt;&lt;property id=&quot;20148&quot; value=&quot;5&quot;/&gt;&lt;property id=&quot;20300&quot; value=&quot;Slide 82 - &amp;quot;Jednoduchý model plicní mechaniky&amp;quot;&quot;/&gt;&lt;property id=&quot;20307&quot; value=&quot;352&quot;/&gt;&lt;/object&gt;&lt;object type=&quot;3&quot; unique_id=&quot;12842&quot;&gt;&lt;property id=&quot;20148&quot; value=&quot;5&quot;/&gt;&lt;property id=&quot;20300&quot; value=&quot;Slide 83 - &amp;quot;Jednoduchý model plicní mechaniky&amp;quot;&quot;/&gt;&lt;property id=&quot;20307&quot; value=&quot;357&quot;/&gt;&lt;/object&gt;&lt;object type=&quot;3&quot; unique_id=&quot;12843&quot;&gt;&lt;property id=&quot;20148&quot; value=&quot;5&quot;/&gt;&lt;property id=&quot;20300&quot; value=&quot;Slide 84 - &amp;quot;Model plicní mechaniky s inertancí&amp;quot;&quot;/&gt;&lt;property id=&quot;20307&quot; value=&quot;354&quot;/&gt;&lt;/object&gt;&lt;object type=&quot;3&quot; unique_id=&quot;12844&quot;&gt;&lt;property id=&quot;20148&quot; value=&quot;5&quot;/&gt;&lt;property id=&quot;20300&quot; value=&quot;Slide 85 - &amp;quot;Jednoduchý model plicní mechaniky&amp;quot;&quot;/&gt;&lt;property id=&quot;20307&quot; value=&quot;358&quot;/&gt;&lt;/object&gt;&lt;object type=&quot;3&quot; unique_id=&quot;12845&quot;&gt;&lt;property id=&quot;20148&quot; value=&quot;5&quot;/&gt;&lt;property id=&quot;20300&quot; value=&quot;Slide 86 - &amp;quot;Model plicní mechaniky s inertancí&amp;quot;&quot;/&gt;&lt;property id=&quot;20307&quot; value=&quot;353&quot;/&gt;&lt;/object&gt;&lt;object type=&quot;3&quot; unique_id=&quot;12846&quot;&gt;&lt;property id=&quot;20148&quot; value=&quot;5&quot;/&gt;&lt;property id=&quot;20300&quot; value=&quot;Slide 90 - &amp;quot;Akauzální přístup&amp;quot;&quot;/&gt;&lt;property id=&quot;20307&quot; value=&quot;344&quot;/&gt;&lt;/object&gt;&lt;object type=&quot;3&quot; unique_id=&quot;12847&quot;&gt;&lt;property id=&quot;20148&quot; value=&quot;5&quot;/&gt;&lt;property id=&quot;20300&quot; value=&quot;Slide 91 - &amp;quot;Akauzální přístup&amp;quot;&quot;/&gt;&lt;property id=&quot;20307&quot; value=&quot;345&quot;/&gt;&lt;/object&gt;&lt;object type=&quot;3&quot; unique_id=&quot;12848&quot;&gt;&lt;property id=&quot;20148&quot; value=&quot;5&quot;/&gt;&lt;property id=&quot;20300&quot; value=&quot;Slide 92 - &amp;quot;Akauzální konektory&amp;quot;&quot;/&gt;&lt;property id=&quot;20307&quot; value=&quot;346&quot;/&gt;&lt;/object&gt;&lt;object type=&quot;3&quot; unique_id=&quot;12849&quot;&gt;&lt;property id=&quot;20148&quot; value=&quot;5&quot;/&gt;&lt;property id=&quot;20300&quot; value=&quot;Slide 93&quot;/&gt;&lt;property id=&quot;20307&quot; value=&quot;347&quot;/&gt;&lt;/object&gt;&lt;object type=&quot;3&quot; unique_id=&quot;12850&quot;&gt;&lt;property id=&quot;20148&quot; value=&quot;5&quot;/&gt;&lt;property id=&quot;20300&quot; value=&quot;Slide 94 - &amp;quot;Modelování v Modelice&amp;quot;&quot;/&gt;&lt;property id=&quot;20307&quot; value=&quot;348&quot;/&gt;&lt;/object&gt;&lt;object type=&quot;3&quot; unique_id=&quot;12851&quot;&gt;&lt;property id=&quot;20148&quot; value=&quot;5&quot;/&gt;&lt;property id=&quot;20300&quot; value=&quot;Slide 95 - &amp;quot;Modelování v Modelice&amp;quot;&quot;/&gt;&lt;property id=&quot;20307&quot; value=&quot;349&quot;/&gt;&lt;/object&gt;&lt;object type=&quot;3&quot; unique_id=&quot;12852&quot;&gt;&lt;property id=&quot;20148&quot; value=&quot;5&quot;/&gt;&lt;property id=&quot;20300&quot; value=&quot;Slide 96 - &amp;quot;Modelování v Modelice&amp;quot;&quot;/&gt;&lt;property id=&quot;20307&quot; value=&quot;350&quot;/&gt;&lt;/object&gt;&lt;object type=&quot;3&quot; unique_id=&quot;14463&quot;&gt;&lt;property id=&quot;20148&quot; value=&quot;5&quot;/&gt;&lt;property id=&quot;20300&quot; value=&quot;Slide 79 - &amp;quot;Elektrický obvod a mechanický systém&amp;quot;&quot;/&gt;&lt;property id=&quot;20307&quot; value=&quot;365&quot;/&gt;&lt;/object&gt;&lt;object type=&quot;3&quot; unique_id=&quot;14568&quot;&gt;&lt;property id=&quot;20148&quot; value=&quot;5&quot;/&gt;&lt;property id=&quot;20300&quot; value=&quot;Slide 18&quot;/&gt;&lt;property id=&quot;20307&quot; value=&quot;373&quot;/&gt;&lt;/object&gt;&lt;object type=&quot;3&quot; unique_id=&quot;15332&quot;&gt;&lt;property id=&quot;20148&quot; value=&quot;5&quot;/&gt;&lt;property id=&quot;20300&quot; value=&quot;Slide 2 - &amp;quot;Cíl předmětu&amp;quot;&quot;/&gt;&lt;property id=&quot;20307&quot; value=&quot;393&quot;/&gt;&lt;/object&gt;&lt;object type=&quot;3&quot; unique_id=&quot;15333&quot;&gt;&lt;property id=&quot;20148&quot; value=&quot;5&quot;/&gt;&lt;property id=&quot;20300&quot; value=&quot;Slide 3 - &amp;quot;Studijní materiály&amp;quot;&quot;/&gt;&lt;property id=&quot;20307&quot; value=&quot;394&quot;/&gt;&lt;/object&gt;&lt;object type=&quot;3&quot; unique_id=&quot;15334&quot;&gt;&lt;property id=&quot;20148&quot; value=&quot;5&quot;/&gt;&lt;property id=&quot;20300&quot; value=&quot;Slide 45 - &amp;quot;Blokové schéma systému&amp;quot;&quot;/&gt;&lt;property id=&quot;20307&quot; value=&quot;376&quot;/&gt;&lt;/object&gt;&lt;object type=&quot;3&quot; unique_id=&quot;15335&quot;&gt;&lt;property id=&quot;20148&quot; value=&quot;5&quot;/&gt;&lt;property id=&quot;20300&quot; value=&quot;Slide 47 - &amp;quot;Základní atributy systému&amp;quot;&quot;/&gt;&lt;property id=&quot;20307&quot; value=&quot;396&quot;/&gt;&lt;/object&gt;&lt;object type=&quot;3&quot; unique_id=&quot;15336&quot;&gt;&lt;property id=&quot;20148&quot; value=&quot;5&quot;/&gt;&lt;property id=&quot;20300&quot; value=&quot;Slide 48 - &amp;quot;Základní atributy systému&amp;quot;&quot;/&gt;&lt;property id=&quot;20307&quot; value=&quot;395&quot;/&gt;&lt;/object&gt;&lt;object type=&quot;3&quot; unique_id=&quot;15337&quot;&gt;&lt;property id=&quot;20148&quot; value=&quot;5&quot;/&gt;&lt;property id=&quot;20300&quot; value=&quot;Slide 50 - &amp;quot;Syntéza a dekompozice&amp;quot;&quot;/&gt;&lt;property id=&quot;20307&quot; value=&quot;400&quot;/&gt;&lt;/object&gt;&lt;object type=&quot;3&quot; unique_id=&quot;15338&quot;&gt;&lt;property id=&quot;20148&quot; value=&quot;5&quot;/&gt;&lt;property id=&quot;20300&quot; value=&quot;Slide 51 - &amp;quot;Syntéza a dekompozice&amp;quot;&quot;/&gt;&lt;property id=&quot;20307&quot; value=&quot;401&quot;/&gt;&lt;/object&gt;&lt;object type=&quot;3&quot; unique_id=&quot;15339&quot;&gt;&lt;property id=&quot;20148&quot; value=&quot;5&quot;/&gt;&lt;property id=&quot;20300&quot; value=&quot;Slide 63&quot;/&gt;&lt;property id=&quot;20307&quot; value=&quot;386&quot;/&gt;&lt;/object&gt;&lt;object type=&quot;3&quot; unique_id=&quot;15340&quot;&gt;&lt;property id=&quot;20148&quot; value=&quot;5&quot;/&gt;&lt;property id=&quot;20300&quot; value=&quot;Slide 64&quot;/&gt;&lt;property id=&quot;20307&quot; value=&quot;377&quot;/&gt;&lt;/object&gt;&lt;object type=&quot;3&quot; unique_id=&quot;15341&quot;&gt;&lt;property id=&quot;20148&quot; value=&quot;5&quot;/&gt;&lt;property id=&quot;20300&quot; value=&quot;Slide 65&quot;/&gt;&lt;property id=&quot;20307&quot; value=&quot;378&quot;/&gt;&lt;/object&gt;&lt;object type=&quot;3&quot; unique_id=&quot;15342&quot;&gt;&lt;property id=&quot;20148&quot; value=&quot;5&quot;/&gt;&lt;property id=&quot;20300&quot; value=&quot;Slide 66&quot;/&gt;&lt;property id=&quot;20307&quot; value=&quot;379&quot;/&gt;&lt;/object&gt;&lt;object type=&quot;3&quot; unique_id=&quot;15343&quot;&gt;&lt;property id=&quot;20148&quot; value=&quot;5&quot;/&gt;&lt;property id=&quot;20300&quot; value=&quot;Slide 68&quot;/&gt;&lt;property id=&quot;20307&quot; value=&quot;392&quot;/&gt;&lt;/object&gt;&lt;object type=&quot;3&quot; unique_id=&quot;15344&quot;&gt;&lt;property id=&quot;20148&quot; value=&quot;5&quot;/&gt;&lt;property id=&quot;20300&quot; value=&quot;Slide 69&quot;/&gt;&lt;property id=&quot;20307&quot; value=&quot;391&quot;/&gt;&lt;/object&gt;&lt;object type=&quot;3&quot; unique_id=&quot;15345&quot;&gt;&lt;property id=&quot;20148&quot; value=&quot;5&quot;/&gt;&lt;property id=&quot;20300&quot; value=&quot;Slide 70 - &amp;quot;Příklad: Kompartmentová analýza&amp;quot;&quot;/&gt;&lt;property id=&quot;20307&quot; value=&quot;389&quot;/&gt;&lt;/object&gt;&lt;object type=&quot;3&quot; unique_id=&quot;15346&quot;&gt;&lt;property id=&quot;20148&quot; value=&quot;5&quot;/&gt;&lt;property id=&quot;20300&quot; value=&quot;Slide 71 - &amp;quot;Příklad: Kompartmentová analýza&amp;quot;&quot;/&gt;&lt;property id=&quot;20307&quot; value=&quot;390&quot;/&gt;&lt;/object&gt;&lt;object type=&quot;3&quot; unique_id=&quot;15347&quot;&gt;&lt;property id=&quot;20148&quot; value=&quot;5&quot;/&gt;&lt;property id=&quot;20300&quot; value=&quot;Slide 72 - &amp;quot;Modelování fyzikálního světa - analogie&amp;quot;&quot;/&gt;&lt;property id=&quot;20307&quot; value=&quot;387&quot;/&gt;&lt;/object&gt;&lt;object type=&quot;3&quot; unique_id=&quot;15348&quot;&gt;&lt;property id=&quot;20148&quot; value=&quot;5&quot;/&gt;&lt;property id=&quot;20300&quot; value=&quot;Slide 73&quot;/&gt;&lt;property id=&quot;20307&quot; value=&quot;388&quot;/&gt;&lt;/object&gt;&lt;object type=&quot;3&quot; unique_id=&quot;15349&quot;&gt;&lt;property id=&quot;20148&quot; value=&quot;5&quot;/&gt;&lt;property id=&quot;20300&quot; value=&quot;Slide 87 - &amp;quot;Kauzální modelovací nástroje&amp;quot;&quot;/&gt;&lt;property id=&quot;20307&quot; value=&quot;397&quot;/&gt;&lt;/object&gt;&lt;object type=&quot;3&quot; unique_id=&quot;15350&quot;&gt;&lt;property id=&quot;20148&quot; value=&quot;5&quot;/&gt;&lt;property id=&quot;20300&quot; value=&quot;Slide 88 - &amp;quot;Kauzální modelovací nástroje&amp;quot;&quot;/&gt;&lt;property id=&quot;20307&quot; value=&quot;398&quot;/&gt;&lt;/object&gt;&lt;object type=&quot;3&quot; unique_id=&quot;15351&quot;&gt;&lt;property id=&quot;20148&quot; value=&quot;5&quot;/&gt;&lt;property id=&quot;20300&quot; value=&quot;Slide 89 - &amp;quot;Akauzální modelovací nástroje&amp;quot;&quot;/&gt;&lt;property id=&quot;20307&quot; value=&quot;399&quot;/&gt;&lt;/object&gt;&lt;/object&gt;&lt;object type=&quot;8&quot; unique_id=&quot;10040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CC">
  <a:themeElements>
    <a:clrScheme name="Výchozí návrh 14">
      <a:dk1>
        <a:srgbClr val="000000"/>
      </a:dk1>
      <a:lt1>
        <a:srgbClr val="FFFFFF"/>
      </a:lt1>
      <a:dk2>
        <a:srgbClr val="005070"/>
      </a:dk2>
      <a:lt2>
        <a:srgbClr val="CCECFF"/>
      </a:lt2>
      <a:accent1>
        <a:srgbClr val="FFFFFF"/>
      </a:accent1>
      <a:accent2>
        <a:srgbClr val="F1600F"/>
      </a:accent2>
      <a:accent3>
        <a:srgbClr val="FFFFFF"/>
      </a:accent3>
      <a:accent4>
        <a:srgbClr val="000000"/>
      </a:accent4>
      <a:accent5>
        <a:srgbClr val="FFFFFF"/>
      </a:accent5>
      <a:accent6>
        <a:srgbClr val="DA560C"/>
      </a:accent6>
      <a:hlink>
        <a:srgbClr val="003399"/>
      </a:hlink>
      <a:folHlink>
        <a:srgbClr val="003399"/>
      </a:folHlink>
    </a:clrScheme>
    <a:fontScheme name="Výchozí návrh">
      <a:majorFont>
        <a:latin typeface="Georgia"/>
        <a:ea typeface=""/>
        <a:cs typeface=""/>
      </a:majorFont>
      <a:minorFont>
        <a:latin typeface="Georgia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3">
        <a:dk1>
          <a:srgbClr val="000000"/>
        </a:dk1>
        <a:lt1>
          <a:srgbClr val="FFFFFF"/>
        </a:lt1>
        <a:dk2>
          <a:srgbClr val="005070"/>
        </a:dk2>
        <a:lt2>
          <a:srgbClr val="FFFFFF"/>
        </a:lt2>
        <a:accent1>
          <a:srgbClr val="C5EEFF"/>
        </a:accent1>
        <a:accent2>
          <a:srgbClr val="F1600F"/>
        </a:accent2>
        <a:accent3>
          <a:srgbClr val="FFFFFF"/>
        </a:accent3>
        <a:accent4>
          <a:srgbClr val="000000"/>
        </a:accent4>
        <a:accent5>
          <a:srgbClr val="DFF5FF"/>
        </a:accent5>
        <a:accent6>
          <a:srgbClr val="DA560C"/>
        </a:accent6>
        <a:hlink>
          <a:srgbClr val="003399"/>
        </a:hlink>
        <a:folHlink>
          <a:srgbClr val="0033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14">
        <a:dk1>
          <a:srgbClr val="000000"/>
        </a:dk1>
        <a:lt1>
          <a:srgbClr val="FFFFFF"/>
        </a:lt1>
        <a:dk2>
          <a:srgbClr val="005070"/>
        </a:dk2>
        <a:lt2>
          <a:srgbClr val="CCECFF"/>
        </a:lt2>
        <a:accent1>
          <a:srgbClr val="FFFFFF"/>
        </a:accent1>
        <a:accent2>
          <a:srgbClr val="F1600F"/>
        </a:accent2>
        <a:accent3>
          <a:srgbClr val="FFFFFF"/>
        </a:accent3>
        <a:accent4>
          <a:srgbClr val="000000"/>
        </a:accent4>
        <a:accent5>
          <a:srgbClr val="FFFFFF"/>
        </a:accent5>
        <a:accent6>
          <a:srgbClr val="DA560C"/>
        </a:accent6>
        <a:hlink>
          <a:srgbClr val="003399"/>
        </a:hlink>
        <a:folHlink>
          <a:srgbClr val="0033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1398</TotalTime>
  <Words>2280</Words>
  <Application>Microsoft Office PowerPoint</Application>
  <PresentationFormat>Předvádění na obrazovce (4:3)</PresentationFormat>
  <Paragraphs>1046</Paragraphs>
  <Slides>96</Slides>
  <Notes>59</Notes>
  <HiddenSlides>0</HiddenSlides>
  <MMClips>0</MMClips>
  <ScaleCrop>false</ScaleCrop>
  <HeadingPairs>
    <vt:vector size="6" baseType="variant"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96</vt:i4>
      </vt:variant>
    </vt:vector>
  </HeadingPairs>
  <TitlesOfParts>
    <vt:vector size="98" baseType="lpstr">
      <vt:lpstr>CC</vt:lpstr>
      <vt:lpstr>Editor rovnic 3.0</vt:lpstr>
      <vt:lpstr>Snímek 1</vt:lpstr>
      <vt:lpstr>Cíl předmětu</vt:lpstr>
      <vt:lpstr>Studijní materiály</vt:lpstr>
      <vt:lpstr>Snímek 4</vt:lpstr>
      <vt:lpstr>Snímek 5</vt:lpstr>
      <vt:lpstr>Snímek 6</vt:lpstr>
      <vt:lpstr>Snímek 7</vt:lpstr>
      <vt:lpstr>Snímek 8</vt:lpstr>
      <vt:lpstr>Snímek 9</vt:lpstr>
      <vt:lpstr>Snímek 10</vt:lpstr>
      <vt:lpstr>Snímek 11</vt:lpstr>
      <vt:lpstr>Snímek 12</vt:lpstr>
      <vt:lpstr>Snímek 13</vt:lpstr>
      <vt:lpstr>Snímek 14</vt:lpstr>
      <vt:lpstr>Snímek 15</vt:lpstr>
      <vt:lpstr>Snímek 16</vt:lpstr>
      <vt:lpstr>Snímek 17</vt:lpstr>
      <vt:lpstr>Snímek 18</vt:lpstr>
      <vt:lpstr>Snímek 19</vt:lpstr>
      <vt:lpstr>Snímek 20</vt:lpstr>
      <vt:lpstr>Snímek 21</vt:lpstr>
      <vt:lpstr>Snímek 22</vt:lpstr>
      <vt:lpstr>Základní pojmy</vt:lpstr>
      <vt:lpstr>Snímek 24</vt:lpstr>
      <vt:lpstr>Základní pojmy</vt:lpstr>
      <vt:lpstr>Snímek 26</vt:lpstr>
      <vt:lpstr>Základní pojmy</vt:lpstr>
      <vt:lpstr>Snímek 28</vt:lpstr>
      <vt:lpstr>Snímek 29</vt:lpstr>
      <vt:lpstr>Snímek 30</vt:lpstr>
      <vt:lpstr>Snímek 31</vt:lpstr>
      <vt:lpstr>Základní pojmy</vt:lpstr>
      <vt:lpstr>Důsledky modelování a simulace</vt:lpstr>
      <vt:lpstr>Postup při vytváření modelu a při simulačních experimentech </vt:lpstr>
      <vt:lpstr>Základní pojmy</vt:lpstr>
      <vt:lpstr>Identifikace parametrů</vt:lpstr>
      <vt:lpstr>Experimenty</vt:lpstr>
      <vt:lpstr>Pozorování a experiment</vt:lpstr>
      <vt:lpstr>Hypotézy</vt:lpstr>
      <vt:lpstr>Experimenty s biologickými systémy</vt:lpstr>
      <vt:lpstr>Plánování experimentů</vt:lpstr>
      <vt:lpstr>Metodologie plánování experimentů</vt:lpstr>
      <vt:lpstr>Definice systému</vt:lpstr>
      <vt:lpstr>Základní atributy systému</vt:lpstr>
      <vt:lpstr>Blokové schéma systému</vt:lpstr>
      <vt:lpstr>Základní atributy systému</vt:lpstr>
      <vt:lpstr>Základní atributy systému</vt:lpstr>
      <vt:lpstr>Základní atributy systému</vt:lpstr>
      <vt:lpstr>Základní atributy systému</vt:lpstr>
      <vt:lpstr>Syntéza a dekompozice</vt:lpstr>
      <vt:lpstr>Syntéza a dekompozice</vt:lpstr>
      <vt:lpstr>Separabilita systému</vt:lpstr>
      <vt:lpstr>Základní atributy systému</vt:lpstr>
      <vt:lpstr>Snímek 54</vt:lpstr>
      <vt:lpstr>Biologické systémy a jejich vlastnosti</vt:lpstr>
      <vt:lpstr>Modely a jejich popis</vt:lpstr>
      <vt:lpstr>Neformální popis</vt:lpstr>
      <vt:lpstr>Neformální popis</vt:lpstr>
      <vt:lpstr>Neformální popis</vt:lpstr>
      <vt:lpstr>Příklady Forresterův model světa </vt:lpstr>
      <vt:lpstr>Příklady Forresterův model světa </vt:lpstr>
      <vt:lpstr>Příklady Forresterův model světa </vt:lpstr>
      <vt:lpstr>Snímek 63</vt:lpstr>
      <vt:lpstr>Snímek 64</vt:lpstr>
      <vt:lpstr>Snímek 65</vt:lpstr>
      <vt:lpstr>Snímek 66</vt:lpstr>
      <vt:lpstr>Zjednodušovací procedury</vt:lpstr>
      <vt:lpstr>Snímek 68</vt:lpstr>
      <vt:lpstr>Snímek 69</vt:lpstr>
      <vt:lpstr>Příklad: Kompartmentová analýza</vt:lpstr>
      <vt:lpstr>Příklad: Kompartmentová analýza</vt:lpstr>
      <vt:lpstr>Modelování fyzikálního světa - analogie</vt:lpstr>
      <vt:lpstr>Snímek 73</vt:lpstr>
      <vt:lpstr>Obecné  systémové vlastnosti</vt:lpstr>
      <vt:lpstr>Obecné  systémové vlastnosti</vt:lpstr>
      <vt:lpstr>Obecné  systémové vlastnosti</vt:lpstr>
      <vt:lpstr>Obecné  systémové vlastnosti</vt:lpstr>
      <vt:lpstr>Obecné  systémové vlastnosti</vt:lpstr>
      <vt:lpstr>Elektrický obvod a mechanický systém</vt:lpstr>
      <vt:lpstr>Jednoduchý model plicní mechaniky</vt:lpstr>
      <vt:lpstr>Jednoduchý model plicní mechaniky</vt:lpstr>
      <vt:lpstr>Jednoduchý model plicní mechaniky</vt:lpstr>
      <vt:lpstr>Jednoduchý model plicní mechaniky</vt:lpstr>
      <vt:lpstr>Model plicní mechaniky s inertancí</vt:lpstr>
      <vt:lpstr>Jednoduchý model plicní mechaniky</vt:lpstr>
      <vt:lpstr>Model plicní mechaniky s inertancí</vt:lpstr>
      <vt:lpstr>Kauzální modelovací nástroje</vt:lpstr>
      <vt:lpstr>Kauzální modelovací nástroje</vt:lpstr>
      <vt:lpstr>Akauzální modelovací nástroje</vt:lpstr>
      <vt:lpstr>Akauzální přístup</vt:lpstr>
      <vt:lpstr>Akauzální přístup</vt:lpstr>
      <vt:lpstr>Akauzální konektory</vt:lpstr>
      <vt:lpstr>Snímek 93</vt:lpstr>
      <vt:lpstr>Modelování v Modelice</vt:lpstr>
      <vt:lpstr>Modelování v Modelice</vt:lpstr>
      <vt:lpstr>Modelování v Modelice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Jirka</dc:creator>
  <cp:lastModifiedBy>Jiří Kofránek</cp:lastModifiedBy>
  <cp:revision>109</cp:revision>
  <dcterms:created xsi:type="dcterms:W3CDTF">2012-09-16T12:27:16Z</dcterms:created>
  <dcterms:modified xsi:type="dcterms:W3CDTF">2012-09-19T10:45:59Z</dcterms:modified>
</cp:coreProperties>
</file>