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84" r:id="rId4"/>
    <p:sldId id="285" r:id="rId5"/>
    <p:sldId id="258" r:id="rId6"/>
    <p:sldId id="259" r:id="rId7"/>
    <p:sldId id="283" r:id="rId8"/>
    <p:sldId id="264" r:id="rId9"/>
    <p:sldId id="282" r:id="rId10"/>
    <p:sldId id="278" r:id="rId11"/>
    <p:sldId id="279" r:id="rId12"/>
    <p:sldId id="281" r:id="rId13"/>
    <p:sldId id="275" r:id="rId14"/>
    <p:sldId id="271" r:id="rId15"/>
    <p:sldId id="274" r:id="rId16"/>
    <p:sldId id="287" r:id="rId17"/>
    <p:sldId id="272" r:id="rId18"/>
    <p:sldId id="273" r:id="rId19"/>
    <p:sldId id="276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4660"/>
  </p:normalViewPr>
  <p:slideViewPr>
    <p:cSldViewPr>
      <p:cViewPr varScale="1">
        <p:scale>
          <a:sx n="96" d="100"/>
          <a:sy n="96" d="100"/>
        </p:scale>
        <p:origin x="1061" y="8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18. 11. 2014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18. 11. 2014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18. 11. 2014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18. 11. 2014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18. 11. 2014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18. 11. 2014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18. 11. 2014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18. 11. 2014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18. 11. 2014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18. 11. 2014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18. 11. 2014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18. 11. 2014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Physiolibrary</a:t>
            </a:r>
            <a:r>
              <a:rPr lang="en-US" dirty="0" smtClean="0"/>
              <a:t> 2.3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www.physiolibrary.org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Reaction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13525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405" y="1268115"/>
            <a:ext cx="6797980" cy="5401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Reaction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13525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644" y="1268115"/>
            <a:ext cx="6805740" cy="5407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Reaction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13525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281619"/>
            <a:ext cx="6818337" cy="5417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STEADY STATES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en-US" dirty="0" smtClean="0"/>
              <a:t>Zero derivations (</a:t>
            </a:r>
            <a:r>
              <a:rPr lang="en-US" i="1" dirty="0" smtClean="0"/>
              <a:t>dependent equation set</a:t>
            </a:r>
            <a:r>
              <a:rPr lang="en-US" dirty="0" smtClean="0"/>
              <a:t>)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645371"/>
            <a:ext cx="54768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77219"/>
            <a:ext cx="30670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133203"/>
            <a:ext cx="30861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Šrafovaná šipka doprava 7"/>
          <p:cNvSpPr/>
          <p:nvPr/>
        </p:nvSpPr>
        <p:spPr>
          <a:xfrm rot="6360321">
            <a:off x="320942" y="4005626"/>
            <a:ext cx="1483273" cy="23617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rafovaná šipka doprava 8"/>
          <p:cNvSpPr/>
          <p:nvPr/>
        </p:nvSpPr>
        <p:spPr>
          <a:xfrm rot="6854150">
            <a:off x="3313247" y="4116860"/>
            <a:ext cx="1669717" cy="21384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rafovaná šipka doprava 9"/>
          <p:cNvSpPr/>
          <p:nvPr/>
        </p:nvSpPr>
        <p:spPr>
          <a:xfrm rot="7896606">
            <a:off x="3916448" y="3475943"/>
            <a:ext cx="544053" cy="22444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4221088"/>
            <a:ext cx="27241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Šrafovaná šipka doprava 12"/>
          <p:cNvSpPr/>
          <p:nvPr/>
        </p:nvSpPr>
        <p:spPr>
          <a:xfrm rot="12798529">
            <a:off x="5514223" y="4154020"/>
            <a:ext cx="604164" cy="20614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rafovaná šipka doprava 13"/>
          <p:cNvSpPr/>
          <p:nvPr/>
        </p:nvSpPr>
        <p:spPr>
          <a:xfrm rot="8287270">
            <a:off x="5499746" y="5044488"/>
            <a:ext cx="604164" cy="20614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628800"/>
            <a:ext cx="4486834" cy="504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1143000"/>
          </a:xfrm>
        </p:spPr>
        <p:txBody>
          <a:bodyPr/>
          <a:lstStyle/>
          <a:p>
            <a:r>
              <a:rPr lang="en-US" dirty="0" smtClean="0"/>
              <a:t>Hydraulic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88640"/>
            <a:ext cx="2448272" cy="6579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64" y="228575"/>
            <a:ext cx="2211896" cy="631111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419056" cy="1143000"/>
          </a:xfrm>
        </p:spPr>
        <p:txBody>
          <a:bodyPr/>
          <a:lstStyle/>
          <a:p>
            <a:r>
              <a:rPr lang="en-US" dirty="0" smtClean="0"/>
              <a:t>Osmotic</a:t>
            </a:r>
            <a:endParaRPr lang="cs-CZ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872833"/>
            <a:ext cx="46291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Šrafovaná šipka doprava 6"/>
          <p:cNvSpPr/>
          <p:nvPr/>
        </p:nvSpPr>
        <p:spPr>
          <a:xfrm rot="411315">
            <a:off x="1976364" y="2605282"/>
            <a:ext cx="5063939" cy="24720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rafovaná šipka doprava 7"/>
          <p:cNvSpPr/>
          <p:nvPr/>
        </p:nvSpPr>
        <p:spPr>
          <a:xfrm rot="401358">
            <a:off x="2041907" y="2837913"/>
            <a:ext cx="3435340" cy="20120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90689" y="4941168"/>
            <a:ext cx="50577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Šrafovaná šipka doprava 10"/>
          <p:cNvSpPr/>
          <p:nvPr/>
        </p:nvSpPr>
        <p:spPr>
          <a:xfrm>
            <a:off x="1979712" y="5229200"/>
            <a:ext cx="1605656" cy="36004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354" y="1187935"/>
            <a:ext cx="4313625" cy="422128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419056" cy="1143000"/>
          </a:xfrm>
        </p:spPr>
        <p:txBody>
          <a:bodyPr/>
          <a:lstStyle/>
          <a:p>
            <a:r>
              <a:rPr lang="en-US" dirty="0" smtClean="0"/>
              <a:t>Population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082" y="766851"/>
            <a:ext cx="1781175" cy="3743325"/>
          </a:xfrm>
          <a:prstGeom prst="rect">
            <a:avLst/>
          </a:prstGeom>
        </p:spPr>
      </p:pic>
      <p:sp>
        <p:nvSpPr>
          <p:cNvPr id="11" name="Šrafovaná šipka doprava 10"/>
          <p:cNvSpPr/>
          <p:nvPr/>
        </p:nvSpPr>
        <p:spPr>
          <a:xfrm rot="2796185">
            <a:off x="1239871" y="4454600"/>
            <a:ext cx="3261602" cy="18492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19" y="5795546"/>
            <a:ext cx="9141293" cy="89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59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25908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772816"/>
            <a:ext cx="370522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6165304"/>
            <a:ext cx="8039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1143000"/>
          </a:xfrm>
        </p:spPr>
        <p:txBody>
          <a:bodyPr/>
          <a:lstStyle/>
          <a:p>
            <a:r>
              <a:rPr lang="en-US" dirty="0" smtClean="0"/>
              <a:t>Thermal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274638"/>
            <a:ext cx="2590800" cy="5642975"/>
          </a:xfrm>
          <a:prstGeom prst="rect">
            <a:avLst/>
          </a:prstGeom>
        </p:spPr>
      </p:pic>
      <p:sp>
        <p:nvSpPr>
          <p:cNvPr id="9" name="Šrafovaná šipka doprava 8"/>
          <p:cNvSpPr/>
          <p:nvPr/>
        </p:nvSpPr>
        <p:spPr>
          <a:xfrm rot="2482842">
            <a:off x="1451847" y="5097598"/>
            <a:ext cx="2107049" cy="2880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7724775" cy="654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1143000"/>
          </a:xfrm>
        </p:spPr>
        <p:txBody>
          <a:bodyPr/>
          <a:lstStyle/>
          <a:p>
            <a:r>
              <a:rPr lang="en-US" dirty="0" smtClean="0"/>
              <a:t>Thank you for your attention!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4048" y="6021288"/>
            <a:ext cx="3898776" cy="60466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www.physiolibrary.org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419207"/>
            <a:ext cx="3168352" cy="504094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Physiolibrary Structure</a:t>
            </a:r>
            <a:endParaRPr lang="cs-CZ" dirty="0"/>
          </a:p>
        </p:txBody>
      </p:sp>
      <p:sp>
        <p:nvSpPr>
          <p:cNvPr id="9" name="Šrafovaná šipka doprava 8"/>
          <p:cNvSpPr/>
          <p:nvPr/>
        </p:nvSpPr>
        <p:spPr>
          <a:xfrm>
            <a:off x="3563888" y="3789040"/>
            <a:ext cx="1080120" cy="122413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6176" y="3789040"/>
            <a:ext cx="152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Šrafovaná šipka doprava 10"/>
          <p:cNvSpPr/>
          <p:nvPr/>
        </p:nvSpPr>
        <p:spPr>
          <a:xfrm>
            <a:off x="2915816" y="6089482"/>
            <a:ext cx="576064" cy="36004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9125" y="5926602"/>
            <a:ext cx="16097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/>
              <a:t>Icons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19763"/>
            <a:ext cx="8784976" cy="5649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50904" cy="1143000"/>
          </a:xfrm>
        </p:spPr>
        <p:txBody>
          <a:bodyPr/>
          <a:lstStyle/>
          <a:p>
            <a:r>
              <a:rPr lang="en-US" dirty="0" err="1" smtClean="0"/>
              <a:t>Blocks.Factors</a:t>
            </a:r>
            <a:endParaRPr lang="cs-CZ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32656"/>
            <a:ext cx="332422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Šrafovaná šipka doprava 6"/>
          <p:cNvSpPr/>
          <p:nvPr/>
        </p:nvSpPr>
        <p:spPr>
          <a:xfrm rot="19359818">
            <a:off x="2957357" y="3439098"/>
            <a:ext cx="1812085" cy="122413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49" y="1275630"/>
            <a:ext cx="2248935" cy="5375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</a:t>
            </a:r>
            <a:endParaRPr lang="cs-CZ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489323"/>
            <a:ext cx="54292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775894"/>
            <a:ext cx="68961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Šrafovaná šipka doprava 17"/>
          <p:cNvSpPr/>
          <p:nvPr/>
        </p:nvSpPr>
        <p:spPr>
          <a:xfrm rot="5400000">
            <a:off x="4139952" y="3969060"/>
            <a:ext cx="576064" cy="50405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393" y="435738"/>
            <a:ext cx="2134322" cy="3882733"/>
          </a:xfrm>
          <a:prstGeom prst="rect">
            <a:avLst/>
          </a:prstGeom>
        </p:spPr>
      </p:pic>
      <p:sp>
        <p:nvSpPr>
          <p:cNvPr id="12" name="Šrafovaná šipka doprava 11"/>
          <p:cNvSpPr/>
          <p:nvPr/>
        </p:nvSpPr>
        <p:spPr>
          <a:xfrm rot="18518701">
            <a:off x="2212603" y="3029480"/>
            <a:ext cx="1329413" cy="36004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Types.Constants</a:t>
            </a:r>
            <a:endParaRPr lang="cs-CZ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412776"/>
            <a:ext cx="6276975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20859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Šrafovaná šipka doprava 11"/>
          <p:cNvSpPr/>
          <p:nvPr/>
        </p:nvSpPr>
        <p:spPr>
          <a:xfrm>
            <a:off x="2411760" y="3861048"/>
            <a:ext cx="576064" cy="2880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rafovaná šipka doprava 12"/>
          <p:cNvSpPr/>
          <p:nvPr/>
        </p:nvSpPr>
        <p:spPr>
          <a:xfrm rot="5400000">
            <a:off x="3599892" y="5409220"/>
            <a:ext cx="1080120" cy="43204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6197302"/>
            <a:ext cx="679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Connectors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90624" y="1221828"/>
            <a:ext cx="6707088" cy="5375524"/>
          </a:xfrm>
        </p:spPr>
        <p:txBody>
          <a:bodyPr>
            <a:normAutofit fontScale="77500" lnSpcReduction="20000"/>
          </a:bodyPr>
          <a:lstStyle/>
          <a:p>
            <a:pPr marL="0" indent="0" fontAlgn="t">
              <a:buNone/>
            </a:pPr>
            <a:r>
              <a:rPr lang="cs-CZ" b="1" dirty="0" err="1" smtClean="0"/>
              <a:t>Chemical</a:t>
            </a:r>
            <a:r>
              <a:rPr lang="en-US" b="1" dirty="0" smtClean="0"/>
              <a:t>Port </a:t>
            </a:r>
            <a:endParaRPr lang="cs-CZ" dirty="0" smtClean="0"/>
          </a:p>
          <a:p>
            <a:pPr lvl="1" fontAlgn="t"/>
            <a:r>
              <a:rPr lang="cs-CZ" dirty="0" err="1" smtClean="0"/>
              <a:t>molar</a:t>
            </a:r>
            <a:r>
              <a:rPr lang="cs-CZ" dirty="0" smtClean="0"/>
              <a:t> </a:t>
            </a:r>
            <a:r>
              <a:rPr lang="cs-CZ" dirty="0" err="1" smtClean="0"/>
              <a:t>concentration</a:t>
            </a:r>
            <a:r>
              <a:rPr lang="en-US" dirty="0" smtClean="0"/>
              <a:t>,  </a:t>
            </a:r>
            <a:r>
              <a:rPr lang="cs-CZ" dirty="0" err="1" smtClean="0"/>
              <a:t>molar</a:t>
            </a:r>
            <a:r>
              <a:rPr lang="cs-CZ" dirty="0" smtClean="0"/>
              <a:t> </a:t>
            </a:r>
            <a:r>
              <a:rPr lang="cs-CZ" dirty="0" err="1" smtClean="0"/>
              <a:t>flow</a:t>
            </a:r>
            <a:endParaRPr lang="en-US" dirty="0" smtClean="0"/>
          </a:p>
          <a:p>
            <a:pPr lvl="1" fontAlgn="t">
              <a:buNone/>
            </a:pPr>
            <a:endParaRPr lang="cs-CZ" dirty="0" smtClean="0"/>
          </a:p>
          <a:p>
            <a:pPr marL="0" indent="0">
              <a:buNone/>
            </a:pPr>
            <a:r>
              <a:rPr lang="en-US" b="1" dirty="0" err="1" smtClean="0"/>
              <a:t>HydraulicPort</a:t>
            </a:r>
            <a:endParaRPr lang="en-US" dirty="0" smtClean="0"/>
          </a:p>
          <a:p>
            <a:pPr lvl="1"/>
            <a:r>
              <a:rPr lang="en-US" dirty="0" smtClean="0"/>
              <a:t>pressure, volumetric flow</a:t>
            </a:r>
          </a:p>
          <a:p>
            <a:pPr lvl="1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err="1" smtClean="0"/>
              <a:t>ThermalPort</a:t>
            </a:r>
            <a:endParaRPr lang="en-US" dirty="0" smtClean="0"/>
          </a:p>
          <a:p>
            <a:pPr lvl="1"/>
            <a:r>
              <a:rPr lang="en-US" dirty="0" smtClean="0"/>
              <a:t>temperature, heat flow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b="1" dirty="0" err="1" smtClean="0"/>
              <a:t>OsmoticPort</a:t>
            </a:r>
            <a:endParaRPr lang="en-US" dirty="0" smtClean="0"/>
          </a:p>
          <a:p>
            <a:pPr lvl="1"/>
            <a:r>
              <a:rPr lang="en-US" dirty="0" smtClean="0"/>
              <a:t>osmolarity, osmotic volumetric flow</a:t>
            </a:r>
          </a:p>
          <a:p>
            <a:endParaRPr lang="en-US" b="1" dirty="0" smtClean="0"/>
          </a:p>
          <a:p>
            <a:pPr marL="0" indent="0">
              <a:buNone/>
            </a:pPr>
            <a:r>
              <a:rPr lang="en-US" b="1" dirty="0" err="1" smtClean="0"/>
              <a:t>PopulationPort</a:t>
            </a:r>
            <a:endParaRPr lang="en-US" dirty="0"/>
          </a:p>
          <a:p>
            <a:pPr lvl="1"/>
            <a:r>
              <a:rPr lang="en-US" dirty="0" smtClean="0"/>
              <a:t>size of population, change of population</a:t>
            </a:r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4101" name="Picture 5" descr="C:\Users\marek\Desktop\Modelica\Physiolibrary\Physiolibrary\Resources\Images\UserGuide\ChemicalPor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909" y="1221828"/>
            <a:ext cx="905637" cy="432048"/>
          </a:xfrm>
          <a:prstGeom prst="rect">
            <a:avLst/>
          </a:prstGeom>
          <a:noFill/>
        </p:spPr>
      </p:pic>
      <p:pic>
        <p:nvPicPr>
          <p:cNvPr id="4102" name="Picture 6" descr="C:\Users\marek\Desktop\Modelica\Physiolibrary\Physiolibrary\Resources\Images\UserGuide\OsmoticPort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312568"/>
            <a:ext cx="936103" cy="446582"/>
          </a:xfrm>
          <a:prstGeom prst="rect">
            <a:avLst/>
          </a:prstGeom>
          <a:noFill/>
        </p:spPr>
      </p:pic>
      <p:pic>
        <p:nvPicPr>
          <p:cNvPr id="4103" name="Picture 7" descr="C:\Users\marek\Desktop\Modelica\Physiolibrary\Physiolibrary\Resources\Images\UserGuide\HydraulicPort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3" y="2245205"/>
            <a:ext cx="1023153" cy="504056"/>
          </a:xfrm>
          <a:prstGeom prst="rect">
            <a:avLst/>
          </a:prstGeom>
          <a:noFill/>
        </p:spPr>
      </p:pic>
      <p:pic>
        <p:nvPicPr>
          <p:cNvPr id="4104" name="Picture 8" descr="C:\Users\marek\Desktop\Modelica\Physiolibrary\Physiolibrary\Resources\Images\UserGuide\ThermalPort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3" y="3304456"/>
            <a:ext cx="936104" cy="446583"/>
          </a:xfrm>
          <a:prstGeom prst="rect">
            <a:avLst/>
          </a:prstGeom>
          <a:noFill/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5464696"/>
            <a:ext cx="936104" cy="443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67" y="533594"/>
            <a:ext cx="2249871" cy="569217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1143000"/>
          </a:xfrm>
        </p:spPr>
        <p:txBody>
          <a:bodyPr/>
          <a:lstStyle/>
          <a:p>
            <a:r>
              <a:rPr lang="en-US" dirty="0" smtClean="0"/>
              <a:t>Chemical</a:t>
            </a:r>
            <a:endParaRPr lang="cs-CZ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979471"/>
            <a:ext cx="34004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8315" y="2183532"/>
            <a:ext cx="42957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Šrafovaná šipka doprava 9"/>
          <p:cNvSpPr/>
          <p:nvPr/>
        </p:nvSpPr>
        <p:spPr>
          <a:xfrm>
            <a:off x="2472238" y="5402192"/>
            <a:ext cx="1224136" cy="2880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rafovaná šipka doprava 11"/>
          <p:cNvSpPr/>
          <p:nvPr/>
        </p:nvSpPr>
        <p:spPr>
          <a:xfrm rot="522209">
            <a:off x="2596434" y="1789524"/>
            <a:ext cx="4914222" cy="1665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rafovaná šipka doprava 13"/>
          <p:cNvSpPr/>
          <p:nvPr/>
        </p:nvSpPr>
        <p:spPr>
          <a:xfrm rot="1573652">
            <a:off x="2486142" y="2419331"/>
            <a:ext cx="3390709" cy="17580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1432570"/>
            <a:ext cx="12573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INPUTS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2941" y="1490861"/>
            <a:ext cx="17430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5157" y="1556792"/>
            <a:ext cx="24384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556792"/>
            <a:ext cx="26479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Šrafovaná šipka doprava 10"/>
          <p:cNvSpPr/>
          <p:nvPr/>
        </p:nvSpPr>
        <p:spPr>
          <a:xfrm>
            <a:off x="2684909" y="1772816"/>
            <a:ext cx="576064" cy="43204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509392"/>
            <a:ext cx="37052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Šrafovaná šipka doprava 13"/>
          <p:cNvSpPr/>
          <p:nvPr/>
        </p:nvSpPr>
        <p:spPr>
          <a:xfrm>
            <a:off x="7020272" y="1772816"/>
            <a:ext cx="576064" cy="43204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3501008"/>
            <a:ext cx="36766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5445224"/>
            <a:ext cx="23622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47664" y="5805264"/>
            <a:ext cx="194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Šrafovaná šipka doprava 17"/>
          <p:cNvSpPr/>
          <p:nvPr/>
        </p:nvSpPr>
        <p:spPr>
          <a:xfrm rot="5400000">
            <a:off x="2195736" y="5229200"/>
            <a:ext cx="576064" cy="43204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rafovaná šipka doprava 18"/>
          <p:cNvSpPr/>
          <p:nvPr/>
        </p:nvSpPr>
        <p:spPr>
          <a:xfrm rot="5400000">
            <a:off x="6624228" y="5193196"/>
            <a:ext cx="504056" cy="43204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2" name="Přímá spojovací čára 21"/>
          <p:cNvCxnSpPr/>
          <p:nvPr/>
        </p:nvCxnSpPr>
        <p:spPr>
          <a:xfrm>
            <a:off x="251520" y="3068960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Šrafovaná šipka doprava 22"/>
          <p:cNvSpPr/>
          <p:nvPr/>
        </p:nvSpPr>
        <p:spPr>
          <a:xfrm rot="18023328">
            <a:off x="6835589" y="4402446"/>
            <a:ext cx="464368" cy="28535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70</Words>
  <Application>Microsoft Office PowerPoint</Application>
  <PresentationFormat>Předvádění na obrazovce (4:3)</PresentationFormat>
  <Paragraphs>35</Paragraphs>
  <Slides>19</Slides>
  <Notes>0</Notes>
  <HiddenSlides>1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2" baseType="lpstr">
      <vt:lpstr>Arial</vt:lpstr>
      <vt:lpstr>Calibri</vt:lpstr>
      <vt:lpstr>Motiv sady Office</vt:lpstr>
      <vt:lpstr>Physiolibrary 2.3</vt:lpstr>
      <vt:lpstr>Physiolibrary Structure</vt:lpstr>
      <vt:lpstr>Icons</vt:lpstr>
      <vt:lpstr>Blocks.Factors</vt:lpstr>
      <vt:lpstr>Types</vt:lpstr>
      <vt:lpstr>Types.Constants</vt:lpstr>
      <vt:lpstr>Connectors</vt:lpstr>
      <vt:lpstr>Chemical</vt:lpstr>
      <vt:lpstr>CONDITIONAL INPUTS</vt:lpstr>
      <vt:lpstr>Chemical Reaction</vt:lpstr>
      <vt:lpstr>Chemical Reaction</vt:lpstr>
      <vt:lpstr>Chemical Reaction</vt:lpstr>
      <vt:lpstr>STEADY STATES</vt:lpstr>
      <vt:lpstr>Hydraulic</vt:lpstr>
      <vt:lpstr>Osmotic</vt:lpstr>
      <vt:lpstr>Population</vt:lpstr>
      <vt:lpstr>Thermal</vt:lpstr>
      <vt:lpstr>Prezentace aplikace PowerPoint</vt:lpstr>
      <vt:lpstr>Thank you for your attention!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Physiolibrary 2.1</dc:title>
  <dc:creator>marek</dc:creator>
  <cp:lastModifiedBy>Marek Mateják</cp:lastModifiedBy>
  <cp:revision>79</cp:revision>
  <dcterms:created xsi:type="dcterms:W3CDTF">2014-03-05T12:16:48Z</dcterms:created>
  <dcterms:modified xsi:type="dcterms:W3CDTF">2014-11-18T15:18:39Z</dcterms:modified>
</cp:coreProperties>
</file>