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427" r:id="rId2"/>
    <p:sldId id="393" r:id="rId3"/>
    <p:sldId id="394" r:id="rId4"/>
    <p:sldId id="342" r:id="rId5"/>
    <p:sldId id="343" r:id="rId6"/>
    <p:sldId id="403" r:id="rId7"/>
    <p:sldId id="412" r:id="rId8"/>
    <p:sldId id="413" r:id="rId9"/>
    <p:sldId id="414" r:id="rId10"/>
    <p:sldId id="415" r:id="rId11"/>
    <p:sldId id="416" r:id="rId12"/>
    <p:sldId id="297" r:id="rId13"/>
    <p:sldId id="298" r:id="rId14"/>
    <p:sldId id="376" r:id="rId15"/>
    <p:sldId id="301" r:id="rId16"/>
    <p:sldId id="396" r:id="rId17"/>
    <p:sldId id="395" r:id="rId18"/>
    <p:sldId id="299" r:id="rId19"/>
    <p:sldId id="400" r:id="rId20"/>
    <p:sldId id="401" r:id="rId21"/>
    <p:sldId id="302" r:id="rId22"/>
    <p:sldId id="300" r:id="rId23"/>
    <p:sldId id="303" r:id="rId24"/>
    <p:sldId id="304" r:id="rId25"/>
    <p:sldId id="305" r:id="rId26"/>
    <p:sldId id="306" r:id="rId27"/>
    <p:sldId id="307" r:id="rId28"/>
    <p:sldId id="308" r:id="rId29"/>
    <p:sldId id="406" r:id="rId30"/>
    <p:sldId id="407" r:id="rId31"/>
    <p:sldId id="408" r:id="rId32"/>
    <p:sldId id="409" r:id="rId33"/>
    <p:sldId id="410" r:id="rId34"/>
    <p:sldId id="386" r:id="rId35"/>
    <p:sldId id="377" r:id="rId36"/>
    <p:sldId id="378" r:id="rId37"/>
    <p:sldId id="379" r:id="rId38"/>
    <p:sldId id="404" r:id="rId39"/>
    <p:sldId id="405" r:id="rId40"/>
    <p:sldId id="411" r:id="rId41"/>
    <p:sldId id="387" r:id="rId42"/>
    <p:sldId id="388" r:id="rId43"/>
    <p:sldId id="262" r:id="rId44"/>
    <p:sldId id="263" r:id="rId45"/>
    <p:sldId id="264" r:id="rId46"/>
    <p:sldId id="265" r:id="rId47"/>
    <p:sldId id="266" r:id="rId48"/>
    <p:sldId id="365" r:id="rId49"/>
    <p:sldId id="419" r:id="rId50"/>
    <p:sldId id="420" r:id="rId51"/>
    <p:sldId id="417" r:id="rId52"/>
    <p:sldId id="418" r:id="rId53"/>
    <p:sldId id="421" r:id="rId54"/>
    <p:sldId id="422" r:id="rId55"/>
    <p:sldId id="424" r:id="rId56"/>
    <p:sldId id="425" r:id="rId57"/>
    <p:sldId id="423" r:id="rId58"/>
    <p:sldId id="426" r:id="rId59"/>
  </p:sldIdLst>
  <p:sldSz cx="9144000" cy="6858000" type="screen4x3"/>
  <p:notesSz cx="6858000" cy="9144000"/>
  <p:custDataLst>
    <p:tags r:id="rId6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660"/>
  </p:normalViewPr>
  <p:slideViewPr>
    <p:cSldViewPr showGuides="1">
      <p:cViewPr>
        <p:scale>
          <a:sx n="66" d="100"/>
          <a:sy n="66" d="100"/>
        </p:scale>
        <p:origin x="-11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3"/>
    </p:cViewPr>
  </p:sorterViewPr>
  <p:notesViewPr>
    <p:cSldViewPr showGuides="1">
      <p:cViewPr varScale="1">
        <p:scale>
          <a:sx n="26" d="100"/>
          <a:sy n="26" d="100"/>
        </p:scale>
        <p:origin x="-917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0B9C-ED1F-4C09-89DA-CE3728422DFB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DF958-2734-4272-9B55-9C0D552E3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7866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B60A-82A0-45D9-8BE2-1A585D5E2485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D8DA-E681-4090-910E-6126FBE99A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3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7B5A2D1-3AB5-448E-BE6C-4F825F6720B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88C25BA-6DAA-4649-862C-FDF63B04327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DFA9760-4449-4844-9C0B-20B963657D13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85C1B73-9DCD-4466-B530-ECEC1D837054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7461161-D02D-41D0-8A32-05F2EBB7C06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787CFE4-66EB-47C8-87B7-BBADE0BA0243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80AB729-ACEC-41BF-A851-F39A711952AC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9759201-C099-4ABE-B465-F4CBFF6B9E8A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C9C230B-B491-4BAC-84E0-9533B8E92BFB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131E9D7-F5A6-4D02-B1AC-15BBEACCA820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30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1480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631E2ED-DE1A-4E28-A4ED-331F6243C40B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31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1480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F81284A-1174-4D07-A759-53E8008EA47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4E6B69A-4A89-4A58-8D97-7D8E6F267D60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33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1480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77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ACBFD-B74E-4330-81DB-C0C44873B59F}" type="slidenum">
              <a:rPr lang="cs-CZ" smtClean="0">
                <a:latin typeface="Arial" pitchFamily="34" charset="0"/>
              </a:rPr>
              <a:pPr/>
              <a:t>34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A5F0A4-D70B-4467-83B9-E9A34868B48A}" type="slidenum">
              <a:rPr lang="en-US" sz="1200"/>
              <a:pPr algn="r"/>
              <a:t>43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F6A2D7-6229-4DC9-AE17-F2C4F7462534}" type="slidenum">
              <a:rPr lang="en-US" sz="1200"/>
              <a:pPr algn="r"/>
              <a:t>44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8F1280-AF42-41DA-922F-886475CA65C9}" type="slidenum">
              <a:rPr lang="en-US" sz="1200"/>
              <a:pPr algn="r"/>
              <a:t>45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2699F7-350C-4CDE-AE4C-07E8CCD30FE4}" type="slidenum">
              <a:rPr lang="en-US" sz="1200"/>
              <a:pPr algn="r"/>
              <a:t>46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E2D606-80E1-410F-9B2A-7CC6C78E721A}" type="slidenum">
              <a:rPr lang="en-US" sz="1200"/>
              <a:pPr algn="r"/>
              <a:t>47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4433D09-4DEF-441E-AC1B-0C6BB87E2B7F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4433D09-4DEF-441E-AC1B-0C6BB87E2B7F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0009A6B-5A2E-4F2B-9E53-BCB15E0F2FA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0009A6B-5A2E-4F2B-9E53-BCB15E0F2FAD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D11D10C-3CD8-487A-A5A6-4802AC9D5524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43990CE-80C2-4C96-9AAA-AFF01B9A86AE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90ADD20-3FF0-4357-9C97-D8ECA8A48290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rgbClr val="EBF9FF"/>
            </a:gs>
            <a:gs pos="100000">
              <a:srgbClr val="37B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94468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7" y="3429000"/>
            <a:ext cx="7058025" cy="1752600"/>
          </a:xfrm>
        </p:spPr>
        <p:txBody>
          <a:bodyPr/>
          <a:lstStyle>
            <a:lvl1pPr marL="0" indent="0" algn="ctr">
              <a:buFontTx/>
              <a:buNone/>
              <a:defRPr sz="2400" i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43917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616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616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5" y="366714"/>
            <a:ext cx="8775764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165" y="1125538"/>
            <a:ext cx="4285506" cy="539980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44" y="1125538"/>
            <a:ext cx="4287093" cy="532779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56525" cy="1597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304800" y="6245225"/>
            <a:ext cx="2270125" cy="469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xfrm>
            <a:off x="3124200" y="6245225"/>
            <a:ext cx="2879725" cy="469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5225"/>
            <a:ext cx="2270125" cy="469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04B0-A9A1-44A3-B934-881E83E58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08113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80526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9FF"/>
            </a:gs>
            <a:gs pos="100000">
              <a:srgbClr val="9FD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04664"/>
            <a:ext cx="7283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3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692275" cy="6858000"/>
          </a:xfrm>
          <a:prstGeom prst="rect">
            <a:avLst/>
          </a:prstGeom>
          <a:gradFill rotWithShape="1">
            <a:gsLst>
              <a:gs pos="0">
                <a:srgbClr val="37B3FF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Modelování a simulace</a:t>
            </a:r>
            <a:br>
              <a:rPr lang="cs-CZ" dirty="0" smtClean="0"/>
            </a:br>
            <a:r>
              <a:rPr lang="cs-CZ" dirty="0" smtClean="0"/>
              <a:t>Základní systémové vlastnosti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Jiří Kofránek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781" y="980728"/>
            <a:ext cx="345721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72808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Formalizace v biologických vědách</a:t>
            </a:r>
            <a:endParaRPr lang="en-GB" dirty="0" smtClean="0"/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79613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084784" y="188640"/>
            <a:ext cx="5943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Definice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22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Arial" charset="0"/>
              </a:rPr>
              <a:t>L. von Bertalanffy: Systém je komplex vzájemně na sebe působících elementů ...</a:t>
            </a:r>
          </a:p>
          <a:p>
            <a:pPr algn="just" eaLnBrk="1" hangingPunct="1">
              <a:lnSpc>
                <a:spcPct val="100000"/>
              </a:lnSpc>
              <a:spcBef>
                <a:spcPts val="22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Arial" charset="0"/>
              </a:rPr>
              <a:t>R.L. Ackoff: Systém je soubor prvků a vazeb mezi nimi.</a:t>
            </a:r>
          </a:p>
          <a:p>
            <a:pPr algn="just" eaLnBrk="1" hangingPunct="1">
              <a:lnSpc>
                <a:spcPct val="100000"/>
              </a:lnSpc>
              <a:spcBef>
                <a:spcPts val="22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Arial" charset="0"/>
              </a:rPr>
              <a:t>G.J. Klir: Systém je uspořádání určitých komponent, vzájemně propojených v celek.</a:t>
            </a:r>
          </a:p>
          <a:p>
            <a:pPr eaLnBrk="1" hangingPunct="1">
              <a:lnSpc>
                <a:spcPct val="100000"/>
              </a:lnSpc>
              <a:spcBef>
                <a:spcPts val="22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Arial" charset="0"/>
              </a:rPr>
              <a:t>Systém </a:t>
            </a:r>
            <a:r>
              <a:rPr lang="en-GB" sz="2400" smtClean="0">
                <a:latin typeface="Brush Script MT" charset="0"/>
                <a:cs typeface="Times New Roman" pitchFamily="16" charset="0"/>
              </a:rPr>
              <a:t>S</a:t>
            </a:r>
            <a:r>
              <a:rPr lang="en-GB" sz="2400" smtClean="0">
                <a:latin typeface="Arial" charset="0"/>
                <a:cs typeface="Arial" charset="0"/>
              </a:rPr>
              <a:t> je dvojice množin </a:t>
            </a:r>
            <a:r>
              <a:rPr lang="en-GB" sz="2400" smtClean="0">
                <a:latin typeface="Brush Script MT" charset="0"/>
                <a:cs typeface="Times New Roman" pitchFamily="16" charset="0"/>
              </a:rPr>
              <a:t>S</a:t>
            </a:r>
            <a:r>
              <a:rPr lang="en-GB" sz="2400" smtClean="0">
                <a:latin typeface="Arial" charset="0"/>
                <a:cs typeface="Arial" charset="0"/>
              </a:rPr>
              <a:t> = (A,R), kde A = {a</a:t>
            </a:r>
            <a:r>
              <a:rPr lang="en-GB" sz="2400" baseline="-30000" smtClean="0">
                <a:latin typeface="Arial" charset="0"/>
                <a:cs typeface="Arial" charset="0"/>
              </a:rPr>
              <a:t>i</a:t>
            </a:r>
            <a:r>
              <a:rPr lang="en-GB" sz="2400" smtClean="0">
                <a:latin typeface="Arial" charset="0"/>
                <a:cs typeface="Arial" charset="0"/>
              </a:rPr>
              <a:t>} je množina prvků a R = {r</a:t>
            </a:r>
            <a:r>
              <a:rPr lang="en-GB" sz="2400" baseline="-30000" smtClean="0">
                <a:latin typeface="Arial" charset="0"/>
                <a:cs typeface="Arial" charset="0"/>
              </a:rPr>
              <a:t>ij</a:t>
            </a:r>
            <a:r>
              <a:rPr lang="en-GB" sz="2400" smtClean="0">
                <a:latin typeface="Arial" charset="0"/>
                <a:cs typeface="Arial" charset="0"/>
              </a:rPr>
              <a:t>} je množina vztahů (relací) mezi prvky a</a:t>
            </a:r>
            <a:r>
              <a:rPr lang="en-GB" sz="2400" baseline="-30000" smtClean="0">
                <a:latin typeface="Arial" charset="0"/>
                <a:cs typeface="Arial" charset="0"/>
              </a:rPr>
              <a:t>i</a:t>
            </a:r>
            <a:r>
              <a:rPr lang="en-GB" sz="2400" smtClean="0">
                <a:latin typeface="Arial" charset="0"/>
                <a:cs typeface="Arial" charset="0"/>
              </a:rPr>
              <a:t> a a</a:t>
            </a:r>
            <a:r>
              <a:rPr lang="en-GB" sz="2400" baseline="-30000" smtClean="0">
                <a:latin typeface="Arial" charset="0"/>
                <a:cs typeface="Arial" charset="0"/>
              </a:rPr>
              <a:t>j</a:t>
            </a:r>
            <a:r>
              <a:rPr lang="en-GB" sz="2400" smtClean="0">
                <a:latin typeface="Arial" charset="0"/>
                <a:cs typeface="Arial" charset="0"/>
              </a:rPr>
              <a:t>, která má jako celek určité vlastnosti.</a:t>
            </a:r>
            <a:r>
              <a:rPr lang="en-GB" sz="24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atributy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u="sng" smtClean="0">
                <a:latin typeface="Arial" charset="0"/>
                <a:cs typeface="Arial" charset="0"/>
              </a:rPr>
              <a:t>Struktura</a:t>
            </a:r>
            <a:r>
              <a:rPr lang="en-GB" sz="2800" smtClean="0">
                <a:latin typeface="Arial" charset="0"/>
                <a:cs typeface="Arial" charset="0"/>
              </a:rPr>
              <a:t> je dána množinou všech vazeb (vztahů, relací) mezi prvky a různými podsystémy daného systému.</a:t>
            </a:r>
          </a:p>
          <a:p>
            <a:pPr algn="just"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u="sng" smtClean="0">
                <a:latin typeface="Arial" charset="0"/>
                <a:cs typeface="Arial" charset="0"/>
              </a:rPr>
              <a:t>Chování</a:t>
            </a:r>
            <a:r>
              <a:rPr lang="en-GB" sz="2800" smtClean="0">
                <a:latin typeface="Arial" charset="0"/>
                <a:cs typeface="Arial" charset="0"/>
              </a:rPr>
              <a:t> je projevem dynamiky systému. (Dynamika je schopnost vyvolat změnu v systému, zejména jeho stavu. Dynamika je vlastností prvků systému, vazby jsou jejími iniciátory (vstupy), resp. nositeli důsledků (výstupy))</a:t>
            </a:r>
            <a:r>
              <a:rPr lang="en-GB" sz="28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0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>Blokové schéma systému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3491880" y="2348880"/>
            <a:ext cx="2808312" cy="2376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9600" dirty="0" smtClean="0">
                <a:solidFill>
                  <a:srgbClr val="FF0000"/>
                </a:solidFill>
              </a:rPr>
              <a:t> S 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220072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724128" y="3247816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1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x</a:t>
            </a:r>
            <a:r>
              <a:rPr lang="cs-CZ" baseline="-25000" dirty="0" err="1" smtClean="0">
                <a:solidFill>
                  <a:srgbClr val="FF0000"/>
                </a:solidFill>
              </a:rPr>
              <a:t>m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grpSp>
        <p:nvGrpSpPr>
          <p:cNvPr id="46" name="Skupina 45"/>
          <p:cNvGrpSpPr/>
          <p:nvPr/>
        </p:nvGrpSpPr>
        <p:grpSpPr>
          <a:xfrm>
            <a:off x="539552" y="1556792"/>
            <a:ext cx="2952328" cy="3096344"/>
            <a:chOff x="539552" y="1556792"/>
            <a:chExt cx="2952328" cy="3096344"/>
          </a:xfrm>
        </p:grpSpPr>
        <p:sp>
          <p:nvSpPr>
            <p:cNvPr id="27" name="TextovéPole 26"/>
            <p:cNvSpPr txBox="1"/>
            <p:nvPr/>
          </p:nvSpPr>
          <p:spPr>
            <a:xfrm>
              <a:off x="1115616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u</a:t>
              </a:r>
              <a:endParaRPr lang="cs-CZ" b="1" dirty="0"/>
            </a:p>
          </p:txBody>
        </p:sp>
        <p:cxnSp>
          <p:nvCxnSpPr>
            <p:cNvPr id="29" name="Přímá spojovací šipka 28"/>
            <p:cNvCxnSpPr/>
            <p:nvPr/>
          </p:nvCxnSpPr>
          <p:spPr>
            <a:xfrm>
              <a:off x="2771800" y="249289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>
              <a:off x="2771800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>
              <a:off x="2771800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2339752" y="22675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339752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339752" y="42838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n</a:t>
              </a:r>
              <a:endParaRPr lang="cs-CZ" baseline="-250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492152" y="3203684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39552" y="1556792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vstupy</a:t>
              </a:r>
              <a:endParaRPr lang="cs-CZ" i="1" dirty="0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4572000" y="5013176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Stavové proměnné</a:t>
            </a:r>
            <a:endParaRPr lang="cs-CZ" i="1" dirty="0">
              <a:solidFill>
                <a:srgbClr val="FF0000"/>
              </a:solidFill>
            </a:endParaRPr>
          </a:p>
        </p:txBody>
      </p:sp>
      <p:grpSp>
        <p:nvGrpSpPr>
          <p:cNvPr id="49" name="Skupina 48"/>
          <p:cNvGrpSpPr/>
          <p:nvPr/>
        </p:nvGrpSpPr>
        <p:grpSpPr>
          <a:xfrm>
            <a:off x="6300192" y="1556792"/>
            <a:ext cx="1872208" cy="3177644"/>
            <a:chOff x="6300192" y="1556792"/>
            <a:chExt cx="1872208" cy="3177644"/>
          </a:xfrm>
        </p:grpSpPr>
        <p:sp>
          <p:nvSpPr>
            <p:cNvPr id="39" name="TextovéPole 38"/>
            <p:cNvSpPr txBox="1"/>
            <p:nvPr/>
          </p:nvSpPr>
          <p:spPr>
            <a:xfrm>
              <a:off x="7020272" y="23488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020272" y="26462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48" name="Skupina 47"/>
            <p:cNvGrpSpPr/>
            <p:nvPr/>
          </p:nvGrpSpPr>
          <p:grpSpPr>
            <a:xfrm>
              <a:off x="6300192" y="1556792"/>
              <a:ext cx="1872208" cy="3177644"/>
              <a:chOff x="6300192" y="1556792"/>
              <a:chExt cx="1872208" cy="3177644"/>
            </a:xfrm>
          </p:grpSpPr>
          <p:sp>
            <p:nvSpPr>
              <p:cNvPr id="28" name="TextovéPole 27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32" name="Přímá spojovací šipka 31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šipka 32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šipka 33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6876256" y="1556792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/>
                  <a:t>výstupy</a:t>
                </a:r>
                <a:endParaRPr lang="cs-CZ" i="1" dirty="0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6516216" y="3212976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-387424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atributy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3717032"/>
            <a:ext cx="8458200" cy="424847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u="sng" dirty="0" err="1" smtClean="0">
                <a:latin typeface="Arial" charset="0"/>
                <a:cs typeface="Arial" charset="0"/>
              </a:rPr>
              <a:t>Okolí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 je </a:t>
            </a:r>
            <a:r>
              <a:rPr lang="en-GB" sz="2000" dirty="0" err="1" smtClean="0">
                <a:latin typeface="Arial" charset="0"/>
                <a:cs typeface="Arial" charset="0"/>
              </a:rPr>
              <a:t>tvořeno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množinou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prvků</a:t>
            </a:r>
            <a:r>
              <a:rPr lang="en-GB" sz="2000" dirty="0" smtClean="0">
                <a:latin typeface="Arial" charset="0"/>
                <a:cs typeface="Arial" charset="0"/>
              </a:rPr>
              <a:t>, </a:t>
            </a:r>
            <a:r>
              <a:rPr lang="en-GB" sz="2000" dirty="0" err="1" smtClean="0">
                <a:latin typeface="Arial" charset="0"/>
                <a:cs typeface="Arial" charset="0"/>
              </a:rPr>
              <a:t>které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nejsou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součástí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daného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, ale </a:t>
            </a:r>
            <a:r>
              <a:rPr lang="en-GB" sz="2000" dirty="0" err="1" smtClean="0">
                <a:latin typeface="Arial" charset="0"/>
                <a:cs typeface="Arial" charset="0"/>
              </a:rPr>
              <a:t>jsou</a:t>
            </a:r>
            <a:r>
              <a:rPr lang="en-GB" sz="2000" dirty="0" smtClean="0">
                <a:latin typeface="Arial" charset="0"/>
                <a:cs typeface="Arial" charset="0"/>
              </a:rPr>
              <a:t> s </a:t>
            </a:r>
            <a:r>
              <a:rPr lang="en-GB" sz="2000" dirty="0" err="1" smtClean="0">
                <a:latin typeface="Arial" charset="0"/>
                <a:cs typeface="Arial" charset="0"/>
              </a:rPr>
              <a:t>ním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významně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svázány</a:t>
            </a:r>
            <a:r>
              <a:rPr lang="en-GB" sz="2000" dirty="0" smtClean="0">
                <a:latin typeface="Arial" charset="0"/>
                <a:cs typeface="Arial" charset="0"/>
              </a:rPr>
              <a:t>. </a:t>
            </a:r>
            <a:r>
              <a:rPr lang="en-GB" sz="2000" dirty="0" err="1" smtClean="0">
                <a:latin typeface="Arial" charset="0"/>
                <a:cs typeface="Arial" charset="0"/>
              </a:rPr>
              <a:t>Systém</a:t>
            </a:r>
            <a:r>
              <a:rPr lang="en-GB" sz="2000" dirty="0" smtClean="0">
                <a:latin typeface="Arial" charset="0"/>
                <a:cs typeface="Arial" charset="0"/>
              </a:rPr>
              <a:t> a </a:t>
            </a:r>
            <a:r>
              <a:rPr lang="en-GB" sz="2000" dirty="0" err="1" smtClean="0">
                <a:latin typeface="Arial" charset="0"/>
                <a:cs typeface="Arial" charset="0"/>
              </a:rPr>
              <a:t>jeho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okolí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jsou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jednak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objektivní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skutečností</a:t>
            </a:r>
            <a:r>
              <a:rPr lang="en-GB" sz="2000" dirty="0" smtClean="0">
                <a:latin typeface="Arial" charset="0"/>
                <a:cs typeface="Arial" charset="0"/>
              </a:rPr>
              <a:t>, ale </a:t>
            </a:r>
            <a:r>
              <a:rPr lang="en-GB" sz="2000" dirty="0" err="1" smtClean="0">
                <a:latin typeface="Arial" charset="0"/>
                <a:cs typeface="Arial" charset="0"/>
              </a:rPr>
              <a:t>jsou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dány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i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subjektvině</a:t>
            </a:r>
            <a:r>
              <a:rPr lang="en-GB" sz="2000" dirty="0" smtClean="0">
                <a:latin typeface="Arial" charset="0"/>
                <a:cs typeface="Arial" charset="0"/>
              </a:rPr>
              <a:t>, v </a:t>
            </a:r>
            <a:r>
              <a:rPr lang="en-GB" sz="2000" dirty="0" err="1" smtClean="0">
                <a:latin typeface="Arial" charset="0"/>
                <a:cs typeface="Arial" charset="0"/>
              </a:rPr>
              <a:t>závislosti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na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osobě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zkoumající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systém</a:t>
            </a:r>
            <a:r>
              <a:rPr lang="en-GB" sz="2000" dirty="0" smtClean="0">
                <a:latin typeface="Arial" charset="0"/>
                <a:cs typeface="Arial" charset="0"/>
              </a:rPr>
              <a:t> a </a:t>
            </a:r>
            <a:r>
              <a:rPr lang="en-GB" sz="2000" dirty="0" err="1" smtClean="0">
                <a:latin typeface="Arial" charset="0"/>
                <a:cs typeface="Arial" charset="0"/>
              </a:rPr>
              <a:t>na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účelu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zkoumání</a:t>
            </a:r>
            <a:r>
              <a:rPr lang="en-GB" sz="20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3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 smtClean="0">
                <a:latin typeface="Arial" charset="0"/>
                <a:cs typeface="Arial" charset="0"/>
              </a:rPr>
              <a:t>Veličiny</a:t>
            </a:r>
            <a:r>
              <a:rPr lang="en-GB" sz="2000" dirty="0" smtClean="0">
                <a:latin typeface="Arial" charset="0"/>
                <a:cs typeface="Arial" charset="0"/>
              </a:rPr>
              <a:t> (</a:t>
            </a:r>
            <a:r>
              <a:rPr lang="en-GB" sz="2000" dirty="0" err="1" smtClean="0">
                <a:latin typeface="Arial" charset="0"/>
                <a:cs typeface="Arial" charset="0"/>
              </a:rPr>
              <a:t>vazby</a:t>
            </a:r>
            <a:r>
              <a:rPr lang="en-GB" sz="2000" dirty="0" smtClean="0">
                <a:latin typeface="Arial" charset="0"/>
                <a:cs typeface="Arial" charset="0"/>
              </a:rPr>
              <a:t>), </a:t>
            </a:r>
            <a:r>
              <a:rPr lang="en-GB" sz="2000" dirty="0" err="1" smtClean="0">
                <a:latin typeface="Arial" charset="0"/>
                <a:cs typeface="Arial" charset="0"/>
              </a:rPr>
              <a:t>které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zprostředkovávají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vliv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okolí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na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systém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jsou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vstupy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 a </a:t>
            </a:r>
            <a:r>
              <a:rPr lang="en-GB" sz="2000" dirty="0" err="1" smtClean="0">
                <a:latin typeface="Arial" charset="0"/>
                <a:cs typeface="Arial" charset="0"/>
              </a:rPr>
              <a:t>vnější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projevy</a:t>
            </a:r>
            <a:r>
              <a:rPr lang="en-GB" sz="2000" dirty="0" smtClean="0">
                <a:latin typeface="Arial" charset="0"/>
                <a:cs typeface="Arial" charset="0"/>
              </a:rPr>
              <a:t> (</a:t>
            </a:r>
            <a:r>
              <a:rPr lang="en-GB" sz="2000" dirty="0" err="1" smtClean="0">
                <a:latin typeface="Arial" charset="0"/>
                <a:cs typeface="Arial" charset="0"/>
              </a:rPr>
              <a:t>vazby</a:t>
            </a:r>
            <a:r>
              <a:rPr lang="en-GB" sz="2000" dirty="0" smtClean="0">
                <a:latin typeface="Arial" charset="0"/>
                <a:cs typeface="Arial" charset="0"/>
              </a:rPr>
              <a:t>) </a:t>
            </a:r>
            <a:r>
              <a:rPr lang="en-GB" sz="2000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, </a:t>
            </a:r>
            <a:r>
              <a:rPr lang="en-GB" sz="2000" dirty="0" err="1" smtClean="0">
                <a:latin typeface="Arial" charset="0"/>
                <a:cs typeface="Arial" charset="0"/>
              </a:rPr>
              <a:t>které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reprezentují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jeho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vliv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na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okolí</a:t>
            </a:r>
            <a:r>
              <a:rPr lang="en-GB" sz="2000" dirty="0" smtClean="0">
                <a:latin typeface="Arial" charset="0"/>
                <a:cs typeface="Arial" charset="0"/>
              </a:rPr>
              <a:t>, </a:t>
            </a:r>
            <a:r>
              <a:rPr lang="en-GB" sz="2000" dirty="0" err="1" smtClean="0">
                <a:latin typeface="Arial" charset="0"/>
                <a:cs typeface="Arial" charset="0"/>
              </a:rPr>
              <a:t>jsou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výstupy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. </a:t>
            </a:r>
            <a:r>
              <a:rPr lang="en-GB" sz="2000" dirty="0" err="1" smtClean="0">
                <a:latin typeface="Arial" charset="0"/>
                <a:cs typeface="Arial" charset="0"/>
              </a:rPr>
              <a:t>Prvek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, </a:t>
            </a:r>
            <a:r>
              <a:rPr lang="en-GB" sz="2000" dirty="0" err="1" smtClean="0">
                <a:latin typeface="Arial" charset="0"/>
                <a:cs typeface="Arial" charset="0"/>
              </a:rPr>
              <a:t>který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má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vazbu</a:t>
            </a:r>
            <a:r>
              <a:rPr lang="en-GB" sz="2000" dirty="0" smtClean="0">
                <a:latin typeface="Arial" charset="0"/>
                <a:cs typeface="Arial" charset="0"/>
              </a:rPr>
              <a:t> s </a:t>
            </a:r>
            <a:r>
              <a:rPr lang="en-GB" sz="2000" dirty="0" err="1" smtClean="0">
                <a:latin typeface="Arial" charset="0"/>
                <a:cs typeface="Arial" charset="0"/>
              </a:rPr>
              <a:t>okolím</a:t>
            </a:r>
            <a:r>
              <a:rPr lang="en-GB" sz="2000" dirty="0" smtClean="0">
                <a:latin typeface="Arial" charset="0"/>
                <a:cs typeface="Arial" charset="0"/>
              </a:rPr>
              <a:t> (</a:t>
            </a:r>
            <a:r>
              <a:rPr lang="en-GB" sz="2000" dirty="0" err="1" smtClean="0">
                <a:latin typeface="Arial" charset="0"/>
                <a:cs typeface="Arial" charset="0"/>
              </a:rPr>
              <a:t>vstupní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nebo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výstupní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nebo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vstupní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i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výstupní</a:t>
            </a:r>
            <a:r>
              <a:rPr lang="en-GB" sz="2000" dirty="0" smtClean="0">
                <a:latin typeface="Arial" charset="0"/>
                <a:cs typeface="Arial" charset="0"/>
              </a:rPr>
              <a:t>) </a:t>
            </a:r>
            <a:r>
              <a:rPr lang="en-GB" sz="20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hraničním</a:t>
            </a:r>
            <a:r>
              <a:rPr lang="en-GB" sz="2000" u="sng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prvkem</a:t>
            </a:r>
            <a:r>
              <a:rPr lang="en-GB" sz="2000" u="sng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 a </a:t>
            </a:r>
            <a:r>
              <a:rPr lang="en-GB" sz="2000" dirty="0" err="1" smtClean="0">
                <a:latin typeface="Arial" charset="0"/>
                <a:cs typeface="Arial" charset="0"/>
              </a:rPr>
              <a:t>množinu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všech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hraničních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prvků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hranice</a:t>
            </a:r>
            <a:r>
              <a:rPr lang="en-GB" sz="2000" u="sng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systému</a:t>
            </a:r>
            <a:r>
              <a:rPr lang="en-GB" sz="20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3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>
              <a:latin typeface="Arial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115616" y="692696"/>
            <a:ext cx="7056784" cy="2466856"/>
            <a:chOff x="1115616" y="692696"/>
            <a:chExt cx="7056784" cy="2466856"/>
          </a:xfrm>
        </p:grpSpPr>
        <p:grpSp>
          <p:nvGrpSpPr>
            <p:cNvPr id="5" name="Skupina 22"/>
            <p:cNvGrpSpPr/>
            <p:nvPr/>
          </p:nvGrpSpPr>
          <p:grpSpPr>
            <a:xfrm>
              <a:off x="1115616" y="692696"/>
              <a:ext cx="7056784" cy="2466856"/>
              <a:chOff x="1115616" y="2267580"/>
              <a:chExt cx="7056784" cy="2466856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3491880" y="2348880"/>
                <a:ext cx="2808312" cy="237626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cs-CZ" sz="9600" dirty="0" smtClean="0">
                    <a:solidFill>
                      <a:srgbClr val="FF0000"/>
                    </a:solidFill>
                  </a:rPr>
                  <a:t> S </a:t>
                </a:r>
                <a:endParaRPr lang="cs-CZ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5220072" y="371703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X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1115616" y="34290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u</a:t>
                </a:r>
                <a:endParaRPr lang="cs-CZ" b="1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11" name="Přímá spojovací šipka 10"/>
              <p:cNvCxnSpPr/>
              <p:nvPr/>
            </p:nvCxnSpPr>
            <p:spPr>
              <a:xfrm>
                <a:off x="2771800" y="2492896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šipka 11"/>
              <p:cNvCxnSpPr/>
              <p:nvPr/>
            </p:nvCxnSpPr>
            <p:spPr>
              <a:xfrm>
                <a:off x="2771800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šipka 12"/>
              <p:cNvCxnSpPr/>
              <p:nvPr/>
            </p:nvCxnSpPr>
            <p:spPr>
              <a:xfrm>
                <a:off x="2771800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šipka 13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šipka 14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/>
              <p:cNvSpPr txBox="1"/>
              <p:nvPr/>
            </p:nvSpPr>
            <p:spPr>
              <a:xfrm>
                <a:off x="2339752" y="22675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2339752" y="25649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2339752" y="42838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u</a:t>
                </a:r>
                <a:r>
                  <a:rPr lang="cs-CZ" baseline="-25000" dirty="0" err="1" smtClean="0"/>
                  <a:t>n</a:t>
                </a:r>
                <a:endParaRPr lang="cs-CZ" baseline="-25000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724128" y="3247816"/>
                <a:ext cx="5760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err="1" smtClean="0">
                    <a:solidFill>
                      <a:srgbClr val="FF0000"/>
                    </a:solidFill>
                  </a:rPr>
                  <a:t>m</a:t>
                </a:r>
                <a:endParaRPr lang="cs-CZ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7020272" y="23488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7020272" y="26462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492152" y="3203684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6516216" y="1628800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-387424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atributy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3645024"/>
            <a:ext cx="8458200" cy="1440160"/>
          </a:xfrm>
        </p:spPr>
        <p:txBody>
          <a:bodyPr/>
          <a:lstStyle/>
          <a:p>
            <a:pPr algn="just" eaLnBrk="1" hangingPunct="1">
              <a:lnSpc>
                <a:spcPct val="3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u="sng" dirty="0" err="1" smtClean="0">
                <a:latin typeface="Arial" charset="0"/>
                <a:cs typeface="Arial" charset="0"/>
              </a:rPr>
              <a:t>Otevřený</a:t>
            </a:r>
            <a:r>
              <a:rPr lang="en-GB" sz="2000" u="sng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systém</a:t>
            </a:r>
            <a:r>
              <a:rPr lang="en-GB" sz="2000" dirty="0" smtClean="0">
                <a:latin typeface="Arial" charset="0"/>
                <a:cs typeface="Arial" charset="0"/>
              </a:rPr>
              <a:t> je </a:t>
            </a:r>
            <a:r>
              <a:rPr lang="en-GB" sz="2000" dirty="0" err="1" smtClean="0">
                <a:latin typeface="Arial" charset="0"/>
                <a:cs typeface="Arial" charset="0"/>
              </a:rPr>
              <a:t>takový</a:t>
            </a:r>
            <a:r>
              <a:rPr lang="en-GB" sz="2000" dirty="0" smtClean="0">
                <a:latin typeface="Arial" charset="0"/>
                <a:cs typeface="Arial" charset="0"/>
              </a:rPr>
              <a:t>, u </a:t>
            </a:r>
            <a:r>
              <a:rPr lang="en-GB" sz="2000" dirty="0" err="1" smtClean="0">
                <a:latin typeface="Arial" charset="0"/>
                <a:cs typeface="Arial" charset="0"/>
              </a:rPr>
              <a:t>něhož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dochází</a:t>
            </a:r>
            <a:r>
              <a:rPr lang="en-GB" sz="2000" dirty="0" smtClean="0">
                <a:latin typeface="Arial" charset="0"/>
                <a:cs typeface="Arial" charset="0"/>
              </a:rPr>
              <a:t> k </a:t>
            </a:r>
            <a:r>
              <a:rPr lang="en-GB" sz="2000" dirty="0" err="1" smtClean="0">
                <a:latin typeface="Arial" charset="0"/>
                <a:cs typeface="Arial" charset="0"/>
              </a:rPr>
              <a:t>energetické</a:t>
            </a:r>
            <a:r>
              <a:rPr lang="en-GB" sz="2000" dirty="0" smtClean="0">
                <a:latin typeface="Arial" charset="0"/>
                <a:cs typeface="Arial" charset="0"/>
              </a:rPr>
              <a:t> a </a:t>
            </a:r>
            <a:r>
              <a:rPr lang="en-GB" sz="2000" dirty="0" err="1" smtClean="0">
                <a:latin typeface="Arial" charset="0"/>
                <a:cs typeface="Arial" charset="0"/>
              </a:rPr>
              <a:t>informační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výměně</a:t>
            </a:r>
            <a:r>
              <a:rPr lang="en-GB" sz="2000" dirty="0" smtClean="0">
                <a:latin typeface="Arial" charset="0"/>
                <a:cs typeface="Arial" charset="0"/>
              </a:rPr>
              <a:t> s </a:t>
            </a:r>
            <a:r>
              <a:rPr lang="en-GB" sz="2000" dirty="0" err="1" smtClean="0">
                <a:latin typeface="Arial" charset="0"/>
                <a:cs typeface="Arial" charset="0"/>
              </a:rPr>
              <a:t>jeho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okolím</a:t>
            </a:r>
            <a:r>
              <a:rPr lang="en-GB" sz="2000" dirty="0" smtClean="0">
                <a:latin typeface="Arial" charset="0"/>
                <a:cs typeface="Arial" charset="0"/>
              </a:rPr>
              <a:t>.</a:t>
            </a:r>
            <a:endParaRPr lang="cs-CZ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Uzavřený</a:t>
            </a:r>
            <a:r>
              <a:rPr lang="en-GB" sz="2000" u="sng" dirty="0" smtClean="0">
                <a:latin typeface="Arial" charset="0"/>
                <a:cs typeface="Arial" charset="0"/>
              </a:rPr>
              <a:t> </a:t>
            </a:r>
            <a:r>
              <a:rPr lang="en-GB" sz="2000" u="sng" dirty="0" err="1" smtClean="0">
                <a:latin typeface="Arial" charset="0"/>
                <a:cs typeface="Arial" charset="0"/>
              </a:rPr>
              <a:t>systém</a:t>
            </a:r>
            <a:r>
              <a:rPr lang="en-GB" sz="2000" dirty="0" smtClean="0">
                <a:latin typeface="Arial" charset="0"/>
                <a:cs typeface="Arial" charset="0"/>
              </a:rPr>
              <a:t> je </a:t>
            </a:r>
            <a:r>
              <a:rPr lang="en-GB" sz="2000" dirty="0" err="1" smtClean="0">
                <a:latin typeface="Arial" charset="0"/>
                <a:cs typeface="Arial" charset="0"/>
              </a:rPr>
              <a:t>naopak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vůči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svému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okolí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zcela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izolován</a:t>
            </a:r>
            <a:r>
              <a:rPr lang="en-GB" sz="2000" dirty="0" smtClean="0">
                <a:latin typeface="Arial" charset="0"/>
                <a:cs typeface="Arial" charset="0"/>
              </a:rPr>
              <a:t>, </a:t>
            </a:r>
            <a:r>
              <a:rPr lang="en-GB" sz="2000" dirty="0" err="1" smtClean="0">
                <a:latin typeface="Arial" charset="0"/>
                <a:cs typeface="Arial" charset="0"/>
              </a:rPr>
              <a:t>nemá</a:t>
            </a:r>
            <a:r>
              <a:rPr lang="en-GB" sz="2000" dirty="0" smtClean="0">
                <a:latin typeface="Arial" charset="0"/>
                <a:cs typeface="Arial" charset="0"/>
              </a:rPr>
              <a:t> se </a:t>
            </a:r>
            <a:r>
              <a:rPr lang="en-GB" sz="2000" dirty="0" err="1" smtClean="0">
                <a:latin typeface="Arial" charset="0"/>
                <a:cs typeface="Arial" charset="0"/>
              </a:rPr>
              <a:t>svým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okolím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žádné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Arial" charset="0"/>
              </a:rPr>
              <a:t>vazby</a:t>
            </a:r>
            <a:r>
              <a:rPr lang="en-GB" sz="2000" dirty="0" smtClean="0">
                <a:latin typeface="Arial" charset="0"/>
                <a:cs typeface="Arial" charset="0"/>
              </a:rPr>
              <a:t>. </a:t>
            </a:r>
          </a:p>
        </p:txBody>
      </p:sp>
      <p:grpSp>
        <p:nvGrpSpPr>
          <p:cNvPr id="2" name="Skupina 3"/>
          <p:cNvGrpSpPr/>
          <p:nvPr/>
        </p:nvGrpSpPr>
        <p:grpSpPr>
          <a:xfrm>
            <a:off x="1115616" y="692696"/>
            <a:ext cx="7056784" cy="2466856"/>
            <a:chOff x="1115616" y="692696"/>
            <a:chExt cx="7056784" cy="2466856"/>
          </a:xfrm>
        </p:grpSpPr>
        <p:grpSp>
          <p:nvGrpSpPr>
            <p:cNvPr id="3" name="Skupina 22"/>
            <p:cNvGrpSpPr/>
            <p:nvPr/>
          </p:nvGrpSpPr>
          <p:grpSpPr>
            <a:xfrm>
              <a:off x="1115616" y="692696"/>
              <a:ext cx="7056784" cy="2466856"/>
              <a:chOff x="1115616" y="2267580"/>
              <a:chExt cx="7056784" cy="2466856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3491880" y="2348880"/>
                <a:ext cx="2808312" cy="237626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cs-CZ" sz="9600" dirty="0" smtClean="0">
                    <a:solidFill>
                      <a:srgbClr val="FF0000"/>
                    </a:solidFill>
                  </a:rPr>
                  <a:t> S </a:t>
                </a:r>
                <a:endParaRPr lang="cs-CZ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5220072" y="371703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X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1115616" y="34290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u</a:t>
                </a:r>
                <a:endParaRPr lang="cs-CZ" b="1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11" name="Přímá spojovací šipka 10"/>
              <p:cNvCxnSpPr/>
              <p:nvPr/>
            </p:nvCxnSpPr>
            <p:spPr>
              <a:xfrm>
                <a:off x="2771800" y="2492896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šipka 11"/>
              <p:cNvCxnSpPr/>
              <p:nvPr/>
            </p:nvCxnSpPr>
            <p:spPr>
              <a:xfrm>
                <a:off x="2771800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šipka 12"/>
              <p:cNvCxnSpPr/>
              <p:nvPr/>
            </p:nvCxnSpPr>
            <p:spPr>
              <a:xfrm>
                <a:off x="2771800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šipka 13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šipka 14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/>
              <p:cNvSpPr txBox="1"/>
              <p:nvPr/>
            </p:nvSpPr>
            <p:spPr>
              <a:xfrm>
                <a:off x="2339752" y="22675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2339752" y="25649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2339752" y="42838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u</a:t>
                </a:r>
                <a:r>
                  <a:rPr lang="cs-CZ" baseline="-25000" dirty="0" err="1" smtClean="0"/>
                  <a:t>n</a:t>
                </a:r>
                <a:endParaRPr lang="cs-CZ" baseline="-25000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724128" y="3247816"/>
                <a:ext cx="5760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err="1" smtClean="0">
                    <a:solidFill>
                      <a:srgbClr val="FF0000"/>
                    </a:solidFill>
                  </a:rPr>
                  <a:t>m</a:t>
                </a:r>
                <a:endParaRPr lang="cs-CZ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7020272" y="23488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7020272" y="26462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492152" y="3203684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6516216" y="1628800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8" y="-387424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atributy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3346648"/>
            <a:ext cx="84582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u="sng" dirty="0" err="1" smtClean="0">
                <a:latin typeface="Arial" charset="0"/>
                <a:cs typeface="Arial" charset="0"/>
              </a:rPr>
              <a:t>Stav</a:t>
            </a:r>
            <a:r>
              <a:rPr lang="en-GB" sz="2400" u="sng" dirty="0" smtClean="0">
                <a:latin typeface="Arial" charset="0"/>
                <a:cs typeface="Arial" charset="0"/>
              </a:rPr>
              <a:t> </a:t>
            </a:r>
            <a:r>
              <a:rPr lang="en-GB" sz="2400" u="sng" dirty="0" err="1" smtClean="0">
                <a:latin typeface="Arial" charset="0"/>
                <a:cs typeface="Arial" charset="0"/>
              </a:rPr>
              <a:t>systému</a:t>
            </a:r>
            <a:r>
              <a:rPr lang="en-GB" sz="28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>- </a:t>
            </a:r>
            <a:r>
              <a:rPr lang="en-GB" sz="2400" dirty="0" err="1" smtClean="0">
                <a:latin typeface="Arial" charset="0"/>
                <a:cs typeface="Arial" charset="0"/>
              </a:rPr>
              <a:t>souhrn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přesně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definovaných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podmínek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nebo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vlastností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daného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které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lze</a:t>
            </a:r>
            <a:r>
              <a:rPr lang="en-GB" sz="2400" dirty="0" smtClean="0">
                <a:latin typeface="Arial" charset="0"/>
                <a:cs typeface="Arial" charset="0"/>
              </a:rPr>
              <a:t> v </a:t>
            </a:r>
            <a:r>
              <a:rPr lang="en-GB" sz="2400" dirty="0" err="1" smtClean="0">
                <a:latin typeface="Arial" charset="0"/>
                <a:cs typeface="Arial" charset="0"/>
              </a:rPr>
              <a:t>daném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časovém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okamžiku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rozpoznat</a:t>
            </a:r>
            <a:r>
              <a:rPr lang="en-GB" sz="2400" dirty="0" smtClean="0">
                <a:latin typeface="Arial" charset="0"/>
                <a:cs typeface="Arial" charset="0"/>
              </a:rPr>
              <a:t>. </a:t>
            </a:r>
            <a:r>
              <a:rPr lang="en-GB" sz="2400" dirty="0" err="1" smtClean="0">
                <a:latin typeface="Arial" charset="0"/>
                <a:cs typeface="Arial" charset="0"/>
              </a:rPr>
              <a:t>Stavu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lze</a:t>
            </a:r>
            <a:r>
              <a:rPr lang="en-GB" sz="2400" dirty="0" smtClean="0">
                <a:latin typeface="Arial" charset="0"/>
                <a:cs typeface="Arial" charset="0"/>
              </a:rPr>
              <a:t> v </a:t>
            </a:r>
            <a:r>
              <a:rPr lang="en-GB" sz="2400" dirty="0" err="1" smtClean="0">
                <a:latin typeface="Arial" charset="0"/>
                <a:cs typeface="Arial" charset="0"/>
              </a:rPr>
              <a:t>libovolném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časovém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okamžiku</a:t>
            </a:r>
            <a:r>
              <a:rPr lang="en-GB" sz="2400" dirty="0" smtClean="0">
                <a:latin typeface="Arial" charset="0"/>
                <a:cs typeface="Arial" charset="0"/>
              </a:rPr>
              <a:t> t (z </a:t>
            </a:r>
            <a:r>
              <a:rPr lang="en-GB" sz="2400" dirty="0" err="1" smtClean="0">
                <a:latin typeface="Arial" charset="0"/>
                <a:cs typeface="Arial" charset="0"/>
              </a:rPr>
              <a:t>nějakého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zvoleného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časového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intervalu</a:t>
            </a:r>
            <a:r>
              <a:rPr lang="en-GB" sz="2400" dirty="0" smtClean="0">
                <a:latin typeface="Arial" charset="0"/>
                <a:cs typeface="Arial" charset="0"/>
              </a:rPr>
              <a:t>) </a:t>
            </a:r>
            <a:r>
              <a:rPr lang="en-GB" sz="2400" dirty="0" err="1" smtClean="0">
                <a:latin typeface="Arial" charset="0"/>
                <a:cs typeface="Arial" charset="0"/>
              </a:rPr>
              <a:t>přiřadit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vektor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hodnot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(t) 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  <a:cs typeface="Times New Roman" pitchFamily="16" charset="0"/>
              </a:rPr>
              <a:t>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 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  <a:cs typeface="Times New Roman" pitchFamily="16" charset="0"/>
              </a:rPr>
              <a:t>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který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stavovým</a:t>
            </a:r>
            <a:r>
              <a:rPr lang="en-GB" sz="2400" i="1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vektorem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složky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GB" sz="2400" baseline="-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vektoru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stavovými</a:t>
            </a:r>
            <a:r>
              <a:rPr lang="en-GB" sz="2400" i="1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veličinami</a:t>
            </a:r>
            <a:r>
              <a:rPr lang="en-GB" sz="2400" dirty="0" smtClean="0">
                <a:latin typeface="Arial" charset="0"/>
                <a:cs typeface="Arial" charset="0"/>
              </a:rPr>
              <a:t> (</a:t>
            </a:r>
            <a:r>
              <a:rPr lang="en-GB" sz="2400" dirty="0" err="1" smtClean="0">
                <a:latin typeface="Arial" charset="0"/>
                <a:cs typeface="Arial" charset="0"/>
              </a:rPr>
              <a:t>proměnnými</a:t>
            </a:r>
            <a:r>
              <a:rPr lang="en-GB" sz="2400" dirty="0" smtClean="0">
                <a:latin typeface="Arial" charset="0"/>
                <a:cs typeface="Arial" charset="0"/>
              </a:rPr>
              <a:t>) a </a:t>
            </a:r>
            <a:r>
              <a:rPr lang="en-GB" sz="2400" dirty="0" err="1" smtClean="0">
                <a:latin typeface="Arial" charset="0"/>
                <a:cs typeface="Arial" charset="0"/>
              </a:rPr>
              <a:t>prostor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  <a:cs typeface="Times New Roman" pitchFamily="16" charset="0"/>
              </a:rPr>
              <a:t>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všech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možných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hodnot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stavových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veličin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nazýváme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stavovým</a:t>
            </a:r>
            <a:r>
              <a:rPr lang="en-GB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prostorem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1115616" y="692696"/>
            <a:ext cx="7056784" cy="2466856"/>
            <a:chOff x="1115616" y="692696"/>
            <a:chExt cx="7056784" cy="2466856"/>
          </a:xfrm>
        </p:grpSpPr>
        <p:grpSp>
          <p:nvGrpSpPr>
            <p:cNvPr id="2" name="Skupina 22"/>
            <p:cNvGrpSpPr/>
            <p:nvPr/>
          </p:nvGrpSpPr>
          <p:grpSpPr>
            <a:xfrm>
              <a:off x="1115616" y="692696"/>
              <a:ext cx="7056784" cy="2466856"/>
              <a:chOff x="1115616" y="2267580"/>
              <a:chExt cx="7056784" cy="2466856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3491880" y="2348880"/>
                <a:ext cx="2808312" cy="237626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cs-CZ" sz="9600" dirty="0" smtClean="0">
                    <a:solidFill>
                      <a:srgbClr val="FF0000"/>
                    </a:solidFill>
                  </a:rPr>
                  <a:t> S </a:t>
                </a:r>
                <a:endParaRPr lang="cs-CZ" sz="9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5220072" y="371703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X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115616" y="34290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u</a:t>
                </a:r>
                <a:endParaRPr lang="cs-CZ" b="1" dirty="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7812360" y="3581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y</a:t>
                </a:r>
                <a:endParaRPr lang="cs-CZ" b="1" dirty="0"/>
              </a:p>
            </p:txBody>
          </p:sp>
          <p:cxnSp>
            <p:nvCxnSpPr>
              <p:cNvPr id="28" name="Přímá spojovací šipka 27"/>
              <p:cNvCxnSpPr/>
              <p:nvPr/>
            </p:nvCxnSpPr>
            <p:spPr>
              <a:xfrm>
                <a:off x="2771800" y="2492896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šipka 28"/>
              <p:cNvCxnSpPr/>
              <p:nvPr/>
            </p:nvCxnSpPr>
            <p:spPr>
              <a:xfrm>
                <a:off x="2771800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>
                <a:off x="2771800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šipka 30"/>
              <p:cNvCxnSpPr/>
              <p:nvPr/>
            </p:nvCxnSpPr>
            <p:spPr>
              <a:xfrm>
                <a:off x="6300192" y="2564904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šipka 31"/>
              <p:cNvCxnSpPr/>
              <p:nvPr/>
            </p:nvCxnSpPr>
            <p:spPr>
              <a:xfrm>
                <a:off x="6300192" y="278092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ovací šipka 32"/>
              <p:cNvCxnSpPr/>
              <p:nvPr/>
            </p:nvCxnSpPr>
            <p:spPr>
              <a:xfrm>
                <a:off x="6300192" y="4509120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2339752" y="22675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2339752" y="25649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2339752" y="42838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u</a:t>
                </a:r>
                <a:r>
                  <a:rPr lang="cs-CZ" baseline="-25000" dirty="0" err="1" smtClean="0"/>
                  <a:t>n</a:t>
                </a:r>
                <a:endParaRPr lang="cs-CZ" baseline="-25000" dirty="0"/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5724128" y="3247816"/>
                <a:ext cx="5760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smtClean="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baseline="-25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cs-CZ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cs-CZ" baseline="-25000" dirty="0" err="1" smtClean="0">
                    <a:solidFill>
                      <a:srgbClr val="FF0000"/>
                    </a:solidFill>
                  </a:rPr>
                  <a:t>m</a:t>
                </a:r>
                <a:endParaRPr lang="cs-CZ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7020272" y="234888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020272" y="26462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y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7020272" y="4365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 smtClean="0"/>
                  <a:t>y</a:t>
                </a:r>
                <a:r>
                  <a:rPr lang="cs-CZ" baseline="-25000" dirty="0" err="1" smtClean="0"/>
                  <a:t>r</a:t>
                </a:r>
                <a:endParaRPr lang="cs-CZ" baseline="-25000" dirty="0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2492152" y="3203684"/>
                <a:ext cx="432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</a:p>
              <a:p>
                <a:r>
                  <a:rPr lang="cs-CZ" baseline="-25000" dirty="0" smtClean="0"/>
                  <a:t>.</a:t>
                </a:r>
                <a:endParaRPr lang="cs-CZ" baseline="-25000" dirty="0"/>
              </a:p>
            </p:txBody>
          </p:sp>
        </p:grpSp>
        <p:sp>
          <p:nvSpPr>
            <p:cNvPr id="23" name="TextovéPole 22"/>
            <p:cNvSpPr txBox="1"/>
            <p:nvPr/>
          </p:nvSpPr>
          <p:spPr>
            <a:xfrm>
              <a:off x="6516216" y="1628800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8" y="-387424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atributy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4581128"/>
            <a:ext cx="8458200" cy="166652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u="sng" dirty="0" err="1" smtClean="0">
                <a:latin typeface="Arial" charset="0"/>
                <a:cs typeface="Arial" charset="0"/>
              </a:rPr>
              <a:t>Stav</a:t>
            </a:r>
            <a:r>
              <a:rPr lang="en-GB" sz="2400" u="sng" dirty="0" smtClean="0">
                <a:latin typeface="Arial" charset="0"/>
                <a:cs typeface="Arial" charset="0"/>
              </a:rPr>
              <a:t> </a:t>
            </a:r>
            <a:r>
              <a:rPr lang="en-GB" sz="2400" u="sng" dirty="0" err="1" smtClean="0">
                <a:latin typeface="Arial" charset="0"/>
                <a:cs typeface="Arial" charset="0"/>
              </a:rPr>
              <a:t>systému</a:t>
            </a:r>
            <a:r>
              <a:rPr lang="en-GB" sz="28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>- </a:t>
            </a:r>
            <a:r>
              <a:rPr lang="cs-CZ" sz="2400" dirty="0" smtClean="0">
                <a:latin typeface="Arial" charset="0"/>
                <a:cs typeface="Arial" charset="0"/>
              </a:rPr>
              <a:t>p</a:t>
            </a:r>
            <a:r>
              <a:rPr lang="en-GB" sz="2400" dirty="0" err="1" smtClean="0">
                <a:latin typeface="Arial" charset="0"/>
                <a:cs typeface="Arial" charset="0"/>
              </a:rPr>
              <a:t>odle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vývoje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hodnot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stavu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lze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systémy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dělit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statické</a:t>
            </a:r>
            <a:r>
              <a:rPr lang="en-GB" sz="2400" dirty="0" smtClean="0">
                <a:latin typeface="Arial" charset="0"/>
                <a:cs typeface="Arial" charset="0"/>
              </a:rPr>
              <a:t> (</a:t>
            </a:r>
            <a:r>
              <a:rPr lang="en-GB" sz="2400" dirty="0" err="1" smtClean="0">
                <a:latin typeface="Arial" charset="0"/>
                <a:cs typeface="Arial" charset="0"/>
              </a:rPr>
              <a:t>nevykazují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pohyb</a:t>
            </a:r>
            <a:r>
              <a:rPr lang="en-GB" sz="2400" dirty="0" smtClean="0">
                <a:latin typeface="Arial" charset="0"/>
                <a:cs typeface="Arial" charset="0"/>
              </a:rPr>
              <a:t>) a </a:t>
            </a:r>
            <a:r>
              <a:rPr lang="en-GB" sz="2400" i="1" dirty="0" err="1" smtClean="0">
                <a:latin typeface="Arial" charset="0"/>
                <a:cs typeface="Arial" charset="0"/>
              </a:rPr>
              <a:t>dynamické</a:t>
            </a:r>
            <a:r>
              <a:rPr lang="en-GB" sz="2400" dirty="0" smtClean="0">
                <a:latin typeface="Arial" charset="0"/>
                <a:cs typeface="Arial" charset="0"/>
              </a:rPr>
              <a:t>.</a:t>
            </a:r>
            <a:r>
              <a:rPr lang="en-GB" sz="2400" dirty="0" smtClean="0"/>
              <a:t> 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1115616" y="692696"/>
            <a:ext cx="7056784" cy="2466856"/>
            <a:chOff x="1115616" y="2267580"/>
            <a:chExt cx="7056784" cy="2466856"/>
          </a:xfrm>
        </p:grpSpPr>
        <p:sp>
          <p:nvSpPr>
            <p:cNvPr id="24" name="Obdélník 23"/>
            <p:cNvSpPr/>
            <p:nvPr/>
          </p:nvSpPr>
          <p:spPr>
            <a:xfrm>
              <a:off x="3491880" y="2348880"/>
              <a:ext cx="2808312" cy="237626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9600" dirty="0" smtClean="0">
                  <a:solidFill>
                    <a:srgbClr val="FF0000"/>
                  </a:solidFill>
                </a:rPr>
                <a:t> S </a:t>
              </a:r>
              <a:endParaRPr lang="cs-CZ" sz="96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220072" y="37170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X</a:t>
              </a:r>
              <a:endParaRPr lang="cs-CZ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1115616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u</a:t>
              </a:r>
              <a:endParaRPr lang="cs-CZ" b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7812360" y="35814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y</a:t>
              </a:r>
              <a:endParaRPr lang="cs-CZ" b="1" dirty="0"/>
            </a:p>
          </p:txBody>
        </p:sp>
        <p:cxnSp>
          <p:nvCxnSpPr>
            <p:cNvPr id="28" name="Přímá spojovací šipka 27"/>
            <p:cNvCxnSpPr/>
            <p:nvPr/>
          </p:nvCxnSpPr>
          <p:spPr>
            <a:xfrm>
              <a:off x="2771800" y="249289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šipka 28"/>
            <p:cNvCxnSpPr/>
            <p:nvPr/>
          </p:nvCxnSpPr>
          <p:spPr>
            <a:xfrm>
              <a:off x="2771800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>
              <a:off x="2771800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>
              <a:off x="6300192" y="2564904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6300192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šipka 32"/>
            <p:cNvCxnSpPr/>
            <p:nvPr/>
          </p:nvCxnSpPr>
          <p:spPr>
            <a:xfrm>
              <a:off x="6300192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/>
            <p:cNvSpPr txBox="1"/>
            <p:nvPr/>
          </p:nvSpPr>
          <p:spPr>
            <a:xfrm>
              <a:off x="2339752" y="22675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339752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339752" y="42838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n</a:t>
              </a:r>
              <a:endParaRPr lang="cs-CZ" baseline="-250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5724128" y="3247816"/>
              <a:ext cx="5760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1 </a:t>
              </a:r>
              <a:r>
                <a:rPr lang="cs-CZ" dirty="0" smtClean="0"/>
                <a:t>x</a:t>
              </a:r>
              <a:r>
                <a:rPr lang="cs-CZ" baseline="-25000" dirty="0" smtClean="0"/>
                <a:t>2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m</a:t>
              </a:r>
              <a:endParaRPr lang="cs-CZ" baseline="-25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7020272" y="23488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020272" y="26462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020272" y="43651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y</a:t>
              </a:r>
              <a:r>
                <a:rPr lang="cs-CZ" baseline="-25000" dirty="0" err="1" smtClean="0"/>
                <a:t>r</a:t>
              </a:r>
              <a:endParaRPr lang="cs-CZ" baseline="-25000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2492152" y="3203684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6516216" y="1538208"/>
            <a:ext cx="432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</a:t>
            </a:r>
          </a:p>
          <a:p>
            <a:r>
              <a:rPr lang="cs-CZ" baseline="-25000" dirty="0" smtClean="0"/>
              <a:t>.</a:t>
            </a:r>
          </a:p>
          <a:p>
            <a:r>
              <a:rPr lang="cs-CZ" baseline="-25000" dirty="0" smtClean="0"/>
              <a:t>.</a:t>
            </a:r>
            <a:endParaRPr lang="cs-CZ" baseline="-25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/>
          <p:cNvSpPr/>
          <p:nvPr/>
        </p:nvSpPr>
        <p:spPr>
          <a:xfrm>
            <a:off x="2267744" y="980728"/>
            <a:ext cx="3744416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-27384"/>
            <a:ext cx="5943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Syntéza</a:t>
            </a:r>
            <a:r>
              <a:rPr lang="en-GB" dirty="0" smtClean="0"/>
              <a:t> a </a:t>
            </a:r>
            <a:r>
              <a:rPr lang="en-GB" dirty="0" err="1" smtClean="0"/>
              <a:t>dekompozice</a:t>
            </a:r>
            <a:endParaRPr lang="en-GB" dirty="0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743200"/>
            <a:ext cx="8458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Syntéza</a:t>
            </a:r>
            <a:r>
              <a:rPr lang="en-GB" sz="2800" b="1" dirty="0" smtClean="0">
                <a:latin typeface="Arial" charset="0"/>
              </a:rPr>
              <a:t> - </a:t>
            </a:r>
            <a:r>
              <a:rPr lang="en-GB" sz="2400" dirty="0" err="1" smtClean="0">
                <a:latin typeface="Arial" charset="0"/>
              </a:rPr>
              <a:t>p</a:t>
            </a:r>
            <a:r>
              <a:rPr lang="en-GB" sz="2400" dirty="0" err="1" smtClean="0">
                <a:latin typeface="Arial" charset="0"/>
                <a:cs typeface="Arial" charset="0"/>
              </a:rPr>
              <a:t>ropojení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systémů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nižších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řádů</a:t>
            </a:r>
            <a:r>
              <a:rPr lang="en-GB" sz="2400" dirty="0" smtClean="0">
                <a:latin typeface="Arial" charset="0"/>
                <a:cs typeface="Arial" charset="0"/>
              </a:rPr>
              <a:t> do </a:t>
            </a:r>
            <a:r>
              <a:rPr lang="en-GB" sz="2400" dirty="0" err="1" smtClean="0">
                <a:latin typeface="Arial" charset="0"/>
                <a:cs typeface="Arial" charset="0"/>
              </a:rPr>
              <a:t>celků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prostřednictvím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především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jejich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hraničních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prvků</a:t>
            </a:r>
            <a:r>
              <a:rPr lang="en-GB" sz="2400" dirty="0" smtClean="0">
                <a:latin typeface="Arial" charset="0"/>
                <a:cs typeface="Arial" charset="0"/>
              </a:rPr>
              <a:t>, ale </a:t>
            </a:r>
            <a:r>
              <a:rPr lang="en-GB" sz="2400" dirty="0" err="1" smtClean="0">
                <a:latin typeface="Arial" charset="0"/>
                <a:cs typeface="Arial" charset="0"/>
              </a:rPr>
              <a:t>případně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vnitřních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prvků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 smtClean="0">
                <a:latin typeface="Arial" charset="0"/>
                <a:cs typeface="Arial" charset="0"/>
              </a:rPr>
              <a:t>	- </a:t>
            </a:r>
            <a:r>
              <a:rPr lang="en-GB" sz="2400" dirty="0" err="1" smtClean="0">
                <a:latin typeface="Arial" charset="0"/>
                <a:cs typeface="Arial" charset="0"/>
              </a:rPr>
              <a:t>systém</a:t>
            </a:r>
            <a:r>
              <a:rPr lang="en-GB" sz="2400" dirty="0" smtClean="0">
                <a:latin typeface="Arial" charset="0"/>
                <a:cs typeface="Arial" charset="0"/>
              </a:rPr>
              <a:t> 1.řádu </a:t>
            </a:r>
            <a:r>
              <a:rPr lang="en-GB" sz="2400" dirty="0" err="1" smtClean="0">
                <a:latin typeface="Arial" charset="0"/>
                <a:cs typeface="Arial" charset="0"/>
              </a:rPr>
              <a:t>vzniká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spojením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elementárních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systémů</a:t>
            </a:r>
            <a:r>
              <a:rPr lang="en-GB" sz="2400" dirty="0" smtClean="0">
                <a:latin typeface="Arial" charset="0"/>
                <a:cs typeface="Arial" charset="0"/>
              </a:rPr>
              <a:t>,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 smtClean="0">
                <a:latin typeface="Arial" charset="0"/>
                <a:cs typeface="Arial" charset="0"/>
              </a:rPr>
              <a:t>	- </a:t>
            </a:r>
            <a:r>
              <a:rPr lang="en-GB" sz="2400" dirty="0" err="1" smtClean="0">
                <a:latin typeface="Arial" charset="0"/>
                <a:cs typeface="Arial" charset="0"/>
              </a:rPr>
              <a:t>systém</a:t>
            </a:r>
            <a:r>
              <a:rPr lang="en-GB" sz="2400" dirty="0" smtClean="0">
                <a:latin typeface="Arial" charset="0"/>
                <a:cs typeface="Arial" charset="0"/>
              </a:rPr>
              <a:t> 2.řádu </a:t>
            </a:r>
            <a:r>
              <a:rPr lang="en-GB" sz="2400" dirty="0" err="1" smtClean="0">
                <a:latin typeface="Arial" charset="0"/>
                <a:cs typeface="Arial" charset="0"/>
              </a:rPr>
              <a:t>spojením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systémů</a:t>
            </a:r>
            <a:r>
              <a:rPr lang="en-GB" sz="2400" dirty="0" smtClean="0">
                <a:latin typeface="Arial" charset="0"/>
                <a:cs typeface="Arial" charset="0"/>
              </a:rPr>
              <a:t> 1. </a:t>
            </a:r>
            <a:r>
              <a:rPr lang="en-GB" sz="2400" dirty="0" err="1" smtClean="0">
                <a:latin typeface="Arial" charset="0"/>
                <a:cs typeface="Arial" charset="0"/>
              </a:rPr>
              <a:t>řádu</a:t>
            </a:r>
            <a:r>
              <a:rPr lang="en-GB" sz="2400" dirty="0" smtClean="0">
                <a:latin typeface="Arial" charset="0"/>
                <a:cs typeface="Arial" charset="0"/>
              </a:rPr>
              <a:t>, ... .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 smtClean="0">
                <a:latin typeface="Arial" charset="0"/>
                <a:cs typeface="Arial" charset="0"/>
              </a:rPr>
              <a:t>    </a:t>
            </a:r>
            <a:r>
              <a:rPr lang="en-GB" sz="2400" dirty="0" smtClean="0">
                <a:latin typeface="Arial" charset="0"/>
                <a:cs typeface="Arial" charset="0"/>
              </a:rPr>
              <a:t>V </a:t>
            </a:r>
            <a:r>
              <a:rPr lang="en-GB" sz="2400" dirty="0" err="1" smtClean="0">
                <a:latin typeface="Arial" charset="0"/>
                <a:cs typeface="Arial" charset="0"/>
              </a:rPr>
              <a:t>praxi</a:t>
            </a:r>
            <a:r>
              <a:rPr lang="en-GB" sz="2400" dirty="0" smtClean="0">
                <a:latin typeface="Arial" charset="0"/>
                <a:cs typeface="Arial" charset="0"/>
              </a:rPr>
              <a:t> ale </a:t>
            </a:r>
            <a:r>
              <a:rPr lang="en-GB" sz="2400" dirty="0" err="1" smtClean="0">
                <a:latin typeface="Arial" charset="0"/>
                <a:cs typeface="Arial" charset="0"/>
              </a:rPr>
              <a:t>celostní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systémy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nejsou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obecně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vytvořeny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spojením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systémů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téhož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řádu</a:t>
            </a:r>
            <a:r>
              <a:rPr lang="en-GB" sz="24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Dekompozice</a:t>
            </a:r>
            <a:r>
              <a:rPr lang="en-GB" sz="2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800" b="1" dirty="0" smtClean="0">
                <a:latin typeface="Arial" charset="0"/>
              </a:rPr>
              <a:t>- </a:t>
            </a:r>
            <a:r>
              <a:rPr lang="en-GB" sz="2400" dirty="0" err="1" smtClean="0">
                <a:latin typeface="Arial" charset="0"/>
              </a:rPr>
              <a:t>r</a:t>
            </a:r>
            <a:r>
              <a:rPr lang="en-GB" sz="2400" dirty="0" err="1" smtClean="0">
                <a:latin typeface="Arial" charset="0"/>
                <a:cs typeface="Arial" charset="0"/>
              </a:rPr>
              <a:t>ozložení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složitého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jednodušší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části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podle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funkčních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topologických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či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hierarchických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hledisek</a:t>
            </a:r>
            <a:r>
              <a:rPr lang="en-GB" sz="2400" dirty="0" smtClean="0">
                <a:latin typeface="Arial" charset="0"/>
                <a:cs typeface="Arial" charset="0"/>
              </a:rPr>
              <a:t>.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Rozlo</a:t>
            </a:r>
            <a:r>
              <a:rPr lang="en-GB" sz="2400" dirty="0" err="1" smtClean="0">
                <a:latin typeface="Arial" charset="0"/>
              </a:rPr>
              <a:t>ž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ením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rozsáhlého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systému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na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menší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elementy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lze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zpravidla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lépe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a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snadn</a:t>
            </a:r>
            <a:r>
              <a:rPr lang="en-GB" sz="2400" dirty="0" err="1" smtClean="0">
                <a:latin typeface="Arial" charset="0"/>
              </a:rPr>
              <a:t>ě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ji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</a:rPr>
              <a:t>ř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ešit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analytické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úlohy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na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zadaném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latin typeface="Arial" charset="0"/>
                <a:cs typeface="Times New Roman" pitchFamily="16" charset="0"/>
              </a:rPr>
              <a:t>systému</a:t>
            </a:r>
            <a:r>
              <a:rPr lang="en-GB" sz="2400" dirty="0" smtClean="0">
                <a:latin typeface="Arial" charset="0"/>
                <a:cs typeface="Times New Roman" pitchFamily="16" charset="0"/>
              </a:rPr>
              <a:t>.</a:t>
            </a:r>
          </a:p>
        </p:txBody>
      </p:sp>
      <p:grpSp>
        <p:nvGrpSpPr>
          <p:cNvPr id="2" name="Skupina 17"/>
          <p:cNvGrpSpPr/>
          <p:nvPr/>
        </p:nvGrpSpPr>
        <p:grpSpPr>
          <a:xfrm>
            <a:off x="2267744" y="1556792"/>
            <a:ext cx="2016224" cy="441340"/>
            <a:chOff x="2411760" y="1844824"/>
            <a:chExt cx="2016224" cy="441340"/>
          </a:xfrm>
        </p:grpSpPr>
        <p:sp>
          <p:nvSpPr>
            <p:cNvPr id="4" name="Obdélník 3"/>
            <p:cNvSpPr/>
            <p:nvPr/>
          </p:nvSpPr>
          <p:spPr>
            <a:xfrm>
              <a:off x="2987824" y="1844824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ovací šipka 7"/>
            <p:cNvCxnSpPr/>
            <p:nvPr/>
          </p:nvCxnSpPr>
          <p:spPr>
            <a:xfrm>
              <a:off x="2771800" y="1916832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2771800" y="206084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>
              <a:off x="2771800" y="2204864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3563888" y="1916832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563888" y="206084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>
              <a:off x="3563888" y="2204864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3131840" y="19168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x</a:t>
              </a:r>
              <a:r>
                <a:rPr lang="cs-CZ" i="1" baseline="-25000" dirty="0" smtClean="0"/>
                <a:t>s1</a:t>
              </a:r>
              <a:endParaRPr lang="cs-CZ" i="1" baseline="-25000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2411760" y="184482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u</a:t>
              </a:r>
              <a:r>
                <a:rPr lang="cs-CZ" i="1" baseline="-25000" dirty="0" smtClean="0"/>
                <a:t>s1</a:t>
              </a:r>
              <a:endParaRPr lang="cs-CZ" i="1" baseline="-250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779912" y="19075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y</a:t>
              </a:r>
              <a:r>
                <a:rPr lang="cs-CZ" i="1" baseline="-25000" dirty="0" smtClean="0"/>
                <a:t>s1</a:t>
              </a:r>
              <a:endParaRPr lang="cs-CZ" i="1" baseline="-25000" dirty="0"/>
            </a:p>
          </p:txBody>
        </p:sp>
      </p:grpSp>
      <p:sp>
        <p:nvSpPr>
          <p:cNvPr id="41" name="Obousměrná vodorovná šipka 40"/>
          <p:cNvSpPr/>
          <p:nvPr/>
        </p:nvSpPr>
        <p:spPr>
          <a:xfrm rot="20435856">
            <a:off x="3591284" y="1340768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ousměrná vodorovná šipka 41"/>
          <p:cNvSpPr/>
          <p:nvPr/>
        </p:nvSpPr>
        <p:spPr>
          <a:xfrm rot="1604719">
            <a:off x="3537595" y="2058244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ovací šipka 44"/>
          <p:cNvCxnSpPr/>
          <p:nvPr/>
        </p:nvCxnSpPr>
        <p:spPr>
          <a:xfrm>
            <a:off x="1907704" y="119675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>
            <a:off x="1907704" y="134915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>
            <a:off x="1907704" y="148478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>
            <a:off x="1907704" y="234888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>
            <a:off x="6012160" y="126876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6012160" y="141277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6012160" y="1556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6012160" y="234888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1907704" y="1412776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</a:t>
            </a:r>
          </a:p>
          <a:p>
            <a:r>
              <a:rPr lang="cs-CZ" dirty="0" smtClean="0"/>
              <a:t>.</a:t>
            </a:r>
          </a:p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156176" y="1412776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</a:t>
            </a:r>
          </a:p>
          <a:p>
            <a:r>
              <a:rPr lang="cs-CZ" dirty="0" smtClean="0"/>
              <a:t>.</a:t>
            </a:r>
          </a:p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475656" y="1484784"/>
            <a:ext cx="19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u</a:t>
            </a:r>
            <a:endParaRPr lang="cs-CZ" b="1" i="1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6532892" y="1637184"/>
            <a:ext cx="19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y</a:t>
            </a:r>
            <a:endParaRPr lang="cs-CZ" b="1" i="1" dirty="0"/>
          </a:p>
        </p:txBody>
      </p:sp>
      <p:grpSp>
        <p:nvGrpSpPr>
          <p:cNvPr id="3" name="Skupina 58"/>
          <p:cNvGrpSpPr/>
          <p:nvPr/>
        </p:nvGrpSpPr>
        <p:grpSpPr>
          <a:xfrm>
            <a:off x="4211960" y="1124744"/>
            <a:ext cx="2016224" cy="441340"/>
            <a:chOff x="2411760" y="1844824"/>
            <a:chExt cx="2016224" cy="441340"/>
          </a:xfrm>
        </p:grpSpPr>
        <p:sp>
          <p:nvSpPr>
            <p:cNvPr id="60" name="Obdélník 59"/>
            <p:cNvSpPr/>
            <p:nvPr/>
          </p:nvSpPr>
          <p:spPr>
            <a:xfrm>
              <a:off x="2987824" y="1844824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1" name="Přímá spojovací šipka 60"/>
            <p:cNvCxnSpPr/>
            <p:nvPr/>
          </p:nvCxnSpPr>
          <p:spPr>
            <a:xfrm>
              <a:off x="2771800" y="1916832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ovací šipka 61"/>
            <p:cNvCxnSpPr/>
            <p:nvPr/>
          </p:nvCxnSpPr>
          <p:spPr>
            <a:xfrm>
              <a:off x="2771800" y="206084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ovací šipka 62"/>
            <p:cNvCxnSpPr/>
            <p:nvPr/>
          </p:nvCxnSpPr>
          <p:spPr>
            <a:xfrm>
              <a:off x="2771800" y="2204864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ovací šipka 63"/>
            <p:cNvCxnSpPr/>
            <p:nvPr/>
          </p:nvCxnSpPr>
          <p:spPr>
            <a:xfrm>
              <a:off x="3563888" y="1916832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šipka 64"/>
            <p:cNvCxnSpPr/>
            <p:nvPr/>
          </p:nvCxnSpPr>
          <p:spPr>
            <a:xfrm>
              <a:off x="3563888" y="206084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ovací šipka 65"/>
            <p:cNvCxnSpPr/>
            <p:nvPr/>
          </p:nvCxnSpPr>
          <p:spPr>
            <a:xfrm>
              <a:off x="3563888" y="2204864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ovéPole 66"/>
            <p:cNvSpPr txBox="1"/>
            <p:nvPr/>
          </p:nvSpPr>
          <p:spPr>
            <a:xfrm>
              <a:off x="3131840" y="19168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x</a:t>
              </a:r>
              <a:r>
                <a:rPr lang="cs-CZ" i="1" baseline="-25000" dirty="0" smtClean="0"/>
                <a:t>s2</a:t>
              </a:r>
              <a:endParaRPr lang="cs-CZ" i="1" baseline="-25000" dirty="0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2411760" y="184482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u</a:t>
              </a:r>
              <a:r>
                <a:rPr lang="cs-CZ" i="1" baseline="-25000" dirty="0" smtClean="0"/>
                <a:t>s2</a:t>
              </a:r>
              <a:endParaRPr lang="cs-CZ" i="1" baseline="-25000" dirty="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3779912" y="19075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y</a:t>
              </a:r>
              <a:r>
                <a:rPr lang="cs-CZ" i="1" baseline="-25000" dirty="0" smtClean="0"/>
                <a:t>s2</a:t>
              </a:r>
              <a:endParaRPr lang="cs-CZ" i="1" baseline="-25000" dirty="0"/>
            </a:p>
          </p:txBody>
        </p:sp>
      </p:grpSp>
      <p:grpSp>
        <p:nvGrpSpPr>
          <p:cNvPr id="5" name="Skupina 69"/>
          <p:cNvGrpSpPr/>
          <p:nvPr/>
        </p:nvGrpSpPr>
        <p:grpSpPr>
          <a:xfrm>
            <a:off x="4139952" y="2123564"/>
            <a:ext cx="2016224" cy="441340"/>
            <a:chOff x="2411760" y="1844824"/>
            <a:chExt cx="2016224" cy="441340"/>
          </a:xfrm>
        </p:grpSpPr>
        <p:sp>
          <p:nvSpPr>
            <p:cNvPr id="71" name="Obdélník 70"/>
            <p:cNvSpPr/>
            <p:nvPr/>
          </p:nvSpPr>
          <p:spPr>
            <a:xfrm>
              <a:off x="2987824" y="1844824"/>
              <a:ext cx="57606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2" name="Přímá spojovací šipka 71"/>
            <p:cNvCxnSpPr/>
            <p:nvPr/>
          </p:nvCxnSpPr>
          <p:spPr>
            <a:xfrm>
              <a:off x="2771800" y="1916832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ovací šipka 72"/>
            <p:cNvCxnSpPr/>
            <p:nvPr/>
          </p:nvCxnSpPr>
          <p:spPr>
            <a:xfrm>
              <a:off x="2771800" y="206084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ovací šipka 73"/>
            <p:cNvCxnSpPr/>
            <p:nvPr/>
          </p:nvCxnSpPr>
          <p:spPr>
            <a:xfrm>
              <a:off x="2771800" y="2204864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šipka 74"/>
            <p:cNvCxnSpPr/>
            <p:nvPr/>
          </p:nvCxnSpPr>
          <p:spPr>
            <a:xfrm>
              <a:off x="3563888" y="1916832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ovací šipka 75"/>
            <p:cNvCxnSpPr/>
            <p:nvPr/>
          </p:nvCxnSpPr>
          <p:spPr>
            <a:xfrm>
              <a:off x="3563888" y="2060848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ovací šipka 76"/>
            <p:cNvCxnSpPr/>
            <p:nvPr/>
          </p:nvCxnSpPr>
          <p:spPr>
            <a:xfrm>
              <a:off x="3563888" y="2204864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ovéPole 77"/>
            <p:cNvSpPr txBox="1"/>
            <p:nvPr/>
          </p:nvSpPr>
          <p:spPr>
            <a:xfrm>
              <a:off x="3131840" y="19168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/>
                <a:t>x</a:t>
              </a:r>
              <a:r>
                <a:rPr lang="cs-CZ" i="1" baseline="-25000" dirty="0" err="1" smtClean="0"/>
                <a:t>sn</a:t>
              </a:r>
              <a:endParaRPr lang="cs-CZ" i="1" baseline="-250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2411760" y="184482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/>
                <a:t>u</a:t>
              </a:r>
              <a:r>
                <a:rPr lang="cs-CZ" i="1" baseline="-25000" dirty="0" err="1" smtClean="0"/>
                <a:t>sn</a:t>
              </a:r>
              <a:endParaRPr lang="cs-CZ" i="1" baseline="-25000" dirty="0"/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3779912" y="19075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/>
                <a:t>y</a:t>
              </a:r>
              <a:r>
                <a:rPr lang="cs-CZ" i="1" baseline="-25000" dirty="0" err="1" smtClean="0"/>
                <a:t>sn</a:t>
              </a:r>
              <a:endParaRPr lang="cs-CZ" i="1" baseline="-25000" dirty="0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4139952" y="1599183"/>
            <a:ext cx="7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.</a:t>
            </a:r>
          </a:p>
          <a:p>
            <a:r>
              <a:rPr lang="cs-CZ" sz="800" b="1" dirty="0" smtClean="0"/>
              <a:t>.</a:t>
            </a:r>
          </a:p>
          <a:p>
            <a:r>
              <a:rPr lang="cs-CZ" sz="800" b="1" dirty="0" smtClean="0"/>
              <a:t>.</a:t>
            </a:r>
            <a:endParaRPr lang="cs-CZ" sz="800" b="1" dirty="0"/>
          </a:p>
        </p:txBody>
      </p:sp>
      <p:grpSp>
        <p:nvGrpSpPr>
          <p:cNvPr id="6" name="Skupina 100"/>
          <p:cNvGrpSpPr/>
          <p:nvPr/>
        </p:nvGrpSpPr>
        <p:grpSpPr>
          <a:xfrm>
            <a:off x="2267744" y="0"/>
            <a:ext cx="6876256" cy="2924944"/>
            <a:chOff x="2267744" y="0"/>
            <a:chExt cx="6876256" cy="2924944"/>
          </a:xfrm>
        </p:grpSpPr>
        <p:sp>
          <p:nvSpPr>
            <p:cNvPr id="83" name="Obdélník 82"/>
            <p:cNvSpPr/>
            <p:nvPr/>
          </p:nvSpPr>
          <p:spPr>
            <a:xfrm>
              <a:off x="7415808" y="0"/>
              <a:ext cx="1728192" cy="134076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TextovéPole 92"/>
            <p:cNvSpPr txBox="1"/>
            <p:nvPr/>
          </p:nvSpPr>
          <p:spPr>
            <a:xfrm>
              <a:off x="6892932" y="476672"/>
              <a:ext cx="199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/>
                <a:t>u</a:t>
              </a:r>
              <a:endParaRPr lang="cs-CZ" b="1" i="1" dirty="0"/>
            </a:p>
          </p:txBody>
        </p:sp>
        <p:grpSp>
          <p:nvGrpSpPr>
            <p:cNvPr id="7" name="Skupina 99"/>
            <p:cNvGrpSpPr/>
            <p:nvPr/>
          </p:nvGrpSpPr>
          <p:grpSpPr>
            <a:xfrm>
              <a:off x="2267744" y="116632"/>
              <a:ext cx="6876256" cy="2808312"/>
              <a:chOff x="2267744" y="116632"/>
              <a:chExt cx="6876256" cy="2808312"/>
            </a:xfrm>
          </p:grpSpPr>
          <p:grpSp>
            <p:nvGrpSpPr>
              <p:cNvPr id="9" name="Skupina 98"/>
              <p:cNvGrpSpPr/>
              <p:nvPr/>
            </p:nvGrpSpPr>
            <p:grpSpPr>
              <a:xfrm>
                <a:off x="2267744" y="116632"/>
                <a:ext cx="6876256" cy="2808312"/>
                <a:chOff x="2267744" y="116632"/>
                <a:chExt cx="6876256" cy="2808312"/>
              </a:xfrm>
            </p:grpSpPr>
            <p:sp>
              <p:nvSpPr>
                <p:cNvPr id="97" name="Obousměrná vodorovná šipka 96"/>
                <p:cNvSpPr/>
                <p:nvPr/>
              </p:nvSpPr>
              <p:spPr>
                <a:xfrm rot="19753585">
                  <a:off x="6201913" y="825708"/>
                  <a:ext cx="920310" cy="432048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" name="Obdélník 81"/>
                <p:cNvSpPr/>
                <p:nvPr/>
              </p:nvSpPr>
              <p:spPr>
                <a:xfrm>
                  <a:off x="2267744" y="980728"/>
                  <a:ext cx="3744416" cy="1728192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4" name="Obdélník 83"/>
                <p:cNvSpPr/>
                <p:nvPr/>
              </p:nvSpPr>
              <p:spPr>
                <a:xfrm>
                  <a:off x="7631832" y="1656184"/>
                  <a:ext cx="1512168" cy="126876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85" name="Přímá spojovací šipka 84"/>
                <p:cNvCxnSpPr/>
                <p:nvPr/>
              </p:nvCxnSpPr>
              <p:spPr>
                <a:xfrm>
                  <a:off x="7092280" y="116632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ovací šipka 85"/>
                <p:cNvCxnSpPr/>
                <p:nvPr/>
              </p:nvCxnSpPr>
              <p:spPr>
                <a:xfrm>
                  <a:off x="7092280" y="269032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ovací šipka 86"/>
                <p:cNvCxnSpPr/>
                <p:nvPr/>
              </p:nvCxnSpPr>
              <p:spPr>
                <a:xfrm>
                  <a:off x="7092280" y="404664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ovací šipka 87"/>
                <p:cNvCxnSpPr/>
                <p:nvPr/>
              </p:nvCxnSpPr>
              <p:spPr>
                <a:xfrm>
                  <a:off x="7308304" y="1700808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Přímá spojovací šipka 88"/>
                <p:cNvCxnSpPr/>
                <p:nvPr/>
              </p:nvCxnSpPr>
              <p:spPr>
                <a:xfrm>
                  <a:off x="7308304" y="1853208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Přímá spojovací šipka 89"/>
                <p:cNvCxnSpPr/>
                <p:nvPr/>
              </p:nvCxnSpPr>
              <p:spPr>
                <a:xfrm>
                  <a:off x="7308304" y="1988840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ovéPole 90"/>
                <p:cNvSpPr txBox="1"/>
                <p:nvPr/>
              </p:nvSpPr>
              <p:spPr>
                <a:xfrm>
                  <a:off x="7524328" y="2057073"/>
                  <a:ext cx="7200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900" dirty="0" smtClean="0"/>
                    <a:t>.</a:t>
                  </a:r>
                </a:p>
                <a:p>
                  <a:r>
                    <a:rPr lang="cs-CZ" sz="900" dirty="0" smtClean="0"/>
                    <a:t>.</a:t>
                  </a:r>
                </a:p>
                <a:p>
                  <a:r>
                    <a:rPr lang="cs-CZ" sz="900" dirty="0" smtClean="0"/>
                    <a:t>.</a:t>
                  </a:r>
                  <a:endParaRPr lang="cs-CZ" sz="900" dirty="0"/>
                </a:p>
              </p:txBody>
            </p:sp>
            <p:cxnSp>
              <p:nvCxnSpPr>
                <p:cNvPr id="92" name="Přímá spojovací šipka 91"/>
                <p:cNvCxnSpPr/>
                <p:nvPr/>
              </p:nvCxnSpPr>
              <p:spPr>
                <a:xfrm>
                  <a:off x="7308304" y="2708920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ovéPole 93"/>
                <p:cNvSpPr txBox="1"/>
                <p:nvPr/>
              </p:nvSpPr>
              <p:spPr>
                <a:xfrm>
                  <a:off x="7092280" y="2051556"/>
                  <a:ext cx="199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i="1" dirty="0" smtClean="0"/>
                    <a:t>u</a:t>
                  </a:r>
                  <a:endParaRPr lang="cs-CZ" b="1" i="1" dirty="0"/>
                </a:p>
              </p:txBody>
            </p:sp>
            <p:sp>
              <p:nvSpPr>
                <p:cNvPr id="95" name="TextovéPole 94"/>
                <p:cNvSpPr txBox="1"/>
                <p:nvPr/>
              </p:nvSpPr>
              <p:spPr>
                <a:xfrm>
                  <a:off x="7308304" y="472897"/>
                  <a:ext cx="7200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900" dirty="0" smtClean="0"/>
                    <a:t>.</a:t>
                  </a:r>
                </a:p>
                <a:p>
                  <a:r>
                    <a:rPr lang="cs-CZ" sz="900" dirty="0" smtClean="0"/>
                    <a:t>.</a:t>
                  </a:r>
                </a:p>
                <a:p>
                  <a:r>
                    <a:rPr lang="cs-CZ" sz="900" dirty="0" smtClean="0"/>
                    <a:t>.</a:t>
                  </a:r>
                  <a:endParaRPr lang="cs-CZ" sz="900" dirty="0"/>
                </a:p>
              </p:txBody>
            </p:sp>
            <p:cxnSp>
              <p:nvCxnSpPr>
                <p:cNvPr id="96" name="Přímá spojovací šipka 95"/>
                <p:cNvCxnSpPr/>
                <p:nvPr/>
              </p:nvCxnSpPr>
              <p:spPr>
                <a:xfrm>
                  <a:off x="7092280" y="1196752"/>
                  <a:ext cx="3600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Obousměrná vodorovná šipka 97"/>
              <p:cNvSpPr/>
              <p:nvPr/>
            </p:nvSpPr>
            <p:spPr>
              <a:xfrm rot="2077226">
                <a:off x="6213297" y="1984021"/>
                <a:ext cx="920310" cy="432048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0"/>
            <a:ext cx="8219256" cy="1008113"/>
          </a:xfrm>
        </p:spPr>
        <p:txBody>
          <a:bodyPr/>
          <a:lstStyle/>
          <a:p>
            <a:r>
              <a:rPr lang="cs-CZ" dirty="0" smtClean="0"/>
              <a:t>Cíl </a:t>
            </a:r>
            <a:r>
              <a:rPr lang="cs-CZ" sz="4000" dirty="0" smtClean="0"/>
              <a:t>předmětu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3486" y="1225689"/>
            <a:ext cx="8377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 Praktické seznámení s možnostmi modelování a simulace </a:t>
            </a:r>
            <a:r>
              <a:rPr lang="cs-CZ" dirty="0" smtClean="0"/>
              <a:t> - důraz na praktická cvičení, samostatné domácí úlohy a semestrální práci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Naučit se analyzovat problémy</a:t>
            </a:r>
            <a:r>
              <a:rPr lang="cs-CZ" dirty="0" smtClean="0"/>
              <a:t>– pokud máme modelovat systém, musíme ho nejprve pochopit a rozhodnout o úrovni detailů či zjednodušení, mít nad systémem jakýsi obecný nadhled</a:t>
            </a:r>
          </a:p>
          <a:p>
            <a:endParaRPr lang="cs-CZ" dirty="0" smtClean="0"/>
          </a:p>
          <a:p>
            <a:r>
              <a:rPr lang="cs-CZ" dirty="0" smtClean="0"/>
              <a:t>• </a:t>
            </a:r>
            <a:r>
              <a:rPr lang="cs-CZ" b="1" dirty="0" smtClean="0"/>
              <a:t> Modelování jako nástroj porozumění fyziologických souvislostí</a:t>
            </a:r>
            <a:r>
              <a:rPr lang="cs-CZ" dirty="0" smtClean="0"/>
              <a:t>  </a:t>
            </a:r>
          </a:p>
          <a:p>
            <a:r>
              <a:rPr lang="cs-CZ" dirty="0" smtClean="0"/>
              <a:t>– úlohy založené na lidské fyziologii</a:t>
            </a:r>
          </a:p>
          <a:p>
            <a:endParaRPr lang="cs-CZ" dirty="0" smtClean="0"/>
          </a:p>
          <a:p>
            <a:r>
              <a:rPr lang="cs-CZ" dirty="0" smtClean="0"/>
              <a:t>• </a:t>
            </a:r>
            <a:r>
              <a:rPr lang="cs-CZ" b="1" dirty="0" smtClean="0"/>
              <a:t>Technické zprávy </a:t>
            </a:r>
            <a:r>
              <a:rPr lang="cs-CZ" dirty="0" smtClean="0"/>
              <a:t>– ke každé úloze chceme vypracovávat zprávu, stručně shrnující podstatu úlohy a interpretaci výsledků. Důraz na technickou úroveň reportu.</a:t>
            </a:r>
          </a:p>
          <a:p>
            <a:endParaRPr lang="cs-CZ" dirty="0" smtClean="0"/>
          </a:p>
          <a:p>
            <a:r>
              <a:rPr lang="cs-CZ" dirty="0" smtClean="0"/>
              <a:t>• </a:t>
            </a:r>
            <a:r>
              <a:rPr lang="cs-CZ" b="1" dirty="0" smtClean="0"/>
              <a:t>Prezentační dovednosti </a:t>
            </a:r>
            <a:r>
              <a:rPr lang="cs-CZ" dirty="0" smtClean="0"/>
              <a:t>– závěrem předmětu (a nejvíce hodnocenou částí) </a:t>
            </a:r>
          </a:p>
          <a:p>
            <a:r>
              <a:rPr lang="cs-CZ" dirty="0" smtClean="0"/>
              <a:t>je semestrální práce, prezentovaná před kolegy a vyučujícími. </a:t>
            </a:r>
          </a:p>
          <a:p>
            <a:endParaRPr lang="cs-CZ" dirty="0" smtClean="0"/>
          </a:p>
          <a:p>
            <a:r>
              <a:rPr lang="cs-CZ" dirty="0" smtClean="0"/>
              <a:t>• </a:t>
            </a:r>
            <a:r>
              <a:rPr lang="cs-CZ" b="1" dirty="0" smtClean="0"/>
              <a:t>Práce v týmu </a:t>
            </a:r>
            <a:r>
              <a:rPr lang="cs-CZ" dirty="0" smtClean="0"/>
              <a:t>– semestrální práce budou většinou pro skupinky o dvou až třech studentech.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5943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Syntéza</a:t>
            </a:r>
            <a:r>
              <a:rPr lang="en-GB" dirty="0" smtClean="0"/>
              <a:t> a </a:t>
            </a:r>
            <a:r>
              <a:rPr lang="en-GB" dirty="0" err="1" smtClean="0"/>
              <a:t>dekompozice</a:t>
            </a:r>
            <a:endParaRPr lang="en-GB" dirty="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3132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>
                <a:latin typeface="Arial" charset="0"/>
                <a:cs typeface="Times New Roman" pitchFamily="16" charset="0"/>
              </a:rPr>
              <a:t>Dekomponovaný systém musí zabezpe</a:t>
            </a:r>
            <a:r>
              <a:rPr lang="en-GB" sz="2800" smtClean="0">
                <a:latin typeface="Arial" charset="0"/>
              </a:rPr>
              <a:t>č</a:t>
            </a:r>
            <a:r>
              <a:rPr lang="en-GB" sz="2800" smtClean="0">
                <a:latin typeface="Arial" charset="0"/>
                <a:cs typeface="Times New Roman" pitchFamily="16" charset="0"/>
              </a:rPr>
              <a:t>ovat vlastnosti p</a:t>
            </a:r>
            <a:r>
              <a:rPr lang="en-GB" sz="2800" smtClean="0">
                <a:latin typeface="Arial" charset="0"/>
              </a:rPr>
              <a:t>ů</a:t>
            </a:r>
            <a:r>
              <a:rPr lang="en-GB" sz="2800" smtClean="0">
                <a:latin typeface="Arial" charset="0"/>
                <a:cs typeface="Times New Roman" pitchFamily="16" charset="0"/>
              </a:rPr>
              <a:t>vodního systému, proto musí být spln</a:t>
            </a:r>
            <a:r>
              <a:rPr lang="en-GB" sz="2800" smtClean="0">
                <a:latin typeface="Arial" charset="0"/>
              </a:rPr>
              <a:t>ě</a:t>
            </a:r>
            <a:r>
              <a:rPr lang="en-GB" sz="2800" smtClean="0">
                <a:latin typeface="Arial" charset="0"/>
                <a:cs typeface="Times New Roman" pitchFamily="16" charset="0"/>
              </a:rPr>
              <a:t>ny následující po</a:t>
            </a:r>
            <a:r>
              <a:rPr lang="en-GB" sz="2800" smtClean="0">
                <a:latin typeface="Arial" charset="0"/>
              </a:rPr>
              <a:t>ž</a:t>
            </a:r>
            <a:r>
              <a:rPr lang="en-GB" sz="2800" smtClean="0">
                <a:latin typeface="Arial" charset="0"/>
                <a:cs typeface="Times New Roman" pitchFamily="16" charset="0"/>
              </a:rPr>
              <a:t>adavky: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dekompozicí se nesmí porušit soudr</a:t>
            </a:r>
            <a:r>
              <a:rPr lang="en-GB" sz="2400" smtClean="0">
                <a:latin typeface="Arial" charset="0"/>
              </a:rPr>
              <a:t>ž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nost celku;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dekompozicí dosáhnout co nejv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tší rovnom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rnosti ve velikosti jednotlivých subsystém</a:t>
            </a:r>
            <a:r>
              <a:rPr lang="en-GB" sz="2400" smtClean="0">
                <a:latin typeface="Arial" charset="0"/>
              </a:rPr>
              <a:t>ů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vytvo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ené subsystémy musí být disjunktní;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dekompozicí se ka</a:t>
            </a:r>
            <a:r>
              <a:rPr lang="en-GB" sz="2400" smtClean="0">
                <a:latin typeface="Arial" charset="0"/>
              </a:rPr>
              <a:t>ž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dému subsystému vy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lení i cíle, které p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ispívají k vytvo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ení celkového cíle p</a:t>
            </a:r>
            <a:r>
              <a:rPr lang="en-GB" sz="2400" smtClean="0">
                <a:latin typeface="Arial" charset="0"/>
              </a:rPr>
              <a:t>ů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vodního systému.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smtClean="0"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665802" y="-462998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err="1" smtClean="0"/>
              <a:t>Separabilita</a:t>
            </a:r>
            <a:r>
              <a:rPr lang="cs-CZ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3140968"/>
            <a:ext cx="8458200" cy="3854152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u="sng" dirty="0" err="1" smtClean="0">
                <a:latin typeface="Arial" charset="0"/>
                <a:cs typeface="Times New Roman" pitchFamily="16" charset="0"/>
              </a:rPr>
              <a:t>Podmínka</a:t>
            </a:r>
            <a:r>
              <a:rPr lang="en-GB" sz="2000" u="sng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u="sng" dirty="0" err="1" smtClean="0">
                <a:latin typeface="Arial" charset="0"/>
                <a:cs typeface="Times New Roman" pitchFamily="16" charset="0"/>
              </a:rPr>
              <a:t>separability</a:t>
            </a:r>
            <a:r>
              <a:rPr lang="en-GB" sz="2000" u="sng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u="sng" dirty="0" err="1" smtClean="0">
                <a:latin typeface="Arial" charset="0"/>
                <a:cs typeface="Times New Roman" pitchFamily="16" charset="0"/>
              </a:rPr>
              <a:t>systému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systém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je </a:t>
            </a:r>
            <a:r>
              <a:rPr lang="en-GB" sz="2000" b="1" dirty="0" err="1" smtClean="0">
                <a:latin typeface="Arial" charset="0"/>
                <a:cs typeface="Times New Roman" pitchFamily="16" charset="0"/>
              </a:rPr>
              <a:t>separabilní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,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jestli</a:t>
            </a:r>
            <a:r>
              <a:rPr lang="en-GB" sz="2000" dirty="0" err="1" smtClean="0">
                <a:latin typeface="Arial" charset="0"/>
              </a:rPr>
              <a:t>ž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jeho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výstupy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zp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tn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vlivem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prost</a:t>
            </a:r>
            <a:r>
              <a:rPr lang="en-GB" sz="2000" dirty="0" err="1" smtClean="0">
                <a:latin typeface="Arial" charset="0"/>
              </a:rPr>
              <a:t>ř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edí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neovliv</a:t>
            </a:r>
            <a:r>
              <a:rPr lang="en-GB" sz="2000" dirty="0" err="1" smtClean="0">
                <a:latin typeface="Arial" charset="0"/>
              </a:rPr>
              <a:t>ň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ují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podstatn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vstupy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.</a:t>
            </a:r>
            <a:endParaRPr lang="en-GB" sz="2000" i="1" dirty="0" smtClean="0"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P</a:t>
            </a:r>
            <a:r>
              <a:rPr lang="en-GB" sz="2000" i="1" dirty="0" err="1" smtClean="0">
                <a:latin typeface="Arial" charset="0"/>
              </a:rPr>
              <a:t>ř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íklady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Arial" charset="0"/>
                <a:cs typeface="Times New Roman" pitchFamily="16" charset="0"/>
              </a:rPr>
              <a:t>· 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termoregula</a:t>
            </a:r>
            <a:r>
              <a:rPr lang="en-GB" sz="2000" i="1" dirty="0" err="1" smtClean="0">
                <a:latin typeface="Arial" charset="0"/>
              </a:rPr>
              <a:t>č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ní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systém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</a:rPr>
              <a:t>ž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ivého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organismu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systém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m</a:t>
            </a:r>
            <a:r>
              <a:rPr lang="en-GB" sz="2000" dirty="0" err="1" smtClean="0">
                <a:latin typeface="Arial" charset="0"/>
              </a:rPr>
              <a:t>ůž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eme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pova</a:t>
            </a:r>
            <a:r>
              <a:rPr lang="en-GB" sz="2000" dirty="0" err="1" smtClean="0">
                <a:latin typeface="Arial" charset="0"/>
              </a:rPr>
              <a:t>ž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ovat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za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separabilní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,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pokud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organismus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svou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tepelnou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energií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významn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neovliv</a:t>
            </a:r>
            <a:r>
              <a:rPr lang="en-GB" sz="2000" dirty="0" err="1" smtClean="0">
                <a:latin typeface="Arial" charset="0"/>
              </a:rPr>
              <a:t>ň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uje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teplotu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prost</a:t>
            </a:r>
            <a:r>
              <a:rPr lang="en-GB" sz="2000" dirty="0" err="1" smtClean="0">
                <a:latin typeface="Arial" charset="0"/>
              </a:rPr>
              <a:t>ř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edí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,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ve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kterém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se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nachází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Arial" charset="0"/>
                <a:cs typeface="Times New Roman" pitchFamily="16" charset="0"/>
              </a:rPr>
              <a:t>·  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lesní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komplex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v 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oblasti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zasa</a:t>
            </a:r>
            <a:r>
              <a:rPr lang="en-GB" sz="2000" i="1" dirty="0" err="1" smtClean="0">
                <a:latin typeface="Arial" charset="0"/>
              </a:rPr>
              <a:t>ž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ené</a:t>
            </a:r>
            <a:r>
              <a:rPr lang="en-GB" sz="2000" i="1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i="1" dirty="0" err="1" smtClean="0">
                <a:latin typeface="Arial" charset="0"/>
                <a:cs typeface="Times New Roman" pitchFamily="16" charset="0"/>
              </a:rPr>
              <a:t>exhaláty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systém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lze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pova</a:t>
            </a:r>
            <a:r>
              <a:rPr lang="en-GB" sz="2000" dirty="0" err="1" smtClean="0">
                <a:latin typeface="Arial" charset="0"/>
              </a:rPr>
              <a:t>ž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ovat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za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separabilní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,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pokud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by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zm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</a:t>
            </a:r>
            <a:r>
              <a:rPr lang="en-GB" sz="2000" dirty="0" err="1" smtClean="0">
                <a:latin typeface="Arial" charset="0"/>
              </a:rPr>
              <a:t>ě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ná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schopnost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lesního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komplexu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absorbovat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exhaláty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neovlivnila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celkovou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koncentraci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exhalát</a:t>
            </a:r>
            <a:r>
              <a:rPr lang="en-GB" sz="2000" dirty="0" err="1" smtClean="0">
                <a:latin typeface="Arial" charset="0"/>
              </a:rPr>
              <a:t>ů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 v </a:t>
            </a:r>
            <a:r>
              <a:rPr lang="en-GB" sz="2000" dirty="0" err="1" smtClean="0">
                <a:latin typeface="Arial" charset="0"/>
                <a:cs typeface="Times New Roman" pitchFamily="16" charset="0"/>
              </a:rPr>
              <a:t>ovzduší</a:t>
            </a:r>
            <a:r>
              <a:rPr lang="en-GB" sz="2000" dirty="0" smtClean="0">
                <a:latin typeface="Arial" charset="0"/>
                <a:cs typeface="Times New Roman" pitchFamily="16" charset="0"/>
              </a:rPr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>
              <a:latin typeface="Arial" charset="0"/>
              <a:cs typeface="Times New Roman" pitchFamily="16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187624" y="1268760"/>
            <a:ext cx="5832648" cy="1838783"/>
            <a:chOff x="1115616" y="2267580"/>
            <a:chExt cx="7056784" cy="2624716"/>
          </a:xfrm>
        </p:grpSpPr>
        <p:sp>
          <p:nvSpPr>
            <p:cNvPr id="5" name="Obdélník 4"/>
            <p:cNvSpPr/>
            <p:nvPr/>
          </p:nvSpPr>
          <p:spPr>
            <a:xfrm>
              <a:off x="3491880" y="2348880"/>
              <a:ext cx="2808312" cy="237626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9600" dirty="0" smtClean="0">
                  <a:solidFill>
                    <a:srgbClr val="FF0000"/>
                  </a:solidFill>
                </a:rPr>
                <a:t> S </a:t>
              </a:r>
              <a:endParaRPr lang="cs-CZ" sz="96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220072" y="37170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X</a:t>
              </a:r>
              <a:endParaRPr lang="cs-CZ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115616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u</a:t>
              </a:r>
              <a:endParaRPr lang="cs-CZ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7812360" y="35814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y</a:t>
              </a:r>
              <a:endParaRPr lang="cs-CZ" b="1" dirty="0"/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2771800" y="249289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2771800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>
              <a:off x="2771800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6300192" y="2564904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6300192" y="278092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>
              <a:off x="6300192" y="450912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2073945" y="2267580"/>
              <a:ext cx="609846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073945" y="2564905"/>
              <a:ext cx="697856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61065" y="4283804"/>
              <a:ext cx="610735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n</a:t>
              </a:r>
              <a:endParaRPr lang="cs-CZ" baseline="-250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724128" y="2678723"/>
              <a:ext cx="5760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1 </a:t>
              </a:r>
              <a:r>
                <a:rPr lang="cs-CZ" dirty="0" smtClean="0"/>
                <a:t>x</a:t>
              </a:r>
              <a:r>
                <a:rPr lang="cs-CZ" baseline="-25000" dirty="0" smtClean="0"/>
                <a:t>2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m</a:t>
              </a:r>
              <a:endParaRPr lang="cs-CZ" baseline="-250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020272" y="2348880"/>
              <a:ext cx="629403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020272" y="2646205"/>
              <a:ext cx="629403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020272" y="4365104"/>
              <a:ext cx="716524" cy="52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y</a:t>
              </a:r>
              <a:r>
                <a:rPr lang="cs-CZ" baseline="-25000" dirty="0" err="1" smtClean="0"/>
                <a:t>r</a:t>
              </a:r>
              <a:endParaRPr lang="cs-CZ" baseline="-250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492152" y="3203684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.</a:t>
              </a:r>
            </a:p>
            <a:p>
              <a:r>
                <a:rPr lang="cs-CZ" baseline="-25000" dirty="0" smtClean="0"/>
                <a:t>.</a:t>
              </a:r>
            </a:p>
            <a:p>
              <a:r>
                <a:rPr lang="cs-CZ" baseline="-25000" dirty="0" smtClean="0"/>
                <a:t>.</a:t>
              </a:r>
              <a:endParaRPr lang="cs-CZ" baseline="-25000" dirty="0"/>
            </a:p>
          </p:txBody>
        </p:sp>
      </p:grpSp>
      <p:sp>
        <p:nvSpPr>
          <p:cNvPr id="23" name="Zahnutá šipka dolů 22"/>
          <p:cNvSpPr/>
          <p:nvPr/>
        </p:nvSpPr>
        <p:spPr>
          <a:xfrm flipH="1">
            <a:off x="2051720" y="548680"/>
            <a:ext cx="4536504" cy="720080"/>
          </a:xfrm>
          <a:prstGeom prst="curvedDownArrow">
            <a:avLst>
              <a:gd name="adj1" fmla="val 18262"/>
              <a:gd name="adj2" fmla="val 914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Blesk 23"/>
          <p:cNvSpPr/>
          <p:nvPr/>
        </p:nvSpPr>
        <p:spPr>
          <a:xfrm>
            <a:off x="2051720" y="1124744"/>
            <a:ext cx="504056" cy="28803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1547664" y="539388"/>
            <a:ext cx="613821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!!! Výstupy nesmí ovlivňovat </a:t>
            </a:r>
            <a:r>
              <a:rPr lang="cs-CZ" smtClean="0"/>
              <a:t>vstupy přes </a:t>
            </a:r>
            <a:r>
              <a:rPr lang="cs-CZ" dirty="0" smtClean="0"/>
              <a:t>okolí systému !!!!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88640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atributy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en-GB" dirty="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688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u="sng" dirty="0" err="1" smtClean="0">
                <a:latin typeface="Arial" charset="0"/>
                <a:cs typeface="Arial" charset="0"/>
              </a:rPr>
              <a:t>Stabilita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>-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schopnost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udržovat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při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změně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vstupů</a:t>
            </a:r>
            <a:r>
              <a:rPr lang="en-GB" sz="2400" dirty="0" smtClean="0">
                <a:latin typeface="Arial" charset="0"/>
                <a:cs typeface="Arial" charset="0"/>
              </a:rPr>
              <a:t> a </a:t>
            </a:r>
            <a:r>
              <a:rPr lang="en-GB" sz="2400" dirty="0" err="1" smtClean="0">
                <a:latin typeface="Arial" charset="0"/>
                <a:cs typeface="Arial" charset="0"/>
              </a:rPr>
              <a:t>stavů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svých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prvků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nezměněnou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vnější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formu</a:t>
            </a:r>
            <a:r>
              <a:rPr lang="en-GB" sz="2400" dirty="0" smtClean="0">
                <a:latin typeface="Arial" charset="0"/>
                <a:cs typeface="Arial" charset="0"/>
              </a:rPr>
              <a:t> (</a:t>
            </a:r>
            <a:r>
              <a:rPr lang="en-GB" sz="2400" dirty="0" err="1" smtClean="0">
                <a:latin typeface="Arial" charset="0"/>
                <a:cs typeface="Arial" charset="0"/>
              </a:rPr>
              <a:t>chování</a:t>
            </a:r>
            <a:r>
              <a:rPr lang="en-GB" sz="2400" dirty="0" smtClean="0">
                <a:latin typeface="Arial" charset="0"/>
                <a:cs typeface="Arial" charset="0"/>
              </a:rPr>
              <a:t>) </a:t>
            </a:r>
            <a:r>
              <a:rPr lang="en-GB" sz="2400" dirty="0" err="1" smtClean="0">
                <a:latin typeface="Arial" charset="0"/>
                <a:cs typeface="Arial" charset="0"/>
              </a:rPr>
              <a:t>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navzdory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procesům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probíhajícím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uvnitř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.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latin typeface="Arial" charset="0"/>
                <a:cs typeface="Arial" charset="0"/>
              </a:rPr>
              <a:t>Stabilitu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chápeme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jako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vlastnost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zaručující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že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určité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malé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změně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počátečních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podmínek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nastane</a:t>
            </a:r>
            <a:r>
              <a:rPr lang="en-GB" sz="2400" dirty="0" smtClean="0">
                <a:latin typeface="Arial" charset="0"/>
                <a:cs typeface="Arial" charset="0"/>
              </a:rPr>
              <a:t> v </a:t>
            </a:r>
            <a:r>
              <a:rPr lang="en-GB" sz="2400" dirty="0" err="1" smtClean="0">
                <a:latin typeface="Arial" charset="0"/>
                <a:cs typeface="Arial" charset="0"/>
              </a:rPr>
              <a:t>systému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při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nezměněných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vstupech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pohyb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jen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málo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odlišný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od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původního</a:t>
            </a:r>
            <a:r>
              <a:rPr lang="en-GB" sz="2400" dirty="0" smtClean="0">
                <a:latin typeface="Arial" charset="0"/>
                <a:cs typeface="Arial" charset="0"/>
              </a:rPr>
              <a:t>.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latin typeface="Arial" charset="0"/>
                <a:cs typeface="Arial" charset="0"/>
              </a:rPr>
              <a:t>Pojem</a:t>
            </a:r>
            <a:r>
              <a:rPr lang="en-GB" sz="2400" dirty="0" smtClean="0">
                <a:latin typeface="Arial" charset="0"/>
                <a:cs typeface="Arial" charset="0"/>
              </a:rPr>
              <a:t> stability se </a:t>
            </a:r>
            <a:r>
              <a:rPr lang="en-GB" sz="2400" dirty="0" err="1" smtClean="0">
                <a:latin typeface="Arial" charset="0"/>
                <a:cs typeface="Arial" charset="0"/>
              </a:rPr>
              <a:t>neomezuje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pouze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návrat</a:t>
            </a:r>
            <a:r>
              <a:rPr lang="en-GB" sz="2400" dirty="0" smtClean="0">
                <a:latin typeface="Arial" charset="0"/>
                <a:cs typeface="Arial" charset="0"/>
              </a:rPr>
              <a:t> do </a:t>
            </a:r>
            <a:r>
              <a:rPr lang="en-GB" sz="2400" dirty="0" err="1" smtClean="0">
                <a:latin typeface="Arial" charset="0"/>
                <a:cs typeface="Arial" charset="0"/>
              </a:rPr>
              <a:t>výchozího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stavu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poruše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která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způsobí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vychýlení</a:t>
            </a:r>
            <a:r>
              <a:rPr lang="en-GB" sz="2400" dirty="0" smtClean="0">
                <a:latin typeface="Arial" charset="0"/>
                <a:cs typeface="Arial" charset="0"/>
              </a:rPr>
              <a:t>.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latin typeface="Arial" charset="0"/>
                <a:cs typeface="Arial" charset="0"/>
              </a:rPr>
              <a:t>Často</a:t>
            </a:r>
            <a:r>
              <a:rPr lang="en-GB" sz="2400" dirty="0" smtClean="0">
                <a:latin typeface="Arial" charset="0"/>
                <a:cs typeface="Arial" charset="0"/>
              </a:rPr>
              <a:t> je </a:t>
            </a:r>
            <a:r>
              <a:rPr lang="en-GB" sz="2400" dirty="0" err="1" smtClean="0">
                <a:latin typeface="Arial" charset="0"/>
                <a:cs typeface="Arial" charset="0"/>
              </a:rPr>
              <a:t>návrat</a:t>
            </a:r>
            <a:r>
              <a:rPr lang="en-GB" sz="2400" dirty="0" smtClean="0">
                <a:latin typeface="Arial" charset="0"/>
                <a:cs typeface="Arial" charset="0"/>
              </a:rPr>
              <a:t> do </a:t>
            </a:r>
            <a:r>
              <a:rPr lang="en-GB" sz="2400" dirty="0" err="1" smtClean="0">
                <a:latin typeface="Arial" charset="0"/>
                <a:cs typeface="Arial" charset="0"/>
              </a:rPr>
              <a:t>původního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stavu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nemožný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protože</a:t>
            </a:r>
            <a:r>
              <a:rPr lang="en-GB" sz="2400" dirty="0" smtClean="0">
                <a:latin typeface="Arial" charset="0"/>
                <a:cs typeface="Arial" charset="0"/>
              </a:rPr>
              <a:t> se </a:t>
            </a:r>
            <a:r>
              <a:rPr lang="en-GB" sz="2400" dirty="0" err="1" smtClean="0">
                <a:latin typeface="Arial" charset="0"/>
                <a:cs typeface="Arial" charset="0"/>
              </a:rPr>
              <a:t>změnily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podmínky</a:t>
            </a:r>
            <a:r>
              <a:rPr lang="en-GB" sz="2400" dirty="0" smtClean="0">
                <a:latin typeface="Arial" charset="0"/>
                <a:cs typeface="Arial" charset="0"/>
              </a:rPr>
              <a:t> v </a:t>
            </a:r>
            <a:r>
              <a:rPr lang="en-GB" sz="2400" dirty="0" err="1" smtClean="0">
                <a:latin typeface="Arial" charset="0"/>
                <a:cs typeface="Arial" charset="0"/>
              </a:rPr>
              <a:t>nichž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existuje</a:t>
            </a:r>
            <a:r>
              <a:rPr lang="en-GB" sz="2400" dirty="0" smtClean="0">
                <a:latin typeface="Arial" charset="0"/>
                <a:cs typeface="Arial" charset="0"/>
              </a:rPr>
              <a:t> - </a:t>
            </a:r>
            <a:r>
              <a:rPr lang="en-GB" sz="2400" dirty="0" err="1" smtClean="0">
                <a:latin typeface="Arial" charset="0"/>
                <a:cs typeface="Arial" charset="0"/>
              </a:rPr>
              <a:t>pak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si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systém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může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najít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stav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odchylný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od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výchozího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stavu</a:t>
            </a:r>
            <a:r>
              <a:rPr lang="en-GB" sz="2400" dirty="0" smtClean="0">
                <a:latin typeface="Arial" charset="0"/>
                <a:cs typeface="Arial" charset="0"/>
              </a:rPr>
              <a:t>, </a:t>
            </a:r>
            <a:r>
              <a:rPr lang="en-GB" sz="2400" dirty="0" err="1" smtClean="0">
                <a:latin typeface="Arial" charset="0"/>
                <a:cs typeface="Arial" charset="0"/>
              </a:rPr>
              <a:t>který</a:t>
            </a:r>
            <a:r>
              <a:rPr lang="en-GB" sz="2400" dirty="0" smtClean="0">
                <a:latin typeface="Arial" charset="0"/>
                <a:cs typeface="Arial" charset="0"/>
              </a:rPr>
              <a:t> je </a:t>
            </a:r>
            <a:r>
              <a:rPr lang="en-GB" sz="2400" dirty="0" err="1" smtClean="0">
                <a:latin typeface="Arial" charset="0"/>
                <a:cs typeface="Arial" charset="0"/>
              </a:rPr>
              <a:t>rovněž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Arial" charset="0"/>
                <a:cs typeface="Arial" charset="0"/>
              </a:rPr>
              <a:t>stabilní</a:t>
            </a:r>
            <a:r>
              <a:rPr lang="en-GB" sz="2400" dirty="0" smtClean="0">
                <a:latin typeface="Arial" charset="0"/>
                <a:cs typeface="Arial" charset="0"/>
              </a:rPr>
              <a:t> - </a:t>
            </a:r>
            <a:r>
              <a:rPr lang="en-GB" sz="2400" dirty="0" err="1" smtClean="0">
                <a:latin typeface="Arial" charset="0"/>
                <a:cs typeface="Arial" charset="0"/>
              </a:rPr>
              <a:t>tzv</a:t>
            </a:r>
            <a:r>
              <a:rPr lang="en-GB" sz="2400" dirty="0" smtClean="0">
                <a:latin typeface="Arial" charset="0"/>
                <a:cs typeface="Arial" charset="0"/>
              </a:rPr>
              <a:t>. </a:t>
            </a:r>
            <a:r>
              <a:rPr lang="en-GB" sz="2400" i="1" dirty="0" err="1" smtClean="0">
                <a:latin typeface="Arial" charset="0"/>
                <a:cs typeface="Arial" charset="0"/>
              </a:rPr>
              <a:t>ultrastabilní</a:t>
            </a:r>
            <a:r>
              <a:rPr lang="en-GB" sz="2400" i="1" dirty="0" smtClean="0">
                <a:latin typeface="Arial" charset="0"/>
                <a:cs typeface="Arial" charset="0"/>
              </a:rPr>
              <a:t> </a:t>
            </a:r>
            <a:r>
              <a:rPr lang="en-GB" sz="2400" i="1" dirty="0" err="1" smtClean="0">
                <a:latin typeface="Arial" charset="0"/>
                <a:cs typeface="Arial" charset="0"/>
              </a:rPr>
              <a:t>systém</a:t>
            </a:r>
            <a:r>
              <a:rPr lang="en-GB" sz="2400" dirty="0" smtClean="0">
                <a:latin typeface="Arial" charset="0"/>
                <a:cs typeface="Arial" charset="0"/>
              </a:rPr>
              <a:t>.</a:t>
            </a:r>
            <a:r>
              <a:rPr lang="en-GB" sz="24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306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p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irozenost (nejsou zpravidla um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le vytvo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eny 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lov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kem);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velký rozm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r (vysoký po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et stavových prom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nných a ne v</a:t>
            </a:r>
            <a:r>
              <a:rPr lang="en-GB" sz="2400" smtClean="0">
                <a:latin typeface="Arial" charset="0"/>
              </a:rPr>
              <a:t>ž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dy je p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esn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znám);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slo</a:t>
            </a:r>
            <a:r>
              <a:rPr lang="en-GB" sz="2400" smtClean="0">
                <a:latin typeface="Arial" charset="0"/>
              </a:rPr>
              <a:t>ž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itá hierarchická struktura;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významná interakce na všech úrovních jejich struktury (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asto 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asov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prom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nná);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velké rozdíly mezi jednotlivými realizacemi (jedinci) - rozptyl uvnit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populace - </a:t>
            </a:r>
            <a:r>
              <a:rPr lang="en-GB" sz="2400" i="1" smtClean="0">
                <a:latin typeface="Arial" charset="0"/>
                <a:cs typeface="Times New Roman" pitchFamily="16" charset="0"/>
              </a:rPr>
              <a:t>interindividuální variabilita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>
                <a:latin typeface="Arial" charset="0"/>
                <a:cs typeface="Times New Roman" pitchFamily="16" charset="0"/>
              </a:rPr>
              <a:t>velké rozdíly v chování jednotlivých realizací (jedinc</a:t>
            </a:r>
            <a:r>
              <a:rPr lang="en-GB" sz="2400" smtClean="0">
                <a:latin typeface="Arial" charset="0"/>
              </a:rPr>
              <a:t>ů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) v 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ase - </a:t>
            </a:r>
            <a:r>
              <a:rPr lang="en-GB" sz="2400" i="1" smtClean="0">
                <a:latin typeface="Arial" charset="0"/>
                <a:cs typeface="Times New Roman" pitchFamily="16" charset="0"/>
              </a:rPr>
              <a:t>intraindividuální variabilita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;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3648" y="0"/>
            <a:ext cx="5943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Biologické systémy a jejich vlastnosti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/>
          </p:nvPr>
        </p:nvSpPr>
        <p:spPr>
          <a:xfrm>
            <a:off x="304800" y="1981200"/>
            <a:ext cx="8458200" cy="4114800"/>
          </a:xfrm>
          <a:noFill/>
          <a:ln>
            <a:round/>
            <a:headEnd/>
            <a:tailEnd/>
          </a:ln>
          <a:extLst/>
        </p:spPr>
        <p:txBody>
          <a:bodyPr anchor="t"/>
          <a:lstStyle/>
          <a:p>
            <a:pPr marL="338138" indent="-338138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neergodicita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statistických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úloh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(a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podle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výše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uvedeného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bodu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ani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jejich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stacionarita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);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p</a:t>
            </a:r>
            <a:r>
              <a:rPr lang="en-GB" sz="2400" dirty="0" err="1" smtClean="0">
                <a:effectLst/>
                <a:latin typeface="Arial" charset="0"/>
              </a:rPr>
              <a:t>ř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edpoklady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o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linearit</a:t>
            </a:r>
            <a:r>
              <a:rPr lang="en-GB" sz="2400" dirty="0" err="1" smtClean="0">
                <a:effectLst/>
                <a:latin typeface="Arial" charset="0"/>
              </a:rPr>
              <a:t>ě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p</a:t>
            </a:r>
            <a:r>
              <a:rPr lang="en-GB" sz="2400" dirty="0" err="1" smtClean="0">
                <a:effectLst/>
                <a:latin typeface="Arial" charset="0"/>
              </a:rPr>
              <a:t>ř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edstavují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velice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hrubou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a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omezenou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aproximaci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;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významné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omezení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po</a:t>
            </a:r>
            <a:r>
              <a:rPr lang="en-GB" sz="2400" dirty="0" err="1" smtClean="0">
                <a:effectLst/>
                <a:latin typeface="Arial" charset="0"/>
              </a:rPr>
              <a:t>č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tu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experiment</a:t>
            </a:r>
            <a:r>
              <a:rPr lang="en-GB" sz="2400" dirty="0" err="1" smtClean="0">
                <a:effectLst/>
                <a:latin typeface="Arial" charset="0"/>
              </a:rPr>
              <a:t>ů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opakovatelných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za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dostate</a:t>
            </a:r>
            <a:r>
              <a:rPr lang="en-GB" sz="2400" dirty="0" err="1" smtClean="0">
                <a:effectLst/>
                <a:latin typeface="Arial" charset="0"/>
              </a:rPr>
              <a:t>č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n</a:t>
            </a:r>
            <a:r>
              <a:rPr lang="en-GB" sz="2400" dirty="0" err="1" smtClean="0">
                <a:effectLst/>
                <a:latin typeface="Arial" charset="0"/>
              </a:rPr>
              <a:t>ě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srovnatelných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podmínek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;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významné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omezení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experiment</a:t>
            </a:r>
            <a:r>
              <a:rPr lang="en-GB" sz="2400" dirty="0" err="1" smtClean="0">
                <a:effectLst/>
                <a:latin typeface="Arial" charset="0"/>
              </a:rPr>
              <a:t>ů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z 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hlediska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prevence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škod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;</a:t>
            </a:r>
          </a:p>
          <a:p>
            <a:pPr marL="338138" indent="-338138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experimenty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na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jedincích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r</a:t>
            </a:r>
            <a:r>
              <a:rPr lang="en-GB" sz="2400" dirty="0" err="1" smtClean="0">
                <a:effectLst/>
                <a:latin typeface="Arial" charset="0"/>
              </a:rPr>
              <a:t>ů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zného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typu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(</a:t>
            </a:r>
            <a:r>
              <a:rPr lang="en-GB" sz="2400" dirty="0" err="1" smtClean="0">
                <a:effectLst/>
                <a:latin typeface="Arial" charset="0"/>
              </a:rPr>
              <a:t>č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lov</a:t>
            </a:r>
            <a:r>
              <a:rPr lang="en-GB" sz="2400" dirty="0" err="1" smtClean="0">
                <a:effectLst/>
                <a:latin typeface="Arial" charset="0"/>
              </a:rPr>
              <a:t>ě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k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x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zví</a:t>
            </a:r>
            <a:r>
              <a:rPr lang="en-GB" sz="2400" dirty="0" err="1" smtClean="0">
                <a:effectLst/>
                <a:latin typeface="Arial" charset="0"/>
              </a:rPr>
              <a:t>ř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ata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)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mohou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p</a:t>
            </a:r>
            <a:r>
              <a:rPr lang="en-GB" sz="2400" dirty="0" err="1" smtClean="0">
                <a:effectLst/>
                <a:latin typeface="Arial" charset="0"/>
              </a:rPr>
              <a:t>ř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inášet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r</a:t>
            </a:r>
            <a:r>
              <a:rPr lang="en-GB" sz="2400" dirty="0" err="1" smtClean="0">
                <a:effectLst/>
                <a:latin typeface="Arial" charset="0"/>
              </a:rPr>
              <a:t>ů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zné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výsledky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jak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z 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hlediska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kvality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,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tak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 </a:t>
            </a:r>
            <a:r>
              <a:rPr lang="en-GB" sz="2400" dirty="0" err="1" smtClean="0">
                <a:effectLst/>
                <a:latin typeface="Arial" charset="0"/>
                <a:cs typeface="Times New Roman" pitchFamily="16" charset="0"/>
              </a:rPr>
              <a:t>kvantity</a:t>
            </a:r>
            <a:r>
              <a:rPr lang="en-GB" sz="2400" dirty="0" smtClean="0">
                <a:effectLst/>
                <a:latin typeface="Arial" charset="0"/>
                <a:cs typeface="Times New Roman" pitchFamily="16" charset="0"/>
              </a:rPr>
              <a:t>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403648" y="0"/>
            <a:ext cx="5943600" cy="14351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Clr>
                <a:srgbClr val="FFFF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Biologické</a:t>
            </a:r>
            <a:r>
              <a:rPr lang="en-GB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systémy</a:t>
            </a:r>
            <a:r>
              <a:rPr lang="en-GB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GB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jejich</a:t>
            </a:r>
            <a:r>
              <a:rPr lang="en-GB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vlastnosti</a:t>
            </a:r>
            <a:endParaRPr lang="en-GB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5943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Modely a jejich popis</a:t>
            </a: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957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 smtClean="0">
                <a:cs typeface="Times New Roman" pitchFamily="16" charset="0"/>
              </a:rPr>
              <a:t>neformální popis</a:t>
            </a:r>
            <a:r>
              <a:rPr lang="en-GB" smtClean="0">
                <a:cs typeface="Times New Roman" pitchFamily="16" charset="0"/>
              </a:rPr>
              <a:t> - vychází z pochopení základních rysů a funkce reálného systému (je v přirozeném jazyku nebo používá blokových schémat);</a:t>
            </a: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i="1" smtClean="0">
                <a:cs typeface="Times New Roman" pitchFamily="16" charset="0"/>
              </a:rPr>
              <a:t>formální popis</a:t>
            </a:r>
            <a:r>
              <a:rPr lang="en-GB" smtClean="0">
                <a:cs typeface="Times New Roman" pitchFamily="16" charset="0"/>
              </a:rPr>
              <a:t> - vyjadřuje rysy a funkci modelu pomocí matematických prostředků, tj. </a:t>
            </a:r>
            <a:r>
              <a:rPr lang="en-GB" i="1" smtClean="0">
                <a:cs typeface="Times New Roman" pitchFamily="16" charset="0"/>
              </a:rPr>
              <a:t>matematický model</a:t>
            </a:r>
          </a:p>
          <a:p>
            <a:pPr eaLnBrk="1" hangingPunct="1">
              <a:lnSpc>
                <a:spcPct val="100000"/>
              </a:lnSpc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i="1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5943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Neformální popis</a:t>
            </a: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smtClean="0">
                <a:latin typeface="Arial" charset="0"/>
                <a:cs typeface="Times New Roman" pitchFamily="16" charset="0"/>
              </a:rPr>
              <a:t>prvky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ásti, ze kterých se skládají modelované objekty (systémy);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smtClean="0">
                <a:latin typeface="Arial" charset="0"/>
                <a:cs typeface="Times New Roman" pitchFamily="16" charset="0"/>
              </a:rPr>
              <a:t>prom</a:t>
            </a:r>
            <a:r>
              <a:rPr lang="en-GB" sz="2400" i="1" smtClean="0">
                <a:latin typeface="Arial" charset="0"/>
              </a:rPr>
              <a:t>ě</a:t>
            </a:r>
            <a:r>
              <a:rPr lang="en-GB" sz="2400" i="1" smtClean="0">
                <a:latin typeface="Arial" charset="0"/>
                <a:cs typeface="Times New Roman" pitchFamily="16" charset="0"/>
              </a:rPr>
              <a:t>nné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- slou</a:t>
            </a:r>
            <a:r>
              <a:rPr lang="en-GB" sz="2400" smtClean="0">
                <a:latin typeface="Arial" charset="0"/>
              </a:rPr>
              <a:t>ž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í k popisu stavu prvk</a:t>
            </a:r>
            <a:r>
              <a:rPr lang="en-GB" sz="2400" smtClean="0">
                <a:latin typeface="Arial" charset="0"/>
              </a:rPr>
              <a:t>ů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systému a jejich vývoje v 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ase;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smtClean="0">
                <a:latin typeface="Arial" charset="0"/>
                <a:cs typeface="Times New Roman" pitchFamily="16" charset="0"/>
              </a:rPr>
              <a:t>parametry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- zpravidla neprom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nné (konstantní) charakteristiky prvk</a:t>
            </a:r>
            <a:r>
              <a:rPr lang="en-GB" sz="2400" smtClean="0">
                <a:latin typeface="Arial" charset="0"/>
              </a:rPr>
              <a:t>ů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a vazeb modelu;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smtClean="0">
                <a:latin typeface="Arial" charset="0"/>
                <a:cs typeface="Times New Roman" pitchFamily="16" charset="0"/>
              </a:rPr>
              <a:t>vazby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- pravidla, dle kterých se prvky navzájem ovliv</a:t>
            </a:r>
            <a:r>
              <a:rPr lang="en-GB" sz="2400" smtClean="0">
                <a:latin typeface="Arial" charset="0"/>
              </a:rPr>
              <a:t>ň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ují (p</a:t>
            </a:r>
            <a:r>
              <a:rPr lang="en-GB" sz="2400" smtClean="0">
                <a:latin typeface="Arial" charset="0"/>
              </a:rPr>
              <a:t>ř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ípadn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m</a:t>
            </a:r>
            <a:r>
              <a:rPr lang="en-GB" sz="2400" smtClean="0">
                <a:latin typeface="Arial" charset="0"/>
              </a:rPr>
              <a:t>ě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ní své parametry) a tak ur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ují vývoj chování v </a:t>
            </a:r>
            <a:r>
              <a:rPr lang="en-GB" sz="2400" smtClean="0">
                <a:latin typeface="Arial" charset="0"/>
              </a:rPr>
              <a:t>č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ase;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smtClean="0">
                <a:latin typeface="Arial" charset="0"/>
                <a:cs typeface="Times New Roman" pitchFamily="16" charset="0"/>
              </a:rPr>
              <a:t>základní p</a:t>
            </a:r>
            <a:r>
              <a:rPr lang="en-GB" sz="2400" i="1" smtClean="0">
                <a:latin typeface="Arial" charset="0"/>
              </a:rPr>
              <a:t>ř</a:t>
            </a:r>
            <a:r>
              <a:rPr lang="en-GB" sz="2400" i="1" smtClean="0">
                <a:latin typeface="Arial" charset="0"/>
                <a:cs typeface="Times New Roman" pitchFamily="16" charset="0"/>
              </a:rPr>
              <a:t>edpoklady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 (</a:t>
            </a:r>
            <a:r>
              <a:rPr lang="en-GB" sz="2400" i="1" smtClean="0">
                <a:latin typeface="Arial" charset="0"/>
                <a:cs typeface="Times New Roman" pitchFamily="16" charset="0"/>
              </a:rPr>
              <a:t>po</a:t>
            </a:r>
            <a:r>
              <a:rPr lang="en-GB" sz="2400" i="1" smtClean="0">
                <a:latin typeface="Arial" charset="0"/>
              </a:rPr>
              <a:t>č</a:t>
            </a:r>
            <a:r>
              <a:rPr lang="en-GB" sz="2400" i="1" smtClean="0">
                <a:latin typeface="Arial" charset="0"/>
                <a:cs typeface="Times New Roman" pitchFamily="16" charset="0"/>
              </a:rPr>
              <a:t>áteční podmínky</a:t>
            </a:r>
            <a:r>
              <a:rPr lang="en-GB" sz="2400" smtClean="0">
                <a:latin typeface="Arial" charset="0"/>
                <a:cs typeface="Times New Roman" pitchFamily="16" charset="0"/>
              </a:rPr>
              <a:t>) - vyplývají ze specifikace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5943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Neformální popis</a:t>
            </a: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>
                <a:latin typeface="Arial" charset="0"/>
              </a:rPr>
              <a:t>p</a:t>
            </a:r>
            <a:r>
              <a:rPr lang="en-GB" sz="2800" smtClean="0">
                <a:latin typeface="Arial" charset="0"/>
                <a:cs typeface="Arial" charset="0"/>
              </a:rPr>
              <a:t>ro výběr prvků, parametrů i vazeb nejsou žádná, předem známá pravidla, která by určovala optimální postup. Rozlišujeme však dva principiálně různé přístupy jak hledat vhodný popis modelu - přístup </a:t>
            </a:r>
            <a:r>
              <a:rPr lang="en-GB" sz="2800" i="1" smtClean="0">
                <a:latin typeface="Arial" charset="0"/>
                <a:cs typeface="Arial" charset="0"/>
              </a:rPr>
              <a:t>deduktivní</a:t>
            </a:r>
            <a:r>
              <a:rPr lang="en-GB" sz="2800" smtClean="0">
                <a:latin typeface="Arial" charset="0"/>
                <a:cs typeface="Arial" charset="0"/>
              </a:rPr>
              <a:t> a </a:t>
            </a:r>
            <a:r>
              <a:rPr lang="en-GB" sz="2800" i="1" smtClean="0">
                <a:latin typeface="Arial" charset="0"/>
                <a:cs typeface="Arial" charset="0"/>
              </a:rPr>
              <a:t>induktivní</a:t>
            </a:r>
            <a:r>
              <a:rPr lang="en-GB" sz="280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>
                <a:latin typeface="Arial" charset="0"/>
              </a:rPr>
              <a:t>s</a:t>
            </a:r>
            <a:r>
              <a:rPr lang="en-GB" sz="2800" smtClean="0">
                <a:latin typeface="Arial" charset="0"/>
                <a:cs typeface="Arial" charset="0"/>
              </a:rPr>
              <a:t>truktura modelu by měla být přiměřená struktuře reálného objektu, výběr se může přizpůsobovat úrovni znalostí objektu.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5943600" cy="1219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Neformální popis</a:t>
            </a: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err="1" smtClean="0">
                <a:latin typeface="Arial" charset="0"/>
              </a:rPr>
              <a:t>může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800" dirty="0" err="1" smtClean="0">
                <a:latin typeface="Arial" charset="0"/>
              </a:rPr>
              <a:t>být</a:t>
            </a:r>
            <a:r>
              <a:rPr lang="en-GB" sz="28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i="1" dirty="0" err="1" smtClean="0">
                <a:latin typeface="Arial" charset="0"/>
                <a:cs typeface="Times New Roman" pitchFamily="16" charset="0"/>
              </a:rPr>
              <a:t>neúplný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neošet</a:t>
            </a:r>
            <a:r>
              <a:rPr lang="en-GB" sz="2800" dirty="0" err="1" smtClean="0">
                <a:latin typeface="Arial" charset="0"/>
              </a:rPr>
              <a:t>ř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uje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všechny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reáln</a:t>
            </a:r>
            <a:r>
              <a:rPr lang="en-GB" sz="2800" dirty="0" err="1" smtClean="0">
                <a:latin typeface="Arial" charset="0"/>
              </a:rPr>
              <a:t>ě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mo</a:t>
            </a:r>
            <a:r>
              <a:rPr lang="en-GB" sz="2800" dirty="0" err="1" smtClean="0">
                <a:latin typeface="Arial" charset="0"/>
              </a:rPr>
              <a:t>ž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né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situace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i="1" dirty="0" err="1" smtClean="0">
                <a:latin typeface="Arial" charset="0"/>
                <a:cs typeface="Times New Roman" pitchFamily="16" charset="0"/>
              </a:rPr>
              <a:t>nekonzistentní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-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postup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vede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k 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ur</a:t>
            </a:r>
            <a:r>
              <a:rPr lang="en-GB" sz="2800" dirty="0" err="1" smtClean="0">
                <a:latin typeface="Arial" charset="0"/>
              </a:rPr>
              <a:t>č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itému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</a:rPr>
              <a:t>ř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ešení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dané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situace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i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k 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jeho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opaku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i="1" dirty="0" err="1" smtClean="0">
                <a:latin typeface="Arial" charset="0"/>
                <a:cs typeface="Times New Roman" pitchFamily="16" charset="0"/>
              </a:rPr>
              <a:t>vícezna</a:t>
            </a:r>
            <a:r>
              <a:rPr lang="en-GB" sz="2800" i="1" dirty="0" err="1" smtClean="0">
                <a:latin typeface="Arial" charset="0"/>
              </a:rPr>
              <a:t>č</a:t>
            </a:r>
            <a:r>
              <a:rPr lang="en-GB" sz="2800" i="1" dirty="0" err="1" smtClean="0">
                <a:latin typeface="Arial" charset="0"/>
                <a:cs typeface="Times New Roman" pitchFamily="16" charset="0"/>
              </a:rPr>
              <a:t>ný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- pro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daný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stav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m</a:t>
            </a:r>
            <a:r>
              <a:rPr lang="en-GB" sz="2800" dirty="0" err="1" smtClean="0">
                <a:latin typeface="Arial" charset="0"/>
              </a:rPr>
              <a:t>ůž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e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nastat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více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alternativ</a:t>
            </a:r>
            <a:r>
              <a:rPr lang="en-GB" sz="2800" dirty="0" smtClean="0">
                <a:latin typeface="Arial" charset="0"/>
                <a:cs typeface="Times New Roman" pitchFamily="16" charset="0"/>
              </a:rPr>
              <a:t> </a:t>
            </a:r>
            <a:r>
              <a:rPr lang="en-GB" sz="2800" dirty="0" err="1" smtClean="0">
                <a:latin typeface="Arial" charset="0"/>
              </a:rPr>
              <a:t>ř</a:t>
            </a:r>
            <a:r>
              <a:rPr lang="en-GB" sz="2800" dirty="0" err="1" smtClean="0">
                <a:latin typeface="Arial" charset="0"/>
                <a:cs typeface="Times New Roman" pitchFamily="16" charset="0"/>
              </a:rPr>
              <a:t>ešení</a:t>
            </a:r>
            <a:r>
              <a:rPr lang="en-GB" sz="2800" dirty="0" smtClean="0">
                <a:latin typeface="Arial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943600" cy="14351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Zjednodušovací</a:t>
            </a:r>
            <a:r>
              <a:rPr lang="en-GB" dirty="0" smtClean="0"/>
              <a:t> </a:t>
            </a:r>
            <a:r>
              <a:rPr lang="en-GB" dirty="0" err="1" smtClean="0"/>
              <a:t>procedury</a:t>
            </a:r>
            <a:endParaRPr lang="en-GB" dirty="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446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mtClean="0">
                <a:latin typeface="Arial" charset="0"/>
                <a:cs typeface="Arial" charset="0"/>
              </a:rPr>
              <a:t>a) </a:t>
            </a:r>
            <a:r>
              <a:rPr lang="en-GB" smtClean="0">
                <a:latin typeface="Arial" charset="0"/>
                <a:cs typeface="Times New Roman" pitchFamily="16" charset="0"/>
              </a:rPr>
              <a:t>  vynechání prvk</a:t>
            </a:r>
            <a:r>
              <a:rPr lang="en-GB" smtClean="0">
                <a:latin typeface="Arial" charset="0"/>
              </a:rPr>
              <a:t>ů</a:t>
            </a:r>
            <a:r>
              <a:rPr lang="en-GB" smtClean="0">
                <a:latin typeface="Arial" charset="0"/>
                <a:cs typeface="Times New Roman" pitchFamily="16" charset="0"/>
              </a:rPr>
              <a:t>, prom</a:t>
            </a:r>
            <a:r>
              <a:rPr lang="en-GB" smtClean="0">
                <a:latin typeface="Arial" charset="0"/>
              </a:rPr>
              <a:t>ě</a:t>
            </a:r>
            <a:r>
              <a:rPr lang="en-GB" smtClean="0">
                <a:latin typeface="Arial" charset="0"/>
                <a:cs typeface="Times New Roman" pitchFamily="16" charset="0"/>
              </a:rPr>
              <a:t>nných nebo </a:t>
            </a:r>
            <a:r>
              <a:rPr lang="en-GB" smtClean="0">
                <a:latin typeface="Arial" charset="0"/>
              </a:rPr>
              <a:t>	</a:t>
            </a:r>
            <a:r>
              <a:rPr lang="en-GB" smtClean="0">
                <a:latin typeface="Arial" charset="0"/>
                <a:cs typeface="Times New Roman" pitchFamily="16" charset="0"/>
              </a:rPr>
              <a:t>vazeb;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mtClean="0">
                <a:latin typeface="Arial" charset="0"/>
                <a:cs typeface="Arial" charset="0"/>
              </a:rPr>
              <a:t>b) </a:t>
            </a:r>
            <a:r>
              <a:rPr lang="en-GB" smtClean="0">
                <a:latin typeface="Arial" charset="0"/>
                <a:cs typeface="Times New Roman" pitchFamily="16" charset="0"/>
              </a:rPr>
              <a:t>  sní</a:t>
            </a:r>
            <a:r>
              <a:rPr lang="en-GB" smtClean="0">
                <a:latin typeface="Arial" charset="0"/>
              </a:rPr>
              <a:t>ž</a:t>
            </a:r>
            <a:r>
              <a:rPr lang="en-GB" smtClean="0">
                <a:latin typeface="Arial" charset="0"/>
                <a:cs typeface="Times New Roman" pitchFamily="16" charset="0"/>
              </a:rPr>
              <a:t>ení rozlišovací schopnosti m</a:t>
            </a:r>
            <a:r>
              <a:rPr lang="en-GB" smtClean="0">
                <a:latin typeface="Arial" charset="0"/>
              </a:rPr>
              <a:t>ěř</a:t>
            </a:r>
            <a:r>
              <a:rPr lang="en-GB" smtClean="0">
                <a:latin typeface="Arial" charset="0"/>
                <a:cs typeface="Times New Roman" pitchFamily="16" charset="0"/>
              </a:rPr>
              <a:t>ítka pro </a:t>
            </a:r>
            <a:r>
              <a:rPr lang="en-GB" smtClean="0">
                <a:latin typeface="Arial" charset="0"/>
              </a:rPr>
              <a:t>	</a:t>
            </a:r>
            <a:r>
              <a:rPr lang="en-GB" smtClean="0">
                <a:latin typeface="Arial" charset="0"/>
                <a:cs typeface="Times New Roman" pitchFamily="16" charset="0"/>
              </a:rPr>
              <a:t>vyjád</a:t>
            </a:r>
            <a:r>
              <a:rPr lang="en-GB" smtClean="0">
                <a:latin typeface="Arial" charset="0"/>
              </a:rPr>
              <a:t>ř</a:t>
            </a:r>
            <a:r>
              <a:rPr lang="en-GB" smtClean="0">
                <a:latin typeface="Arial" charset="0"/>
                <a:cs typeface="Times New Roman" pitchFamily="16" charset="0"/>
              </a:rPr>
              <a:t>ení prom</a:t>
            </a:r>
            <a:r>
              <a:rPr lang="en-GB" smtClean="0">
                <a:latin typeface="Arial" charset="0"/>
              </a:rPr>
              <a:t>ě</a:t>
            </a:r>
            <a:r>
              <a:rPr lang="en-GB" smtClean="0">
                <a:latin typeface="Arial" charset="0"/>
                <a:cs typeface="Times New Roman" pitchFamily="16" charset="0"/>
              </a:rPr>
              <a:t>nných;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mtClean="0">
                <a:latin typeface="Arial" charset="0"/>
                <a:cs typeface="Arial" charset="0"/>
              </a:rPr>
              <a:t>c) </a:t>
            </a:r>
            <a:r>
              <a:rPr lang="en-GB" smtClean="0">
                <a:latin typeface="Arial" charset="0"/>
                <a:cs typeface="Times New Roman" pitchFamily="16" charset="0"/>
              </a:rPr>
              <a:t>  shlukování prvk</a:t>
            </a:r>
            <a:r>
              <a:rPr lang="en-GB" smtClean="0">
                <a:latin typeface="Arial" charset="0"/>
              </a:rPr>
              <a:t>ů</a:t>
            </a:r>
            <a:r>
              <a:rPr lang="en-GB" smtClean="0">
                <a:latin typeface="Arial" charset="0"/>
                <a:cs typeface="Times New Roman" pitchFamily="16" charset="0"/>
              </a:rPr>
              <a:t> a odpovídajících </a:t>
            </a:r>
            <a:r>
              <a:rPr lang="en-GB" smtClean="0">
                <a:latin typeface="Arial" charset="0"/>
              </a:rPr>
              <a:t>	</a:t>
            </a:r>
            <a:r>
              <a:rPr lang="en-GB" smtClean="0">
                <a:latin typeface="Arial" charset="0"/>
                <a:cs typeface="Times New Roman" pitchFamily="16" charset="0"/>
              </a:rPr>
              <a:t>prom</a:t>
            </a:r>
            <a:r>
              <a:rPr lang="en-GB" smtClean="0">
                <a:latin typeface="Arial" charset="0"/>
              </a:rPr>
              <a:t>ě</a:t>
            </a:r>
            <a:r>
              <a:rPr lang="en-GB" smtClean="0">
                <a:latin typeface="Arial" charset="0"/>
                <a:cs typeface="Times New Roman" pitchFamily="16" charset="0"/>
              </a:rPr>
              <a:t>nných do bloků;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mtClean="0">
                <a:latin typeface="Arial" charset="0"/>
                <a:cs typeface="Arial" charset="0"/>
              </a:rPr>
              <a:t>d) </a:t>
            </a:r>
            <a:r>
              <a:rPr lang="en-GB" smtClean="0">
                <a:latin typeface="Arial" charset="0"/>
                <a:cs typeface="Times New Roman" pitchFamily="16" charset="0"/>
              </a:rPr>
              <a:t>  náhrada deterministických prom</a:t>
            </a:r>
            <a:r>
              <a:rPr lang="en-GB" smtClean="0">
                <a:latin typeface="Arial" charset="0"/>
              </a:rPr>
              <a:t>ě</a:t>
            </a:r>
            <a:r>
              <a:rPr lang="en-GB" smtClean="0">
                <a:latin typeface="Arial" charset="0"/>
                <a:cs typeface="Times New Roman" pitchFamily="16" charset="0"/>
              </a:rPr>
              <a:t>nných </a:t>
            </a:r>
            <a:r>
              <a:rPr lang="en-GB" smtClean="0">
                <a:latin typeface="Arial" charset="0"/>
              </a:rPr>
              <a:t>	</a:t>
            </a:r>
            <a:r>
              <a:rPr lang="en-GB" smtClean="0">
                <a:latin typeface="Arial" charset="0"/>
                <a:cs typeface="Times New Roman" pitchFamily="16" charset="0"/>
              </a:rPr>
              <a:t>prom</a:t>
            </a:r>
            <a:r>
              <a:rPr lang="en-GB" smtClean="0">
                <a:latin typeface="Arial" charset="0"/>
              </a:rPr>
              <a:t>ě</a:t>
            </a:r>
            <a:r>
              <a:rPr lang="en-GB" smtClean="0">
                <a:latin typeface="Arial" charset="0"/>
                <a:cs typeface="Times New Roman" pitchFamily="16" charset="0"/>
              </a:rPr>
              <a:t>nnými náhodnými.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endParaRPr lang="en-GB" smtClean="0"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1008113"/>
          </a:xfrm>
        </p:spPr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pic>
        <p:nvPicPr>
          <p:cNvPr id="389122" name="Picture 2" descr="Physiological Control Systems: Analysis, Simulation, and Estimation (IEEE Press Series on Biomedical Engineering)"/>
          <p:cNvPicPr>
            <a:picLocks noChangeAspect="1" noChangeArrowheads="1"/>
          </p:cNvPicPr>
          <p:nvPr/>
        </p:nvPicPr>
        <p:blipFill>
          <a:blip r:embed="rId2" cstate="print"/>
          <a:srcRect l="14326" r="15690"/>
          <a:stretch>
            <a:fillRect/>
          </a:stretch>
        </p:blipFill>
        <p:spPr bwMode="auto">
          <a:xfrm>
            <a:off x="0" y="1418481"/>
            <a:ext cx="3059832" cy="4372170"/>
          </a:xfrm>
          <a:prstGeom prst="rect">
            <a:avLst/>
          </a:prstGeom>
          <a:noFill/>
        </p:spPr>
      </p:pic>
      <p:pic>
        <p:nvPicPr>
          <p:cNvPr id="389126" name="Picture 6" descr="Principles of Object-Oriented Modeling and Simulation with Modelica 2.1"/>
          <p:cNvPicPr>
            <a:picLocks noChangeAspect="1" noChangeArrowheads="1"/>
          </p:cNvPicPr>
          <p:nvPr/>
        </p:nvPicPr>
        <p:blipFill>
          <a:blip r:embed="rId3" cstate="print"/>
          <a:srcRect l="17640" t="13980" r="23021"/>
          <a:stretch>
            <a:fillRect/>
          </a:stretch>
        </p:blipFill>
        <p:spPr bwMode="auto">
          <a:xfrm>
            <a:off x="3419872" y="1988840"/>
            <a:ext cx="3240360" cy="4697343"/>
          </a:xfrm>
          <a:prstGeom prst="rect">
            <a:avLst/>
          </a:prstGeom>
          <a:noFill/>
        </p:spPr>
      </p:pic>
      <p:pic>
        <p:nvPicPr>
          <p:cNvPr id="389124" name="Picture 4" descr="Introduction to Physical Modeling with Modelica (The Springer International Series in Engineering and Computer Science)"/>
          <p:cNvPicPr>
            <a:picLocks noChangeAspect="1" noChangeArrowheads="1"/>
          </p:cNvPicPr>
          <p:nvPr/>
        </p:nvPicPr>
        <p:blipFill>
          <a:blip r:embed="rId4" cstate="print"/>
          <a:srcRect l="20160" t="14049" r="27866"/>
          <a:stretch>
            <a:fillRect/>
          </a:stretch>
        </p:blipFill>
        <p:spPr bwMode="auto">
          <a:xfrm>
            <a:off x="6335688" y="0"/>
            <a:ext cx="2808312" cy="435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563938" y="1989138"/>
            <a:ext cx="1873250" cy="1655762"/>
          </a:xfrm>
          <a:prstGeom prst="rect">
            <a:avLst/>
          </a:prstGeom>
          <a:solidFill>
            <a:srgbClr val="0099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1835150" y="2781300"/>
            <a:ext cx="1728788" cy="1588"/>
          </a:xfrm>
          <a:prstGeom prst="line">
            <a:avLst/>
          </a:prstGeom>
          <a:noFill/>
          <a:ln w="6336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5437188" y="2781300"/>
            <a:ext cx="1728787" cy="1588"/>
          </a:xfrm>
          <a:prstGeom prst="line">
            <a:avLst/>
          </a:prstGeom>
          <a:noFill/>
          <a:ln w="6336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790575" y="2493963"/>
            <a:ext cx="105058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/>
              <a:t>vstup</a:t>
            </a:r>
            <a:endParaRPr lang="en-GB" sz="2800" dirty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7218363" y="2493963"/>
            <a:ext cx="122691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/>
              <a:t>výstup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229350" y="2205038"/>
            <a:ext cx="3468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/>
              <a:t>k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2413000" y="2205038"/>
            <a:ext cx="41259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3636963" y="2062163"/>
            <a:ext cx="38854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5005388" y="3141663"/>
            <a:ext cx="384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925513" y="4627563"/>
            <a:ext cx="7925865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</a:rPr>
              <a:t>D</a:t>
            </a:r>
            <a:r>
              <a:rPr lang="en-GB" sz="2400" b="1" dirty="0">
                <a:latin typeface="Courier New" pitchFamily="49" charset="0"/>
              </a:rPr>
              <a:t>  = </a:t>
            </a:r>
            <a:r>
              <a:rPr lang="en-GB" sz="2400" b="1" dirty="0" err="1">
                <a:latin typeface="Courier New" pitchFamily="49" charset="0"/>
              </a:rPr>
              <a:t>Dávka</a:t>
            </a:r>
            <a:r>
              <a:rPr lang="en-GB" sz="2400" b="1" dirty="0">
                <a:latin typeface="Courier New" pitchFamily="49" charset="0"/>
              </a:rPr>
              <a:t> (mg)</a:t>
            </a:r>
            <a:r>
              <a:rPr lang="ar-SA" sz="2400" b="1" dirty="0">
                <a:latin typeface="Courier New" pitchFamily="49" charset="0"/>
                <a:cs typeface="Arial" pitchFamily="34" charset="0"/>
              </a:rPr>
              <a:t>‏</a:t>
            </a:r>
            <a:endParaRPr lang="en-GB" sz="2400" b="1" dirty="0">
              <a:latin typeface="Courier New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GB" sz="2400" b="1" dirty="0">
                <a:latin typeface="Courier New" pitchFamily="49" charset="0"/>
              </a:rPr>
              <a:t>  = </a:t>
            </a:r>
            <a:r>
              <a:rPr lang="en-GB" sz="2400" b="1" dirty="0" err="1">
                <a:latin typeface="Courier New" pitchFamily="49" charset="0"/>
              </a:rPr>
              <a:t>Množství</a:t>
            </a:r>
            <a:r>
              <a:rPr lang="en-GB" sz="2400" b="1" dirty="0">
                <a:latin typeface="Courier New" pitchFamily="49" charset="0"/>
              </a:rPr>
              <a:t> v </a:t>
            </a:r>
            <a:r>
              <a:rPr lang="en-GB" sz="2400" b="1" dirty="0" err="1">
                <a:latin typeface="Courier New" pitchFamily="49" charset="0"/>
              </a:rPr>
              <a:t>těle</a:t>
            </a:r>
            <a:r>
              <a:rPr lang="en-GB" sz="2400" b="1" dirty="0">
                <a:latin typeface="Courier New" pitchFamily="49" charset="0"/>
              </a:rPr>
              <a:t> (mg)</a:t>
            </a:r>
            <a:r>
              <a:rPr lang="ar-SA" sz="2400" b="1" dirty="0">
                <a:latin typeface="Courier New" pitchFamily="49" charset="0"/>
                <a:cs typeface="Arial" pitchFamily="34" charset="0"/>
              </a:rPr>
              <a:t>‏</a:t>
            </a:r>
            <a:endParaRPr lang="en-GB" sz="2400" b="1" dirty="0">
              <a:latin typeface="Courier New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en-GB" sz="2400" b="1" dirty="0">
                <a:latin typeface="Courier New" pitchFamily="49" charset="0"/>
              </a:rPr>
              <a:t>  = </a:t>
            </a:r>
            <a:r>
              <a:rPr lang="en-GB" sz="2400" b="1" dirty="0" err="1">
                <a:latin typeface="Courier New" pitchFamily="49" charset="0"/>
              </a:rPr>
              <a:t>Distribuční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 err="1">
                <a:latin typeface="Courier New" pitchFamily="49" charset="0"/>
              </a:rPr>
              <a:t>objem</a:t>
            </a:r>
            <a:r>
              <a:rPr lang="en-GB" sz="2400" b="1" dirty="0">
                <a:latin typeface="Courier New" pitchFamily="49" charset="0"/>
              </a:rPr>
              <a:t> (L)</a:t>
            </a:r>
            <a:r>
              <a:rPr lang="ar-SA" sz="2400" b="1" dirty="0">
                <a:latin typeface="Courier New" pitchFamily="49" charset="0"/>
                <a:cs typeface="Arial" pitchFamily="34" charset="0"/>
              </a:rPr>
              <a:t>‏</a:t>
            </a:r>
            <a:endParaRPr lang="en-GB" sz="2400" b="1" dirty="0">
              <a:latin typeface="Courier New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latin typeface="Courier New" pitchFamily="49" charset="0"/>
              </a:rPr>
              <a:t>K</a:t>
            </a:r>
            <a:r>
              <a:rPr lang="en-GB" sz="2400" b="1" baseline="-25000" dirty="0">
                <a:latin typeface="Courier New" pitchFamily="49" charset="0"/>
              </a:rPr>
              <a:t>   </a:t>
            </a:r>
            <a:r>
              <a:rPr lang="en-GB" sz="2400" b="1" dirty="0">
                <a:latin typeface="Courier New" pitchFamily="49" charset="0"/>
              </a:rPr>
              <a:t>= </a:t>
            </a:r>
            <a:r>
              <a:rPr lang="en-GB" sz="2400" b="1" dirty="0" err="1">
                <a:latin typeface="Courier New" pitchFamily="49" charset="0"/>
              </a:rPr>
              <a:t>Eliminační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 err="1">
                <a:latin typeface="Courier New" pitchFamily="49" charset="0"/>
              </a:rPr>
              <a:t>rychlostní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 err="1">
                <a:latin typeface="Courier New" pitchFamily="49" charset="0"/>
              </a:rPr>
              <a:t>konstanta</a:t>
            </a:r>
            <a:r>
              <a:rPr lang="en-GB" sz="2400" b="1" dirty="0">
                <a:latin typeface="Courier New" pitchFamily="49" charset="0"/>
              </a:rPr>
              <a:t> (1/h)</a:t>
            </a:r>
            <a:r>
              <a:rPr lang="ar-SA" sz="2400" b="1" dirty="0">
                <a:latin typeface="Courier New" pitchFamily="49" charset="0"/>
                <a:cs typeface="Arial" pitchFamily="34" charset="0"/>
              </a:rPr>
              <a:t>‏</a:t>
            </a:r>
            <a:endParaRPr lang="en-GB" sz="2400" b="1" dirty="0">
              <a:latin typeface="Courier New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latin typeface="Courier New" pitchFamily="49" charset="0"/>
              </a:rPr>
              <a:t>t  = </a:t>
            </a:r>
            <a:r>
              <a:rPr lang="en-GB" sz="2400" b="1" dirty="0" err="1">
                <a:latin typeface="Courier New" pitchFamily="49" charset="0"/>
              </a:rPr>
              <a:t>Čas</a:t>
            </a:r>
            <a:r>
              <a:rPr lang="en-GB" sz="2400" b="1" dirty="0">
                <a:latin typeface="Courier New" pitchFamily="49" charset="0"/>
              </a:rPr>
              <a:t> (h)</a:t>
            </a:r>
            <a:r>
              <a:rPr lang="ar-SA" sz="2400" b="1" dirty="0">
                <a:latin typeface="Courier New" pitchFamily="49" charset="0"/>
                <a:cs typeface="Arial" pitchFamily="34" charset="0"/>
              </a:rPr>
              <a:t>‏</a:t>
            </a:r>
            <a:endParaRPr lang="en-GB" sz="2400" b="1" dirty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795963" y="3213101"/>
            <a:ext cx="3024187" cy="1968501"/>
            <a:chOff x="3651" y="2024"/>
            <a:chExt cx="1905" cy="1240"/>
          </a:xfrm>
        </p:grpSpPr>
        <p:sp>
          <p:nvSpPr>
            <p:cNvPr id="387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51" y="2024"/>
              <a:ext cx="1905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7077" name="Line 5"/>
            <p:cNvSpPr>
              <a:spLocks noChangeShapeType="1"/>
            </p:cNvSpPr>
            <p:nvPr/>
          </p:nvSpPr>
          <p:spPr bwMode="auto">
            <a:xfrm>
              <a:off x="3659" y="2659"/>
              <a:ext cx="537" cy="1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7078" name="Rectangle 6"/>
            <p:cNvSpPr>
              <a:spLocks noChangeArrowheads="1"/>
            </p:cNvSpPr>
            <p:nvPr/>
          </p:nvSpPr>
          <p:spPr bwMode="auto">
            <a:xfrm>
              <a:off x="5274" y="2377"/>
              <a:ext cx="27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56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79" name="Rectangle 7"/>
            <p:cNvSpPr>
              <a:spLocks noChangeArrowheads="1"/>
            </p:cNvSpPr>
            <p:nvPr/>
          </p:nvSpPr>
          <p:spPr bwMode="auto">
            <a:xfrm>
              <a:off x="4924" y="2377"/>
              <a:ext cx="201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56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80" name="Rectangle 8"/>
            <p:cNvSpPr>
              <a:spLocks noChangeArrowheads="1"/>
            </p:cNvSpPr>
            <p:nvPr/>
          </p:nvSpPr>
          <p:spPr bwMode="auto">
            <a:xfrm>
              <a:off x="3745" y="2721"/>
              <a:ext cx="351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5600" b="0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dt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81" name="Rectangle 9"/>
            <p:cNvSpPr>
              <a:spLocks noChangeArrowheads="1"/>
            </p:cNvSpPr>
            <p:nvPr/>
          </p:nvSpPr>
          <p:spPr bwMode="auto">
            <a:xfrm>
              <a:off x="3689" y="2102"/>
              <a:ext cx="50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5600" b="0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dA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82" name="Rectangle 10"/>
            <p:cNvSpPr>
              <a:spLocks noChangeArrowheads="1"/>
            </p:cNvSpPr>
            <p:nvPr/>
          </p:nvSpPr>
          <p:spPr bwMode="auto">
            <a:xfrm>
              <a:off x="5141" y="2377"/>
              <a:ext cx="11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56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83" name="Rectangle 11"/>
            <p:cNvSpPr>
              <a:spLocks noChangeArrowheads="1"/>
            </p:cNvSpPr>
            <p:nvPr/>
          </p:nvSpPr>
          <p:spPr bwMode="auto">
            <a:xfrm>
              <a:off x="4665" y="2326"/>
              <a:ext cx="24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56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084" name="Rectangle 12"/>
            <p:cNvSpPr>
              <a:spLocks noChangeArrowheads="1"/>
            </p:cNvSpPr>
            <p:nvPr/>
          </p:nvSpPr>
          <p:spPr bwMode="auto">
            <a:xfrm>
              <a:off x="4315" y="2326"/>
              <a:ext cx="24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56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Nadpis 1"/>
          <p:cNvSpPr txBox="1">
            <a:spLocks/>
          </p:cNvSpPr>
          <p:nvPr/>
        </p:nvSpPr>
        <p:spPr bwMode="auto">
          <a:xfrm>
            <a:off x="251520" y="0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Příklad: </a:t>
            </a:r>
            <a:r>
              <a:rPr kumimoji="0" lang="cs-CZ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Kompartmentová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analýza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2436" name="Picture 4" descr="C:\Users\jirka\AppData\Local\Microsoft\Windows\Temporary Internet Files\Content.IE5\FOW6AK58\MC900362018[1].wmf"/>
          <p:cNvPicPr>
            <a:picLocks noChangeAspect="1" noChangeArrowheads="1"/>
          </p:cNvPicPr>
          <p:nvPr/>
        </p:nvPicPr>
        <p:blipFill>
          <a:blip r:embed="rId3" cstate="print"/>
          <a:srcRect t="11776" b="11677"/>
          <a:stretch>
            <a:fillRect/>
          </a:stretch>
        </p:blipFill>
        <p:spPr bwMode="auto">
          <a:xfrm>
            <a:off x="7596336" y="260648"/>
            <a:ext cx="1224136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19250"/>
            <a:ext cx="8224838" cy="5472113"/>
          </a:xfrm>
        </p:spPr>
        <p:txBody>
          <a:bodyPr anchor="ctr"/>
          <a:lstStyle/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600" dirty="0" err="1" smtClean="0"/>
              <a:t>Příklad</a:t>
            </a:r>
            <a:r>
              <a:rPr lang="en-GB" sz="2600" dirty="0" smtClean="0"/>
              <a:t>:</a:t>
            </a:r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500" dirty="0" smtClean="0"/>
              <a:t> </a:t>
            </a:r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500" dirty="0" smtClean="0"/>
              <a:t>                                       </a:t>
            </a:r>
            <a:r>
              <a:rPr lang="cs-CZ" sz="1500" dirty="0" smtClean="0"/>
              <a:t>  </a:t>
            </a:r>
            <a:r>
              <a:rPr lang="en-GB" sz="1500" dirty="0" smtClean="0"/>
              <a:t>k12</a:t>
            </a:r>
          </a:p>
          <a:p>
            <a:pPr marL="457200" lvl="1" indent="0" algn="just" eaLnBrk="1" hangingPunct="1">
              <a:lnSpc>
                <a:spcPct val="71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500" dirty="0" smtClean="0"/>
              <a:t>              u1 (t)                     </a:t>
            </a:r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500" dirty="0" smtClean="0"/>
              <a:t>                                                                   </a:t>
            </a:r>
            <a:r>
              <a:rPr lang="cs-CZ" sz="1500" dirty="0" smtClean="0"/>
              <a:t>           </a:t>
            </a:r>
            <a:r>
              <a:rPr lang="en-GB" sz="1500" dirty="0" smtClean="0"/>
              <a:t>u2 (t)</a:t>
            </a:r>
            <a:r>
              <a:rPr lang="ar-SA" sz="1500" dirty="0" smtClean="0">
                <a:cs typeface="Arial" pitchFamily="34" charset="0"/>
              </a:rPr>
              <a:t>‏</a:t>
            </a:r>
            <a:endParaRPr lang="en-GB" sz="1500" dirty="0" smtClean="0"/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500" dirty="0" smtClean="0"/>
              <a:t>                                      </a:t>
            </a:r>
            <a:r>
              <a:rPr lang="cs-CZ" sz="1500" dirty="0" smtClean="0"/>
              <a:t>   </a:t>
            </a:r>
            <a:r>
              <a:rPr lang="en-GB" sz="1500" dirty="0" smtClean="0"/>
              <a:t> k21</a:t>
            </a:r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500" dirty="0" smtClean="0"/>
              <a:t>                                 </a:t>
            </a:r>
            <a:r>
              <a:rPr lang="cs-CZ" sz="1500" dirty="0" smtClean="0"/>
              <a:t>  </a:t>
            </a:r>
            <a:r>
              <a:rPr lang="en-GB" sz="1500" dirty="0" smtClean="0"/>
              <a:t>k10</a:t>
            </a:r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500" dirty="0" smtClean="0"/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1800" b="1" i="1" dirty="0" smtClean="0"/>
              <a:t>                   (</a:t>
            </a:r>
            <a:r>
              <a:rPr lang="en-GB" sz="1800" b="1" i="1" dirty="0" err="1" smtClean="0"/>
              <a:t>Změna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množství</a:t>
            </a:r>
            <a:r>
              <a:rPr lang="en-GB" sz="1800" b="1" i="1" dirty="0" smtClean="0"/>
              <a:t>)  =    (</a:t>
            </a:r>
            <a:r>
              <a:rPr lang="en-GB" sz="1800" b="1" i="1" dirty="0" err="1" smtClean="0"/>
              <a:t>přítok</a:t>
            </a:r>
            <a:r>
              <a:rPr lang="en-GB" sz="1800" b="1" i="1" dirty="0" smtClean="0"/>
              <a:t>)    -     (</a:t>
            </a:r>
            <a:r>
              <a:rPr lang="en-GB" sz="1800" b="1" i="1" dirty="0" err="1" smtClean="0"/>
              <a:t>odtok</a:t>
            </a:r>
            <a:r>
              <a:rPr lang="en-GB" sz="1800" b="1" i="1" dirty="0" smtClean="0"/>
              <a:t>)</a:t>
            </a:r>
            <a:r>
              <a:rPr lang="ar-SA" sz="1800" b="1" i="1" dirty="0" smtClean="0">
                <a:cs typeface="Arial" pitchFamily="34" charset="0"/>
              </a:rPr>
              <a:t>‏</a:t>
            </a:r>
            <a:endParaRPr lang="en-GB" sz="1800" b="1" i="1" dirty="0" smtClean="0"/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1500" dirty="0" smtClean="0"/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dirty="0" smtClean="0"/>
              <a:t>Q1 '(t) = -(k10 + k12) Q1(t) + k21 Q2 (t) + u1 (t)</a:t>
            </a:r>
            <a:r>
              <a:rPr lang="ar-SA" dirty="0" smtClean="0">
                <a:cs typeface="Arial" pitchFamily="34" charset="0"/>
              </a:rPr>
              <a:t>‏</a:t>
            </a:r>
            <a:endParaRPr lang="en-GB" dirty="0" smtClean="0"/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dirty="0" smtClean="0"/>
              <a:t>Q2 '(t) = k12 Q1 (t) – k21 Q2 (t) + u2 (t)</a:t>
            </a:r>
            <a:r>
              <a:rPr lang="ar-SA" dirty="0" smtClean="0">
                <a:cs typeface="Arial" pitchFamily="34" charset="0"/>
              </a:rPr>
              <a:t>‏</a:t>
            </a:r>
            <a:endParaRPr lang="en-GB" dirty="0" smtClean="0"/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3200" dirty="0" smtClean="0"/>
          </a:p>
          <a:p>
            <a:pPr marL="457200" lvl="1" indent="0" algn="just" eaLnBrk="1" hangingPunct="1">
              <a:lnSpc>
                <a:spcPct val="76000"/>
              </a:lnSpc>
              <a:spcBef>
                <a:spcPts val="800"/>
              </a:spcBef>
              <a:buFont typeface="Arial" pitchFamily="34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3200" dirty="0" smtClean="0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1260475" y="3240088"/>
            <a:ext cx="900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 flipH="1">
            <a:off x="2871788" y="3356992"/>
            <a:ext cx="739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700338" y="3204716"/>
            <a:ext cx="935558" cy="826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2160588" y="2879725"/>
            <a:ext cx="719137" cy="720725"/>
          </a:xfrm>
          <a:prstGeom prst="roundRect">
            <a:avLst>
              <a:gd name="adj" fmla="val 292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lnSpc>
                <a:spcPct val="7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>
                <a:solidFill>
                  <a:srgbClr val="000000"/>
                </a:solidFill>
              </a:rPr>
              <a:t>Q1(t)</a:t>
            </a:r>
            <a:r>
              <a:rPr lang="ar-SA" sz="1500" b="1">
                <a:solidFill>
                  <a:srgbClr val="000000"/>
                </a:solidFill>
                <a:cs typeface="Arial" pitchFamily="34" charset="0"/>
              </a:rPr>
              <a:t>‏</a:t>
            </a:r>
            <a:endParaRPr lang="en-GB" sz="1500" b="1">
              <a:solidFill>
                <a:srgbClr val="000000"/>
              </a:solidFill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3635896" y="2852936"/>
            <a:ext cx="827534" cy="720725"/>
          </a:xfrm>
          <a:prstGeom prst="roundRect">
            <a:avLst>
              <a:gd name="adj" fmla="val 292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lnSpc>
                <a:spcPct val="7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Q2(t)</a:t>
            </a:r>
            <a:r>
              <a:rPr lang="ar-SA" sz="1600" b="1" dirty="0">
                <a:solidFill>
                  <a:srgbClr val="000000"/>
                </a:solidFill>
                <a:cs typeface="Arial" pitchFamily="34" charset="0"/>
              </a:rPr>
              <a:t>‏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4445248" y="3240088"/>
            <a:ext cx="558800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2519363" y="3600450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Nadpis 1"/>
          <p:cNvSpPr txBox="1">
            <a:spLocks/>
          </p:cNvSpPr>
          <p:nvPr/>
        </p:nvSpPr>
        <p:spPr bwMode="auto">
          <a:xfrm>
            <a:off x="251520" y="0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Příklad: </a:t>
            </a:r>
            <a:r>
              <a:rPr kumimoji="0" lang="cs-CZ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Kompartmentová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analýza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 descr="C:\Users\jirka\AppData\Local\Microsoft\Windows\Temporary Internet Files\Content.IE5\FOW6AK58\MC900362018[1].wmf"/>
          <p:cNvPicPr>
            <a:picLocks noChangeAspect="1" noChangeArrowheads="1"/>
          </p:cNvPicPr>
          <p:nvPr/>
        </p:nvPicPr>
        <p:blipFill>
          <a:blip r:embed="rId3" cstate="print"/>
          <a:srcRect t="11776" b="11677"/>
          <a:stretch>
            <a:fillRect/>
          </a:stretch>
        </p:blipFill>
        <p:spPr bwMode="auto">
          <a:xfrm>
            <a:off x="7596336" y="260648"/>
            <a:ext cx="1224136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1008113"/>
          </a:xfrm>
        </p:spPr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Kompartmentová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9592" y="213285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Střevo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2" y="429309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Moč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31840" y="213285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Krevní plazma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436096" y="1556792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Intersiciální</a:t>
            </a:r>
            <a:r>
              <a:rPr lang="cs-CZ" dirty="0" smtClean="0"/>
              <a:t> tekutina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635896" y="4365104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Tuková tkáň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36096" y="3284984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Mozkomíšní mok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2411760" y="278092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ousměrná vodorovná šipka 10"/>
          <p:cNvSpPr/>
          <p:nvPr/>
        </p:nvSpPr>
        <p:spPr>
          <a:xfrm>
            <a:off x="4644008" y="2420888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ousměrná vodorovná šipka 11"/>
          <p:cNvSpPr/>
          <p:nvPr/>
        </p:nvSpPr>
        <p:spPr>
          <a:xfrm>
            <a:off x="4644008" y="3284984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ousměrná vodorovná šipka 12"/>
          <p:cNvSpPr/>
          <p:nvPr/>
        </p:nvSpPr>
        <p:spPr>
          <a:xfrm rot="16200000">
            <a:off x="3815916" y="3825044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á šipka 14"/>
          <p:cNvSpPr/>
          <p:nvPr/>
        </p:nvSpPr>
        <p:spPr>
          <a:xfrm rot="10800000">
            <a:off x="2771800" y="3573016"/>
            <a:ext cx="576064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1619672" y="1268760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1619672" y="357301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699792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72000" y="14127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8600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2483768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63589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971600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1953803" y="1638728"/>
            <a:ext cx="745989" cy="488023"/>
          </a:xfrm>
          <a:custGeom>
            <a:avLst/>
            <a:gdLst>
              <a:gd name="connsiteX0" fmla="*/ 111303 w 840768"/>
              <a:gd name="connsiteY0" fmla="*/ 488023 h 488023"/>
              <a:gd name="connsiteX1" fmla="*/ 121577 w 840768"/>
              <a:gd name="connsiteY1" fmla="*/ 66782 h 488023"/>
              <a:gd name="connsiteX2" fmla="*/ 840768 w 840768"/>
              <a:gd name="connsiteY2" fmla="*/ 87330 h 4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68" h="488023">
                <a:moveTo>
                  <a:pt x="111303" y="488023"/>
                </a:moveTo>
                <a:cubicBezTo>
                  <a:pt x="55651" y="310793"/>
                  <a:pt x="0" y="133564"/>
                  <a:pt x="121577" y="66782"/>
                </a:cubicBezTo>
                <a:cubicBezTo>
                  <a:pt x="243155" y="0"/>
                  <a:pt x="541961" y="43665"/>
                  <a:pt x="840768" y="8733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šipka 26"/>
          <p:cNvCxnSpPr>
            <a:stCxn id="19" idx="4"/>
          </p:cNvCxnSpPr>
          <p:nvPr/>
        </p:nvCxnSpPr>
        <p:spPr>
          <a:xfrm flipH="1">
            <a:off x="2771800" y="1916832"/>
            <a:ext cx="7200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856234" y="1315093"/>
            <a:ext cx="726040" cy="817763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040" h="863028">
                <a:moveTo>
                  <a:pt x="68494" y="863028"/>
                </a:moveTo>
                <a:cubicBezTo>
                  <a:pt x="34247" y="534255"/>
                  <a:pt x="0" y="205482"/>
                  <a:pt x="109591" y="102741"/>
                </a:cubicBezTo>
                <a:cubicBezTo>
                  <a:pt x="219182" y="0"/>
                  <a:pt x="472611" y="123289"/>
                  <a:pt x="726040" y="24657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šipka 30"/>
          <p:cNvCxnSpPr>
            <a:stCxn id="20" idx="5"/>
            <a:endCxn id="11" idx="1"/>
          </p:cNvCxnSpPr>
          <p:nvPr/>
        </p:nvCxnSpPr>
        <p:spPr>
          <a:xfrm>
            <a:off x="4817851" y="1658627"/>
            <a:ext cx="222201" cy="834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olný tvar 32"/>
          <p:cNvSpPr/>
          <p:nvPr/>
        </p:nvSpPr>
        <p:spPr>
          <a:xfrm>
            <a:off x="4788024" y="1183587"/>
            <a:ext cx="1160624" cy="445213"/>
          </a:xfrm>
          <a:custGeom>
            <a:avLst/>
            <a:gdLst>
              <a:gd name="connsiteX0" fmla="*/ 1171254 w 1171254"/>
              <a:gd name="connsiteY0" fmla="*/ 445213 h 445213"/>
              <a:gd name="connsiteX1" fmla="*/ 893852 w 1171254"/>
              <a:gd name="connsiteY1" fmla="*/ 23973 h 445213"/>
              <a:gd name="connsiteX2" fmla="*/ 0 w 1171254"/>
              <a:gd name="connsiteY2" fmla="*/ 301375 h 4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254" h="445213">
                <a:moveTo>
                  <a:pt x="1171254" y="445213"/>
                </a:moveTo>
                <a:cubicBezTo>
                  <a:pt x="1130157" y="246579"/>
                  <a:pt x="1089061" y="47946"/>
                  <a:pt x="893852" y="23973"/>
                </a:cubicBezTo>
                <a:cubicBezTo>
                  <a:pt x="698643" y="0"/>
                  <a:pt x="349321" y="150687"/>
                  <a:pt x="0" y="3013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 rot="16967059" flipH="1">
            <a:off x="2419806" y="3280516"/>
            <a:ext cx="765966" cy="501029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040" h="863028">
                <a:moveTo>
                  <a:pt x="68494" y="863028"/>
                </a:moveTo>
                <a:cubicBezTo>
                  <a:pt x="34247" y="534255"/>
                  <a:pt x="0" y="205482"/>
                  <a:pt x="109591" y="102741"/>
                </a:cubicBezTo>
                <a:cubicBezTo>
                  <a:pt x="219182" y="0"/>
                  <a:pt x="472611" y="123289"/>
                  <a:pt x="726040" y="24657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16967059" flipH="1">
            <a:off x="252603" y="2960628"/>
            <a:ext cx="877172" cy="774116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  <a:gd name="connsiteX0" fmla="*/ 83552 w 831449"/>
              <a:gd name="connsiteY0" fmla="*/ 834638 h 1280744"/>
              <a:gd name="connsiteX1" fmla="*/ 124649 w 831449"/>
              <a:gd name="connsiteY1" fmla="*/ 74351 h 1280744"/>
              <a:gd name="connsiteX2" fmla="*/ 831449 w 831449"/>
              <a:gd name="connsiteY2" fmla="*/ 1280744 h 1280744"/>
              <a:gd name="connsiteX0" fmla="*/ 83552 w 831449"/>
              <a:gd name="connsiteY0" fmla="*/ 887318 h 1333424"/>
              <a:gd name="connsiteX1" fmla="*/ 124649 w 831449"/>
              <a:gd name="connsiteY1" fmla="*/ 127031 h 1333424"/>
              <a:gd name="connsiteX2" fmla="*/ 552902 w 831449"/>
              <a:gd name="connsiteY2" fmla="*/ 201066 h 1333424"/>
              <a:gd name="connsiteX3" fmla="*/ 831449 w 831449"/>
              <a:gd name="connsiteY3" fmla="*/ 1333424 h 133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449" h="1333424">
                <a:moveTo>
                  <a:pt x="83552" y="887318"/>
                </a:moveTo>
                <a:cubicBezTo>
                  <a:pt x="49305" y="558545"/>
                  <a:pt x="0" y="52680"/>
                  <a:pt x="124649" y="127031"/>
                </a:cubicBezTo>
                <a:cubicBezTo>
                  <a:pt x="178282" y="79646"/>
                  <a:pt x="435102" y="1"/>
                  <a:pt x="552902" y="201066"/>
                </a:cubicBezTo>
                <a:lnTo>
                  <a:pt x="831449" y="1333424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ovací šipka 37"/>
          <p:cNvCxnSpPr>
            <a:endCxn id="23" idx="4"/>
          </p:cNvCxnSpPr>
          <p:nvPr/>
        </p:nvCxnSpPr>
        <p:spPr>
          <a:xfrm flipH="1" flipV="1">
            <a:off x="3779912" y="4005064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5" idx="2"/>
            <a:endCxn id="23" idx="0"/>
          </p:cNvCxnSpPr>
          <p:nvPr/>
        </p:nvCxnSpPr>
        <p:spPr>
          <a:xfrm flipH="1">
            <a:off x="3779912" y="3573016"/>
            <a:ext cx="10801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23" idx="6"/>
            <a:endCxn id="13" idx="1"/>
          </p:cNvCxnSpPr>
          <p:nvPr/>
        </p:nvCxnSpPr>
        <p:spPr>
          <a:xfrm>
            <a:off x="3923928" y="3861048"/>
            <a:ext cx="216024" cy="1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22" idx="6"/>
          </p:cNvCxnSpPr>
          <p:nvPr/>
        </p:nvCxnSpPr>
        <p:spPr>
          <a:xfrm>
            <a:off x="2771800" y="400506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8" idx="1"/>
            <a:endCxn id="21" idx="6"/>
          </p:cNvCxnSpPr>
          <p:nvPr/>
        </p:nvCxnSpPr>
        <p:spPr>
          <a:xfrm flipH="1">
            <a:off x="5148064" y="400506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endCxn id="21" idx="1"/>
          </p:cNvCxnSpPr>
          <p:nvPr/>
        </p:nvCxnSpPr>
        <p:spPr>
          <a:xfrm>
            <a:off x="4572000" y="3573016"/>
            <a:ext cx="330213" cy="330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0"/>
            <a:endCxn id="12" idx="5"/>
          </p:cNvCxnSpPr>
          <p:nvPr/>
        </p:nvCxnSpPr>
        <p:spPr>
          <a:xfrm flipV="1">
            <a:off x="5004048" y="3501008"/>
            <a:ext cx="3600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24" idx="6"/>
          </p:cNvCxnSpPr>
          <p:nvPr/>
        </p:nvCxnSpPr>
        <p:spPr>
          <a:xfrm flipV="1">
            <a:off x="1259632" y="3717032"/>
            <a:ext cx="43204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>
            <a:stCxn id="24" idx="6"/>
            <a:endCxn id="24" idx="6"/>
          </p:cNvCxnSpPr>
          <p:nvPr/>
        </p:nvCxnSpPr>
        <p:spPr>
          <a:xfrm>
            <a:off x="1259632" y="3861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C:\Users\jirka\AppData\Local\Microsoft\Windows\Temporary Internet Files\Content.IE5\FOW6AK58\MC900362018[1].wmf"/>
          <p:cNvPicPr>
            <a:picLocks noChangeAspect="1" noChangeArrowheads="1"/>
          </p:cNvPicPr>
          <p:nvPr/>
        </p:nvPicPr>
        <p:blipFill>
          <a:blip r:embed="rId2" cstate="print"/>
          <a:srcRect t="11776" b="11677"/>
          <a:stretch>
            <a:fillRect/>
          </a:stretch>
        </p:blipFill>
        <p:spPr bwMode="auto">
          <a:xfrm>
            <a:off x="7596336" y="260648"/>
            <a:ext cx="122413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Obdélník 1179"/>
          <p:cNvSpPr/>
          <p:nvPr/>
        </p:nvSpPr>
        <p:spPr>
          <a:xfrm>
            <a:off x="899592" y="1196752"/>
            <a:ext cx="7200800" cy="54726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0475"/>
            <a:ext cx="7280275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81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1008113"/>
          </a:xfrm>
        </p:spPr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Kompartmentová</a:t>
            </a:r>
            <a:r>
              <a:rPr lang="cs-CZ" dirty="0" smtClean="0"/>
              <a:t> analýza</a:t>
            </a:r>
            <a:endParaRPr lang="cs-CZ" dirty="0"/>
          </a:p>
        </p:txBody>
      </p:sp>
      <p:pic>
        <p:nvPicPr>
          <p:cNvPr id="5" name="Picture 4" descr="C:\Users\jirka\AppData\Local\Microsoft\Windows\Temporary Internet Files\Content.IE5\FOW6AK58\MC900362018[1].wmf"/>
          <p:cNvPicPr>
            <a:picLocks noChangeAspect="1" noChangeArrowheads="1"/>
          </p:cNvPicPr>
          <p:nvPr/>
        </p:nvPicPr>
        <p:blipFill>
          <a:blip r:embed="rId4" cstate="print"/>
          <a:srcRect t="11776" b="11677"/>
          <a:stretch>
            <a:fillRect/>
          </a:stretch>
        </p:blipFill>
        <p:spPr bwMode="auto">
          <a:xfrm>
            <a:off x="7596336" y="188640"/>
            <a:ext cx="1224136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Volný tvar 65"/>
          <p:cNvSpPr/>
          <p:nvPr/>
        </p:nvSpPr>
        <p:spPr>
          <a:xfrm>
            <a:off x="3209925" y="3289300"/>
            <a:ext cx="1004888" cy="1497013"/>
          </a:xfrm>
          <a:custGeom>
            <a:avLst/>
            <a:gdLst>
              <a:gd name="connsiteX0" fmla="*/ 249382 w 1524001"/>
              <a:gd name="connsiteY0" fmla="*/ 1916545 h 1916545"/>
              <a:gd name="connsiteX1" fmla="*/ 1482437 w 1524001"/>
              <a:gd name="connsiteY1" fmla="*/ 240145 h 1916545"/>
              <a:gd name="connsiteX2" fmla="*/ 0 w 1524001"/>
              <a:gd name="connsiteY2" fmla="*/ 475673 h 1916545"/>
              <a:gd name="connsiteX0" fmla="*/ 249382 w 1689364"/>
              <a:gd name="connsiteY0" fmla="*/ 1961502 h 1961502"/>
              <a:gd name="connsiteX1" fmla="*/ 1482437 w 1689364"/>
              <a:gd name="connsiteY1" fmla="*/ 285102 h 1961502"/>
              <a:gd name="connsiteX2" fmla="*/ 800465 w 1689364"/>
              <a:gd name="connsiteY2" fmla="*/ 250889 h 1961502"/>
              <a:gd name="connsiteX3" fmla="*/ 0 w 1689364"/>
              <a:gd name="connsiteY3" fmla="*/ 520630 h 1961502"/>
              <a:gd name="connsiteX0" fmla="*/ 249382 w 1136976"/>
              <a:gd name="connsiteY0" fmla="*/ 1766605 h 1766605"/>
              <a:gd name="connsiteX1" fmla="*/ 930049 w 1136976"/>
              <a:gd name="connsiteY1" fmla="*/ 661685 h 1766605"/>
              <a:gd name="connsiteX2" fmla="*/ 800465 w 1136976"/>
              <a:gd name="connsiteY2" fmla="*/ 55992 h 1766605"/>
              <a:gd name="connsiteX3" fmla="*/ 0 w 1136976"/>
              <a:gd name="connsiteY3" fmla="*/ 325733 h 1766605"/>
              <a:gd name="connsiteX0" fmla="*/ 249382 w 1136976"/>
              <a:gd name="connsiteY0" fmla="*/ 1766605 h 1766605"/>
              <a:gd name="connsiteX1" fmla="*/ 930049 w 1136976"/>
              <a:gd name="connsiteY1" fmla="*/ 661685 h 1766605"/>
              <a:gd name="connsiteX2" fmla="*/ 800465 w 1136976"/>
              <a:gd name="connsiteY2" fmla="*/ 55992 h 1766605"/>
              <a:gd name="connsiteX3" fmla="*/ 0 w 1136976"/>
              <a:gd name="connsiteY3" fmla="*/ 325733 h 1766605"/>
              <a:gd name="connsiteX0" fmla="*/ 249382 w 971613"/>
              <a:gd name="connsiteY0" fmla="*/ 1766605 h 1766605"/>
              <a:gd name="connsiteX1" fmla="*/ 930049 w 971613"/>
              <a:gd name="connsiteY1" fmla="*/ 661685 h 1766605"/>
              <a:gd name="connsiteX2" fmla="*/ 800465 w 971613"/>
              <a:gd name="connsiteY2" fmla="*/ 55992 h 1766605"/>
              <a:gd name="connsiteX3" fmla="*/ 0 w 971613"/>
              <a:gd name="connsiteY3" fmla="*/ 325733 h 1766605"/>
              <a:gd name="connsiteX0" fmla="*/ 249382 w 971613"/>
              <a:gd name="connsiteY0" fmla="*/ 1811562 h 1811562"/>
              <a:gd name="connsiteX1" fmla="*/ 930049 w 971613"/>
              <a:gd name="connsiteY1" fmla="*/ 706642 h 1811562"/>
              <a:gd name="connsiteX2" fmla="*/ 800465 w 971613"/>
              <a:gd name="connsiteY2" fmla="*/ 100949 h 1811562"/>
              <a:gd name="connsiteX3" fmla="*/ 435998 w 971613"/>
              <a:gd name="connsiteY3" fmla="*/ 315239 h 1811562"/>
              <a:gd name="connsiteX4" fmla="*/ 0 w 971613"/>
              <a:gd name="connsiteY4" fmla="*/ 370690 h 1811562"/>
              <a:gd name="connsiteX0" fmla="*/ 249382 w 971613"/>
              <a:gd name="connsiteY0" fmla="*/ 2274127 h 2274127"/>
              <a:gd name="connsiteX1" fmla="*/ 930049 w 971613"/>
              <a:gd name="connsiteY1" fmla="*/ 1169207 h 2274127"/>
              <a:gd name="connsiteX2" fmla="*/ 800465 w 971613"/>
              <a:gd name="connsiteY2" fmla="*/ 563514 h 2274127"/>
              <a:gd name="connsiteX3" fmla="*/ 324690 w 971613"/>
              <a:gd name="connsiteY3" fmla="*/ 35715 h 2274127"/>
              <a:gd name="connsiteX4" fmla="*/ 435998 w 971613"/>
              <a:gd name="connsiteY4" fmla="*/ 777804 h 2274127"/>
              <a:gd name="connsiteX5" fmla="*/ 0 w 971613"/>
              <a:gd name="connsiteY5" fmla="*/ 833255 h 2274127"/>
              <a:gd name="connsiteX0" fmla="*/ 249382 w 971613"/>
              <a:gd name="connsiteY0" fmla="*/ 1775847 h 1775847"/>
              <a:gd name="connsiteX1" fmla="*/ 930049 w 971613"/>
              <a:gd name="connsiteY1" fmla="*/ 670927 h 1775847"/>
              <a:gd name="connsiteX2" fmla="*/ 800465 w 971613"/>
              <a:gd name="connsiteY2" fmla="*/ 65234 h 1775847"/>
              <a:gd name="connsiteX3" fmla="*/ 435998 w 971613"/>
              <a:gd name="connsiteY3" fmla="*/ 279524 h 1775847"/>
              <a:gd name="connsiteX4" fmla="*/ 0 w 971613"/>
              <a:gd name="connsiteY4" fmla="*/ 334975 h 1775847"/>
              <a:gd name="connsiteX0" fmla="*/ 249382 w 971613"/>
              <a:gd name="connsiteY0" fmla="*/ 1496323 h 1496323"/>
              <a:gd name="connsiteX1" fmla="*/ 930049 w 971613"/>
              <a:gd name="connsiteY1" fmla="*/ 391403 h 1496323"/>
              <a:gd name="connsiteX2" fmla="*/ 435998 w 971613"/>
              <a:gd name="connsiteY2" fmla="*/ 0 h 1496323"/>
              <a:gd name="connsiteX3" fmla="*/ 0 w 971613"/>
              <a:gd name="connsiteY3" fmla="*/ 55451 h 149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613" h="1496323">
                <a:moveTo>
                  <a:pt x="249382" y="1496323"/>
                </a:moveTo>
                <a:cubicBezTo>
                  <a:pt x="886691" y="778195"/>
                  <a:pt x="971613" y="631548"/>
                  <a:pt x="930049" y="391403"/>
                </a:cubicBezTo>
                <a:cubicBezTo>
                  <a:pt x="961152" y="142016"/>
                  <a:pt x="591006" y="55992"/>
                  <a:pt x="435998" y="0"/>
                </a:cubicBezTo>
                <a:lnTo>
                  <a:pt x="0" y="55451"/>
                </a:lnTo>
              </a:path>
            </a:pathLst>
          </a:cu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8371" name="Picture 2" descr="C:\Documents and Settings\Jirka\Local Settings\Temporary Internet Files\Content.IE5\830AUJ9A\MCj039773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214688"/>
            <a:ext cx="9493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C:\Documents and Settings\Jirka\Local Settings\Temporary Internet Files\Content.IE5\830AUJ9A\MCj039773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2071688"/>
            <a:ext cx="9493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1000125" y="3857625"/>
            <a:ext cx="2714625" cy="2714625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6572250" y="1214438"/>
            <a:ext cx="928688" cy="92868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7072330" y="4857760"/>
            <a:ext cx="571504" cy="64296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428860" y="1500174"/>
            <a:ext cx="428628" cy="50009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000500" y="1643063"/>
            <a:ext cx="642938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cxnSp>
        <p:nvCxnSpPr>
          <p:cNvPr id="10" name="Přímá spojovací čára 9"/>
          <p:cNvCxnSpPr>
            <a:stCxn id="0" idx="6"/>
            <a:endCxn id="8" idx="1"/>
          </p:cNvCxnSpPr>
          <p:nvPr/>
        </p:nvCxnSpPr>
        <p:spPr>
          <a:xfrm flipV="1">
            <a:off x="2857500" y="1749425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stCxn id="8" idx="3"/>
            <a:endCxn id="5" idx="2"/>
          </p:cNvCxnSpPr>
          <p:nvPr/>
        </p:nvCxnSpPr>
        <p:spPr>
          <a:xfrm flipV="1">
            <a:off x="4643438" y="1677988"/>
            <a:ext cx="1928812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16200000" flipV="1">
            <a:off x="1964531" y="2678907"/>
            <a:ext cx="1357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stCxn id="77" idx="1"/>
            <a:endCxn id="0" idx="0"/>
          </p:cNvCxnSpPr>
          <p:nvPr/>
        </p:nvCxnSpPr>
        <p:spPr>
          <a:xfrm rot="16200000" flipH="1">
            <a:off x="5911851" y="3411537"/>
            <a:ext cx="2786062" cy="10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4500563" y="4857750"/>
            <a:ext cx="1714500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6" name="Přímá spojovací čára 35"/>
          <p:cNvCxnSpPr>
            <a:stCxn id="29" idx="1"/>
            <a:endCxn id="4" idx="6"/>
          </p:cNvCxnSpPr>
          <p:nvPr/>
        </p:nvCxnSpPr>
        <p:spPr>
          <a:xfrm rot="10800000" flipV="1">
            <a:off x="3714750" y="5180013"/>
            <a:ext cx="785813" cy="3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stCxn id="29" idx="3"/>
            <a:endCxn id="0" idx="2"/>
          </p:cNvCxnSpPr>
          <p:nvPr/>
        </p:nvCxnSpPr>
        <p:spPr>
          <a:xfrm>
            <a:off x="6215063" y="5180013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a 52"/>
          <p:cNvSpPr/>
          <p:nvPr/>
        </p:nvSpPr>
        <p:spPr>
          <a:xfrm>
            <a:off x="2928938" y="3286125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+</a:t>
            </a:r>
          </a:p>
        </p:txBody>
      </p:sp>
      <p:sp>
        <p:nvSpPr>
          <p:cNvPr id="70" name="Elipsa 69"/>
          <p:cNvSpPr/>
          <p:nvPr/>
        </p:nvSpPr>
        <p:spPr>
          <a:xfrm>
            <a:off x="7572375" y="1928813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+</a:t>
            </a:r>
          </a:p>
        </p:txBody>
      </p:sp>
      <p:sp>
        <p:nvSpPr>
          <p:cNvPr id="71" name="Volný tvar 70"/>
          <p:cNvSpPr/>
          <p:nvPr/>
        </p:nvSpPr>
        <p:spPr>
          <a:xfrm rot="5135224">
            <a:off x="6982619" y="1004094"/>
            <a:ext cx="1071562" cy="895350"/>
          </a:xfrm>
          <a:custGeom>
            <a:avLst/>
            <a:gdLst>
              <a:gd name="connsiteX0" fmla="*/ 249382 w 1524001"/>
              <a:gd name="connsiteY0" fmla="*/ 1916545 h 1916545"/>
              <a:gd name="connsiteX1" fmla="*/ 1482437 w 1524001"/>
              <a:gd name="connsiteY1" fmla="*/ 240145 h 1916545"/>
              <a:gd name="connsiteX2" fmla="*/ 0 w 1524001"/>
              <a:gd name="connsiteY2" fmla="*/ 475673 h 1916545"/>
              <a:gd name="connsiteX0" fmla="*/ 249382 w 1689364"/>
              <a:gd name="connsiteY0" fmla="*/ 1961502 h 1961502"/>
              <a:gd name="connsiteX1" fmla="*/ 1482437 w 1689364"/>
              <a:gd name="connsiteY1" fmla="*/ 285102 h 1961502"/>
              <a:gd name="connsiteX2" fmla="*/ 800465 w 1689364"/>
              <a:gd name="connsiteY2" fmla="*/ 250889 h 1961502"/>
              <a:gd name="connsiteX3" fmla="*/ 0 w 1689364"/>
              <a:gd name="connsiteY3" fmla="*/ 520630 h 1961502"/>
              <a:gd name="connsiteX0" fmla="*/ 249382 w 1136976"/>
              <a:gd name="connsiteY0" fmla="*/ 1766605 h 1766605"/>
              <a:gd name="connsiteX1" fmla="*/ 930049 w 1136976"/>
              <a:gd name="connsiteY1" fmla="*/ 661685 h 1766605"/>
              <a:gd name="connsiteX2" fmla="*/ 800465 w 1136976"/>
              <a:gd name="connsiteY2" fmla="*/ 55992 h 1766605"/>
              <a:gd name="connsiteX3" fmla="*/ 0 w 1136976"/>
              <a:gd name="connsiteY3" fmla="*/ 325733 h 1766605"/>
              <a:gd name="connsiteX0" fmla="*/ 249382 w 1136976"/>
              <a:gd name="connsiteY0" fmla="*/ 1766605 h 1766605"/>
              <a:gd name="connsiteX1" fmla="*/ 930049 w 1136976"/>
              <a:gd name="connsiteY1" fmla="*/ 661685 h 1766605"/>
              <a:gd name="connsiteX2" fmla="*/ 800465 w 1136976"/>
              <a:gd name="connsiteY2" fmla="*/ 55992 h 1766605"/>
              <a:gd name="connsiteX3" fmla="*/ 0 w 1136976"/>
              <a:gd name="connsiteY3" fmla="*/ 325733 h 1766605"/>
              <a:gd name="connsiteX0" fmla="*/ 249382 w 971613"/>
              <a:gd name="connsiteY0" fmla="*/ 1766605 h 1766605"/>
              <a:gd name="connsiteX1" fmla="*/ 930049 w 971613"/>
              <a:gd name="connsiteY1" fmla="*/ 661685 h 1766605"/>
              <a:gd name="connsiteX2" fmla="*/ 800465 w 971613"/>
              <a:gd name="connsiteY2" fmla="*/ 55992 h 1766605"/>
              <a:gd name="connsiteX3" fmla="*/ 0 w 971613"/>
              <a:gd name="connsiteY3" fmla="*/ 325733 h 1766605"/>
              <a:gd name="connsiteX0" fmla="*/ 249382 w 971613"/>
              <a:gd name="connsiteY0" fmla="*/ 1811562 h 1811562"/>
              <a:gd name="connsiteX1" fmla="*/ 930049 w 971613"/>
              <a:gd name="connsiteY1" fmla="*/ 706642 h 1811562"/>
              <a:gd name="connsiteX2" fmla="*/ 800465 w 971613"/>
              <a:gd name="connsiteY2" fmla="*/ 100949 h 1811562"/>
              <a:gd name="connsiteX3" fmla="*/ 435998 w 971613"/>
              <a:gd name="connsiteY3" fmla="*/ 315239 h 1811562"/>
              <a:gd name="connsiteX4" fmla="*/ 0 w 971613"/>
              <a:gd name="connsiteY4" fmla="*/ 370690 h 1811562"/>
              <a:gd name="connsiteX0" fmla="*/ 249382 w 971613"/>
              <a:gd name="connsiteY0" fmla="*/ 2274127 h 2274127"/>
              <a:gd name="connsiteX1" fmla="*/ 930049 w 971613"/>
              <a:gd name="connsiteY1" fmla="*/ 1169207 h 2274127"/>
              <a:gd name="connsiteX2" fmla="*/ 800465 w 971613"/>
              <a:gd name="connsiteY2" fmla="*/ 563514 h 2274127"/>
              <a:gd name="connsiteX3" fmla="*/ 324690 w 971613"/>
              <a:gd name="connsiteY3" fmla="*/ 35715 h 2274127"/>
              <a:gd name="connsiteX4" fmla="*/ 435998 w 971613"/>
              <a:gd name="connsiteY4" fmla="*/ 777804 h 2274127"/>
              <a:gd name="connsiteX5" fmla="*/ 0 w 971613"/>
              <a:gd name="connsiteY5" fmla="*/ 833255 h 2274127"/>
              <a:gd name="connsiteX0" fmla="*/ 249382 w 971613"/>
              <a:gd name="connsiteY0" fmla="*/ 1775847 h 1775847"/>
              <a:gd name="connsiteX1" fmla="*/ 930049 w 971613"/>
              <a:gd name="connsiteY1" fmla="*/ 670927 h 1775847"/>
              <a:gd name="connsiteX2" fmla="*/ 800465 w 971613"/>
              <a:gd name="connsiteY2" fmla="*/ 65234 h 1775847"/>
              <a:gd name="connsiteX3" fmla="*/ 435998 w 971613"/>
              <a:gd name="connsiteY3" fmla="*/ 279524 h 1775847"/>
              <a:gd name="connsiteX4" fmla="*/ 0 w 971613"/>
              <a:gd name="connsiteY4" fmla="*/ 334975 h 1775847"/>
              <a:gd name="connsiteX0" fmla="*/ 249382 w 971613"/>
              <a:gd name="connsiteY0" fmla="*/ 1496323 h 1496323"/>
              <a:gd name="connsiteX1" fmla="*/ 930049 w 971613"/>
              <a:gd name="connsiteY1" fmla="*/ 391403 h 1496323"/>
              <a:gd name="connsiteX2" fmla="*/ 435998 w 971613"/>
              <a:gd name="connsiteY2" fmla="*/ 0 h 1496323"/>
              <a:gd name="connsiteX3" fmla="*/ 0 w 971613"/>
              <a:gd name="connsiteY3" fmla="*/ 55451 h 1496323"/>
              <a:gd name="connsiteX0" fmla="*/ 801708 w 1439017"/>
              <a:gd name="connsiteY0" fmla="*/ 1139109 h 1139109"/>
              <a:gd name="connsiteX1" fmla="*/ 930049 w 1439017"/>
              <a:gd name="connsiteY1" fmla="*/ 391403 h 1139109"/>
              <a:gd name="connsiteX2" fmla="*/ 435998 w 1439017"/>
              <a:gd name="connsiteY2" fmla="*/ 0 h 1139109"/>
              <a:gd name="connsiteX3" fmla="*/ 0 w 1439017"/>
              <a:gd name="connsiteY3" fmla="*/ 55451 h 1139109"/>
              <a:gd name="connsiteX0" fmla="*/ 801708 w 971613"/>
              <a:gd name="connsiteY0" fmla="*/ 1139109 h 1139109"/>
              <a:gd name="connsiteX1" fmla="*/ 930049 w 971613"/>
              <a:gd name="connsiteY1" fmla="*/ 391403 h 1139109"/>
              <a:gd name="connsiteX2" fmla="*/ 435998 w 971613"/>
              <a:gd name="connsiteY2" fmla="*/ 0 h 1139109"/>
              <a:gd name="connsiteX3" fmla="*/ 0 w 971613"/>
              <a:gd name="connsiteY3" fmla="*/ 55451 h 1139109"/>
              <a:gd name="connsiteX0" fmla="*/ 801708 w 971613"/>
              <a:gd name="connsiteY0" fmla="*/ 1083658 h 1083658"/>
              <a:gd name="connsiteX1" fmla="*/ 930049 w 971613"/>
              <a:gd name="connsiteY1" fmla="*/ 335952 h 1083658"/>
              <a:gd name="connsiteX2" fmla="*/ 0 w 971613"/>
              <a:gd name="connsiteY2" fmla="*/ 0 h 1083658"/>
              <a:gd name="connsiteX0" fmla="*/ 518463 w 1291374"/>
              <a:gd name="connsiteY0" fmla="*/ 928316 h 928316"/>
              <a:gd name="connsiteX1" fmla="*/ 646804 w 1291374"/>
              <a:gd name="connsiteY1" fmla="*/ 180610 h 928316"/>
              <a:gd name="connsiteX2" fmla="*/ 1097615 w 1291374"/>
              <a:gd name="connsiteY2" fmla="*/ 416138 h 928316"/>
              <a:gd name="connsiteX0" fmla="*/ 1347645 w 1926797"/>
              <a:gd name="connsiteY0" fmla="*/ 875930 h 875930"/>
              <a:gd name="connsiteX1" fmla="*/ 1475986 w 1926797"/>
              <a:gd name="connsiteY1" fmla="*/ 128224 h 875930"/>
              <a:gd name="connsiteX2" fmla="*/ 75135 w 1926797"/>
              <a:gd name="connsiteY2" fmla="*/ 106586 h 875930"/>
              <a:gd name="connsiteX3" fmla="*/ 1926797 w 1926797"/>
              <a:gd name="connsiteY3" fmla="*/ 363752 h 875930"/>
              <a:gd name="connsiteX0" fmla="*/ 1369035 w 1948187"/>
              <a:gd name="connsiteY0" fmla="*/ 769344 h 769344"/>
              <a:gd name="connsiteX1" fmla="*/ 96525 w 1948187"/>
              <a:gd name="connsiteY1" fmla="*/ 0 h 769344"/>
              <a:gd name="connsiteX2" fmla="*/ 1948187 w 1948187"/>
              <a:gd name="connsiteY2" fmla="*/ 257166 h 769344"/>
              <a:gd name="connsiteX0" fmla="*/ 1484309 w 2063461"/>
              <a:gd name="connsiteY0" fmla="*/ 1084126 h 1084126"/>
              <a:gd name="connsiteX1" fmla="*/ 211799 w 2063461"/>
              <a:gd name="connsiteY1" fmla="*/ 314782 h 1084126"/>
              <a:gd name="connsiteX2" fmla="*/ 1249151 w 2063461"/>
              <a:gd name="connsiteY2" fmla="*/ 42861 h 1084126"/>
              <a:gd name="connsiteX3" fmla="*/ 2063461 w 2063461"/>
              <a:gd name="connsiteY3" fmla="*/ 571948 h 1084126"/>
              <a:gd name="connsiteX0" fmla="*/ 331683 w 910835"/>
              <a:gd name="connsiteY0" fmla="*/ 1041265 h 1041265"/>
              <a:gd name="connsiteX1" fmla="*/ 96525 w 910835"/>
              <a:gd name="connsiteY1" fmla="*/ 0 h 1041265"/>
              <a:gd name="connsiteX2" fmla="*/ 910835 w 910835"/>
              <a:gd name="connsiteY2" fmla="*/ 529087 h 1041265"/>
              <a:gd name="connsiteX0" fmla="*/ 124580 w 703732"/>
              <a:gd name="connsiteY0" fmla="*/ 755537 h 755537"/>
              <a:gd name="connsiteX1" fmla="*/ 96525 w 703732"/>
              <a:gd name="connsiteY1" fmla="*/ 0 h 755537"/>
              <a:gd name="connsiteX2" fmla="*/ 703732 w 703732"/>
              <a:gd name="connsiteY2" fmla="*/ 243359 h 755537"/>
              <a:gd name="connsiteX0" fmla="*/ 199584 w 703732"/>
              <a:gd name="connsiteY0" fmla="*/ 814847 h 814847"/>
              <a:gd name="connsiteX1" fmla="*/ 96525 w 703732"/>
              <a:gd name="connsiteY1" fmla="*/ 0 h 814847"/>
              <a:gd name="connsiteX2" fmla="*/ 703732 w 703732"/>
              <a:gd name="connsiteY2" fmla="*/ 243359 h 81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732" h="814847">
                <a:moveTo>
                  <a:pt x="199584" y="814847"/>
                </a:moveTo>
                <a:cubicBezTo>
                  <a:pt x="150593" y="597917"/>
                  <a:pt x="0" y="85363"/>
                  <a:pt x="96525" y="0"/>
                </a:cubicBezTo>
                <a:lnTo>
                  <a:pt x="703732" y="243359"/>
                </a:lnTo>
              </a:path>
            </a:pathLst>
          </a:cu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" name="Šipka dolů 71"/>
          <p:cNvSpPr/>
          <p:nvPr/>
        </p:nvSpPr>
        <p:spPr>
          <a:xfrm rot="10800000">
            <a:off x="2544763" y="2000250"/>
            <a:ext cx="214312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Šipka dolů 72"/>
          <p:cNvSpPr/>
          <p:nvPr/>
        </p:nvSpPr>
        <p:spPr>
          <a:xfrm rot="10800000" flipV="1">
            <a:off x="7215188" y="4071938"/>
            <a:ext cx="214312" cy="7858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" name="Šipka doprava 74"/>
          <p:cNvSpPr/>
          <p:nvPr/>
        </p:nvSpPr>
        <p:spPr>
          <a:xfrm>
            <a:off x="2928938" y="1643063"/>
            <a:ext cx="714375" cy="214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" name="Šipka doprava 75"/>
          <p:cNvSpPr/>
          <p:nvPr/>
        </p:nvSpPr>
        <p:spPr>
          <a:xfrm>
            <a:off x="5000625" y="1643063"/>
            <a:ext cx="714375" cy="214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7" name="Šipka doprava 76"/>
          <p:cNvSpPr/>
          <p:nvPr/>
        </p:nvSpPr>
        <p:spPr>
          <a:xfrm rot="5400000">
            <a:off x="6893719" y="2321719"/>
            <a:ext cx="714375" cy="2143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" name="Šipka doprava 77"/>
          <p:cNvSpPr/>
          <p:nvPr/>
        </p:nvSpPr>
        <p:spPr>
          <a:xfrm rot="10800000">
            <a:off x="3643313" y="5072063"/>
            <a:ext cx="714375" cy="214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9" name="Šipka doprava 78"/>
          <p:cNvSpPr/>
          <p:nvPr/>
        </p:nvSpPr>
        <p:spPr>
          <a:xfrm rot="10800000">
            <a:off x="6286500" y="5072063"/>
            <a:ext cx="714375" cy="214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" name="Šipka dolů 79"/>
          <p:cNvSpPr/>
          <p:nvPr/>
        </p:nvSpPr>
        <p:spPr>
          <a:xfrm rot="10800000">
            <a:off x="2571750" y="3357563"/>
            <a:ext cx="214313" cy="642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400" name="TextovéPole 84"/>
          <p:cNvSpPr txBox="1">
            <a:spLocks noChangeArrowheads="1"/>
          </p:cNvSpPr>
          <p:nvPr/>
        </p:nvSpPr>
        <p:spPr bwMode="auto">
          <a:xfrm>
            <a:off x="3216275" y="452913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P</a:t>
            </a:r>
          </a:p>
        </p:txBody>
      </p:sp>
      <p:sp>
        <p:nvSpPr>
          <p:cNvPr id="58401" name="TextovéPole 85"/>
          <p:cNvSpPr txBox="1">
            <a:spLocks noChangeArrowheads="1"/>
          </p:cNvSpPr>
          <p:nvPr/>
        </p:nvSpPr>
        <p:spPr bwMode="auto">
          <a:xfrm>
            <a:off x="6929438" y="11430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P</a:t>
            </a:r>
          </a:p>
        </p:txBody>
      </p:sp>
      <p:sp>
        <p:nvSpPr>
          <p:cNvPr id="58402" name="TextovéPole 88"/>
          <p:cNvSpPr txBox="1">
            <a:spLocks noChangeArrowheads="1"/>
          </p:cNvSpPr>
          <p:nvPr/>
        </p:nvSpPr>
        <p:spPr bwMode="auto">
          <a:xfrm>
            <a:off x="7216775" y="485775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P</a:t>
            </a:r>
          </a:p>
        </p:txBody>
      </p:sp>
      <p:sp>
        <p:nvSpPr>
          <p:cNvPr id="58403" name="TextovéPole 89"/>
          <p:cNvSpPr txBox="1">
            <a:spLocks noChangeArrowheads="1"/>
          </p:cNvSpPr>
          <p:nvPr/>
        </p:nvSpPr>
        <p:spPr bwMode="auto">
          <a:xfrm>
            <a:off x="2500313" y="150018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P</a:t>
            </a:r>
          </a:p>
        </p:txBody>
      </p:sp>
      <p:sp>
        <p:nvSpPr>
          <p:cNvPr id="58404" name="TextovéPole 90"/>
          <p:cNvSpPr txBox="1">
            <a:spLocks noChangeArrowheads="1"/>
          </p:cNvSpPr>
          <p:nvPr/>
        </p:nvSpPr>
        <p:spPr bwMode="auto">
          <a:xfrm>
            <a:off x="5216525" y="495776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R</a:t>
            </a:r>
          </a:p>
        </p:txBody>
      </p:sp>
      <p:sp>
        <p:nvSpPr>
          <p:cNvPr id="58405" name="TextovéPole 91"/>
          <p:cNvSpPr txBox="1">
            <a:spLocks noChangeArrowheads="1"/>
          </p:cNvSpPr>
          <p:nvPr/>
        </p:nvSpPr>
        <p:spPr bwMode="auto">
          <a:xfrm>
            <a:off x="4071938" y="152876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R</a:t>
            </a:r>
          </a:p>
        </p:txBody>
      </p:sp>
      <p:sp>
        <p:nvSpPr>
          <p:cNvPr id="58406" name="TextovéPole 92"/>
          <p:cNvSpPr txBox="1">
            <a:spLocks noChangeArrowheads="1"/>
          </p:cNvSpPr>
          <p:nvPr/>
        </p:nvSpPr>
        <p:spPr bwMode="auto">
          <a:xfrm>
            <a:off x="2643188" y="450056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V</a:t>
            </a:r>
          </a:p>
        </p:txBody>
      </p:sp>
      <p:sp>
        <p:nvSpPr>
          <p:cNvPr id="58407" name="TextovéPole 93"/>
          <p:cNvSpPr txBox="1">
            <a:spLocks noChangeArrowheads="1"/>
          </p:cNvSpPr>
          <p:nvPr/>
        </p:nvSpPr>
        <p:spPr bwMode="auto">
          <a:xfrm>
            <a:off x="2487613" y="16859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V</a:t>
            </a:r>
          </a:p>
        </p:txBody>
      </p:sp>
      <p:sp>
        <p:nvSpPr>
          <p:cNvPr id="58408" name="TextovéPole 94"/>
          <p:cNvSpPr txBox="1">
            <a:spLocks noChangeArrowheads="1"/>
          </p:cNvSpPr>
          <p:nvPr/>
        </p:nvSpPr>
        <p:spPr bwMode="auto">
          <a:xfrm>
            <a:off x="6788150" y="15716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V</a:t>
            </a:r>
          </a:p>
        </p:txBody>
      </p:sp>
      <p:sp>
        <p:nvSpPr>
          <p:cNvPr id="58409" name="TextovéPole 95"/>
          <p:cNvSpPr txBox="1">
            <a:spLocks noChangeArrowheads="1"/>
          </p:cNvSpPr>
          <p:nvPr/>
        </p:nvSpPr>
        <p:spPr bwMode="auto">
          <a:xfrm>
            <a:off x="7215188" y="51435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V</a:t>
            </a:r>
          </a:p>
        </p:txBody>
      </p:sp>
      <p:sp>
        <p:nvSpPr>
          <p:cNvPr id="58410" name="TextovéPole 97"/>
          <p:cNvSpPr txBox="1">
            <a:spLocks noChangeArrowheads="1"/>
          </p:cNvSpPr>
          <p:nvPr/>
        </p:nvSpPr>
        <p:spPr bwMode="auto">
          <a:xfrm>
            <a:off x="4522788" y="4071938"/>
            <a:ext cx="1620837" cy="369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Rozdíl tlaků/R</a:t>
            </a:r>
          </a:p>
        </p:txBody>
      </p:sp>
      <p:cxnSp>
        <p:nvCxnSpPr>
          <p:cNvPr id="100" name="Přímá spojovací šipka 99"/>
          <p:cNvCxnSpPr>
            <a:stCxn id="58410" idx="1"/>
          </p:cNvCxnSpPr>
          <p:nvPr/>
        </p:nvCxnSpPr>
        <p:spPr>
          <a:xfrm rot="10800000" flipV="1">
            <a:off x="4022725" y="4256088"/>
            <a:ext cx="500063" cy="887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šipka 101"/>
          <p:cNvCxnSpPr>
            <a:stCxn id="58410" idx="3"/>
          </p:cNvCxnSpPr>
          <p:nvPr/>
        </p:nvCxnSpPr>
        <p:spPr>
          <a:xfrm>
            <a:off x="6143625" y="4256088"/>
            <a:ext cx="450850" cy="815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šipka 106"/>
          <p:cNvCxnSpPr>
            <a:stCxn id="29" idx="0"/>
            <a:endCxn id="58410" idx="2"/>
          </p:cNvCxnSpPr>
          <p:nvPr/>
        </p:nvCxnSpPr>
        <p:spPr>
          <a:xfrm rot="16200000" flipV="1">
            <a:off x="5137150" y="4637088"/>
            <a:ext cx="415925" cy="254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šipka 109"/>
          <p:cNvCxnSpPr>
            <a:endCxn id="58410" idx="3"/>
          </p:cNvCxnSpPr>
          <p:nvPr/>
        </p:nvCxnSpPr>
        <p:spPr>
          <a:xfrm rot="10800000">
            <a:off x="6143625" y="4256088"/>
            <a:ext cx="1071563" cy="6731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šipka 111"/>
          <p:cNvCxnSpPr>
            <a:stCxn id="58400" idx="3"/>
            <a:endCxn id="58410" idx="1"/>
          </p:cNvCxnSpPr>
          <p:nvPr/>
        </p:nvCxnSpPr>
        <p:spPr>
          <a:xfrm flipV="1">
            <a:off x="3571875" y="4256088"/>
            <a:ext cx="950913" cy="4730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6" name="TextovéPole 112"/>
          <p:cNvSpPr txBox="1">
            <a:spLocks noChangeArrowheads="1"/>
          </p:cNvSpPr>
          <p:nvPr/>
        </p:nvSpPr>
        <p:spPr bwMode="auto">
          <a:xfrm>
            <a:off x="3451225" y="642938"/>
            <a:ext cx="1620838" cy="369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Rozdíl tlaků/R</a:t>
            </a:r>
          </a:p>
        </p:txBody>
      </p:sp>
      <p:cxnSp>
        <p:nvCxnSpPr>
          <p:cNvPr id="114" name="Přímá spojovací šipka 113"/>
          <p:cNvCxnSpPr>
            <a:stCxn id="58416" idx="1"/>
          </p:cNvCxnSpPr>
          <p:nvPr/>
        </p:nvCxnSpPr>
        <p:spPr>
          <a:xfrm rot="10800000" flipV="1">
            <a:off x="2951163" y="827088"/>
            <a:ext cx="500062" cy="887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šipka 114"/>
          <p:cNvCxnSpPr>
            <a:stCxn id="58416" idx="3"/>
          </p:cNvCxnSpPr>
          <p:nvPr/>
        </p:nvCxnSpPr>
        <p:spPr>
          <a:xfrm>
            <a:off x="5072063" y="827088"/>
            <a:ext cx="450850" cy="815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ovací šipka 115"/>
          <p:cNvCxnSpPr>
            <a:stCxn id="58405" idx="0"/>
            <a:endCxn id="58416" idx="2"/>
          </p:cNvCxnSpPr>
          <p:nvPr/>
        </p:nvCxnSpPr>
        <p:spPr>
          <a:xfrm rot="5400000" flipH="1" flipV="1">
            <a:off x="3997325" y="1265238"/>
            <a:ext cx="515938" cy="111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šipka 116"/>
          <p:cNvCxnSpPr>
            <a:endCxn id="58416" idx="3"/>
          </p:cNvCxnSpPr>
          <p:nvPr/>
        </p:nvCxnSpPr>
        <p:spPr>
          <a:xfrm rot="10800000">
            <a:off x="5072063" y="827088"/>
            <a:ext cx="1785937" cy="4587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>
            <a:endCxn id="58416" idx="1"/>
          </p:cNvCxnSpPr>
          <p:nvPr/>
        </p:nvCxnSpPr>
        <p:spPr>
          <a:xfrm flipV="1">
            <a:off x="2571750" y="827088"/>
            <a:ext cx="879475" cy="6461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G:\Guyton&amp;Hallpdf\AllImagesFromTextbook of Medical Physiology 12E\S9781416045748-020-f004.jpg"/>
          <p:cNvPicPr>
            <a:picLocks noChangeAspect="1" noChangeArrowheads="1"/>
          </p:cNvPicPr>
          <p:nvPr/>
        </p:nvPicPr>
        <p:blipFill>
          <a:blip r:embed="rId4" cstate="print"/>
          <a:srcRect b="4421"/>
          <a:stretch>
            <a:fillRect/>
          </a:stretch>
        </p:blipFill>
        <p:spPr bwMode="auto">
          <a:xfrm>
            <a:off x="3563888" y="2060848"/>
            <a:ext cx="1742189" cy="1802507"/>
          </a:xfrm>
          <a:prstGeom prst="rect">
            <a:avLst/>
          </a:prstGeom>
          <a:noFill/>
        </p:spPr>
      </p:pic>
      <p:pic>
        <p:nvPicPr>
          <p:cNvPr id="51" name="Picture 2" descr="G:\Guyton&amp;Hallpdf\AllImagesFromTextbook of Medical Physiology 12E\S9781416045748-020-f004.jpg"/>
          <p:cNvPicPr>
            <a:picLocks noChangeAspect="1" noChangeArrowheads="1"/>
          </p:cNvPicPr>
          <p:nvPr/>
        </p:nvPicPr>
        <p:blipFill>
          <a:blip r:embed="rId4" cstate="print"/>
          <a:srcRect b="4421"/>
          <a:stretch>
            <a:fillRect/>
          </a:stretch>
        </p:blipFill>
        <p:spPr bwMode="auto">
          <a:xfrm>
            <a:off x="7708902" y="0"/>
            <a:ext cx="1435098" cy="1484784"/>
          </a:xfrm>
          <a:prstGeom prst="rect">
            <a:avLst/>
          </a:prstGeom>
          <a:noFill/>
        </p:spPr>
      </p:pic>
      <p:sp>
        <p:nvSpPr>
          <p:cNvPr id="52" name="Rectangle 1"/>
          <p:cNvSpPr txBox="1">
            <a:spLocks noChangeArrowheads="1"/>
          </p:cNvSpPr>
          <p:nvPr/>
        </p:nvSpPr>
        <p:spPr>
          <a:xfrm>
            <a:off x="179512" y="-27384"/>
            <a:ext cx="7364288" cy="6480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Příklad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cs-CZ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cirkulace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1700808"/>
            <a:ext cx="36003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Objem krve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4077072"/>
            <a:ext cx="360039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Objem extracelulární tekutiny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4077072"/>
            <a:ext cx="316835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Arteriální tlak</a:t>
            </a:r>
            <a:endParaRPr lang="cs-CZ" sz="2400" dirty="0"/>
          </a:p>
        </p:txBody>
      </p:sp>
      <p:sp>
        <p:nvSpPr>
          <p:cNvPr id="5" name="Obousměrná svislá šipka 4"/>
          <p:cNvSpPr/>
          <p:nvPr/>
        </p:nvSpPr>
        <p:spPr>
          <a:xfrm rot="1862686">
            <a:off x="2896812" y="2188071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 rot="19009393">
            <a:off x="5307243" y="2061465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ousměrná svislá šipka 6"/>
          <p:cNvSpPr/>
          <p:nvPr/>
        </p:nvSpPr>
        <p:spPr>
          <a:xfrm rot="16200000">
            <a:off x="4286943" y="3426025"/>
            <a:ext cx="714131" cy="172819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179512" y="-27384"/>
            <a:ext cx="7364288" cy="6480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Příklad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cs-CZ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cirkulace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G:\Guyton&amp;Hallpdf\AllImagesFromTextbook of Medical Physiology 12E\S9781416045748-029-f013.jpg"/>
          <p:cNvPicPr>
            <a:picLocks noChangeAspect="1" noChangeArrowheads="1"/>
          </p:cNvPicPr>
          <p:nvPr/>
        </p:nvPicPr>
        <p:blipFill>
          <a:blip r:embed="rId2" cstate="print"/>
          <a:srcRect b="5333"/>
          <a:stretch>
            <a:fillRect/>
          </a:stretch>
        </p:blipFill>
        <p:spPr bwMode="auto">
          <a:xfrm>
            <a:off x="0" y="980728"/>
            <a:ext cx="9023236" cy="5904656"/>
          </a:xfrm>
          <a:prstGeom prst="rect">
            <a:avLst/>
          </a:prstGeom>
          <a:noFill/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79512" y="-27384"/>
            <a:ext cx="7364288" cy="6480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Příklad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cs-CZ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cirkulace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G:\Guyton&amp;Hallpdf\AllImagesFromTextbook of Medical Physiology 12E\S9781416045748-029-f014.jpg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82320" y="1196752"/>
            <a:ext cx="9061680" cy="5688632"/>
          </a:xfrm>
          <a:prstGeom prst="rect">
            <a:avLst/>
          </a:prstGeom>
          <a:noFill/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79512" y="-27384"/>
            <a:ext cx="7364288" cy="64807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Příklad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cs-CZ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cirkulace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2" cstate="print"/>
          <a:srcRect b="35656"/>
          <a:stretch>
            <a:fillRect/>
          </a:stretch>
        </p:blipFill>
        <p:spPr bwMode="auto">
          <a:xfrm>
            <a:off x="0" y="620689"/>
            <a:ext cx="9144000" cy="623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Fyzikální analogie při modelování cirkulace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4344" b="-3714"/>
          <a:stretch>
            <a:fillRect/>
          </a:stretch>
        </p:blipFill>
        <p:spPr bwMode="auto">
          <a:xfrm>
            <a:off x="0" y="1700808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Fyzikální analogie při modelování cirkulace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192" y="-27384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Přímá spojovací šipka 33"/>
          <p:cNvCxnSpPr/>
          <p:nvPr/>
        </p:nvCxnSpPr>
        <p:spPr>
          <a:xfrm>
            <a:off x="2411760" y="486916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372" y="-243409"/>
            <a:ext cx="8219256" cy="1008113"/>
          </a:xfrm>
        </p:spPr>
        <p:txBody>
          <a:bodyPr/>
          <a:lstStyle/>
          <a:p>
            <a:r>
              <a:rPr lang="cs-CZ" dirty="0" smtClean="0"/>
              <a:t>Modelování fyzikálního světa - analogie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64088" y="184482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 = </a:t>
            </a:r>
            <a:r>
              <a:rPr lang="cs-CZ" dirty="0" err="1" smtClean="0"/>
              <a:t>vR</a:t>
            </a:r>
            <a:r>
              <a:rPr lang="cs-CZ" baseline="-25000" dirty="0" err="1" smtClean="0"/>
              <a:t>m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20072" y="305966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dP</a:t>
            </a:r>
            <a:r>
              <a:rPr lang="cs-CZ" dirty="0" smtClean="0"/>
              <a:t> = QR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48064" y="442782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dT</a:t>
            </a:r>
            <a:r>
              <a:rPr lang="cs-CZ" dirty="0" smtClean="0"/>
              <a:t> = QR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97011" y="615601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dc</a:t>
            </a:r>
            <a:r>
              <a:rPr lang="cs-CZ" dirty="0" smtClean="0"/>
              <a:t> = </a:t>
            </a:r>
            <a:r>
              <a:rPr lang="cs-CZ" dirty="0" err="1" smtClean="0"/>
              <a:t>QR</a:t>
            </a:r>
            <a:r>
              <a:rPr lang="cs-CZ" baseline="-25000" dirty="0" err="1" smtClean="0"/>
              <a:t>c</a:t>
            </a:r>
            <a:endParaRPr lang="cs-CZ" baseline="-25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547500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Mechanická doména</a:t>
            </a:r>
            <a:endParaRPr lang="cs-CZ" dirty="0"/>
          </a:p>
        </p:txBody>
      </p:sp>
      <p:grpSp>
        <p:nvGrpSpPr>
          <p:cNvPr id="9" name="Skupina 165"/>
          <p:cNvGrpSpPr/>
          <p:nvPr/>
        </p:nvGrpSpPr>
        <p:grpSpPr>
          <a:xfrm>
            <a:off x="3203848" y="1700808"/>
            <a:ext cx="1296144" cy="576064"/>
            <a:chOff x="1979712" y="4454256"/>
            <a:chExt cx="1296144" cy="576064"/>
          </a:xfrm>
        </p:grpSpPr>
        <p:grpSp>
          <p:nvGrpSpPr>
            <p:cNvPr id="10" name="Skupina 145"/>
            <p:cNvGrpSpPr/>
            <p:nvPr/>
          </p:nvGrpSpPr>
          <p:grpSpPr>
            <a:xfrm>
              <a:off x="2402616" y="4454256"/>
              <a:ext cx="246123" cy="576064"/>
              <a:chOff x="2483768" y="4509120"/>
              <a:chExt cx="246123" cy="576064"/>
            </a:xfrm>
          </p:grpSpPr>
          <p:cxnSp>
            <p:nvCxnSpPr>
              <p:cNvPr id="13" name="Přímá spojovací čára 12"/>
              <p:cNvCxnSpPr/>
              <p:nvPr/>
            </p:nvCxnSpPr>
            <p:spPr>
              <a:xfrm flipV="1">
                <a:off x="2609496" y="4605131"/>
                <a:ext cx="0" cy="365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flipV="1">
                <a:off x="2717699" y="4509120"/>
                <a:ext cx="0" cy="5760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/>
              <p:cNvCxnSpPr/>
              <p:nvPr/>
            </p:nvCxnSpPr>
            <p:spPr>
              <a:xfrm flipH="1">
                <a:off x="2489864" y="454188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čára 15"/>
              <p:cNvCxnSpPr/>
              <p:nvPr/>
            </p:nvCxnSpPr>
            <p:spPr>
              <a:xfrm flipH="1">
                <a:off x="2483768" y="504327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Přímá spojovací čára 10"/>
            <p:cNvCxnSpPr/>
            <p:nvPr/>
          </p:nvCxnSpPr>
          <p:spPr>
            <a:xfrm>
              <a:off x="1979712" y="473428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2681504" y="4725144"/>
              <a:ext cx="5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Šipka doprava 16"/>
          <p:cNvSpPr/>
          <p:nvPr/>
        </p:nvSpPr>
        <p:spPr>
          <a:xfrm flipH="1">
            <a:off x="2483768" y="1752178"/>
            <a:ext cx="720080" cy="452686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3275856" y="2492896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563888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21" name="Plechovka 20"/>
          <p:cNvSpPr/>
          <p:nvPr/>
        </p:nvSpPr>
        <p:spPr>
          <a:xfrm rot="16200000" flipV="1">
            <a:off x="2951820" y="2456892"/>
            <a:ext cx="720080" cy="19442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87824" y="306896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555776" y="378904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dP</a:t>
            </a:r>
            <a:r>
              <a:rPr lang="cs-CZ" dirty="0" smtClean="0"/>
              <a:t> = P</a:t>
            </a:r>
            <a:r>
              <a:rPr lang="cs-CZ" baseline="-25000" dirty="0" smtClean="0"/>
              <a:t>1</a:t>
            </a:r>
            <a:r>
              <a:rPr lang="cs-CZ" dirty="0" smtClean="0"/>
              <a:t>-P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339752" y="34197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491880" y="34290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27" name="Přímá spojovací šipka 26"/>
          <p:cNvCxnSpPr/>
          <p:nvPr/>
        </p:nvCxnSpPr>
        <p:spPr>
          <a:xfrm flipH="1">
            <a:off x="2915816" y="342900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5496" y="4365104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Termodynamická doména</a:t>
            </a:r>
            <a:endParaRPr lang="cs-CZ" dirty="0"/>
          </a:p>
        </p:txBody>
      </p:sp>
      <p:sp>
        <p:nvSpPr>
          <p:cNvPr id="29" name="Krychle 28"/>
          <p:cNvSpPr/>
          <p:nvPr/>
        </p:nvSpPr>
        <p:spPr>
          <a:xfrm>
            <a:off x="3059832" y="4149080"/>
            <a:ext cx="720080" cy="1440160"/>
          </a:xfrm>
          <a:prstGeom prst="cube">
            <a:avLst>
              <a:gd name="adj" fmla="val 67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1619672" y="52292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dT</a:t>
            </a:r>
            <a:r>
              <a:rPr lang="cs-CZ" dirty="0" smtClean="0"/>
              <a:t>= t°</a:t>
            </a:r>
            <a:r>
              <a:rPr lang="cs-CZ" baseline="-25000" dirty="0" smtClean="0"/>
              <a:t>1</a:t>
            </a:r>
            <a:r>
              <a:rPr lang="cs-CZ" dirty="0" smtClean="0"/>
              <a:t>-t°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779912" y="45091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cxnSp>
        <p:nvCxnSpPr>
          <p:cNvPr id="33" name="Přímá spojovací šipka 32"/>
          <p:cNvCxnSpPr/>
          <p:nvPr/>
        </p:nvCxnSpPr>
        <p:spPr>
          <a:xfrm>
            <a:off x="3491880" y="486916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79512" y="5867980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Chemická doména</a:t>
            </a:r>
            <a:endParaRPr lang="cs-CZ" dirty="0"/>
          </a:p>
        </p:txBody>
      </p:sp>
      <p:sp>
        <p:nvSpPr>
          <p:cNvPr id="36" name="Plechovka 35"/>
          <p:cNvSpPr/>
          <p:nvPr/>
        </p:nvSpPr>
        <p:spPr>
          <a:xfrm rot="16200000" flipV="1">
            <a:off x="2915816" y="5420108"/>
            <a:ext cx="720080" cy="1872208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Elipsa 36"/>
          <p:cNvSpPr/>
          <p:nvPr/>
        </p:nvSpPr>
        <p:spPr>
          <a:xfrm>
            <a:off x="3131840" y="6021288"/>
            <a:ext cx="2880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3347864" y="601199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baseline="-25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27584" y="638132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dc</a:t>
            </a:r>
            <a:r>
              <a:rPr lang="cs-CZ" dirty="0" smtClean="0"/>
              <a:t> = c</a:t>
            </a:r>
            <a:r>
              <a:rPr lang="cs-CZ" baseline="-25000" dirty="0" smtClean="0"/>
              <a:t>1</a:t>
            </a:r>
            <a:r>
              <a:rPr lang="cs-CZ" dirty="0" smtClean="0"/>
              <a:t>-c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492152" y="637203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644280" y="637203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3275856" y="638132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3059832" y="6381328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5496" y="3059668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Hydraulická doména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07504" y="76470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Elektrická doména</a:t>
            </a:r>
            <a:endParaRPr lang="cs-CZ" dirty="0"/>
          </a:p>
        </p:txBody>
      </p:sp>
      <p:sp>
        <p:nvSpPr>
          <p:cNvPr id="48" name="Obdélník 47"/>
          <p:cNvSpPr/>
          <p:nvPr/>
        </p:nvSpPr>
        <p:spPr>
          <a:xfrm>
            <a:off x="3059832" y="764704"/>
            <a:ext cx="100811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296391" y="83671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r>
              <a:rPr lang="cs-CZ" dirty="0" err="1" smtClean="0"/>
              <a:t>R</a:t>
            </a:r>
            <a:endParaRPr lang="cs-CZ" baseline="-250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987199" y="11154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dirty="0" smtClean="0"/>
              <a:t> = u</a:t>
            </a:r>
            <a:r>
              <a:rPr lang="cs-CZ" baseline="-25000" dirty="0" smtClean="0"/>
              <a:t>1</a:t>
            </a:r>
            <a:r>
              <a:rPr lang="cs-CZ" dirty="0" smtClean="0"/>
              <a:t>-u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627784" y="54868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4044546" y="54868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4644654" y="6834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endParaRPr lang="cs-CZ" baseline="-25000" dirty="0"/>
          </a:p>
        </p:txBody>
      </p:sp>
      <p:cxnSp>
        <p:nvCxnSpPr>
          <p:cNvPr id="57" name="Přímá spojovací čára 56"/>
          <p:cNvCxnSpPr/>
          <p:nvPr/>
        </p:nvCxnSpPr>
        <p:spPr>
          <a:xfrm>
            <a:off x="2616061" y="94388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>
            <a:off x="4067944" y="93216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6660232" y="1951672"/>
            <a:ext cx="248376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Zobecněné úsilí „e“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Zobecněný tok  „f“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e=</a:t>
            </a:r>
            <a:r>
              <a:rPr lang="cs-CZ" b="1" dirty="0" err="1" smtClean="0">
                <a:solidFill>
                  <a:srgbClr val="FF0000"/>
                </a:solidFill>
              </a:rPr>
              <a:t>rf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7" grpId="0" animBg="1"/>
      <p:bldP spid="20" grpId="0"/>
      <p:bldP spid="21" grpId="0" animBg="1"/>
      <p:bldP spid="22" grpId="0"/>
      <p:bldP spid="23" grpId="0"/>
      <p:bldP spid="24" grpId="0"/>
      <p:bldP spid="25" grpId="0"/>
      <p:bldP spid="28" grpId="0"/>
      <p:bldP spid="29" grpId="0" animBg="1"/>
      <p:bldP spid="30" grpId="0"/>
      <p:bldP spid="31" grpId="0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8" grpId="0"/>
      <p:bldP spid="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462372" y="-243409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fyzikálního světa - analogie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764704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Elektrická doména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 rot="16200000">
            <a:off x="2771800" y="692696"/>
            <a:ext cx="864096" cy="1008112"/>
            <a:chOff x="5292080" y="908720"/>
            <a:chExt cx="864096" cy="1008112"/>
          </a:xfrm>
        </p:grpSpPr>
        <p:grpSp>
          <p:nvGrpSpPr>
            <p:cNvPr id="7" name="Skupina 181"/>
            <p:cNvGrpSpPr/>
            <p:nvPr/>
          </p:nvGrpSpPr>
          <p:grpSpPr>
            <a:xfrm>
              <a:off x="5292080" y="1253397"/>
              <a:ext cx="864096" cy="152400"/>
              <a:chOff x="4139952" y="3140968"/>
              <a:chExt cx="864096" cy="152400"/>
            </a:xfrm>
          </p:grpSpPr>
          <p:cxnSp>
            <p:nvCxnSpPr>
              <p:cNvPr id="8" name="Přímá spojovací čára 7"/>
              <p:cNvCxnSpPr/>
              <p:nvPr/>
            </p:nvCxnSpPr>
            <p:spPr>
              <a:xfrm>
                <a:off x="4139952" y="31409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ovací čára 8"/>
              <p:cNvCxnSpPr/>
              <p:nvPr/>
            </p:nvCxnSpPr>
            <p:spPr>
              <a:xfrm>
                <a:off x="4139952" y="3293368"/>
                <a:ext cx="86409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Přímá spojovací čára 9"/>
            <p:cNvCxnSpPr/>
            <p:nvPr/>
          </p:nvCxnSpPr>
          <p:spPr>
            <a:xfrm flipV="1">
              <a:off x="5724128" y="908720"/>
              <a:ext cx="0" cy="3446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 flipV="1">
              <a:off x="5724128" y="1412777"/>
              <a:ext cx="0" cy="5040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>
            <a:off x="4283968" y="62068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Q=C *</a:t>
            </a:r>
            <a:r>
              <a:rPr lang="cs-CZ" dirty="0" err="1" smtClean="0"/>
              <a:t>u</a:t>
            </a:r>
            <a:r>
              <a:rPr lang="cs-CZ" baseline="-25000" dirty="0" err="1" smtClean="0"/>
              <a:t>C</a:t>
            </a:r>
            <a:r>
              <a:rPr lang="cs-CZ" baseline="-25000" dirty="0" smtClean="0"/>
              <a:t> </a:t>
            </a:r>
            <a:r>
              <a:rPr lang="cs-CZ" dirty="0" smtClean="0"/>
              <a:t>  </a:t>
            </a:r>
            <a:endParaRPr lang="cs-CZ" baseline="-25000" dirty="0"/>
          </a:p>
        </p:txBody>
      </p:sp>
      <p:grpSp>
        <p:nvGrpSpPr>
          <p:cNvPr id="68" name="Skupina 67"/>
          <p:cNvGrpSpPr/>
          <p:nvPr/>
        </p:nvGrpSpPr>
        <p:grpSpPr>
          <a:xfrm>
            <a:off x="4283968" y="971436"/>
            <a:ext cx="2872344" cy="729372"/>
            <a:chOff x="4283968" y="971436"/>
            <a:chExt cx="2872344" cy="729372"/>
          </a:xfrm>
        </p:grpSpPr>
        <p:grpSp>
          <p:nvGrpSpPr>
            <p:cNvPr id="57" name="Skupina 56"/>
            <p:cNvGrpSpPr/>
            <p:nvPr/>
          </p:nvGrpSpPr>
          <p:grpSpPr>
            <a:xfrm>
              <a:off x="4283968" y="980728"/>
              <a:ext cx="2872344" cy="720080"/>
              <a:chOff x="4283968" y="980728"/>
              <a:chExt cx="2872344" cy="720080"/>
            </a:xfrm>
          </p:grpSpPr>
          <p:sp>
            <p:nvSpPr>
              <p:cNvPr id="16" name="TextovéPole 15"/>
              <p:cNvSpPr txBox="1"/>
              <p:nvPr/>
            </p:nvSpPr>
            <p:spPr>
              <a:xfrm>
                <a:off x="4860032" y="980728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  <p:grpSp>
            <p:nvGrpSpPr>
              <p:cNvPr id="48" name="Skupina 47"/>
              <p:cNvGrpSpPr/>
              <p:nvPr/>
            </p:nvGrpSpPr>
            <p:grpSpPr>
              <a:xfrm>
                <a:off x="4283968" y="1124744"/>
                <a:ext cx="2872344" cy="576064"/>
                <a:chOff x="4283968" y="1124744"/>
                <a:chExt cx="2872344" cy="576064"/>
              </a:xfrm>
            </p:grpSpPr>
            <p:sp>
              <p:nvSpPr>
                <p:cNvPr id="14" name="TextovéPole 13"/>
                <p:cNvSpPr txBox="1"/>
                <p:nvPr/>
              </p:nvSpPr>
              <p:spPr>
                <a:xfrm>
                  <a:off x="4283968" y="1187460"/>
                  <a:ext cx="1447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err="1" smtClean="0"/>
                    <a:t>u</a:t>
                  </a:r>
                  <a:r>
                    <a:rPr lang="cs-CZ" baseline="-25000" dirty="0" err="1" smtClean="0"/>
                    <a:t>C</a:t>
                  </a:r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=         Q   </a:t>
                  </a:r>
                  <a:endParaRPr lang="cs-CZ" baseline="-25000" dirty="0"/>
                </a:p>
              </p:txBody>
            </p:sp>
            <p:cxnSp>
              <p:nvCxnSpPr>
                <p:cNvPr id="17" name="Přímá spojovací čára 16"/>
                <p:cNvCxnSpPr/>
                <p:nvPr/>
              </p:nvCxnSpPr>
              <p:spPr>
                <a:xfrm>
                  <a:off x="4860032" y="1340768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ovéPole 17"/>
                <p:cNvSpPr txBox="1"/>
                <p:nvPr/>
              </p:nvSpPr>
              <p:spPr>
                <a:xfrm>
                  <a:off x="4815922" y="1331476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C</a:t>
                  </a:r>
                  <a:endParaRPr lang="cs-CZ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508104" y="1196752"/>
                  <a:ext cx="16482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=             </a:t>
                  </a:r>
                  <a:r>
                    <a:rPr lang="cs-CZ" dirty="0" err="1" smtClean="0"/>
                    <a:t>i</a:t>
                  </a:r>
                  <a:r>
                    <a:rPr lang="cs-CZ" baseline="-25000" dirty="0" err="1" smtClean="0"/>
                    <a:t>C</a:t>
                  </a:r>
                  <a:r>
                    <a:rPr lang="cs-CZ" dirty="0" smtClean="0"/>
                    <a:t> </a:t>
                  </a:r>
                  <a:r>
                    <a:rPr lang="cs-CZ" dirty="0" err="1" smtClean="0"/>
                    <a:t>dt</a:t>
                  </a:r>
                  <a:r>
                    <a:rPr lang="cs-CZ" dirty="0" smtClean="0"/>
                    <a:t>  </a:t>
                  </a:r>
                  <a:endParaRPr lang="cs-CZ" baseline="-25000" dirty="0"/>
                </a:p>
              </p:txBody>
            </p:sp>
            <p:sp>
              <p:nvSpPr>
                <p:cNvPr id="21" name="Volný tvar 20"/>
                <p:cNvSpPr/>
                <p:nvPr/>
              </p:nvSpPr>
              <p:spPr>
                <a:xfrm>
                  <a:off x="6228184" y="1124744"/>
                  <a:ext cx="173736" cy="453392"/>
                </a:xfrm>
                <a:custGeom>
                  <a:avLst/>
                  <a:gdLst>
                    <a:gd name="connsiteX0" fmla="*/ 173736 w 173736"/>
                    <a:gd name="connsiteY0" fmla="*/ 68580 h 597408"/>
                    <a:gd name="connsiteX1" fmla="*/ 118872 w 173736"/>
                    <a:gd name="connsiteY1" fmla="*/ 41148 h 597408"/>
                    <a:gd name="connsiteX2" fmla="*/ 91440 w 173736"/>
                    <a:gd name="connsiteY2" fmla="*/ 315468 h 597408"/>
                    <a:gd name="connsiteX3" fmla="*/ 64008 w 173736"/>
                    <a:gd name="connsiteY3" fmla="*/ 562356 h 597408"/>
                    <a:gd name="connsiteX4" fmla="*/ 0 w 173736"/>
                    <a:gd name="connsiteY4" fmla="*/ 525780 h 59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736" h="597408">
                      <a:moveTo>
                        <a:pt x="173736" y="68580"/>
                      </a:moveTo>
                      <a:cubicBezTo>
                        <a:pt x="153162" y="34290"/>
                        <a:pt x="132588" y="0"/>
                        <a:pt x="118872" y="41148"/>
                      </a:cubicBezTo>
                      <a:cubicBezTo>
                        <a:pt x="105156" y="82296"/>
                        <a:pt x="100584" y="228600"/>
                        <a:pt x="91440" y="315468"/>
                      </a:cubicBezTo>
                      <a:cubicBezTo>
                        <a:pt x="82296" y="402336"/>
                        <a:pt x="79248" y="527304"/>
                        <a:pt x="64008" y="562356"/>
                      </a:cubicBezTo>
                      <a:cubicBezTo>
                        <a:pt x="48768" y="597408"/>
                        <a:pt x="24384" y="561594"/>
                        <a:pt x="0" y="52578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2" name="Přímá spojovací čára 21"/>
                <p:cNvCxnSpPr/>
                <p:nvPr/>
              </p:nvCxnSpPr>
              <p:spPr>
                <a:xfrm>
                  <a:off x="5868144" y="1340768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ovéPole 22"/>
                <p:cNvSpPr txBox="1"/>
                <p:nvPr/>
              </p:nvSpPr>
              <p:spPr>
                <a:xfrm>
                  <a:off x="5796136" y="1331476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C</a:t>
                  </a:r>
                  <a:endParaRPr lang="cs-CZ" dirty="0"/>
                </a:p>
              </p:txBody>
            </p:sp>
          </p:grpSp>
        </p:grpSp>
        <p:sp>
          <p:nvSpPr>
            <p:cNvPr id="24" name="TextovéPole 23"/>
            <p:cNvSpPr txBox="1"/>
            <p:nvPr/>
          </p:nvSpPr>
          <p:spPr>
            <a:xfrm>
              <a:off x="5868144" y="97143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</p:grpSp>
      <p:grpSp>
        <p:nvGrpSpPr>
          <p:cNvPr id="137" name="Skupina 136"/>
          <p:cNvGrpSpPr/>
          <p:nvPr/>
        </p:nvGrpSpPr>
        <p:grpSpPr>
          <a:xfrm>
            <a:off x="107504" y="1700808"/>
            <a:ext cx="7168906" cy="1152128"/>
            <a:chOff x="107504" y="1700808"/>
            <a:chExt cx="7168906" cy="1152128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107504" y="1700808"/>
              <a:ext cx="2299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Mechanická doména</a:t>
              </a:r>
              <a:endParaRPr lang="cs-CZ" dirty="0"/>
            </a:p>
          </p:txBody>
        </p:sp>
        <p:grpSp>
          <p:nvGrpSpPr>
            <p:cNvPr id="139" name="Skupina 164"/>
            <p:cNvGrpSpPr/>
            <p:nvPr/>
          </p:nvGrpSpPr>
          <p:grpSpPr>
            <a:xfrm>
              <a:off x="2690648" y="2116846"/>
              <a:ext cx="1377296" cy="232034"/>
              <a:chOff x="1970568" y="5471512"/>
              <a:chExt cx="1377296" cy="232034"/>
            </a:xfrm>
          </p:grpSpPr>
          <p:grpSp>
            <p:nvGrpSpPr>
              <p:cNvPr id="159" name="Skupina 18"/>
              <p:cNvGrpSpPr/>
              <p:nvPr/>
            </p:nvGrpSpPr>
            <p:grpSpPr>
              <a:xfrm>
                <a:off x="2186592" y="5471512"/>
                <a:ext cx="801232" cy="232034"/>
                <a:chOff x="3203848" y="3701021"/>
                <a:chExt cx="1800200" cy="248046"/>
              </a:xfrm>
            </p:grpSpPr>
            <p:sp>
              <p:nvSpPr>
                <p:cNvPr id="162" name="Volný tvar 161"/>
                <p:cNvSpPr/>
                <p:nvPr/>
              </p:nvSpPr>
              <p:spPr>
                <a:xfrm>
                  <a:off x="3203848" y="3701021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Volný tvar 162"/>
                <p:cNvSpPr/>
                <p:nvPr/>
              </p:nvSpPr>
              <p:spPr>
                <a:xfrm>
                  <a:off x="356388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4" name="Volný tvar 163"/>
                <p:cNvSpPr/>
                <p:nvPr/>
              </p:nvSpPr>
              <p:spPr>
                <a:xfrm>
                  <a:off x="392392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396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644008" y="3717032"/>
                  <a:ext cx="360040" cy="232035"/>
                </a:xfrm>
                <a:custGeom>
                  <a:avLst/>
                  <a:gdLst>
                    <a:gd name="connsiteX0" fmla="*/ 0 w 557784"/>
                    <a:gd name="connsiteY0" fmla="*/ 373380 h 409956"/>
                    <a:gd name="connsiteX1" fmla="*/ 164592 w 557784"/>
                    <a:gd name="connsiteY1" fmla="*/ 89916 h 409956"/>
                    <a:gd name="connsiteX2" fmla="*/ 420624 w 557784"/>
                    <a:gd name="connsiteY2" fmla="*/ 53340 h 409956"/>
                    <a:gd name="connsiteX3" fmla="*/ 557784 w 557784"/>
                    <a:gd name="connsiteY3" fmla="*/ 409956 h 409956"/>
                    <a:gd name="connsiteX0" fmla="*/ 0 w 557784"/>
                    <a:gd name="connsiteY0" fmla="*/ 349380 h 385956"/>
                    <a:gd name="connsiteX1" fmla="*/ 164592 w 557784"/>
                    <a:gd name="connsiteY1" fmla="*/ 65916 h 385956"/>
                    <a:gd name="connsiteX2" fmla="*/ 426360 w 557784"/>
                    <a:gd name="connsiteY2" fmla="*/ 53340 h 385956"/>
                    <a:gd name="connsiteX3" fmla="*/ 557784 w 557784"/>
                    <a:gd name="connsiteY3" fmla="*/ 385956 h 385956"/>
                    <a:gd name="connsiteX0" fmla="*/ 0 w 557784"/>
                    <a:gd name="connsiteY0" fmla="*/ 339475 h 376051"/>
                    <a:gd name="connsiteX1" fmla="*/ 138328 w 557784"/>
                    <a:gd name="connsiteY1" fmla="*/ 115443 h 376051"/>
                    <a:gd name="connsiteX2" fmla="*/ 426360 w 557784"/>
                    <a:gd name="connsiteY2" fmla="*/ 43435 h 376051"/>
                    <a:gd name="connsiteX3" fmla="*/ 557784 w 557784"/>
                    <a:gd name="connsiteY3" fmla="*/ 376051 h 376051"/>
                    <a:gd name="connsiteX0" fmla="*/ 0 w 557784"/>
                    <a:gd name="connsiteY0" fmla="*/ 267467 h 304043"/>
                    <a:gd name="connsiteX1" fmla="*/ 138328 w 557784"/>
                    <a:gd name="connsiteY1" fmla="*/ 43435 h 304043"/>
                    <a:gd name="connsiteX2" fmla="*/ 426360 w 557784"/>
                    <a:gd name="connsiteY2" fmla="*/ 43435 h 304043"/>
                    <a:gd name="connsiteX3" fmla="*/ 557784 w 557784"/>
                    <a:gd name="connsiteY3" fmla="*/ 304043 h 3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7784" h="304043">
                      <a:moveTo>
                        <a:pt x="0" y="267467"/>
                      </a:moveTo>
                      <a:cubicBezTo>
                        <a:pt x="47244" y="152405"/>
                        <a:pt x="67268" y="80774"/>
                        <a:pt x="138328" y="43435"/>
                      </a:cubicBezTo>
                      <a:cubicBezTo>
                        <a:pt x="209388" y="6096"/>
                        <a:pt x="356451" y="0"/>
                        <a:pt x="426360" y="43435"/>
                      </a:cubicBezTo>
                      <a:cubicBezTo>
                        <a:pt x="496269" y="86870"/>
                        <a:pt x="521970" y="152405"/>
                        <a:pt x="557784" y="30404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60" name="Přímá spojovací čára 159"/>
              <p:cNvCxnSpPr/>
              <p:nvPr/>
            </p:nvCxnSpPr>
            <p:spPr>
              <a:xfrm>
                <a:off x="1970568" y="5661248"/>
                <a:ext cx="216024" cy="12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Přímá spojovací čára 160"/>
              <p:cNvCxnSpPr/>
              <p:nvPr/>
            </p:nvCxnSpPr>
            <p:spPr>
              <a:xfrm>
                <a:off x="2979824" y="5688680"/>
                <a:ext cx="368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ovéPole 139"/>
            <p:cNvSpPr txBox="1"/>
            <p:nvPr/>
          </p:nvSpPr>
          <p:spPr>
            <a:xfrm>
              <a:off x="2771800" y="226758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pružina</a:t>
              </a:r>
              <a:endParaRPr lang="cs-CZ" i="1" dirty="0"/>
            </a:p>
          </p:txBody>
        </p:sp>
        <p:sp>
          <p:nvSpPr>
            <p:cNvPr id="141" name="Šipka doprava 140"/>
            <p:cNvSpPr/>
            <p:nvPr/>
          </p:nvSpPr>
          <p:spPr>
            <a:xfrm flipH="1">
              <a:off x="2051720" y="2040210"/>
              <a:ext cx="720080" cy="452686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F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4067944" y="1916832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3" name="Přímá spojovací čára 142"/>
            <p:cNvCxnSpPr/>
            <p:nvPr/>
          </p:nvCxnSpPr>
          <p:spPr>
            <a:xfrm>
              <a:off x="2699792" y="2708920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ovéPole 143"/>
            <p:cNvSpPr txBox="1"/>
            <p:nvPr/>
          </p:nvSpPr>
          <p:spPr>
            <a:xfrm>
              <a:off x="2902162" y="24208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x</a:t>
              </a:r>
              <a:endParaRPr lang="cs-CZ" i="1" dirty="0"/>
            </a:p>
          </p:txBody>
        </p:sp>
        <p:sp>
          <p:nvSpPr>
            <p:cNvPr id="145" name="TextovéPole 144"/>
            <p:cNvSpPr txBox="1"/>
            <p:nvPr/>
          </p:nvSpPr>
          <p:spPr>
            <a:xfrm>
              <a:off x="4427984" y="1916832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x=C *F</a:t>
              </a:r>
              <a:r>
                <a:rPr lang="cs-CZ" baseline="-25000" dirty="0" smtClean="0"/>
                <a:t> 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grpSp>
          <p:nvGrpSpPr>
            <p:cNvPr id="146" name="Skupina 68"/>
            <p:cNvGrpSpPr/>
            <p:nvPr/>
          </p:nvGrpSpPr>
          <p:grpSpPr>
            <a:xfrm>
              <a:off x="4355976" y="2123564"/>
              <a:ext cx="2920434" cy="729372"/>
              <a:chOff x="4283968" y="971436"/>
              <a:chExt cx="2920434" cy="729372"/>
            </a:xfrm>
          </p:grpSpPr>
          <p:grpSp>
            <p:nvGrpSpPr>
              <p:cNvPr id="148" name="Skupina 69"/>
              <p:cNvGrpSpPr/>
              <p:nvPr/>
            </p:nvGrpSpPr>
            <p:grpSpPr>
              <a:xfrm>
                <a:off x="4283968" y="980728"/>
                <a:ext cx="2920434" cy="720080"/>
                <a:chOff x="4283968" y="980728"/>
                <a:chExt cx="2920434" cy="720080"/>
              </a:xfrm>
            </p:grpSpPr>
            <p:sp>
              <p:nvSpPr>
                <p:cNvPr id="150" name="TextovéPole 149"/>
                <p:cNvSpPr txBox="1"/>
                <p:nvPr/>
              </p:nvSpPr>
              <p:spPr>
                <a:xfrm>
                  <a:off x="4860032" y="980728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1</a:t>
                  </a:r>
                  <a:endParaRPr lang="cs-CZ" dirty="0"/>
                </a:p>
              </p:txBody>
            </p:sp>
            <p:grpSp>
              <p:nvGrpSpPr>
                <p:cNvPr id="151" name="Skupina 72"/>
                <p:cNvGrpSpPr/>
                <p:nvPr/>
              </p:nvGrpSpPr>
              <p:grpSpPr>
                <a:xfrm>
                  <a:off x="4283968" y="1124744"/>
                  <a:ext cx="2920434" cy="576064"/>
                  <a:chOff x="4283968" y="1124744"/>
                  <a:chExt cx="2920434" cy="576064"/>
                </a:xfrm>
              </p:grpSpPr>
              <p:sp>
                <p:nvSpPr>
                  <p:cNvPr id="152" name="TextovéPole 151"/>
                  <p:cNvSpPr txBox="1"/>
                  <p:nvPr/>
                </p:nvSpPr>
                <p:spPr>
                  <a:xfrm>
                    <a:off x="4283968" y="1187460"/>
                    <a:ext cx="14670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  F </a:t>
                    </a:r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x   </a:t>
                    </a:r>
                    <a:endParaRPr lang="cs-CZ" baseline="-25000" dirty="0"/>
                  </a:p>
                </p:txBody>
              </p:sp>
              <p:cxnSp>
                <p:nvCxnSpPr>
                  <p:cNvPr id="153" name="Přímá spojovací čára 152"/>
                  <p:cNvCxnSpPr/>
                  <p:nvPr/>
                </p:nvCxnSpPr>
                <p:spPr>
                  <a:xfrm>
                    <a:off x="4860032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TextovéPole 153"/>
                  <p:cNvSpPr txBox="1"/>
                  <p:nvPr/>
                </p:nvSpPr>
                <p:spPr>
                  <a:xfrm>
                    <a:off x="4815922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  <p:sp>
                <p:nvSpPr>
                  <p:cNvPr id="155" name="TextovéPole 154"/>
                  <p:cNvSpPr txBox="1"/>
                  <p:nvPr/>
                </p:nvSpPr>
                <p:spPr>
                  <a:xfrm>
                    <a:off x="5508104" y="1196752"/>
                    <a:ext cx="16962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    </a:t>
                    </a:r>
                    <a:r>
                      <a:rPr lang="cs-CZ" dirty="0" err="1" smtClean="0"/>
                      <a:t>v</a:t>
                    </a:r>
                    <a:r>
                      <a:rPr lang="cs-CZ" baseline="-25000" dirty="0" err="1" smtClean="0"/>
                      <a:t>C</a:t>
                    </a:r>
                    <a:r>
                      <a:rPr lang="cs-CZ" dirty="0" smtClean="0"/>
                      <a:t>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 </a:t>
                    </a:r>
                    <a:endParaRPr lang="cs-CZ" baseline="-25000" dirty="0"/>
                  </a:p>
                </p:txBody>
              </p:sp>
              <p:sp>
                <p:nvSpPr>
                  <p:cNvPr id="156" name="Volný tvar 155"/>
                  <p:cNvSpPr/>
                  <p:nvPr/>
                </p:nvSpPr>
                <p:spPr>
                  <a:xfrm>
                    <a:off x="6228184" y="1124744"/>
                    <a:ext cx="173736" cy="453392"/>
                  </a:xfrm>
                  <a:custGeom>
                    <a:avLst/>
                    <a:gdLst>
                      <a:gd name="connsiteX0" fmla="*/ 173736 w 173736"/>
                      <a:gd name="connsiteY0" fmla="*/ 68580 h 597408"/>
                      <a:gd name="connsiteX1" fmla="*/ 118872 w 173736"/>
                      <a:gd name="connsiteY1" fmla="*/ 41148 h 597408"/>
                      <a:gd name="connsiteX2" fmla="*/ 91440 w 173736"/>
                      <a:gd name="connsiteY2" fmla="*/ 315468 h 597408"/>
                      <a:gd name="connsiteX3" fmla="*/ 64008 w 173736"/>
                      <a:gd name="connsiteY3" fmla="*/ 562356 h 597408"/>
                      <a:gd name="connsiteX4" fmla="*/ 0 w 173736"/>
                      <a:gd name="connsiteY4" fmla="*/ 525780 h 597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736" h="597408">
                        <a:moveTo>
                          <a:pt x="173736" y="68580"/>
                        </a:moveTo>
                        <a:cubicBezTo>
                          <a:pt x="153162" y="34290"/>
                          <a:pt x="132588" y="0"/>
                          <a:pt x="118872" y="41148"/>
                        </a:cubicBezTo>
                        <a:cubicBezTo>
                          <a:pt x="105156" y="82296"/>
                          <a:pt x="100584" y="228600"/>
                          <a:pt x="91440" y="315468"/>
                        </a:cubicBezTo>
                        <a:cubicBezTo>
                          <a:pt x="82296" y="402336"/>
                          <a:pt x="79248" y="527304"/>
                          <a:pt x="64008" y="562356"/>
                        </a:cubicBezTo>
                        <a:cubicBezTo>
                          <a:pt x="48768" y="597408"/>
                          <a:pt x="24384" y="561594"/>
                          <a:pt x="0" y="525780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57" name="Přímá spojovací čára 156"/>
                  <p:cNvCxnSpPr/>
                  <p:nvPr/>
                </p:nvCxnSpPr>
                <p:spPr>
                  <a:xfrm>
                    <a:off x="5868144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8" name="TextovéPole 157"/>
                  <p:cNvSpPr txBox="1"/>
                  <p:nvPr/>
                </p:nvSpPr>
                <p:spPr>
                  <a:xfrm>
                    <a:off x="5796136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</p:grpSp>
          </p:grpSp>
          <p:sp>
            <p:nvSpPr>
              <p:cNvPr id="149" name="TextovéPole 148"/>
              <p:cNvSpPr txBox="1"/>
              <p:nvPr/>
            </p:nvSpPr>
            <p:spPr>
              <a:xfrm>
                <a:off x="5868144" y="97143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</p:grpSp>
        <p:sp>
          <p:nvSpPr>
            <p:cNvPr id="147" name="TextovéPole 146"/>
            <p:cNvSpPr txBox="1"/>
            <p:nvPr/>
          </p:nvSpPr>
          <p:spPr>
            <a:xfrm>
              <a:off x="2555776" y="177281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v - rychlost)</a:t>
              </a:r>
              <a:endParaRPr lang="cs-CZ" i="1" dirty="0"/>
            </a:p>
          </p:txBody>
        </p:sp>
      </p:grpSp>
      <p:grpSp>
        <p:nvGrpSpPr>
          <p:cNvPr id="170" name="Skupina 169"/>
          <p:cNvGrpSpPr/>
          <p:nvPr/>
        </p:nvGrpSpPr>
        <p:grpSpPr>
          <a:xfrm>
            <a:off x="35496" y="2987660"/>
            <a:ext cx="7200839" cy="1089412"/>
            <a:chOff x="35496" y="2987660"/>
            <a:chExt cx="7200839" cy="1089412"/>
          </a:xfrm>
        </p:grpSpPr>
        <p:cxnSp>
          <p:nvCxnSpPr>
            <p:cNvPr id="171" name="Přímá spojovací šipka 170"/>
            <p:cNvCxnSpPr/>
            <p:nvPr/>
          </p:nvCxnSpPr>
          <p:spPr>
            <a:xfrm>
              <a:off x="1979712" y="3573016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Skupina 167"/>
            <p:cNvGrpSpPr/>
            <p:nvPr/>
          </p:nvGrpSpPr>
          <p:grpSpPr>
            <a:xfrm>
              <a:off x="35496" y="2987660"/>
              <a:ext cx="7200839" cy="1089412"/>
              <a:chOff x="35496" y="2987660"/>
              <a:chExt cx="7200839" cy="1089412"/>
            </a:xfrm>
          </p:grpSpPr>
          <p:grpSp>
            <p:nvGrpSpPr>
              <p:cNvPr id="173" name="Skupina 166"/>
              <p:cNvGrpSpPr/>
              <p:nvPr/>
            </p:nvGrpSpPr>
            <p:grpSpPr>
              <a:xfrm>
                <a:off x="35496" y="2987660"/>
                <a:ext cx="7200839" cy="1089412"/>
                <a:chOff x="35496" y="2987660"/>
                <a:chExt cx="7200839" cy="1089412"/>
              </a:xfrm>
            </p:grpSpPr>
            <p:sp>
              <p:nvSpPr>
                <p:cNvPr id="176" name="TextovéPole 175"/>
                <p:cNvSpPr txBox="1"/>
                <p:nvPr/>
              </p:nvSpPr>
              <p:spPr>
                <a:xfrm>
                  <a:off x="35496" y="3059668"/>
                  <a:ext cx="2324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Hydraulická doména</a:t>
                  </a:r>
                  <a:endParaRPr lang="cs-CZ" dirty="0"/>
                </a:p>
              </p:txBody>
            </p:sp>
            <p:sp>
              <p:nvSpPr>
                <p:cNvPr id="177" name="Elipsa 176"/>
                <p:cNvSpPr/>
                <p:nvPr/>
              </p:nvSpPr>
              <p:spPr>
                <a:xfrm>
                  <a:off x="2987824" y="3068960"/>
                  <a:ext cx="1008112" cy="1008112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78" name="Skupina 82"/>
                <p:cNvGrpSpPr/>
                <p:nvPr/>
              </p:nvGrpSpPr>
              <p:grpSpPr>
                <a:xfrm>
                  <a:off x="4355976" y="3212976"/>
                  <a:ext cx="2880359" cy="729372"/>
                  <a:chOff x="4283968" y="971436"/>
                  <a:chExt cx="2880359" cy="729372"/>
                </a:xfrm>
              </p:grpSpPr>
              <p:grpSp>
                <p:nvGrpSpPr>
                  <p:cNvPr id="182" name="Skupina 83"/>
                  <p:cNvGrpSpPr/>
                  <p:nvPr/>
                </p:nvGrpSpPr>
                <p:grpSpPr>
                  <a:xfrm>
                    <a:off x="4283968" y="980728"/>
                    <a:ext cx="2880359" cy="720080"/>
                    <a:chOff x="4283968" y="980728"/>
                    <a:chExt cx="2880359" cy="720080"/>
                  </a:xfrm>
                </p:grpSpPr>
                <p:sp>
                  <p:nvSpPr>
                    <p:cNvPr id="184" name="TextovéPole 183"/>
                    <p:cNvSpPr txBox="1"/>
                    <p:nvPr/>
                  </p:nvSpPr>
                  <p:spPr>
                    <a:xfrm>
                      <a:off x="4860032" y="980728"/>
                      <a:ext cx="2840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p:txBody>
                </p:sp>
                <p:grpSp>
                  <p:nvGrpSpPr>
                    <p:cNvPr id="185" name="Skupina 86"/>
                    <p:cNvGrpSpPr/>
                    <p:nvPr/>
                  </p:nvGrpSpPr>
                  <p:grpSpPr>
                    <a:xfrm>
                      <a:off x="4283968" y="1124744"/>
                      <a:ext cx="2880359" cy="576064"/>
                      <a:chOff x="4283968" y="1124744"/>
                      <a:chExt cx="2880359" cy="576064"/>
                    </a:xfrm>
                  </p:grpSpPr>
                  <p:sp>
                    <p:nvSpPr>
                      <p:cNvPr id="186" name="TextovéPole 185"/>
                      <p:cNvSpPr txBox="1"/>
                      <p:nvPr/>
                    </p:nvSpPr>
                    <p:spPr>
                      <a:xfrm>
                        <a:off x="4283968" y="1187460"/>
                        <a:ext cx="150714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  P </a:t>
                        </a:r>
                        <a:r>
                          <a:rPr lang="cs-CZ" baseline="-25000" dirty="0" smtClean="0"/>
                          <a:t> </a:t>
                        </a:r>
                        <a:r>
                          <a:rPr lang="cs-CZ" dirty="0" smtClean="0"/>
                          <a:t>=         V   </a:t>
                        </a:r>
                        <a:endParaRPr lang="cs-CZ" baseline="-25000" dirty="0"/>
                      </a:p>
                    </p:txBody>
                  </p:sp>
                  <p:cxnSp>
                    <p:nvCxnSpPr>
                      <p:cNvPr id="187" name="Přímá spojovací čára 186"/>
                      <p:cNvCxnSpPr/>
                      <p:nvPr/>
                    </p:nvCxnSpPr>
                    <p:spPr>
                      <a:xfrm>
                        <a:off x="4860032" y="1340768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8" name="TextovéPole 187"/>
                      <p:cNvSpPr txBox="1"/>
                      <p:nvPr/>
                    </p:nvSpPr>
                    <p:spPr>
                      <a:xfrm>
                        <a:off x="4815922" y="1331476"/>
                        <a:ext cx="3321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C</a:t>
                        </a:r>
                        <a:endParaRPr lang="cs-CZ" dirty="0"/>
                      </a:p>
                    </p:txBody>
                  </p:sp>
                  <p:sp>
                    <p:nvSpPr>
                      <p:cNvPr id="189" name="TextovéPole 188"/>
                      <p:cNvSpPr txBox="1"/>
                      <p:nvPr/>
                    </p:nvSpPr>
                    <p:spPr>
                      <a:xfrm>
                        <a:off x="5508104" y="1196752"/>
                        <a:ext cx="165622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baseline="-25000" dirty="0" smtClean="0"/>
                          <a:t> </a:t>
                        </a:r>
                        <a:r>
                          <a:rPr lang="cs-CZ" dirty="0" smtClean="0"/>
                          <a:t>=             </a:t>
                        </a:r>
                        <a:r>
                          <a:rPr lang="cs-CZ" dirty="0" err="1" smtClean="0"/>
                          <a:t>f</a:t>
                        </a:r>
                        <a:r>
                          <a:rPr lang="cs-CZ" baseline="-25000" dirty="0" err="1" smtClean="0"/>
                          <a:t>C</a:t>
                        </a:r>
                        <a:r>
                          <a:rPr lang="cs-CZ" dirty="0" smtClean="0"/>
                          <a:t> </a:t>
                        </a:r>
                        <a:r>
                          <a:rPr lang="cs-CZ" dirty="0" err="1" smtClean="0"/>
                          <a:t>dt</a:t>
                        </a:r>
                        <a:r>
                          <a:rPr lang="cs-CZ" dirty="0" smtClean="0"/>
                          <a:t>  </a:t>
                        </a:r>
                        <a:endParaRPr lang="cs-CZ" baseline="-25000" dirty="0"/>
                      </a:p>
                    </p:txBody>
                  </p:sp>
                  <p:sp>
                    <p:nvSpPr>
                      <p:cNvPr id="190" name="Volný tvar 189"/>
                      <p:cNvSpPr/>
                      <p:nvPr/>
                    </p:nvSpPr>
                    <p:spPr>
                      <a:xfrm>
                        <a:off x="6228184" y="1124744"/>
                        <a:ext cx="173736" cy="453392"/>
                      </a:xfrm>
                      <a:custGeom>
                        <a:avLst/>
                        <a:gdLst>
                          <a:gd name="connsiteX0" fmla="*/ 173736 w 173736"/>
                          <a:gd name="connsiteY0" fmla="*/ 68580 h 597408"/>
                          <a:gd name="connsiteX1" fmla="*/ 118872 w 173736"/>
                          <a:gd name="connsiteY1" fmla="*/ 41148 h 597408"/>
                          <a:gd name="connsiteX2" fmla="*/ 91440 w 173736"/>
                          <a:gd name="connsiteY2" fmla="*/ 315468 h 597408"/>
                          <a:gd name="connsiteX3" fmla="*/ 64008 w 173736"/>
                          <a:gd name="connsiteY3" fmla="*/ 562356 h 597408"/>
                          <a:gd name="connsiteX4" fmla="*/ 0 w 173736"/>
                          <a:gd name="connsiteY4" fmla="*/ 525780 h 597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736" h="597408">
                            <a:moveTo>
                              <a:pt x="173736" y="68580"/>
                            </a:moveTo>
                            <a:cubicBezTo>
                              <a:pt x="153162" y="34290"/>
                              <a:pt x="132588" y="0"/>
                              <a:pt x="118872" y="41148"/>
                            </a:cubicBezTo>
                            <a:cubicBezTo>
                              <a:pt x="105156" y="82296"/>
                              <a:pt x="100584" y="228600"/>
                              <a:pt x="91440" y="315468"/>
                            </a:cubicBezTo>
                            <a:cubicBezTo>
                              <a:pt x="82296" y="402336"/>
                              <a:pt x="79248" y="527304"/>
                              <a:pt x="64008" y="562356"/>
                            </a:cubicBezTo>
                            <a:cubicBezTo>
                              <a:pt x="48768" y="597408"/>
                              <a:pt x="24384" y="561594"/>
                              <a:pt x="0" y="525780"/>
                            </a:cubicBezTo>
                          </a:path>
                        </a:pathLst>
                      </a:cu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91" name="Přímá spojovací čára 190"/>
                      <p:cNvCxnSpPr/>
                      <p:nvPr/>
                    </p:nvCxnSpPr>
                    <p:spPr>
                      <a:xfrm>
                        <a:off x="5868144" y="1340768"/>
                        <a:ext cx="288032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2" name="TextovéPole 191"/>
                      <p:cNvSpPr txBox="1"/>
                      <p:nvPr/>
                    </p:nvSpPr>
                    <p:spPr>
                      <a:xfrm>
                        <a:off x="5796136" y="1331476"/>
                        <a:ext cx="3321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cs-CZ" dirty="0" smtClean="0"/>
                          <a:t>C</a:t>
                        </a:r>
                        <a:endParaRPr lang="cs-CZ" dirty="0"/>
                      </a:p>
                    </p:txBody>
                  </p:sp>
                </p:grpSp>
              </p:grpSp>
              <p:sp>
                <p:nvSpPr>
                  <p:cNvPr id="183" name="TextovéPole 182"/>
                  <p:cNvSpPr txBox="1"/>
                  <p:nvPr/>
                </p:nvSpPr>
                <p:spPr>
                  <a:xfrm>
                    <a:off x="5868144" y="971436"/>
                    <a:ext cx="2840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1</a:t>
                    </a:r>
                    <a:endParaRPr lang="cs-CZ" dirty="0"/>
                  </a:p>
                </p:txBody>
              </p:sp>
            </p:grpSp>
            <p:sp>
              <p:nvSpPr>
                <p:cNvPr id="179" name="TextovéPole 178"/>
                <p:cNvSpPr txBox="1"/>
                <p:nvPr/>
              </p:nvSpPr>
              <p:spPr>
                <a:xfrm>
                  <a:off x="4489749" y="2987660"/>
                  <a:ext cx="1090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V=C *P</a:t>
                  </a:r>
                  <a:r>
                    <a:rPr lang="cs-CZ" baseline="-25000" dirty="0" smtClean="0"/>
                    <a:t> </a:t>
                  </a:r>
                  <a:r>
                    <a:rPr lang="cs-CZ" dirty="0" smtClean="0"/>
                    <a:t>  </a:t>
                  </a:r>
                  <a:endParaRPr lang="cs-CZ" baseline="-25000" dirty="0"/>
                </a:p>
              </p:txBody>
            </p:sp>
            <p:sp>
              <p:nvSpPr>
                <p:cNvPr id="180" name="Plechovka 179"/>
                <p:cNvSpPr/>
                <p:nvPr/>
              </p:nvSpPr>
              <p:spPr>
                <a:xfrm rot="16200000">
                  <a:off x="2843808" y="3284985"/>
                  <a:ext cx="144016" cy="576064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1" name="TextovéPole 180"/>
                <p:cNvSpPr txBox="1"/>
                <p:nvPr/>
              </p:nvSpPr>
              <p:spPr>
                <a:xfrm>
                  <a:off x="827087" y="3419708"/>
                  <a:ext cx="1008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přítok </a:t>
                  </a:r>
                  <a:r>
                    <a:rPr lang="cs-CZ" dirty="0" err="1" smtClean="0"/>
                    <a:t>f</a:t>
                  </a:r>
                  <a:r>
                    <a:rPr lang="cs-CZ" baseline="-25000" dirty="0" err="1" smtClean="0"/>
                    <a:t>c</a:t>
                  </a:r>
                  <a:endParaRPr lang="cs-CZ" baseline="-25000" dirty="0"/>
                </a:p>
              </p:txBody>
            </p:sp>
          </p:grpSp>
          <p:sp>
            <p:nvSpPr>
              <p:cNvPr id="174" name="TextovéPole 173"/>
              <p:cNvSpPr txBox="1"/>
              <p:nvPr/>
            </p:nvSpPr>
            <p:spPr>
              <a:xfrm>
                <a:off x="3231872" y="357210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  <p:sp>
            <p:nvSpPr>
              <p:cNvPr id="175" name="TextovéPole 174"/>
              <p:cNvSpPr txBox="1"/>
              <p:nvPr/>
            </p:nvSpPr>
            <p:spPr>
              <a:xfrm>
                <a:off x="3491880" y="321297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V</a:t>
                </a:r>
                <a:endParaRPr lang="cs-CZ" dirty="0"/>
              </a:p>
            </p:txBody>
          </p:sp>
        </p:grpSp>
      </p:grpSp>
      <p:grpSp>
        <p:nvGrpSpPr>
          <p:cNvPr id="194" name="Skupina 193"/>
          <p:cNvGrpSpPr/>
          <p:nvPr/>
        </p:nvGrpSpPr>
        <p:grpSpPr>
          <a:xfrm>
            <a:off x="35496" y="4365104"/>
            <a:ext cx="7367161" cy="2304256"/>
            <a:chOff x="35496" y="4365104"/>
            <a:chExt cx="7367161" cy="2304256"/>
          </a:xfrm>
        </p:grpSpPr>
        <p:sp>
          <p:nvSpPr>
            <p:cNvPr id="195" name="TextovéPole 194"/>
            <p:cNvSpPr txBox="1"/>
            <p:nvPr/>
          </p:nvSpPr>
          <p:spPr>
            <a:xfrm>
              <a:off x="35496" y="4365104"/>
              <a:ext cx="2861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Termodynamická doména</a:t>
              </a:r>
              <a:endParaRPr lang="cs-CZ" dirty="0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4427984" y="5229200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q=C *</a:t>
              </a:r>
              <a:r>
                <a:rPr lang="cs-CZ" dirty="0" err="1" smtClean="0"/>
                <a:t>dT</a:t>
              </a:r>
              <a:r>
                <a:rPr lang="cs-CZ" baseline="-25000" dirty="0" smtClean="0"/>
                <a:t> 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899592" y="5229200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r>
                <a:rPr lang="cs-CZ" dirty="0" smtClean="0"/>
                <a:t>= t°</a:t>
              </a:r>
              <a:r>
                <a:rPr lang="cs-CZ" baseline="-25000" dirty="0" smtClean="0"/>
                <a:t>1</a:t>
              </a:r>
              <a:r>
                <a:rPr lang="cs-CZ" dirty="0" smtClean="0"/>
                <a:t>-t°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827584" y="4725144"/>
              <a:ext cx="2438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Q  - skladované teplo  </a:t>
              </a:r>
              <a:endParaRPr lang="cs-CZ" baseline="-25000" dirty="0"/>
            </a:p>
          </p:txBody>
        </p:sp>
        <p:grpSp>
          <p:nvGrpSpPr>
            <p:cNvPr id="199" name="Skupina 112"/>
            <p:cNvGrpSpPr/>
            <p:nvPr/>
          </p:nvGrpSpPr>
          <p:grpSpPr>
            <a:xfrm>
              <a:off x="4355976" y="5867980"/>
              <a:ext cx="3046681" cy="729372"/>
              <a:chOff x="4104822" y="971436"/>
              <a:chExt cx="3046681" cy="729372"/>
            </a:xfrm>
          </p:grpSpPr>
          <p:grpSp>
            <p:nvGrpSpPr>
              <p:cNvPr id="205" name="Skupina 113"/>
              <p:cNvGrpSpPr/>
              <p:nvPr/>
            </p:nvGrpSpPr>
            <p:grpSpPr>
              <a:xfrm>
                <a:off x="4104822" y="980728"/>
                <a:ext cx="3046681" cy="720080"/>
                <a:chOff x="4104822" y="980728"/>
                <a:chExt cx="3046681" cy="720080"/>
              </a:xfrm>
            </p:grpSpPr>
            <p:sp>
              <p:nvSpPr>
                <p:cNvPr id="207" name="TextovéPole 206"/>
                <p:cNvSpPr txBox="1"/>
                <p:nvPr/>
              </p:nvSpPr>
              <p:spPr>
                <a:xfrm>
                  <a:off x="4860032" y="980728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1</a:t>
                  </a:r>
                  <a:endParaRPr lang="cs-CZ" dirty="0"/>
                </a:p>
              </p:txBody>
            </p:sp>
            <p:grpSp>
              <p:nvGrpSpPr>
                <p:cNvPr id="208" name="Skupina 116"/>
                <p:cNvGrpSpPr/>
                <p:nvPr/>
              </p:nvGrpSpPr>
              <p:grpSpPr>
                <a:xfrm>
                  <a:off x="4104822" y="1124744"/>
                  <a:ext cx="3046681" cy="576064"/>
                  <a:chOff x="4104822" y="1124744"/>
                  <a:chExt cx="3046681" cy="576064"/>
                </a:xfrm>
              </p:grpSpPr>
              <p:sp>
                <p:nvSpPr>
                  <p:cNvPr id="209" name="TextovéPole 208"/>
                  <p:cNvSpPr txBox="1"/>
                  <p:nvPr/>
                </p:nvSpPr>
                <p:spPr>
                  <a:xfrm>
                    <a:off x="4104822" y="1171636"/>
                    <a:ext cx="15616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 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</a:t>
                    </a:r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q   </a:t>
                    </a:r>
                    <a:endParaRPr lang="cs-CZ" baseline="-25000" dirty="0"/>
                  </a:p>
                </p:txBody>
              </p:sp>
              <p:cxnSp>
                <p:nvCxnSpPr>
                  <p:cNvPr id="210" name="Přímá spojovací čára 209"/>
                  <p:cNvCxnSpPr/>
                  <p:nvPr/>
                </p:nvCxnSpPr>
                <p:spPr>
                  <a:xfrm>
                    <a:off x="4860032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TextovéPole 210"/>
                  <p:cNvSpPr txBox="1"/>
                  <p:nvPr/>
                </p:nvSpPr>
                <p:spPr>
                  <a:xfrm>
                    <a:off x="4815922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  <p:sp>
                <p:nvSpPr>
                  <p:cNvPr id="212" name="TextovéPole 211"/>
                  <p:cNvSpPr txBox="1"/>
                  <p:nvPr/>
                </p:nvSpPr>
                <p:spPr>
                  <a:xfrm>
                    <a:off x="5508104" y="1173306"/>
                    <a:ext cx="16433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aseline="-25000" dirty="0" smtClean="0"/>
                      <a:t> </a:t>
                    </a:r>
                    <a:r>
                      <a:rPr lang="cs-CZ" dirty="0" smtClean="0"/>
                      <a:t>=             </a:t>
                    </a:r>
                    <a:r>
                      <a:rPr lang="cs-CZ" dirty="0" err="1" smtClean="0"/>
                      <a:t>f</a:t>
                    </a:r>
                    <a:r>
                      <a:rPr lang="cs-CZ" baseline="-25000" dirty="0" err="1" smtClean="0"/>
                      <a:t>q</a:t>
                    </a:r>
                    <a:r>
                      <a:rPr lang="cs-CZ" dirty="0" smtClean="0"/>
                      <a:t> </a:t>
                    </a:r>
                    <a:r>
                      <a:rPr lang="cs-CZ" dirty="0" err="1" smtClean="0"/>
                      <a:t>dt</a:t>
                    </a:r>
                    <a:r>
                      <a:rPr lang="cs-CZ" dirty="0" smtClean="0"/>
                      <a:t>  </a:t>
                    </a:r>
                    <a:endParaRPr lang="cs-CZ" baseline="-25000" dirty="0"/>
                  </a:p>
                </p:txBody>
              </p:sp>
              <p:sp>
                <p:nvSpPr>
                  <p:cNvPr id="213" name="Volný tvar 212"/>
                  <p:cNvSpPr/>
                  <p:nvPr/>
                </p:nvSpPr>
                <p:spPr>
                  <a:xfrm>
                    <a:off x="6228184" y="1124744"/>
                    <a:ext cx="173736" cy="453392"/>
                  </a:xfrm>
                  <a:custGeom>
                    <a:avLst/>
                    <a:gdLst>
                      <a:gd name="connsiteX0" fmla="*/ 173736 w 173736"/>
                      <a:gd name="connsiteY0" fmla="*/ 68580 h 597408"/>
                      <a:gd name="connsiteX1" fmla="*/ 118872 w 173736"/>
                      <a:gd name="connsiteY1" fmla="*/ 41148 h 597408"/>
                      <a:gd name="connsiteX2" fmla="*/ 91440 w 173736"/>
                      <a:gd name="connsiteY2" fmla="*/ 315468 h 597408"/>
                      <a:gd name="connsiteX3" fmla="*/ 64008 w 173736"/>
                      <a:gd name="connsiteY3" fmla="*/ 562356 h 597408"/>
                      <a:gd name="connsiteX4" fmla="*/ 0 w 173736"/>
                      <a:gd name="connsiteY4" fmla="*/ 525780 h 597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736" h="597408">
                        <a:moveTo>
                          <a:pt x="173736" y="68580"/>
                        </a:moveTo>
                        <a:cubicBezTo>
                          <a:pt x="153162" y="34290"/>
                          <a:pt x="132588" y="0"/>
                          <a:pt x="118872" y="41148"/>
                        </a:cubicBezTo>
                        <a:cubicBezTo>
                          <a:pt x="105156" y="82296"/>
                          <a:pt x="100584" y="228600"/>
                          <a:pt x="91440" y="315468"/>
                        </a:cubicBezTo>
                        <a:cubicBezTo>
                          <a:pt x="82296" y="402336"/>
                          <a:pt x="79248" y="527304"/>
                          <a:pt x="64008" y="562356"/>
                        </a:cubicBezTo>
                        <a:cubicBezTo>
                          <a:pt x="48768" y="597408"/>
                          <a:pt x="24384" y="561594"/>
                          <a:pt x="0" y="525780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214" name="Přímá spojovací čára 213"/>
                  <p:cNvCxnSpPr/>
                  <p:nvPr/>
                </p:nvCxnSpPr>
                <p:spPr>
                  <a:xfrm>
                    <a:off x="5868144" y="1340768"/>
                    <a:ext cx="2880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TextovéPole 214"/>
                  <p:cNvSpPr txBox="1"/>
                  <p:nvPr/>
                </p:nvSpPr>
                <p:spPr>
                  <a:xfrm>
                    <a:off x="5796136" y="1331476"/>
                    <a:ext cx="3321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dirty="0" smtClean="0"/>
                      <a:t>C</a:t>
                    </a:r>
                    <a:endParaRPr lang="cs-CZ" dirty="0"/>
                  </a:p>
                </p:txBody>
              </p:sp>
            </p:grpSp>
          </p:grpSp>
          <p:sp>
            <p:nvSpPr>
              <p:cNvPr id="206" name="TextovéPole 205"/>
              <p:cNvSpPr txBox="1"/>
              <p:nvPr/>
            </p:nvSpPr>
            <p:spPr>
              <a:xfrm>
                <a:off x="5868144" y="971436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</a:t>
                </a:r>
                <a:endParaRPr lang="cs-CZ" dirty="0"/>
              </a:p>
            </p:txBody>
          </p:sp>
        </p:grpSp>
        <p:sp>
          <p:nvSpPr>
            <p:cNvPr id="200" name="TextovéPole 199"/>
            <p:cNvSpPr txBox="1"/>
            <p:nvPr/>
          </p:nvSpPr>
          <p:spPr>
            <a:xfrm>
              <a:off x="395536" y="5867980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q</a:t>
              </a:r>
              <a:r>
                <a:rPr lang="cs-CZ" dirty="0" smtClean="0"/>
                <a:t> - tepelný tok</a:t>
              </a:r>
              <a:endParaRPr lang="cs-CZ" baseline="-25000" dirty="0"/>
            </a:p>
          </p:txBody>
        </p:sp>
        <p:sp>
          <p:nvSpPr>
            <p:cNvPr id="201" name="Krychle 200"/>
            <p:cNvSpPr/>
            <p:nvPr/>
          </p:nvSpPr>
          <p:spPr>
            <a:xfrm>
              <a:off x="2627784" y="5085184"/>
              <a:ext cx="864096" cy="86409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q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02" name="Šipka doprava 201"/>
            <p:cNvSpPr/>
            <p:nvPr/>
          </p:nvSpPr>
          <p:spPr>
            <a:xfrm rot="5400000" flipH="1">
              <a:off x="2509453" y="5974965"/>
              <a:ext cx="720080" cy="668710"/>
            </a:xfrm>
            <a:prstGeom prst="rightArrow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>
                  <a:solidFill>
                    <a:schemeClr val="tx1"/>
                  </a:solidFill>
                </a:rPr>
                <a:t>f</a:t>
              </a:r>
              <a:r>
                <a:rPr lang="cs-CZ" baseline="-25000" dirty="0" err="1" smtClean="0">
                  <a:solidFill>
                    <a:schemeClr val="tx1"/>
                  </a:solidFill>
                </a:rPr>
                <a:t>q</a:t>
              </a:r>
              <a:endParaRPr lang="cs-CZ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3" name="TextovéPole 202"/>
            <p:cNvSpPr txBox="1"/>
            <p:nvPr/>
          </p:nvSpPr>
          <p:spPr>
            <a:xfrm>
              <a:off x="2915816" y="522920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204" name="TextovéPole 203"/>
            <p:cNvSpPr txBox="1"/>
            <p:nvPr/>
          </p:nvSpPr>
          <p:spPr>
            <a:xfrm>
              <a:off x="3203848" y="608400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t°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</p:grpSp>
      <p:sp>
        <p:nvSpPr>
          <p:cNvPr id="216" name="TextovéPole 215"/>
          <p:cNvSpPr txBox="1"/>
          <p:nvPr/>
        </p:nvSpPr>
        <p:spPr>
          <a:xfrm>
            <a:off x="6660232" y="3834914"/>
            <a:ext cx="248376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Zobecněné úsilí „e“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Zobecněný tok  „f“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e=1/c *  f </a:t>
            </a:r>
            <a:r>
              <a:rPr lang="cs-CZ" b="1" dirty="0" err="1" smtClean="0">
                <a:solidFill>
                  <a:srgbClr val="FF0000"/>
                </a:solidFill>
              </a:rPr>
              <a:t>dt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217" name="Volný tvar 216"/>
          <p:cNvSpPr/>
          <p:nvPr/>
        </p:nvSpPr>
        <p:spPr>
          <a:xfrm>
            <a:off x="7991545" y="4893690"/>
            <a:ext cx="173736" cy="453392"/>
          </a:xfrm>
          <a:custGeom>
            <a:avLst/>
            <a:gdLst>
              <a:gd name="connsiteX0" fmla="*/ 173736 w 173736"/>
              <a:gd name="connsiteY0" fmla="*/ 68580 h 597408"/>
              <a:gd name="connsiteX1" fmla="*/ 118872 w 173736"/>
              <a:gd name="connsiteY1" fmla="*/ 41148 h 597408"/>
              <a:gd name="connsiteX2" fmla="*/ 91440 w 173736"/>
              <a:gd name="connsiteY2" fmla="*/ 315468 h 597408"/>
              <a:gd name="connsiteX3" fmla="*/ 64008 w 173736"/>
              <a:gd name="connsiteY3" fmla="*/ 562356 h 597408"/>
              <a:gd name="connsiteX4" fmla="*/ 0 w 173736"/>
              <a:gd name="connsiteY4" fmla="*/ 525780 h 5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597408">
                <a:moveTo>
                  <a:pt x="173736" y="68580"/>
                </a:moveTo>
                <a:cubicBezTo>
                  <a:pt x="153162" y="34290"/>
                  <a:pt x="132588" y="0"/>
                  <a:pt x="118872" y="41148"/>
                </a:cubicBezTo>
                <a:cubicBezTo>
                  <a:pt x="105156" y="82296"/>
                  <a:pt x="100584" y="228600"/>
                  <a:pt x="91440" y="315468"/>
                </a:cubicBezTo>
                <a:cubicBezTo>
                  <a:pt x="82296" y="402336"/>
                  <a:pt x="79248" y="527304"/>
                  <a:pt x="64008" y="562356"/>
                </a:cubicBezTo>
                <a:cubicBezTo>
                  <a:pt x="48768" y="597408"/>
                  <a:pt x="24384" y="561594"/>
                  <a:pt x="0" y="52578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4339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40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4337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8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4335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6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4284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4333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4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428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4328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9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0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4331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2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4323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4326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27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25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4318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19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0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4321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2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4313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43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7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15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4306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4311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2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4309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0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 autoUpdateAnimBg="0"/>
      <p:bldP spid="86036" grpId="0" autoUpdateAnimBg="0"/>
      <p:bldP spid="86041" grpId="0" autoUpdateAnimBg="0"/>
      <p:bldP spid="86046" grpId="0" autoUpdateAnimBg="0"/>
      <p:bldP spid="86084" grpId="0" animBg="1" autoUpdateAnimBg="0"/>
      <p:bldP spid="86085" grpId="0" animBg="1" autoUpdateAnimBg="0"/>
      <p:bldP spid="86096" grpId="0" animBg="1" autoUpdateAnimBg="0"/>
      <p:bldP spid="8611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5370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71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9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530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5366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7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5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5362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3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1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530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5358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9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57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530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1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5351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2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3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5354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5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5346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5349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0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48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5341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2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3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5344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5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5336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5339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40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38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5329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5334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5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8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5332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3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4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75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76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77" name="TextovéPole 76"/>
          <p:cNvSpPr txBox="1">
            <a:spLocks noChangeArrowheads="1"/>
          </p:cNvSpPr>
          <p:nvPr/>
        </p:nvSpPr>
        <p:spPr bwMode="auto">
          <a:xfrm>
            <a:off x="5359400" y="1474788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-0.00417 L -0.40659 -0.0041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116 L -0.0816 -0.2113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618 L -0.04583 -0.41065 " pathEditMode="relative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6365 L -0.04375 -0.230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84" grpId="0" animBg="1"/>
      <p:bldP spid="86085" grpId="0" animBg="1"/>
      <p:bldP spid="86096" grpId="0" animBg="1"/>
      <p:bldP spid="86111" grpId="0" animBg="1"/>
      <p:bldP spid="74" grpId="0"/>
      <p:bldP spid="75" grpId="0"/>
      <p:bldP spid="76" grpId="0"/>
      <p:bldP spid="7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6387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8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6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6326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6383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4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2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6379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0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8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6329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6375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76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4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6331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2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3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4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5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6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7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8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6340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6341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6342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6343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6344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6345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6346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6347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82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83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84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85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86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87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88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89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90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91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92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93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94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95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96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98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99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100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10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10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cxnSp>
        <p:nvCxnSpPr>
          <p:cNvPr id="106" name="Přímá spojovací šipka 105"/>
          <p:cNvCxnSpPr/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6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0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1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09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2" name="Přímá spojovací šipka 111"/>
          <p:cNvCxnSpPr/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2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7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15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99" grpId="0"/>
      <p:bldP spid="100" grpId="0"/>
      <p:bldP spid="102" grpId="0"/>
      <p:bldP spid="103" grpId="0"/>
      <p:bldP spid="1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lipsa 65"/>
          <p:cNvSpPr/>
          <p:nvPr/>
        </p:nvSpPr>
        <p:spPr>
          <a:xfrm>
            <a:off x="3635375" y="1268413"/>
            <a:ext cx="3097213" cy="1439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250825" y="1196975"/>
            <a:ext cx="2952750" cy="14398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7415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6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4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735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7411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2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0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7407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8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6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735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7403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4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2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735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6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7366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7367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7368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7369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7370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7371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7372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7373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57374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57375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57376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57377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57378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57379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57380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57381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57382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57383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57384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57385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57386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57387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57388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57389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0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57391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5739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5739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sp>
        <p:nvSpPr>
          <p:cNvPr id="69" name="Obousměrná vodorovná šipka 68"/>
          <p:cNvSpPr/>
          <p:nvPr/>
        </p:nvSpPr>
        <p:spPr>
          <a:xfrm>
            <a:off x="2700338" y="1125538"/>
            <a:ext cx="1366837" cy="71913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cxnSp>
        <p:nvCxnSpPr>
          <p:cNvPr id="108" name="Přímá spojovací šipka 107"/>
          <p:cNvCxnSpPr/>
          <p:nvPr/>
        </p:nvCxnSpPr>
        <p:spPr>
          <a:xfrm>
            <a:off x="4787900" y="2133600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>
            <a:stCxn id="57412" idx="3"/>
            <a:endCxn id="57403" idx="1"/>
          </p:cNvCxnSpPr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5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5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9" name="Přímá spojovací šipka 118"/>
          <p:cNvCxnSpPr>
            <a:stCxn id="57415" idx="3"/>
            <a:endCxn id="57408" idx="1"/>
          </p:cNvCxnSpPr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9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23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24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ipsa 69"/>
          <p:cNvSpPr/>
          <p:nvPr/>
        </p:nvSpPr>
        <p:spPr>
          <a:xfrm rot="19368472">
            <a:off x="3260725" y="3635375"/>
            <a:ext cx="4238625" cy="15922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Elipsa 68"/>
          <p:cNvSpPr/>
          <p:nvPr/>
        </p:nvSpPr>
        <p:spPr>
          <a:xfrm rot="19304644">
            <a:off x="1552575" y="2181225"/>
            <a:ext cx="3960813" cy="15859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8438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9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6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8436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7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9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8434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5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8382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8432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3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4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8385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6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7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9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0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1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2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8393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58394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8427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8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9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8430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1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58397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8422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8425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26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24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8417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8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9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8420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1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58400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8412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8415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6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14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8405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8410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1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8408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09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1116013" y="5740400"/>
            <a:ext cx="7283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cs-CZ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Obecné systémové vlastnosti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Obousměrná vodorovná šipka 71"/>
          <p:cNvSpPr/>
          <p:nvPr/>
        </p:nvSpPr>
        <p:spPr>
          <a:xfrm rot="2649210">
            <a:off x="2022475" y="4670425"/>
            <a:ext cx="1984375" cy="71913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>Elektrický obvod a mechanický systém</a:t>
            </a:r>
            <a:endParaRPr lang="cs-CZ" dirty="0"/>
          </a:p>
        </p:txBody>
      </p:sp>
      <p:cxnSp>
        <p:nvCxnSpPr>
          <p:cNvPr id="32" name="Přímá spojovací čára 31"/>
          <p:cNvCxnSpPr/>
          <p:nvPr/>
        </p:nvCxnSpPr>
        <p:spPr>
          <a:xfrm>
            <a:off x="1907704" y="536392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2699792" y="392376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</a:t>
            </a:r>
            <a:r>
              <a:rPr lang="cs-CZ" baseline="-25000" dirty="0" err="1" smtClean="0"/>
              <a:t>d</a:t>
            </a:r>
            <a:r>
              <a:rPr lang="cs-CZ" baseline="-25000" dirty="0" smtClean="0"/>
              <a:t> </a:t>
            </a:r>
            <a:r>
              <a:rPr lang="cs-CZ" dirty="0" smtClean="0"/>
              <a:t>= a v</a:t>
            </a:r>
            <a:endParaRPr lang="cs-CZ" baseline="-25000" dirty="0"/>
          </a:p>
        </p:txBody>
      </p:sp>
      <p:grpSp>
        <p:nvGrpSpPr>
          <p:cNvPr id="3" name="Skupina 81"/>
          <p:cNvGrpSpPr/>
          <p:nvPr/>
        </p:nvGrpSpPr>
        <p:grpSpPr>
          <a:xfrm>
            <a:off x="2339752" y="6084004"/>
            <a:ext cx="1688283" cy="585356"/>
            <a:chOff x="6804248" y="2276872"/>
            <a:chExt cx="1688283" cy="585356"/>
          </a:xfrm>
        </p:grpSpPr>
        <p:sp>
          <p:nvSpPr>
            <p:cNvPr id="66" name="TextovéPole 65"/>
            <p:cNvSpPr txBox="1"/>
            <p:nvPr/>
          </p:nvSpPr>
          <p:spPr>
            <a:xfrm>
              <a:off x="6804248" y="2420888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s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   v 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7740352" y="2348880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7380312" y="22768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dirty="0" smtClean="0"/>
                <a:t>1</a:t>
              </a:r>
              <a:endParaRPr lang="cs-CZ" u="sng" dirty="0"/>
            </a:p>
          </p:txBody>
        </p:sp>
        <p:cxnSp>
          <p:nvCxnSpPr>
            <p:cNvPr id="73" name="Přímá spojovací čára 72"/>
            <p:cNvCxnSpPr/>
            <p:nvPr/>
          </p:nvCxnSpPr>
          <p:spPr>
            <a:xfrm>
              <a:off x="7380312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ovéPole 73"/>
            <p:cNvSpPr txBox="1"/>
            <p:nvPr/>
          </p:nvSpPr>
          <p:spPr>
            <a:xfrm>
              <a:off x="7336202" y="2492896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C</a:t>
              </a:r>
              <a:r>
                <a:rPr lang="cs-CZ" baseline="-25000" dirty="0" err="1" smtClean="0"/>
                <a:t>s</a:t>
              </a:r>
              <a:endParaRPr lang="cs-CZ" baseline="-25000" dirty="0"/>
            </a:p>
          </p:txBody>
        </p:sp>
      </p:grpSp>
      <p:grpSp>
        <p:nvGrpSpPr>
          <p:cNvPr id="4" name="Skupina 172"/>
          <p:cNvGrpSpPr/>
          <p:nvPr/>
        </p:nvGrpSpPr>
        <p:grpSpPr>
          <a:xfrm>
            <a:off x="3923928" y="4150076"/>
            <a:ext cx="1224136" cy="637784"/>
            <a:chOff x="3347864" y="3871336"/>
            <a:chExt cx="1224136" cy="637784"/>
          </a:xfrm>
        </p:grpSpPr>
        <p:cxnSp>
          <p:nvCxnSpPr>
            <p:cNvPr id="80" name="Přímá spojovací čára 79"/>
            <p:cNvCxnSpPr/>
            <p:nvPr/>
          </p:nvCxnSpPr>
          <p:spPr>
            <a:xfrm>
              <a:off x="4211960" y="4193656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ovéPole 76"/>
            <p:cNvSpPr txBox="1"/>
            <p:nvPr/>
          </p:nvSpPr>
          <p:spPr>
            <a:xfrm>
              <a:off x="3347864" y="401291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m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m</a:t>
              </a:r>
              <a:endParaRPr lang="cs-CZ" baseline="-250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4138868" y="387133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dv</a:t>
              </a:r>
              <a:endParaRPr lang="cs-CZ" baseline="-25000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4146702" y="413978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endParaRPr lang="cs-CZ" dirty="0"/>
            </a:p>
          </p:txBody>
        </p:sp>
      </p:grpSp>
      <p:grpSp>
        <p:nvGrpSpPr>
          <p:cNvPr id="5" name="Skupina 88"/>
          <p:cNvGrpSpPr/>
          <p:nvPr/>
        </p:nvGrpSpPr>
        <p:grpSpPr>
          <a:xfrm>
            <a:off x="3995936" y="5993412"/>
            <a:ext cx="1553630" cy="594648"/>
            <a:chOff x="3563888" y="2411596"/>
            <a:chExt cx="1553630" cy="594648"/>
          </a:xfrm>
        </p:grpSpPr>
        <p:sp>
          <p:nvSpPr>
            <p:cNvPr id="84" name="TextovéPole 83"/>
            <p:cNvSpPr txBox="1"/>
            <p:nvPr/>
          </p:nvSpPr>
          <p:spPr>
            <a:xfrm>
              <a:off x="3563888" y="2492896"/>
              <a:ext cx="155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 =        </a:t>
              </a:r>
              <a:r>
                <a:rPr lang="cs-CZ" dirty="0" err="1" smtClean="0"/>
                <a:t>F</a:t>
              </a:r>
              <a:r>
                <a:rPr lang="cs-CZ" baseline="-25000" dirty="0" err="1" smtClean="0"/>
                <a:t>m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85" name="Volný tvar 84"/>
            <p:cNvSpPr/>
            <p:nvPr/>
          </p:nvSpPr>
          <p:spPr>
            <a:xfrm>
              <a:off x="4254248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3923928" y="241159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cxnSp>
          <p:nvCxnSpPr>
            <p:cNvPr id="87" name="Přímá spojovací čára 86"/>
            <p:cNvCxnSpPr/>
            <p:nvPr/>
          </p:nvCxnSpPr>
          <p:spPr>
            <a:xfrm>
              <a:off x="3995936" y="270892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ovéPole 87"/>
            <p:cNvSpPr txBox="1"/>
            <p:nvPr/>
          </p:nvSpPr>
          <p:spPr>
            <a:xfrm>
              <a:off x="3923928" y="263691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</a:t>
              </a:r>
              <a:endParaRPr lang="cs-CZ" dirty="0"/>
            </a:p>
          </p:txBody>
        </p:sp>
      </p:grpSp>
      <p:cxnSp>
        <p:nvCxnSpPr>
          <p:cNvPr id="46" name="Přímá spojovací čára 45"/>
          <p:cNvCxnSpPr/>
          <p:nvPr/>
        </p:nvCxnSpPr>
        <p:spPr>
          <a:xfrm flipV="1">
            <a:off x="2627784" y="4859868"/>
            <a:ext cx="0" cy="93610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119"/>
          <p:cNvGrpSpPr/>
          <p:nvPr/>
        </p:nvGrpSpPr>
        <p:grpSpPr>
          <a:xfrm>
            <a:off x="1763688" y="4427820"/>
            <a:ext cx="144016" cy="1863088"/>
            <a:chOff x="1115616" y="4293096"/>
            <a:chExt cx="144016" cy="1863088"/>
          </a:xfrm>
        </p:grpSpPr>
        <p:cxnSp>
          <p:nvCxnSpPr>
            <p:cNvPr id="25" name="Přímá spojovací čára 24"/>
            <p:cNvCxnSpPr/>
            <p:nvPr/>
          </p:nvCxnSpPr>
          <p:spPr>
            <a:xfrm flipV="1">
              <a:off x="1259632" y="4293096"/>
              <a:ext cx="0" cy="18002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 flipH="1">
              <a:off x="1115616" y="432852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51"/>
            <p:cNvCxnSpPr/>
            <p:nvPr/>
          </p:nvCxnSpPr>
          <p:spPr>
            <a:xfrm flipH="1">
              <a:off x="1115616" y="436510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 flipH="1">
              <a:off x="1115616" y="44016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čára 54"/>
            <p:cNvCxnSpPr/>
            <p:nvPr/>
          </p:nvCxnSpPr>
          <p:spPr>
            <a:xfrm flipH="1">
              <a:off x="1115616" y="443825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55"/>
            <p:cNvCxnSpPr/>
            <p:nvPr/>
          </p:nvCxnSpPr>
          <p:spPr>
            <a:xfrm flipH="1">
              <a:off x="1115616" y="447483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 flipH="1">
              <a:off x="1115616" y="451140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čára 57"/>
            <p:cNvCxnSpPr/>
            <p:nvPr/>
          </p:nvCxnSpPr>
          <p:spPr>
            <a:xfrm flipH="1">
              <a:off x="1115616" y="454798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ovací čára 58"/>
            <p:cNvCxnSpPr/>
            <p:nvPr/>
          </p:nvCxnSpPr>
          <p:spPr>
            <a:xfrm flipH="1">
              <a:off x="1115616" y="458456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ovací čára 63"/>
            <p:cNvCxnSpPr/>
            <p:nvPr/>
          </p:nvCxnSpPr>
          <p:spPr>
            <a:xfrm flipH="1">
              <a:off x="1115616" y="462113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ovací čára 68"/>
            <p:cNvCxnSpPr/>
            <p:nvPr/>
          </p:nvCxnSpPr>
          <p:spPr>
            <a:xfrm flipH="1">
              <a:off x="1115616" y="465771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čára 69"/>
            <p:cNvCxnSpPr/>
            <p:nvPr/>
          </p:nvCxnSpPr>
          <p:spPr>
            <a:xfrm flipH="1">
              <a:off x="1115616" y="469428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/>
            <p:nvPr/>
          </p:nvCxnSpPr>
          <p:spPr>
            <a:xfrm flipH="1">
              <a:off x="1115616" y="473086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flipH="1">
              <a:off x="1115616" y="476744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flipH="1">
              <a:off x="1115616" y="480401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ovací čára 75"/>
            <p:cNvCxnSpPr/>
            <p:nvPr/>
          </p:nvCxnSpPr>
          <p:spPr>
            <a:xfrm flipH="1">
              <a:off x="1115616" y="484059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flipH="1">
              <a:off x="1115616" y="487716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flipH="1">
              <a:off x="1115616" y="491374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 flipH="1">
              <a:off x="1115616" y="495032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ovací čára 88"/>
            <p:cNvCxnSpPr/>
            <p:nvPr/>
          </p:nvCxnSpPr>
          <p:spPr>
            <a:xfrm flipH="1">
              <a:off x="1115616" y="498689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ovací čára 89"/>
            <p:cNvCxnSpPr/>
            <p:nvPr/>
          </p:nvCxnSpPr>
          <p:spPr>
            <a:xfrm flipH="1">
              <a:off x="1115616" y="50234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čára 90"/>
            <p:cNvCxnSpPr/>
            <p:nvPr/>
          </p:nvCxnSpPr>
          <p:spPr>
            <a:xfrm flipH="1">
              <a:off x="1115616" y="506004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ovací čára 91"/>
            <p:cNvCxnSpPr/>
            <p:nvPr/>
          </p:nvCxnSpPr>
          <p:spPr>
            <a:xfrm flipH="1">
              <a:off x="1115616" y="509662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ovací čára 92"/>
            <p:cNvCxnSpPr/>
            <p:nvPr/>
          </p:nvCxnSpPr>
          <p:spPr>
            <a:xfrm flipH="1">
              <a:off x="1115616" y="513320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ovací čára 93"/>
            <p:cNvCxnSpPr/>
            <p:nvPr/>
          </p:nvCxnSpPr>
          <p:spPr>
            <a:xfrm flipH="1">
              <a:off x="1115616" y="516977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ovací čára 94"/>
            <p:cNvCxnSpPr/>
            <p:nvPr/>
          </p:nvCxnSpPr>
          <p:spPr>
            <a:xfrm flipH="1">
              <a:off x="1115616" y="520635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ovací čára 95"/>
            <p:cNvCxnSpPr/>
            <p:nvPr/>
          </p:nvCxnSpPr>
          <p:spPr>
            <a:xfrm flipH="1">
              <a:off x="1115616" y="524292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čára 96"/>
            <p:cNvCxnSpPr/>
            <p:nvPr/>
          </p:nvCxnSpPr>
          <p:spPr>
            <a:xfrm flipH="1">
              <a:off x="1115616" y="527950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 flipH="1">
              <a:off x="1115616" y="53160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/>
            <p:nvPr/>
          </p:nvCxnSpPr>
          <p:spPr>
            <a:xfrm flipH="1">
              <a:off x="1115616" y="535265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čára 99"/>
            <p:cNvCxnSpPr/>
            <p:nvPr/>
          </p:nvCxnSpPr>
          <p:spPr>
            <a:xfrm flipH="1">
              <a:off x="1115616" y="538923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ovací čára 100"/>
            <p:cNvCxnSpPr/>
            <p:nvPr/>
          </p:nvCxnSpPr>
          <p:spPr>
            <a:xfrm flipH="1">
              <a:off x="1115616" y="542580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ovací čára 101"/>
            <p:cNvCxnSpPr/>
            <p:nvPr/>
          </p:nvCxnSpPr>
          <p:spPr>
            <a:xfrm flipH="1">
              <a:off x="1115616" y="546238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ovací čára 102"/>
            <p:cNvCxnSpPr/>
            <p:nvPr/>
          </p:nvCxnSpPr>
          <p:spPr>
            <a:xfrm flipH="1">
              <a:off x="1115616" y="549896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ovací čára 103"/>
            <p:cNvCxnSpPr/>
            <p:nvPr/>
          </p:nvCxnSpPr>
          <p:spPr>
            <a:xfrm flipH="1">
              <a:off x="1115616" y="553553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ovací čára 104"/>
            <p:cNvCxnSpPr/>
            <p:nvPr/>
          </p:nvCxnSpPr>
          <p:spPr>
            <a:xfrm flipH="1">
              <a:off x="1115616" y="557211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ovací čára 105"/>
            <p:cNvCxnSpPr/>
            <p:nvPr/>
          </p:nvCxnSpPr>
          <p:spPr>
            <a:xfrm flipH="1">
              <a:off x="1115616" y="560868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čára 106"/>
            <p:cNvCxnSpPr/>
            <p:nvPr/>
          </p:nvCxnSpPr>
          <p:spPr>
            <a:xfrm flipH="1">
              <a:off x="1115616" y="564526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čára 107"/>
            <p:cNvCxnSpPr/>
            <p:nvPr/>
          </p:nvCxnSpPr>
          <p:spPr>
            <a:xfrm flipH="1">
              <a:off x="1115616" y="568184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ovací čára 108"/>
            <p:cNvCxnSpPr/>
            <p:nvPr/>
          </p:nvCxnSpPr>
          <p:spPr>
            <a:xfrm flipH="1">
              <a:off x="1115616" y="571841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ovací čára 109"/>
            <p:cNvCxnSpPr/>
            <p:nvPr/>
          </p:nvCxnSpPr>
          <p:spPr>
            <a:xfrm flipH="1">
              <a:off x="1115616" y="575499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ovací čára 110"/>
            <p:cNvCxnSpPr/>
            <p:nvPr/>
          </p:nvCxnSpPr>
          <p:spPr>
            <a:xfrm flipH="1">
              <a:off x="1115616" y="579156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ovací čára 111"/>
            <p:cNvCxnSpPr/>
            <p:nvPr/>
          </p:nvCxnSpPr>
          <p:spPr>
            <a:xfrm flipH="1">
              <a:off x="1115616" y="582814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čára 112"/>
            <p:cNvCxnSpPr/>
            <p:nvPr/>
          </p:nvCxnSpPr>
          <p:spPr>
            <a:xfrm flipH="1">
              <a:off x="1115616" y="586472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ovací čára 113"/>
            <p:cNvCxnSpPr/>
            <p:nvPr/>
          </p:nvCxnSpPr>
          <p:spPr>
            <a:xfrm flipH="1">
              <a:off x="1115616" y="590129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ovací čára 114"/>
            <p:cNvCxnSpPr/>
            <p:nvPr/>
          </p:nvCxnSpPr>
          <p:spPr>
            <a:xfrm flipH="1">
              <a:off x="1115616" y="59378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ovací čára 115"/>
            <p:cNvCxnSpPr/>
            <p:nvPr/>
          </p:nvCxnSpPr>
          <p:spPr>
            <a:xfrm flipH="1">
              <a:off x="1115616" y="597444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ovací čára 116"/>
            <p:cNvCxnSpPr/>
            <p:nvPr/>
          </p:nvCxnSpPr>
          <p:spPr>
            <a:xfrm flipH="1">
              <a:off x="1115616" y="601102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ovací čára 117"/>
            <p:cNvCxnSpPr/>
            <p:nvPr/>
          </p:nvCxnSpPr>
          <p:spPr>
            <a:xfrm flipH="1">
              <a:off x="1115616" y="604760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ovací čára 118"/>
            <p:cNvCxnSpPr/>
            <p:nvPr/>
          </p:nvCxnSpPr>
          <p:spPr>
            <a:xfrm flipH="1">
              <a:off x="1115616" y="608417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164"/>
          <p:cNvGrpSpPr/>
          <p:nvPr/>
        </p:nvGrpSpPr>
        <p:grpSpPr>
          <a:xfrm>
            <a:off x="2618640" y="5606236"/>
            <a:ext cx="1377296" cy="232034"/>
            <a:chOff x="1970568" y="5471512"/>
            <a:chExt cx="1377296" cy="232034"/>
          </a:xfrm>
        </p:grpSpPr>
        <p:grpSp>
          <p:nvGrpSpPr>
            <p:cNvPr id="8" name="Skupina 18"/>
            <p:cNvGrpSpPr/>
            <p:nvPr/>
          </p:nvGrpSpPr>
          <p:grpSpPr>
            <a:xfrm>
              <a:off x="2186592" y="5471512"/>
              <a:ext cx="801232" cy="232034"/>
              <a:chOff x="3203848" y="3701021"/>
              <a:chExt cx="1800200" cy="248046"/>
            </a:xfrm>
          </p:grpSpPr>
          <p:sp>
            <p:nvSpPr>
              <p:cNvPr id="122" name="Volný tvar 121"/>
              <p:cNvSpPr/>
              <p:nvPr/>
            </p:nvSpPr>
            <p:spPr>
              <a:xfrm>
                <a:off x="3203848" y="3701021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356388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392392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5" name="Volný tvar 124"/>
              <p:cNvSpPr/>
              <p:nvPr/>
            </p:nvSpPr>
            <p:spPr>
              <a:xfrm>
                <a:off x="428396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" name="Volný tvar 125"/>
              <p:cNvSpPr/>
              <p:nvPr/>
            </p:nvSpPr>
            <p:spPr>
              <a:xfrm>
                <a:off x="464400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9" name="Přímá spojovací čára 148"/>
            <p:cNvCxnSpPr/>
            <p:nvPr/>
          </p:nvCxnSpPr>
          <p:spPr>
            <a:xfrm>
              <a:off x="1970568" y="5661248"/>
              <a:ext cx="216024" cy="1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Přímá spojovací čára 151"/>
            <p:cNvCxnSpPr/>
            <p:nvPr/>
          </p:nvCxnSpPr>
          <p:spPr>
            <a:xfrm>
              <a:off x="2979824" y="5688680"/>
              <a:ext cx="368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165"/>
          <p:cNvGrpSpPr/>
          <p:nvPr/>
        </p:nvGrpSpPr>
        <p:grpSpPr>
          <a:xfrm>
            <a:off x="2627784" y="4588980"/>
            <a:ext cx="1296144" cy="576064"/>
            <a:chOff x="1979712" y="4454256"/>
            <a:chExt cx="1296144" cy="576064"/>
          </a:xfrm>
        </p:grpSpPr>
        <p:grpSp>
          <p:nvGrpSpPr>
            <p:cNvPr id="10" name="Skupina 145"/>
            <p:cNvGrpSpPr/>
            <p:nvPr/>
          </p:nvGrpSpPr>
          <p:grpSpPr>
            <a:xfrm>
              <a:off x="2402616" y="4454256"/>
              <a:ext cx="246123" cy="576064"/>
              <a:chOff x="2483768" y="4509120"/>
              <a:chExt cx="246123" cy="576064"/>
            </a:xfrm>
          </p:grpSpPr>
          <p:cxnSp>
            <p:nvCxnSpPr>
              <p:cNvPr id="21" name="Přímá spojovací čára 20"/>
              <p:cNvCxnSpPr/>
              <p:nvPr/>
            </p:nvCxnSpPr>
            <p:spPr>
              <a:xfrm flipV="1">
                <a:off x="2609496" y="4605131"/>
                <a:ext cx="0" cy="365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/>
              <p:cNvCxnSpPr/>
              <p:nvPr/>
            </p:nvCxnSpPr>
            <p:spPr>
              <a:xfrm flipV="1">
                <a:off x="2717699" y="4509120"/>
                <a:ext cx="0" cy="5760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ovací čára 131"/>
              <p:cNvCxnSpPr/>
              <p:nvPr/>
            </p:nvCxnSpPr>
            <p:spPr>
              <a:xfrm flipH="1">
                <a:off x="2489864" y="454188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ovací čára 138"/>
              <p:cNvCxnSpPr/>
              <p:nvPr/>
            </p:nvCxnSpPr>
            <p:spPr>
              <a:xfrm flipH="1">
                <a:off x="2483768" y="504327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Přímá spojovací čára 146"/>
            <p:cNvCxnSpPr/>
            <p:nvPr/>
          </p:nvCxnSpPr>
          <p:spPr>
            <a:xfrm>
              <a:off x="1979712" y="473428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římá spojovací čára 152"/>
            <p:cNvCxnSpPr/>
            <p:nvPr/>
          </p:nvCxnSpPr>
          <p:spPr>
            <a:xfrm>
              <a:off x="2681504" y="4725144"/>
              <a:ext cx="5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Obdélník 154"/>
          <p:cNvSpPr/>
          <p:nvPr/>
        </p:nvSpPr>
        <p:spPr>
          <a:xfrm>
            <a:off x="3923928" y="4715852"/>
            <a:ext cx="1296144" cy="12961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9" name="TextovéPole 168"/>
          <p:cNvSpPr txBox="1"/>
          <p:nvPr/>
        </p:nvSpPr>
        <p:spPr>
          <a:xfrm>
            <a:off x="3987169" y="4859868"/>
            <a:ext cx="1160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setrvačná</a:t>
            </a:r>
          </a:p>
          <a:p>
            <a:r>
              <a:rPr lang="cs-CZ" dirty="0" smtClean="0"/>
              <a:t>hmotnost</a:t>
            </a:r>
          </a:p>
          <a:p>
            <a:pPr algn="ctr"/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170" name="TextovéPole 169"/>
          <p:cNvSpPr txBox="1"/>
          <p:nvPr/>
        </p:nvSpPr>
        <p:spPr>
          <a:xfrm>
            <a:off x="5428092" y="492258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síla F</a:t>
            </a:r>
            <a:endParaRPr lang="cs-CZ" dirty="0"/>
          </a:p>
        </p:txBody>
      </p:sp>
      <p:sp>
        <p:nvSpPr>
          <p:cNvPr id="171" name="TextovéPole 170"/>
          <p:cNvSpPr txBox="1"/>
          <p:nvPr/>
        </p:nvSpPr>
        <p:spPr>
          <a:xfrm>
            <a:off x="2797205" y="421179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tlumič</a:t>
            </a:r>
            <a:endParaRPr lang="cs-CZ" dirty="0"/>
          </a:p>
        </p:txBody>
      </p:sp>
      <p:sp>
        <p:nvSpPr>
          <p:cNvPr id="172" name="TextovéPole 171"/>
          <p:cNvSpPr txBox="1"/>
          <p:nvPr/>
        </p:nvSpPr>
        <p:spPr>
          <a:xfrm>
            <a:off x="2797205" y="58586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pružina</a:t>
            </a:r>
            <a:endParaRPr lang="cs-CZ" dirty="0"/>
          </a:p>
        </p:txBody>
      </p:sp>
      <p:sp>
        <p:nvSpPr>
          <p:cNvPr id="174" name="Elipsa 173"/>
          <p:cNvSpPr/>
          <p:nvPr/>
        </p:nvSpPr>
        <p:spPr>
          <a:xfrm>
            <a:off x="936168" y="213285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5" name="Obdélník 174"/>
          <p:cNvSpPr/>
          <p:nvPr/>
        </p:nvSpPr>
        <p:spPr>
          <a:xfrm>
            <a:off x="1835696" y="1233328"/>
            <a:ext cx="1584176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75"/>
          <p:cNvGrpSpPr/>
          <p:nvPr/>
        </p:nvGrpSpPr>
        <p:grpSpPr>
          <a:xfrm>
            <a:off x="4067944" y="1224184"/>
            <a:ext cx="1656184" cy="232034"/>
            <a:chOff x="3203848" y="3701021"/>
            <a:chExt cx="1800200" cy="248046"/>
          </a:xfrm>
        </p:grpSpPr>
        <p:sp>
          <p:nvSpPr>
            <p:cNvPr id="177" name="Volný tvar 176"/>
            <p:cNvSpPr/>
            <p:nvPr/>
          </p:nvSpPr>
          <p:spPr>
            <a:xfrm>
              <a:off x="3203848" y="3701021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Volný tvar 177"/>
            <p:cNvSpPr/>
            <p:nvPr/>
          </p:nvSpPr>
          <p:spPr>
            <a:xfrm>
              <a:off x="356388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>
              <a:off x="392392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0" name="Volný tvar 179"/>
            <p:cNvSpPr/>
            <p:nvPr/>
          </p:nvSpPr>
          <p:spPr>
            <a:xfrm>
              <a:off x="428396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Volný tvar 180"/>
            <p:cNvSpPr/>
            <p:nvPr/>
          </p:nvSpPr>
          <p:spPr>
            <a:xfrm>
              <a:off x="464400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81"/>
          <p:cNvGrpSpPr/>
          <p:nvPr/>
        </p:nvGrpSpPr>
        <p:grpSpPr>
          <a:xfrm>
            <a:off x="5724128" y="2412504"/>
            <a:ext cx="864096" cy="152400"/>
            <a:chOff x="4139952" y="3140968"/>
            <a:chExt cx="864096" cy="152400"/>
          </a:xfrm>
        </p:grpSpPr>
        <p:cxnSp>
          <p:nvCxnSpPr>
            <p:cNvPr id="183" name="Přímá spojovací čára 182"/>
            <p:cNvCxnSpPr/>
            <p:nvPr/>
          </p:nvCxnSpPr>
          <p:spPr>
            <a:xfrm>
              <a:off x="4139952" y="314096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Přímá spojovací čára 183"/>
            <p:cNvCxnSpPr/>
            <p:nvPr/>
          </p:nvCxnSpPr>
          <p:spPr>
            <a:xfrm>
              <a:off x="4139952" y="329336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Přímá spojovací čára 184"/>
          <p:cNvCxnSpPr/>
          <p:nvPr/>
        </p:nvCxnSpPr>
        <p:spPr>
          <a:xfrm flipV="1">
            <a:off x="1259632" y="1412776"/>
            <a:ext cx="0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Přímá spojovací čára 185"/>
          <p:cNvCxnSpPr/>
          <p:nvPr/>
        </p:nvCxnSpPr>
        <p:spPr>
          <a:xfrm flipV="1">
            <a:off x="6156176" y="1466496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ovací čára 186"/>
          <p:cNvCxnSpPr/>
          <p:nvPr/>
        </p:nvCxnSpPr>
        <p:spPr>
          <a:xfrm flipV="1">
            <a:off x="6156176" y="2564904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římá spojovací čára 187"/>
          <p:cNvCxnSpPr/>
          <p:nvPr/>
        </p:nvCxnSpPr>
        <p:spPr>
          <a:xfrm>
            <a:off x="1259632" y="3356992"/>
            <a:ext cx="48965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Přímá spojovací čára 188"/>
          <p:cNvCxnSpPr>
            <a:endCxn id="175" idx="1"/>
          </p:cNvCxnSpPr>
          <p:nvPr/>
        </p:nvCxnSpPr>
        <p:spPr>
          <a:xfrm>
            <a:off x="1259632" y="1412776"/>
            <a:ext cx="576064" cy="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ovací čára 189"/>
          <p:cNvCxnSpPr>
            <a:stCxn id="175" idx="3"/>
            <a:endCxn id="177" idx="0"/>
          </p:cNvCxnSpPr>
          <p:nvPr/>
        </p:nvCxnSpPr>
        <p:spPr>
          <a:xfrm>
            <a:off x="3419872" y="1413348"/>
            <a:ext cx="648072" cy="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ovací čára 190"/>
          <p:cNvCxnSpPr/>
          <p:nvPr/>
        </p:nvCxnSpPr>
        <p:spPr>
          <a:xfrm>
            <a:off x="5724128" y="1455571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2339752" y="90872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93" name="TextovéPole 192"/>
          <p:cNvSpPr txBox="1"/>
          <p:nvPr/>
        </p:nvSpPr>
        <p:spPr>
          <a:xfrm>
            <a:off x="4657478" y="89942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194" name="TextovéPole 193"/>
          <p:cNvSpPr txBox="1"/>
          <p:nvPr/>
        </p:nvSpPr>
        <p:spPr>
          <a:xfrm>
            <a:off x="6264096" y="197954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95" name="TextovéPole 194"/>
          <p:cNvSpPr txBox="1"/>
          <p:nvPr/>
        </p:nvSpPr>
        <p:spPr>
          <a:xfrm>
            <a:off x="611560" y="184482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196" name="TextovéPole 195"/>
          <p:cNvSpPr txBox="1"/>
          <p:nvPr/>
        </p:nvSpPr>
        <p:spPr>
          <a:xfrm>
            <a:off x="2051720" y="16288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r>
              <a:rPr lang="cs-CZ" dirty="0" err="1" smtClean="0"/>
              <a:t>R</a:t>
            </a:r>
            <a:endParaRPr lang="cs-CZ" baseline="-25000" dirty="0"/>
          </a:p>
        </p:txBody>
      </p:sp>
      <p:grpSp>
        <p:nvGrpSpPr>
          <p:cNvPr id="13" name="Skupina 196"/>
          <p:cNvGrpSpPr/>
          <p:nvPr/>
        </p:nvGrpSpPr>
        <p:grpSpPr>
          <a:xfrm>
            <a:off x="6804248" y="2132856"/>
            <a:ext cx="1816523" cy="585356"/>
            <a:chOff x="6804248" y="2276872"/>
            <a:chExt cx="1816523" cy="585356"/>
          </a:xfrm>
        </p:grpSpPr>
        <p:sp>
          <p:nvSpPr>
            <p:cNvPr id="198" name="TextovéPole 197"/>
            <p:cNvSpPr txBox="1"/>
            <p:nvPr/>
          </p:nvSpPr>
          <p:spPr>
            <a:xfrm>
              <a:off x="6804248" y="2420888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C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   </a:t>
              </a:r>
              <a:r>
                <a:rPr lang="cs-CZ" dirty="0" err="1" smtClean="0"/>
                <a:t>i</a:t>
              </a:r>
              <a:r>
                <a:rPr lang="cs-CZ" baseline="-25000" dirty="0" err="1" smtClean="0"/>
                <a:t>C</a:t>
              </a:r>
              <a:r>
                <a:rPr lang="cs-CZ" dirty="0" smtClean="0"/>
                <a:t> 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199" name="Volný tvar 198"/>
            <p:cNvSpPr/>
            <p:nvPr/>
          </p:nvSpPr>
          <p:spPr>
            <a:xfrm>
              <a:off x="7740352" y="2348880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0" name="TextovéPole 199"/>
            <p:cNvSpPr txBox="1"/>
            <p:nvPr/>
          </p:nvSpPr>
          <p:spPr>
            <a:xfrm>
              <a:off x="7380312" y="22768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dirty="0" smtClean="0"/>
                <a:t>1</a:t>
              </a:r>
              <a:endParaRPr lang="cs-CZ" u="sng" dirty="0"/>
            </a:p>
          </p:txBody>
        </p:sp>
        <p:cxnSp>
          <p:nvCxnSpPr>
            <p:cNvPr id="201" name="Přímá spojovací čára 200"/>
            <p:cNvCxnSpPr/>
            <p:nvPr/>
          </p:nvCxnSpPr>
          <p:spPr>
            <a:xfrm>
              <a:off x="7380312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ovéPole 201"/>
            <p:cNvSpPr txBox="1"/>
            <p:nvPr/>
          </p:nvSpPr>
          <p:spPr>
            <a:xfrm>
              <a:off x="7336202" y="249289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dirty="0"/>
            </a:p>
          </p:txBody>
        </p:sp>
      </p:grpSp>
      <p:grpSp>
        <p:nvGrpSpPr>
          <p:cNvPr id="14" name="Skupina 202"/>
          <p:cNvGrpSpPr/>
          <p:nvPr/>
        </p:nvGrpSpPr>
        <p:grpSpPr>
          <a:xfrm>
            <a:off x="4406901" y="1412776"/>
            <a:ext cx="1173211" cy="629932"/>
            <a:chOff x="4644008" y="1584224"/>
            <a:chExt cx="1173211" cy="629932"/>
          </a:xfrm>
        </p:grpSpPr>
        <p:grpSp>
          <p:nvGrpSpPr>
            <p:cNvPr id="15" name="Skupina 91"/>
            <p:cNvGrpSpPr/>
            <p:nvPr/>
          </p:nvGrpSpPr>
          <p:grpSpPr>
            <a:xfrm>
              <a:off x="4644008" y="1584224"/>
              <a:ext cx="1173211" cy="521200"/>
              <a:chOff x="4644008" y="1584224"/>
              <a:chExt cx="1173211" cy="521200"/>
            </a:xfrm>
          </p:grpSpPr>
          <p:cxnSp>
            <p:nvCxnSpPr>
              <p:cNvPr id="206" name="Přímá spojovací čára 205"/>
              <p:cNvCxnSpPr/>
              <p:nvPr/>
            </p:nvCxnSpPr>
            <p:spPr>
              <a:xfrm>
                <a:off x="5417925" y="1916832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TextovéPole 206"/>
              <p:cNvSpPr txBox="1"/>
              <p:nvPr/>
            </p:nvSpPr>
            <p:spPr>
              <a:xfrm>
                <a:off x="4644008" y="1736092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u</a:t>
                </a:r>
                <a:r>
                  <a:rPr lang="cs-CZ" baseline="-25000" dirty="0" err="1" smtClean="0"/>
                  <a:t>L</a:t>
                </a:r>
                <a:r>
                  <a:rPr lang="cs-CZ" baseline="-25000" dirty="0" smtClean="0"/>
                  <a:t> </a:t>
                </a:r>
                <a:r>
                  <a:rPr lang="cs-CZ" dirty="0" smtClean="0"/>
                  <a:t>= L</a:t>
                </a:r>
                <a:endParaRPr lang="cs-CZ" baseline="-25000" dirty="0"/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5339203" y="1584224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di</a:t>
                </a:r>
                <a:r>
                  <a:rPr lang="cs-CZ" baseline="-25000" dirty="0" err="1" smtClean="0"/>
                  <a:t>L</a:t>
                </a:r>
                <a:endParaRPr lang="cs-CZ" baseline="-25000" dirty="0"/>
              </a:p>
            </p:txBody>
          </p:sp>
        </p:grpSp>
        <p:sp>
          <p:nvSpPr>
            <p:cNvPr id="205" name="TextovéPole 204"/>
            <p:cNvSpPr txBox="1"/>
            <p:nvPr/>
          </p:nvSpPr>
          <p:spPr>
            <a:xfrm>
              <a:off x="5326379" y="1844824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endParaRPr lang="cs-CZ" dirty="0"/>
            </a:p>
          </p:txBody>
        </p:sp>
      </p:grpSp>
      <p:grpSp>
        <p:nvGrpSpPr>
          <p:cNvPr id="16" name="Skupina 208"/>
          <p:cNvGrpSpPr/>
          <p:nvPr/>
        </p:nvGrpSpPr>
        <p:grpSpPr>
          <a:xfrm>
            <a:off x="5148064" y="620688"/>
            <a:ext cx="1531188" cy="594648"/>
            <a:chOff x="3563888" y="2411596"/>
            <a:chExt cx="1531188" cy="594648"/>
          </a:xfrm>
        </p:grpSpPr>
        <p:sp>
          <p:nvSpPr>
            <p:cNvPr id="210" name="TextovéPole 209"/>
            <p:cNvSpPr txBox="1"/>
            <p:nvPr/>
          </p:nvSpPr>
          <p:spPr>
            <a:xfrm>
              <a:off x="3563888" y="2492896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i</a:t>
              </a:r>
              <a:r>
                <a:rPr lang="cs-CZ" baseline="-25000" dirty="0" err="1" smtClean="0"/>
                <a:t>L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</a:t>
              </a:r>
              <a:r>
                <a:rPr lang="cs-CZ" dirty="0" err="1" smtClean="0"/>
                <a:t>u</a:t>
              </a:r>
              <a:r>
                <a:rPr lang="cs-CZ" baseline="-25000" dirty="0" err="1" smtClean="0"/>
                <a:t>L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211" name="Volný tvar 210"/>
            <p:cNvSpPr/>
            <p:nvPr/>
          </p:nvSpPr>
          <p:spPr>
            <a:xfrm>
              <a:off x="4254248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TextovéPole 211"/>
            <p:cNvSpPr txBox="1"/>
            <p:nvPr/>
          </p:nvSpPr>
          <p:spPr>
            <a:xfrm>
              <a:off x="3923928" y="241159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cxnSp>
          <p:nvCxnSpPr>
            <p:cNvPr id="213" name="Přímá spojovací čára 212"/>
            <p:cNvCxnSpPr/>
            <p:nvPr/>
          </p:nvCxnSpPr>
          <p:spPr>
            <a:xfrm>
              <a:off x="3995936" y="270892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ovéPole 213"/>
            <p:cNvSpPr txBox="1"/>
            <p:nvPr/>
          </p:nvSpPr>
          <p:spPr>
            <a:xfrm>
              <a:off x="3923928" y="263691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L</a:t>
              </a:r>
              <a:endParaRPr lang="cs-CZ" dirty="0"/>
            </a:p>
          </p:txBody>
        </p:sp>
      </p:grpSp>
      <p:sp>
        <p:nvSpPr>
          <p:cNvPr id="138" name="Šipka doprava 137"/>
          <p:cNvSpPr/>
          <p:nvPr/>
        </p:nvSpPr>
        <p:spPr>
          <a:xfrm>
            <a:off x="5220072" y="5229200"/>
            <a:ext cx="115212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70" grpId="0"/>
      <p:bldP spid="19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7384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2027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23928" y="2348880"/>
            <a:ext cx="36134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Zdroje energie </a:t>
            </a:r>
          </a:p>
          <a:p>
            <a:pPr algn="ctr"/>
            <a:r>
              <a:rPr lang="cs-CZ" dirty="0" smtClean="0"/>
              <a:t>(zdroje zobecněného úsilí či toku)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3501008"/>
            <a:ext cx="246894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Spotřebiče energie </a:t>
            </a:r>
          </a:p>
          <a:p>
            <a:r>
              <a:rPr lang="cs-CZ" dirty="0" smtClean="0"/>
              <a:t>(odpory)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653136"/>
            <a:ext cx="27638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Akumulátory energie </a:t>
            </a:r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kapacitory</a:t>
            </a:r>
            <a:r>
              <a:rPr lang="cs-CZ" dirty="0" smtClean="0"/>
              <a:t> a induktory)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27984" y="4797152"/>
            <a:ext cx="299953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Měniče energie </a:t>
            </a:r>
          </a:p>
          <a:p>
            <a:pPr algn="ctr"/>
            <a:r>
              <a:rPr lang="cs-CZ" dirty="0" smtClean="0"/>
              <a:t>(transformátory a </a:t>
            </a:r>
            <a:r>
              <a:rPr lang="cs-CZ" dirty="0" err="1" smtClean="0"/>
              <a:t>gyrátory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6062" t="22606" r="68580" b="50288"/>
          <a:stretch>
            <a:fillRect/>
          </a:stretch>
        </p:blipFill>
        <p:spPr bwMode="auto">
          <a:xfrm>
            <a:off x="0" y="2132856"/>
            <a:ext cx="32038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Přímá spojovací čára 22"/>
          <p:cNvCxnSpPr>
            <a:stCxn id="8" idx="1"/>
          </p:cNvCxnSpPr>
          <p:nvPr/>
        </p:nvCxnSpPr>
        <p:spPr>
          <a:xfrm flipH="1" flipV="1">
            <a:off x="2915816" y="4005064"/>
            <a:ext cx="1512168" cy="1115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flipH="1">
            <a:off x="3131840" y="2636912"/>
            <a:ext cx="72008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stCxn id="7" idx="0"/>
            <a:endCxn id="21" idx="2"/>
          </p:cNvCxnSpPr>
          <p:nvPr/>
        </p:nvCxnSpPr>
        <p:spPr>
          <a:xfrm flipV="1">
            <a:off x="1381949" y="4005064"/>
            <a:ext cx="219975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endCxn id="6" idx="1"/>
          </p:cNvCxnSpPr>
          <p:nvPr/>
        </p:nvCxnSpPr>
        <p:spPr>
          <a:xfrm>
            <a:off x="3203848" y="3284984"/>
            <a:ext cx="1440160" cy="539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Šipka dolů 35"/>
          <p:cNvSpPr/>
          <p:nvPr/>
        </p:nvSpPr>
        <p:spPr>
          <a:xfrm>
            <a:off x="1403648" y="1700808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8" grpId="0"/>
      <p:bldP spid="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9143"/>
            <a:ext cx="9144000" cy="49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 cstate="print"/>
          <a:srcRect t="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2" cstate="print"/>
          <a:srcRect l="2434" t="2751" r="1592" b="2751"/>
          <a:stretch>
            <a:fillRect/>
          </a:stretch>
        </p:blipFill>
        <p:spPr bwMode="auto">
          <a:xfrm>
            <a:off x="1259632" y="-27384"/>
            <a:ext cx="6912768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H:\MOS 2012\Mos 2013\prednaska.pptx&quot;/&gt;&lt;object type=&quot;2&quot; unique_id=&quot;10002&quot;&gt;&lt;object type=&quot;3&quot; unique_id=&quot;10004&quot;&gt;&lt;property id=&quot;20148&quot; value=&quot;5&quot;/&gt;&lt;property id=&quot;20300&quot; value=&quot;Slide 6&quot;/&gt;&lt;property id=&quot;20307&quot; value=&quot;267&quot;/&gt;&lt;/object&gt;&lt;object type=&quot;3&quot; unique_id=&quot;10005&quot;&gt;&lt;property id=&quot;20148&quot; value=&quot;5&quot;/&gt;&lt;property id=&quot;20300&quot; value=&quot;Slide 1&quot;/&gt;&lt;property id=&quot;20307&quot; value=&quot;269&quot;/&gt;&lt;/object&gt;&lt;object type=&quot;3&quot; unique_id=&quot;10013&quot;&gt;&lt;property id=&quot;20148&quot; value=&quot;5&quot;/&gt;&lt;property id=&quot;20300&quot; value=&quot;Slide 60 - &amp;quot;Obecné  systémové vlastnosti&amp;quot;&quot;/&gt;&lt;property id=&quot;20307&quot; value=&quot;262&quot;/&gt;&lt;/object&gt;&lt;object type=&quot;3&quot; unique_id=&quot;10014&quot;&gt;&lt;property id=&quot;20148&quot; value=&quot;5&quot;/&gt;&lt;property id=&quot;20300&quot; value=&quot;Slide 61 - &amp;quot;Obecné  systémové vlastnosti&amp;quot;&quot;/&gt;&lt;property id=&quot;20307&quot; value=&quot;263&quot;/&gt;&lt;/object&gt;&lt;object type=&quot;3&quot; unique_id=&quot;10015&quot;&gt;&lt;property id=&quot;20148&quot; value=&quot;5&quot;/&gt;&lt;property id=&quot;20300&quot; value=&quot;Slide 62 - &amp;quot;Obecné  systémové vlastnosti&amp;quot;&quot;/&gt;&lt;property id=&quot;20307&quot; value=&quot;264&quot;/&gt;&lt;/object&gt;&lt;object type=&quot;3&quot; unique_id=&quot;10016&quot;&gt;&lt;property id=&quot;20148&quot; value=&quot;5&quot;/&gt;&lt;property id=&quot;20300&quot; value=&quot;Slide 63 - &amp;quot;Obecné  systémové vlastnosti&amp;quot;&quot;/&gt;&lt;property id=&quot;20307&quot; value=&quot;265&quot;/&gt;&lt;/object&gt;&lt;object type=&quot;3&quot; unique_id=&quot;10017&quot;&gt;&lt;property id=&quot;20148&quot; value=&quot;5&quot;/&gt;&lt;property id=&quot;20300&quot; value=&quot;Slide 64 - &amp;quot;Obecné  systémové vlastnosti&amp;quot;&quot;/&gt;&lt;property id=&quot;20307&quot; value=&quot;266&quot;/&gt;&lt;/object&gt;&lt;object type=&quot;3&quot; unique_id=&quot;10101&quot;&gt;&lt;property id=&quot;20148&quot; value=&quot;5&quot;/&gt;&lt;property id=&quot;20300&quot; value=&quot;Slide 10&quot;/&gt;&lt;property id=&quot;20307&quot; value=&quot;318&quot;/&gt;&lt;/object&gt;&lt;object type=&quot;3&quot; unique_id=&quot;10103&quot;&gt;&lt;property id=&quot;20148&quot; value=&quot;5&quot;/&gt;&lt;property id=&quot;20300&quot; value=&quot;Slide 12&quot;/&gt;&lt;property id=&quot;20307&quot; value=&quot;320&quot;/&gt;&lt;/object&gt;&lt;object type=&quot;3&quot; unique_id=&quot;10127&quot;&gt;&lt;property id=&quot;20148&quot; value=&quot;5&quot;/&gt;&lt;property id=&quot;20300&quot; value=&quot;Slide 29 - &amp;quot;Definice systému&amp;quot;&quot;/&gt;&lt;property id=&quot;20307&quot; value=&quot;297&quot;/&gt;&lt;/object&gt;&lt;object type=&quot;3&quot; unique_id=&quot;10128&quot;&gt;&lt;property id=&quot;20148&quot; value=&quot;5&quot;/&gt;&lt;property id=&quot;20300&quot; value=&quot;Slide 30 - &amp;quot;Základní atributy systému&amp;quot;&quot;/&gt;&lt;property id=&quot;20307&quot; value=&quot;298&quot;/&gt;&lt;/object&gt;&lt;object type=&quot;3&quot; unique_id=&quot;10129&quot;&gt;&lt;property id=&quot;20148&quot; value=&quot;5&quot;/&gt;&lt;property id=&quot;20300&quot; value=&quot;Slide 35 - &amp;quot;Základní atributy systému&amp;quot;&quot;/&gt;&lt;property id=&quot;20307&quot; value=&quot;299&quot;/&gt;&lt;/object&gt;&lt;object type=&quot;3&quot; unique_id=&quot;10130&quot;&gt;&lt;property id=&quot;20148&quot; value=&quot;5&quot;/&gt;&lt;property id=&quot;20300&quot; value=&quot;Slide 39 - &amp;quot;Základní atributy systému&amp;quot;&quot;/&gt;&lt;property id=&quot;20307&quot; value=&quot;300&quot;/&gt;&lt;/object&gt;&lt;object type=&quot;3&quot; unique_id=&quot;10131&quot;&gt;&lt;property id=&quot;20148&quot; value=&quot;5&quot;/&gt;&lt;property id=&quot;20300&quot; value=&quot;Slide 32 - &amp;quot;Základní atributy systému&amp;quot;&quot;/&gt;&lt;property id=&quot;20307&quot; value=&quot;301&quot;/&gt;&lt;/object&gt;&lt;object type=&quot;3&quot; unique_id=&quot;10132&quot;&gt;&lt;property id=&quot;20148&quot; value=&quot;5&quot;/&gt;&lt;property id=&quot;20300&quot; value=&quot;Slide 38 - &amp;quot;Separabilita systému&amp;quot;&quot;/&gt;&lt;property id=&quot;20307&quot; value=&quot;302&quot;/&gt;&lt;/object&gt;&lt;object type=&quot;3&quot; unique_id=&quot;10133&quot;&gt;&lt;property id=&quot;20148&quot; value=&quot;5&quot;/&gt;&lt;property id=&quot;20300&quot; value=&quot;Slide 40&quot;/&gt;&lt;property id=&quot;20307&quot; value=&quot;303&quot;/&gt;&lt;/object&gt;&lt;object type=&quot;3&quot; unique_id=&quot;10134&quot;&gt;&lt;property id=&quot;20148&quot; value=&quot;5&quot;/&gt;&lt;property id=&quot;20300&quot; value=&quot;Slide 41 - &amp;quot;Biologické systémy a jejich vlastnosti&amp;quot;&quot;/&gt;&lt;property id=&quot;20307&quot; value=&quot;304&quot;/&gt;&lt;/object&gt;&lt;object type=&quot;3&quot; unique_id=&quot;10135&quot;&gt;&lt;property id=&quot;20148&quot; value=&quot;5&quot;/&gt;&lt;property id=&quot;20300&quot; value=&quot;Slide 42 - &amp;quot;Modely a jejich popis&amp;quot;&quot;/&gt;&lt;property id=&quot;20307&quot; value=&quot;305&quot;/&gt;&lt;/object&gt;&lt;object type=&quot;3&quot; unique_id=&quot;10136&quot;&gt;&lt;property id=&quot;20148&quot; value=&quot;5&quot;/&gt;&lt;property id=&quot;20300&quot; value=&quot;Slide 43 - &amp;quot;Neformální popis&amp;quot;&quot;/&gt;&lt;property id=&quot;20307&quot; value=&quot;306&quot;/&gt;&lt;/object&gt;&lt;object type=&quot;3&quot; unique_id=&quot;10137&quot;&gt;&lt;property id=&quot;20148&quot; value=&quot;5&quot;/&gt;&lt;property id=&quot;20300&quot; value=&quot;Slide 44 - &amp;quot;Neformální popis&amp;quot;&quot;/&gt;&lt;property id=&quot;20307&quot; value=&quot;307&quot;/&gt;&lt;/object&gt;&lt;object type=&quot;3&quot; unique_id=&quot;10138&quot;&gt;&lt;property id=&quot;20148&quot; value=&quot;5&quot;/&gt;&lt;property id=&quot;20300&quot; value=&quot;Slide 45 - &amp;quot;Neformální popis&amp;quot;&quot;/&gt;&lt;property id=&quot;20307&quot; value=&quot;308&quot;/&gt;&lt;/object&gt;&lt;object type=&quot;3&quot; unique_id=&quot;10149&quot;&gt;&lt;property id=&quot;20148&quot; value=&quot;5&quot;/&gt;&lt;property id=&quot;20300&quot; value=&quot;Slide 11&quot;/&gt;&lt;property id=&quot;20307&quot; value=&quot;321&quot;/&gt;&lt;/object&gt;&lt;object type=&quot;3&quot; unique_id=&quot;10153&quot;&gt;&lt;property id=&quot;20148&quot; value=&quot;5&quot;/&gt;&lt;property id=&quot;20300&quot; value=&quot;Slide 4&quot;/&gt;&lt;property id=&quot;20307&quot; value=&quot;325&quot;/&gt;&lt;/object&gt;&lt;object type=&quot;3&quot; unique_id=&quot;10154&quot;&gt;&lt;property id=&quot;20148&quot; value=&quot;5&quot;/&gt;&lt;property id=&quot;20300&quot; value=&quot;Slide 17&quot;/&gt;&lt;property id=&quot;20307&quot; value=&quot;323&quot;/&gt;&lt;/object&gt;&lt;object type=&quot;3&quot; unique_id=&quot;10155&quot;&gt;&lt;property id=&quot;20148&quot; value=&quot;5&quot;/&gt;&lt;property id=&quot;20300&quot; value=&quot;Slide 19&quot;/&gt;&lt;property id=&quot;20307&quot; value=&quot;326&quot;/&gt;&lt;/object&gt;&lt;object type=&quot;3&quot; unique_id=&quot;10156&quot;&gt;&lt;property id=&quot;20148&quot; value=&quot;5&quot;/&gt;&lt;property id=&quot;20300&quot; value=&quot;Slide 22&quot;/&gt;&lt;property id=&quot;20307&quot; value=&quot;324&quot;/&gt;&lt;/object&gt;&lt;object type=&quot;3&quot; unique_id=&quot;10409&quot;&gt;&lt;property id=&quot;20148&quot; value=&quot;5&quot;/&gt;&lt;property id=&quot;20300&quot; value=&quot;Slide 20&quot;/&gt;&lt;property id=&quot;20307&quot; value=&quot;328&quot;/&gt;&lt;/object&gt;&lt;object type=&quot;3&quot; unique_id=&quot;10410&quot;&gt;&lt;property id=&quot;20148&quot; value=&quot;5&quot;/&gt;&lt;property id=&quot;20300&quot; value=&quot;Slide 21&quot;/&gt;&lt;property id=&quot;20307&quot; value=&quot;329&quot;/&gt;&lt;/object&gt;&lt;object type=&quot;3&quot; unique_id=&quot;10412&quot;&gt;&lt;property id=&quot;20148&quot; value=&quot;5&quot;/&gt;&lt;property id=&quot;20300&quot; value=&quot;Slide 5&quot;/&gt;&lt;property id=&quot;20307&quot; value=&quot;330&quot;/&gt;&lt;/object&gt;&lt;object type=&quot;3&quot; unique_id=&quot;10804&quot;&gt;&lt;property id=&quot;20148&quot; value=&quot;5&quot;/&gt;&lt;property id=&quot;20300&quot; value=&quot;Slide 13&quot;/&gt;&lt;property id=&quot;20307&quot; value=&quot;331&quot;/&gt;&lt;/object&gt;&lt;object type=&quot;3&quot; unique_id=&quot;10806&quot;&gt;&lt;property id=&quot;20148&quot; value=&quot;5&quot;/&gt;&lt;property id=&quot;20300&quot; value=&quot;Slide 16&quot;/&gt;&lt;property id=&quot;20307&quot; value=&quot;333&quot;/&gt;&lt;/object&gt;&lt;object type=&quot;3&quot; unique_id=&quot;12005&quot;&gt;&lt;property id=&quot;20148&quot; value=&quot;5&quot;/&gt;&lt;property id=&quot;20300&quot; value=&quot;Slide 7&quot;/&gt;&lt;property id=&quot;20307&quot; value=&quot;339&quot;/&gt;&lt;/object&gt;&lt;object type=&quot;3&quot; unique_id=&quot;12228&quot;&gt;&lt;property id=&quot;20148&quot; value=&quot;5&quot;/&gt;&lt;property id=&quot;20300&quot; value=&quot;Slide 8&quot;/&gt;&lt;property id=&quot;20307&quot; value=&quot;340&quot;/&gt;&lt;/object&gt;&lt;object type=&quot;3&quot; unique_id=&quot;12529&quot;&gt;&lt;property id=&quot;20148&quot; value=&quot;5&quot;/&gt;&lt;property id=&quot;20300&quot; value=&quot;Slide 9&quot;/&gt;&lt;property id=&quot;20307&quot; value=&quot;341&quot;/&gt;&lt;/object&gt;&lt;object type=&quot;3&quot; unique_id=&quot;12530&quot;&gt;&lt;property id=&quot;20148&quot; value=&quot;5&quot;/&gt;&lt;property id=&quot;20300&quot; value=&quot;Slide 14&quot;/&gt;&lt;property id=&quot;20307&quot; value=&quot;342&quot;/&gt;&lt;/object&gt;&lt;object type=&quot;3&quot; unique_id=&quot;12760&quot;&gt;&lt;property id=&quot;20148&quot; value=&quot;5&quot;/&gt;&lt;property id=&quot;20300&quot; value=&quot;Slide 15&quot;/&gt;&lt;property id=&quot;20307&quot; value=&quot;343&quot;/&gt;&lt;/object&gt;&lt;object type=&quot;3&quot; unique_id=&quot;12839&quot;&gt;&lt;property id=&quot;20148&quot; value=&quot;5&quot;/&gt;&lt;property id=&quot;20300&quot; value=&quot;Slide 84 - &amp;quot;Jednoduchý model plicní mechaniky&amp;quot;&quot;/&gt;&lt;property id=&quot;20307&quot; value=&quot;351&quot;/&gt;&lt;/object&gt;&lt;object type=&quot;3&quot; unique_id=&quot;12840&quot;&gt;&lt;property id=&quot;20148&quot; value=&quot;5&quot;/&gt;&lt;property id=&quot;20300&quot; value=&quot;Slide 85 - &amp;quot;Jednoduchý model plicní mechaniky&amp;quot;&quot;/&gt;&lt;property id=&quot;20307&quot; value=&quot;356&quot;/&gt;&lt;/object&gt;&lt;object type=&quot;3&quot; unique_id=&quot;12841&quot;&gt;&lt;property id=&quot;20148&quot; value=&quot;5&quot;/&gt;&lt;property id=&quot;20300&quot; value=&quot;Slide 86 - &amp;quot;Jednoduchý model plicní mechaniky&amp;quot;&quot;/&gt;&lt;property id=&quot;20307&quot; value=&quot;352&quot;/&gt;&lt;/object&gt;&lt;object type=&quot;3&quot; unique_id=&quot;12842&quot;&gt;&lt;property id=&quot;20148&quot; value=&quot;5&quot;/&gt;&lt;property id=&quot;20300&quot; value=&quot;Slide 87 - &amp;quot;Jednoduchý model plicní mechaniky&amp;quot;&quot;/&gt;&lt;property id=&quot;20307&quot; value=&quot;357&quot;/&gt;&lt;/object&gt;&lt;object type=&quot;3&quot; unique_id=&quot;12843&quot;&gt;&lt;property id=&quot;20148&quot; value=&quot;5&quot;/&gt;&lt;property id=&quot;20300&quot; value=&quot;Slide 88 - &amp;quot;Model plicní mechaniky s inertancí&amp;quot;&quot;/&gt;&lt;property id=&quot;20307&quot; value=&quot;354&quot;/&gt;&lt;/object&gt;&lt;object type=&quot;3&quot; unique_id=&quot;12844&quot;&gt;&lt;property id=&quot;20148&quot; value=&quot;5&quot;/&gt;&lt;property id=&quot;20300&quot; value=&quot;Slide 89 - &amp;quot;Jednoduchý model plicní mechaniky&amp;quot;&quot;/&gt;&lt;property id=&quot;20307&quot; value=&quot;358&quot;/&gt;&lt;/object&gt;&lt;object type=&quot;3&quot; unique_id=&quot;12845&quot;&gt;&lt;property id=&quot;20148&quot; value=&quot;5&quot;/&gt;&lt;property id=&quot;20300&quot; value=&quot;Slide 90 - &amp;quot;Model plicní mechaniky s inertancí&amp;quot;&quot;/&gt;&lt;property id=&quot;20307&quot; value=&quot;353&quot;/&gt;&lt;/object&gt;&lt;object type=&quot;3&quot; unique_id=&quot;12846&quot;&gt;&lt;property id=&quot;20148&quot; value=&quot;5&quot;/&gt;&lt;property id=&quot;20300&quot; value=&quot;Slide 95 - &amp;quot;Akauzální přístup&amp;quot;&quot;/&gt;&lt;property id=&quot;20307&quot; value=&quot;344&quot;/&gt;&lt;/object&gt;&lt;object type=&quot;3&quot; unique_id=&quot;12847&quot;&gt;&lt;property id=&quot;20148&quot; value=&quot;5&quot;/&gt;&lt;property id=&quot;20300&quot; value=&quot;Slide 96 - &amp;quot;Akauzální přístup&amp;quot;&quot;/&gt;&lt;property id=&quot;20307&quot; value=&quot;345&quot;/&gt;&lt;/object&gt;&lt;object type=&quot;3&quot; unique_id=&quot;12848&quot;&gt;&lt;property id=&quot;20148&quot; value=&quot;5&quot;/&gt;&lt;property id=&quot;20300&quot; value=&quot;Slide 97 - &amp;quot;Akauzální konektory&amp;quot;&quot;/&gt;&lt;property id=&quot;20307&quot; value=&quot;346&quot;/&gt;&lt;/object&gt;&lt;object type=&quot;3&quot; unique_id=&quot;12849&quot;&gt;&lt;property id=&quot;20148&quot; value=&quot;5&quot;/&gt;&lt;property id=&quot;20300&quot; value=&quot;Slide 98&quot;/&gt;&lt;property id=&quot;20307&quot; value=&quot;347&quot;/&gt;&lt;/object&gt;&lt;object type=&quot;3&quot; unique_id=&quot;12850&quot;&gt;&lt;property id=&quot;20148&quot; value=&quot;5&quot;/&gt;&lt;property id=&quot;20300&quot; value=&quot;Slide 99 - &amp;quot;Modelování v Modelice&amp;quot;&quot;/&gt;&lt;property id=&quot;20307&quot; value=&quot;348&quot;/&gt;&lt;/object&gt;&lt;object type=&quot;3&quot; unique_id=&quot;12851&quot;&gt;&lt;property id=&quot;20148&quot; value=&quot;5&quot;/&gt;&lt;property id=&quot;20300&quot; value=&quot;Slide 100 - &amp;quot;Modelování v Modelice&amp;quot;&quot;/&gt;&lt;property id=&quot;20307&quot; value=&quot;349&quot;/&gt;&lt;/object&gt;&lt;object type=&quot;3&quot; unique_id=&quot;12852&quot;&gt;&lt;property id=&quot;20148&quot; value=&quot;5&quot;/&gt;&lt;property id=&quot;20300&quot; value=&quot;Slide 101 - &amp;quot;Modelování v Modelice&amp;quot;&quot;/&gt;&lt;property id=&quot;20307&quot; value=&quot;350&quot;/&gt;&lt;/object&gt;&lt;object type=&quot;3&quot; unique_id=&quot;14463&quot;&gt;&lt;property id=&quot;20148&quot; value=&quot;5&quot;/&gt;&lt;property id=&quot;20300&quot; value=&quot;Slide 65 - &amp;quot;Elektrický obvod a mechanický systém&amp;quot;&quot;/&gt;&lt;property id=&quot;20307&quot; value=&quot;365&quot;/&gt;&lt;/object&gt;&lt;object type=&quot;3&quot; unique_id=&quot;14568&quot;&gt;&lt;property id=&quot;20148&quot; value=&quot;5&quot;/&gt;&lt;property id=&quot;20300&quot; value=&quot;Slide 18&quot;/&gt;&lt;property id=&quot;20307&quot; value=&quot;373&quot;/&gt;&lt;/object&gt;&lt;object type=&quot;3&quot; unique_id=&quot;15332&quot;&gt;&lt;property id=&quot;20148&quot; value=&quot;5&quot;/&gt;&lt;property id=&quot;20300&quot; value=&quot;Slide 2 - &amp;quot;Cíl předmětu&amp;quot;&quot;/&gt;&lt;property id=&quot;20307&quot; value=&quot;393&quot;/&gt;&lt;/object&gt;&lt;object type=&quot;3&quot; unique_id=&quot;15333&quot;&gt;&lt;property id=&quot;20148&quot; value=&quot;5&quot;/&gt;&lt;property id=&quot;20300&quot; value=&quot;Slide 3 - &amp;quot;Studijní materiály&amp;quot;&quot;/&gt;&lt;property id=&quot;20307&quot; value=&quot;394&quot;/&gt;&lt;/object&gt;&lt;object type=&quot;3&quot; unique_id=&quot;15334&quot;&gt;&lt;property id=&quot;20148&quot; value=&quot;5&quot;/&gt;&lt;property id=&quot;20300&quot; value=&quot;Slide 31 - &amp;quot;Blokové schéma systému&amp;quot;&quot;/&gt;&lt;property id=&quot;20307&quot; value=&quot;376&quot;/&gt;&lt;/object&gt;&lt;object type=&quot;3&quot; unique_id=&quot;15335&quot;&gt;&lt;property id=&quot;20148&quot; value=&quot;5&quot;/&gt;&lt;property id=&quot;20300&quot; value=&quot;Slide 33 - &amp;quot;Základní atributy systému&amp;quot;&quot;/&gt;&lt;property id=&quot;20307&quot; value=&quot;396&quot;/&gt;&lt;/object&gt;&lt;object type=&quot;3&quot; unique_id=&quot;15336&quot;&gt;&lt;property id=&quot;20148&quot; value=&quot;5&quot;/&gt;&lt;property id=&quot;20300&quot; value=&quot;Slide 34 - &amp;quot;Základní atributy systému&amp;quot;&quot;/&gt;&lt;property id=&quot;20307&quot; value=&quot;395&quot;/&gt;&lt;/object&gt;&lt;object type=&quot;3&quot; unique_id=&quot;15337&quot;&gt;&lt;property id=&quot;20148&quot; value=&quot;5&quot;/&gt;&lt;property id=&quot;20300&quot; value=&quot;Slide 36 - &amp;quot;Syntéza a dekompozice&amp;quot;&quot;/&gt;&lt;property id=&quot;20307&quot; value=&quot;400&quot;/&gt;&lt;/object&gt;&lt;object type=&quot;3&quot; unique_id=&quot;15338&quot;&gt;&lt;property id=&quot;20148&quot; value=&quot;5&quot;/&gt;&lt;property id=&quot;20300&quot; value=&quot;Slide 37 - &amp;quot;Syntéza a dekompozice&amp;quot;&quot;/&gt;&lt;property id=&quot;20307&quot; value=&quot;401&quot;/&gt;&lt;/object&gt;&lt;object type=&quot;3&quot; unique_id=&quot;15339&quot;&gt;&lt;property id=&quot;20148&quot; value=&quot;5&quot;/&gt;&lt;property id=&quot;20300&quot; value=&quot;Slide 51&quot;/&gt;&lt;property id=&quot;20307&quot; value=&quot;386&quot;/&gt;&lt;/object&gt;&lt;object type=&quot;3&quot; unique_id=&quot;15340&quot;&gt;&lt;property id=&quot;20148&quot; value=&quot;5&quot;/&gt;&lt;property id=&quot;20300&quot; value=&quot;Slide 52&quot;/&gt;&lt;property id=&quot;20307&quot; value=&quot;377&quot;/&gt;&lt;/object&gt;&lt;object type=&quot;3&quot; unique_id=&quot;15341&quot;&gt;&lt;property id=&quot;20148&quot; value=&quot;5&quot;/&gt;&lt;property id=&quot;20300&quot; value=&quot;Slide 53&quot;/&gt;&lt;property id=&quot;20307&quot; value=&quot;378&quot;/&gt;&lt;/object&gt;&lt;object type=&quot;3&quot; unique_id=&quot;15342&quot;&gt;&lt;property id=&quot;20148&quot; value=&quot;5&quot;/&gt;&lt;property id=&quot;20300&quot; value=&quot;Slide 54&quot;/&gt;&lt;property id=&quot;20307&quot; value=&quot;379&quot;/&gt;&lt;/object&gt;&lt;object type=&quot;3&quot; unique_id=&quot;15347&quot;&gt;&lt;property id=&quot;20148&quot; value=&quot;5&quot;/&gt;&lt;property id=&quot;20300&quot; value=&quot;Slide 58 - &amp;quot;Modelování fyzikálního světa - analogie&amp;quot;&quot;/&gt;&lt;property id=&quot;20307&quot; value=&quot;387&quot;/&gt;&lt;/object&gt;&lt;object type=&quot;3&quot; unique_id=&quot;15348&quot;&gt;&lt;property id=&quot;20148&quot; value=&quot;5&quot;/&gt;&lt;property id=&quot;20300&quot; value=&quot;Slide 59&quot;/&gt;&lt;property id=&quot;20307&quot; value=&quot;388&quot;/&gt;&lt;/object&gt;&lt;object type=&quot;3&quot; unique_id=&quot;15349&quot;&gt;&lt;property id=&quot;20148&quot; value=&quot;5&quot;/&gt;&lt;property id=&quot;20300&quot; value=&quot;Slide 91 - &amp;quot;Kauzální modelovací nástroje&amp;quot;&quot;/&gt;&lt;property id=&quot;20307&quot; value=&quot;397&quot;/&gt;&lt;/object&gt;&lt;object type=&quot;3&quot; unique_id=&quot;15350&quot;&gt;&lt;property id=&quot;20148&quot; value=&quot;5&quot;/&gt;&lt;property id=&quot;20300&quot; value=&quot;Slide 92 - &amp;quot;Kauzální modelovací nástroje&amp;quot;&quot;/&gt;&lt;property id=&quot;20307&quot; value=&quot;398&quot;/&gt;&lt;/object&gt;&lt;object type=&quot;3&quot; unique_id=&quot;15351&quot;&gt;&lt;property id=&quot;20148&quot; value=&quot;5&quot;/&gt;&lt;property id=&quot;20300&quot; value=&quot;Slide 93 - &amp;quot;Akauzální modelovací nástroje&amp;quot;&quot;/&gt;&lt;property id=&quot;20307&quot; value=&quot;399&quot;/&gt;&lt;/object&gt;&lt;object type=&quot;3&quot; unique_id=&quot;19567&quot;&gt;&lt;property id=&quot;20148&quot; value=&quot;5&quot;/&gt;&lt;property id=&quot;20300&quot; value=&quot;Slide 23&quot;/&gt;&lt;property id=&quot;20307&quot; value=&quot;403&quot;/&gt;&lt;/object&gt;&lt;object type=&quot;3&quot; unique_id=&quot;19568&quot;&gt;&lt;property id=&quot;20148&quot; value=&quot;5&quot;/&gt;&lt;property id=&quot;20300&quot; value=&quot;Slide 24&quot;/&gt;&lt;property id=&quot;20307&quot; value=&quot;412&quot;/&gt;&lt;/object&gt;&lt;object type=&quot;3&quot; unique_id=&quot;19569&quot;&gt;&lt;property id=&quot;20148&quot; value=&quot;5&quot;/&gt;&lt;property id=&quot;20300&quot; value=&quot;Slide 25&quot;/&gt;&lt;property id=&quot;20307&quot; value=&quot;413&quot;/&gt;&lt;/object&gt;&lt;object type=&quot;3&quot; unique_id=&quot;19570&quot;&gt;&lt;property id=&quot;20148&quot; value=&quot;5&quot;/&gt;&lt;property id=&quot;20300&quot; value=&quot;Slide 26&quot;/&gt;&lt;property id=&quot;20307&quot; value=&quot;414&quot;/&gt;&lt;/object&gt;&lt;object type=&quot;3&quot; unique_id=&quot;19571&quot;&gt;&lt;property id=&quot;20148&quot; value=&quot;5&quot;/&gt;&lt;property id=&quot;20300&quot; value=&quot;Slide 27&quot;/&gt;&lt;property id=&quot;20307&quot; value=&quot;415&quot;/&gt;&lt;/object&gt;&lt;object type=&quot;3&quot; unique_id=&quot;19572&quot;&gt;&lt;property id=&quot;20148&quot; value=&quot;5&quot;/&gt;&lt;property id=&quot;20300&quot; value=&quot;Slide 28 - &amp;quot;Formalizace v biologických vědách&amp;quot;&quot;/&gt;&lt;property id=&quot;20307&quot; value=&quot;416&quot;/&gt;&lt;/object&gt;&lt;object type=&quot;3&quot; unique_id=&quot;19573&quot;&gt;&lt;property id=&quot;20148&quot; value=&quot;5&quot;/&gt;&lt;property id=&quot;20300&quot; value=&quot;Slide 46 - &amp;quot;Zjednodušovací procedury&amp;quot;&quot;/&gt;&lt;property id=&quot;20307&quot; value=&quot;406&quot;/&gt;&lt;/object&gt;&lt;object type=&quot;3&quot; unique_id=&quot;19574&quot;&gt;&lt;property id=&quot;20148&quot; value=&quot;5&quot;/&gt;&lt;property id=&quot;20300&quot; value=&quot;Slide 47&quot;/&gt;&lt;property id=&quot;20307&quot; value=&quot;407&quot;/&gt;&lt;/object&gt;&lt;object type=&quot;3&quot; unique_id=&quot;19575&quot;&gt;&lt;property id=&quot;20148&quot; value=&quot;5&quot;/&gt;&lt;property id=&quot;20300&quot; value=&quot;Slide 48&quot;/&gt;&lt;property id=&quot;20307&quot; value=&quot;408&quot;/&gt;&lt;/object&gt;&lt;object type=&quot;3&quot; unique_id=&quot;19576&quot;&gt;&lt;property id=&quot;20148&quot; value=&quot;5&quot;/&gt;&lt;property id=&quot;20300&quot; value=&quot;Slide 49 - &amp;quot;Příklad: Kompartmentová analýza&amp;quot;&quot;/&gt;&lt;property id=&quot;20307&quot; value=&quot;409&quot;/&gt;&lt;/object&gt;&lt;object type=&quot;3&quot; unique_id=&quot;19577&quot;&gt;&lt;property id=&quot;20148&quot; value=&quot;5&quot;/&gt;&lt;property id=&quot;20300&quot; value=&quot;Slide 50 - &amp;quot;Příklad: Kompartmentová analýza&amp;quot;&quot;/&gt;&lt;property id=&quot;20307&quot; value=&quot;410&quot;/&gt;&lt;/object&gt;&lt;object type=&quot;3&quot; unique_id=&quot;19578&quot;&gt;&lt;property id=&quot;20148&quot; value=&quot;5&quot;/&gt;&lt;property id=&quot;20300&quot; value=&quot;Slide 55&quot;/&gt;&lt;property id=&quot;20307&quot; value=&quot;404&quot;/&gt;&lt;/object&gt;&lt;object type=&quot;3&quot; unique_id=&quot;19579&quot;&gt;&lt;property id=&quot;20148&quot; value=&quot;5&quot;/&gt;&lt;property id=&quot;20300&quot; value=&quot;Slide 56&quot;/&gt;&lt;property id=&quot;20307&quot; value=&quot;405&quot;/&gt;&lt;/object&gt;&lt;object type=&quot;3&quot; unique_id=&quot;19580&quot;&gt;&lt;property id=&quot;20148&quot; value=&quot;5&quot;/&gt;&lt;property id=&quot;20300&quot; value=&quot;Slide 57&quot;/&gt;&lt;property id=&quot;20307&quot; value=&quot;411&quot;/&gt;&lt;/object&gt;&lt;object type=&quot;3&quot; unique_id=&quot;19581&quot;&gt;&lt;property id=&quot;20148&quot; value=&quot;5&quot;/&gt;&lt;property id=&quot;20300&quot; value=&quot;Slide 66&quot;/&gt;&lt;property id=&quot;20307&quot; value=&quot;419&quot;/&gt;&lt;/object&gt;&lt;object type=&quot;3&quot; unique_id=&quot;19582&quot;&gt;&lt;property id=&quot;20148&quot; value=&quot;5&quot;/&gt;&lt;property id=&quot;20300&quot; value=&quot;Slide 67&quot;/&gt;&lt;property id=&quot;20307&quot; value=&quot;420&quot;/&gt;&lt;/object&gt;&lt;object type=&quot;3&quot; unique_id=&quot;19583&quot;&gt;&lt;property id=&quot;20148&quot; value=&quot;5&quot;/&gt;&lt;property id=&quot;20300&quot; value=&quot;Slide 68&quot;/&gt;&lt;property id=&quot;20307&quot; value=&quot;417&quot;/&gt;&lt;/object&gt;&lt;object type=&quot;3&quot; unique_id=&quot;19584&quot;&gt;&lt;property id=&quot;20148&quot; value=&quot;5&quot;/&gt;&lt;property id=&quot;20300&quot; value=&quot;Slide 69&quot;/&gt;&lt;property id=&quot;20307&quot; value=&quot;418&quot;/&gt;&lt;/object&gt;&lt;object type=&quot;3&quot; unique_id=&quot;19585&quot;&gt;&lt;property id=&quot;20148&quot; value=&quot;5&quot;/&gt;&lt;property id=&quot;20300&quot; value=&quot;Slide 70&quot;/&gt;&lt;property id=&quot;20307&quot; value=&quot;421&quot;/&gt;&lt;/object&gt;&lt;object type=&quot;3&quot; unique_id=&quot;19586&quot;&gt;&lt;property id=&quot;20148&quot; value=&quot;5&quot;/&gt;&lt;property id=&quot;20300&quot; value=&quot;Slide 71&quot;/&gt;&lt;property id=&quot;20307&quot; value=&quot;422&quot;/&gt;&lt;/object&gt;&lt;object type=&quot;3&quot; unique_id=&quot;19587&quot;&gt;&lt;property id=&quot;20148&quot; value=&quot;5&quot;/&gt;&lt;property id=&quot;20300&quot; value=&quot;Slide 72&quot;/&gt;&lt;property id=&quot;20307&quot; value=&quot;424&quot;/&gt;&lt;/object&gt;&lt;object type=&quot;3&quot; unique_id=&quot;19588&quot;&gt;&lt;property id=&quot;20148&quot; value=&quot;5&quot;/&gt;&lt;property id=&quot;20300&quot; value=&quot;Slide 73&quot;/&gt;&lt;property id=&quot;20307&quot; value=&quot;425&quot;/&gt;&lt;/object&gt;&lt;object type=&quot;3&quot; unique_id=&quot;19589&quot;&gt;&lt;property id=&quot;20148&quot; value=&quot;5&quot;/&gt;&lt;property id=&quot;20300&quot; value=&quot;Slide 74&quot;/&gt;&lt;property id=&quot;20307&quot; value=&quot;423&quot;/&gt;&lt;/object&gt;&lt;object type=&quot;3&quot; unique_id=&quot;19590&quot;&gt;&lt;property id=&quot;20148&quot; value=&quot;5&quot;/&gt;&lt;property id=&quot;20300&quot; value=&quot;Slide 75&quot;/&gt;&lt;property id=&quot;20307&quot; value=&quot;426&quot;/&gt;&lt;/object&gt;&lt;object type=&quot;3&quot; unique_id=&quot;19591&quot;&gt;&lt;property id=&quot;20148&quot; value=&quot;5&quot;/&gt;&lt;property id=&quot;20300&quot; value=&quot;Slide 76&quot;/&gt;&lt;property id=&quot;20307&quot; value=&quot;432&quot;/&gt;&lt;/object&gt;&lt;object type=&quot;3&quot; unique_id=&quot;19592&quot;&gt;&lt;property id=&quot;20148&quot; value=&quot;5&quot;/&gt;&lt;property id=&quot;20300&quot; value=&quot;Slide 77&quot;/&gt;&lt;property id=&quot;20307&quot; value=&quot;431&quot;/&gt;&lt;/object&gt;&lt;object type=&quot;3&quot; unique_id=&quot;19593&quot;&gt;&lt;property id=&quot;20148&quot; value=&quot;5&quot;/&gt;&lt;property id=&quot;20300&quot; value=&quot;Slide 78&quot;/&gt;&lt;property id=&quot;20307&quot; value=&quot;427&quot;/&gt;&lt;/object&gt;&lt;object type=&quot;3&quot; unique_id=&quot;19594&quot;&gt;&lt;property id=&quot;20148&quot; value=&quot;5&quot;/&gt;&lt;property id=&quot;20300&quot; value=&quot;Slide 79&quot;/&gt;&lt;property id=&quot;20307&quot; value=&quot;428&quot;/&gt;&lt;/object&gt;&lt;object type=&quot;3&quot; unique_id=&quot;19595&quot;&gt;&lt;property id=&quot;20148&quot; value=&quot;5&quot;/&gt;&lt;property id=&quot;20300&quot; value=&quot;Slide 80&quot;/&gt;&lt;property id=&quot;20307&quot; value=&quot;429&quot;/&gt;&lt;/object&gt;&lt;object type=&quot;3&quot; unique_id=&quot;19596&quot;&gt;&lt;property id=&quot;20148&quot; value=&quot;5&quot;/&gt;&lt;property id=&quot;20300&quot; value=&quot;Slide 81&quot;/&gt;&lt;property id=&quot;20307&quot; value=&quot;430&quot;/&gt;&lt;/object&gt;&lt;object type=&quot;3&quot; unique_id=&quot;19597&quot;&gt;&lt;property id=&quot;20148&quot; value=&quot;5&quot;/&gt;&lt;property id=&quot;20300&quot; value=&quot;Slide 82&quot;/&gt;&lt;property id=&quot;20307&quot; value=&quot;434&quot;/&gt;&lt;/object&gt;&lt;object type=&quot;3&quot; unique_id=&quot;19598&quot;&gt;&lt;property id=&quot;20148&quot; value=&quot;5&quot;/&gt;&lt;property id=&quot;20300&quot; value=&quot;Slide 83&quot;/&gt;&lt;property id=&quot;20307&quot; value=&quot;435&quot;/&gt;&lt;/object&gt;&lt;object type=&quot;3&quot; unique_id=&quot;19599&quot;&gt;&lt;property id=&quot;20148&quot; value=&quot;5&quot;/&gt;&lt;property id=&quot;20300&quot; value=&quot;Slide 94&quot;/&gt;&lt;property id=&quot;20307&quot; value=&quot;402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C">
  <a:themeElements>
    <a:clrScheme name="Výchozí návrh 14">
      <a:dk1>
        <a:srgbClr val="000000"/>
      </a:dk1>
      <a:lt1>
        <a:srgbClr val="FFFFFF"/>
      </a:lt1>
      <a:dk2>
        <a:srgbClr val="005070"/>
      </a:dk2>
      <a:lt2>
        <a:srgbClr val="CCECFF"/>
      </a:lt2>
      <a:accent1>
        <a:srgbClr val="FFFFFF"/>
      </a:accent1>
      <a:accent2>
        <a:srgbClr val="F1600F"/>
      </a:accent2>
      <a:accent3>
        <a:srgbClr val="FFFFFF"/>
      </a:accent3>
      <a:accent4>
        <a:srgbClr val="000000"/>
      </a:accent4>
      <a:accent5>
        <a:srgbClr val="FFFFFF"/>
      </a:accent5>
      <a:accent6>
        <a:srgbClr val="DA560C"/>
      </a:accent6>
      <a:hlink>
        <a:srgbClr val="003399"/>
      </a:hlink>
      <a:folHlink>
        <a:srgbClr val="003399"/>
      </a:folHlink>
    </a:clrScheme>
    <a:fontScheme name="Výchozí návrh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5070"/>
        </a:dk2>
        <a:lt2>
          <a:srgbClr val="FFFFFF"/>
        </a:lt2>
        <a:accent1>
          <a:srgbClr val="C5EE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DFF5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5070"/>
        </a:dk2>
        <a:lt2>
          <a:srgbClr val="CCECFF"/>
        </a:lt2>
        <a:accent1>
          <a:srgbClr val="FFFF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1508</Words>
  <Application>Microsoft Office PowerPoint</Application>
  <PresentationFormat>Předvádění na obrazovce (4:3)</PresentationFormat>
  <Paragraphs>697</Paragraphs>
  <Slides>58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CC</vt:lpstr>
      <vt:lpstr>Modelování a simulace Základní systémové vlastnosti</vt:lpstr>
      <vt:lpstr>Cíl předmětu</vt:lpstr>
      <vt:lpstr>Studijní materiály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Formalizace v biologických vědách</vt:lpstr>
      <vt:lpstr>Definice systému</vt:lpstr>
      <vt:lpstr>Základní atributy systému</vt:lpstr>
      <vt:lpstr>Blokové schéma systému</vt:lpstr>
      <vt:lpstr>Základní atributy systému</vt:lpstr>
      <vt:lpstr>Základní atributy systému</vt:lpstr>
      <vt:lpstr>Základní atributy systému</vt:lpstr>
      <vt:lpstr>Základní atributy systému</vt:lpstr>
      <vt:lpstr>Syntéza a dekompozice</vt:lpstr>
      <vt:lpstr>Syntéza a dekompozice</vt:lpstr>
      <vt:lpstr>Separabilita systému</vt:lpstr>
      <vt:lpstr>Základní atributy systému</vt:lpstr>
      <vt:lpstr>Snímek 23</vt:lpstr>
      <vt:lpstr>Biologické systémy a jejich vlastnosti</vt:lpstr>
      <vt:lpstr>Modely a jejich popis</vt:lpstr>
      <vt:lpstr>Neformální popis</vt:lpstr>
      <vt:lpstr>Neformální popis</vt:lpstr>
      <vt:lpstr>Neformální popis</vt:lpstr>
      <vt:lpstr>Zjednodušovací procedury</vt:lpstr>
      <vt:lpstr>Snímek 30</vt:lpstr>
      <vt:lpstr>Snímek 31</vt:lpstr>
      <vt:lpstr>Příklad: Kompartmentová analýza</vt:lpstr>
      <vt:lpstr>Příklad: Kompartmentová analýza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Modelování fyzikálního světa - analogie</vt:lpstr>
      <vt:lpstr>Snímek 42</vt:lpstr>
      <vt:lpstr>Obecné  systémové vlastnosti</vt:lpstr>
      <vt:lpstr>Obecné  systémové vlastnosti</vt:lpstr>
      <vt:lpstr>Obecné  systémové vlastnosti</vt:lpstr>
      <vt:lpstr>Obecné  systémové vlastnosti</vt:lpstr>
      <vt:lpstr>Obecné  systémové vlastnosti</vt:lpstr>
      <vt:lpstr>Elektrický obvod a mechanický systém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filip</cp:lastModifiedBy>
  <cp:revision>117</cp:revision>
  <dcterms:created xsi:type="dcterms:W3CDTF">2012-09-16T12:27:16Z</dcterms:created>
  <dcterms:modified xsi:type="dcterms:W3CDTF">2013-10-18T13:57:13Z</dcterms:modified>
</cp:coreProperties>
</file>