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0" r:id="rId2"/>
    <p:sldId id="364" r:id="rId3"/>
    <p:sldId id="406" r:id="rId4"/>
    <p:sldId id="392" r:id="rId5"/>
    <p:sldId id="369" r:id="rId6"/>
    <p:sldId id="366" r:id="rId7"/>
    <p:sldId id="390" r:id="rId8"/>
    <p:sldId id="395" r:id="rId9"/>
    <p:sldId id="396" r:id="rId10"/>
    <p:sldId id="407" r:id="rId11"/>
    <p:sldId id="365" r:id="rId12"/>
    <p:sldId id="397" r:id="rId13"/>
    <p:sldId id="371" r:id="rId14"/>
    <p:sldId id="423" r:id="rId15"/>
    <p:sldId id="402" r:id="rId16"/>
    <p:sldId id="411" r:id="rId17"/>
    <p:sldId id="403" r:id="rId18"/>
    <p:sldId id="404" r:id="rId19"/>
    <p:sldId id="405" r:id="rId20"/>
    <p:sldId id="401" r:id="rId21"/>
    <p:sldId id="422" r:id="rId22"/>
    <p:sldId id="431" r:id="rId23"/>
    <p:sldId id="432" r:id="rId24"/>
    <p:sldId id="433" r:id="rId25"/>
    <p:sldId id="434" r:id="rId26"/>
    <p:sldId id="435" r:id="rId27"/>
    <p:sldId id="429" r:id="rId28"/>
    <p:sldId id="430" r:id="rId29"/>
    <p:sldId id="412" r:id="rId30"/>
    <p:sldId id="381" r:id="rId31"/>
    <p:sldId id="413" r:id="rId32"/>
    <p:sldId id="414" r:id="rId33"/>
    <p:sldId id="415" r:id="rId34"/>
    <p:sldId id="416" r:id="rId35"/>
    <p:sldId id="383" r:id="rId36"/>
    <p:sldId id="436" r:id="rId37"/>
    <p:sldId id="424" r:id="rId38"/>
    <p:sldId id="417" r:id="rId39"/>
    <p:sldId id="386" r:id="rId40"/>
    <p:sldId id="387" r:id="rId41"/>
    <p:sldId id="418" r:id="rId42"/>
    <p:sldId id="382" r:id="rId43"/>
    <p:sldId id="389" r:id="rId44"/>
    <p:sldId id="35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D3FF"/>
    <a:srgbClr val="FFFFFF"/>
    <a:srgbClr val="616365"/>
    <a:srgbClr val="77455A"/>
    <a:srgbClr val="BD3632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15.11.2017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6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Zdroj: https://databricks-prod-cloudfront.cloud.databricks.com/public/4027ec902e239c93eaaa8714f173bcfc/8599738367597028/1792412399382575/3601578643761083/latest.html?utm_campaign=Open%20Source&amp;utm_source=Databricks%20Blog</a:t>
            </a:r>
          </a:p>
          <a:p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I'm trying to convey with this diagram is: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 core provides all the core functions used by all APIs.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 core also contains the RDD data abstraction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MLLib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Spark Streaming and Spark SQL APIs are all based on Spark Core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 SQL contains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DataFrame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abstraction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ML API uses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DataFrames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language API uses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DataFrames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only, and so it is built on top of Spark SQL.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this,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cannot directly access the RDD-based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MLLib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Spark Streaming.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functions have been built that are able to access ML as both use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DataFrames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it's not automatic - ML functions only become available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quickly as someone writes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SparkR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to access the ML API.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language APIs use both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DataFrames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RDDs, and therefore can access functionality in all APIs.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2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Nakreslit graf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5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49280"/>
            <a:ext cx="4680520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4928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8" name="Obrázek 7" descr="claim_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9184"/>
            <a:ext cx="6840000" cy="237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50800"/>
            <a:ext cx="4860432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pic>
        <p:nvPicPr>
          <p:cNvPr id="12" name="Obrázek 11" descr="logo_profinit_negativ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6561" y="1052736"/>
            <a:ext cx="1688705" cy="260648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5080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15" name="Obrázek 14" descr="claim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199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6" name="Obrázek 5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 userDrawn="1"/>
        </p:nvSpPr>
        <p:spPr>
          <a:xfrm>
            <a:off x="0" y="4986000"/>
            <a:ext cx="9144000" cy="1872000"/>
          </a:xfrm>
          <a:prstGeom prst="rect">
            <a:avLst/>
          </a:prstGeom>
          <a:solidFill>
            <a:srgbClr val="61636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1268760"/>
            <a:ext cx="7200840" cy="26642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Zadejte text</a:t>
            </a:r>
            <a:endParaRPr lang="cs-CZ" noProof="0" dirty="0"/>
          </a:p>
        </p:txBody>
      </p:sp>
      <p:pic>
        <p:nvPicPr>
          <p:cNvPr id="11" name="Obrázek 10" descr="ikona_land_phone_negativ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201308"/>
            <a:ext cx="315000" cy="315000"/>
          </a:xfrm>
          <a:prstGeom prst="rect">
            <a:avLst/>
          </a:prstGeom>
        </p:spPr>
      </p:pic>
      <p:pic>
        <p:nvPicPr>
          <p:cNvPr id="12" name="Obrázek 11" descr="ikona_twitter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6201308"/>
            <a:ext cx="315000" cy="315000"/>
          </a:xfrm>
          <a:prstGeom prst="rect">
            <a:avLst/>
          </a:prstGeom>
        </p:spPr>
      </p:pic>
      <p:pic>
        <p:nvPicPr>
          <p:cNvPr id="13" name="Obrázek 12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1960" y="6201308"/>
            <a:ext cx="315000" cy="315000"/>
          </a:xfrm>
          <a:prstGeom prst="rect">
            <a:avLst/>
          </a:prstGeom>
        </p:spPr>
      </p:pic>
      <p:pic>
        <p:nvPicPr>
          <p:cNvPr id="14" name="Obrázek 13" descr="ikona_globe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39752" y="6201308"/>
            <a:ext cx="315000" cy="315000"/>
          </a:xfrm>
          <a:prstGeom prst="rect">
            <a:avLst/>
          </a:prstGeom>
        </p:spPr>
      </p:pic>
      <p:sp>
        <p:nvSpPr>
          <p:cNvPr id="16" name="TextovéPole 15"/>
          <p:cNvSpPr txBox="1"/>
          <p:nvPr userDrawn="1"/>
        </p:nvSpPr>
        <p:spPr>
          <a:xfrm>
            <a:off x="4716016" y="5220000"/>
            <a:ext cx="41044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13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s.r.o.</a:t>
            </a:r>
            <a:b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300" b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</a:t>
            </a:r>
            <a:endParaRPr lang="cs-CZ" sz="1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755576" y="6192000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Telefon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+ 420 224 316 016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71800" y="6192000"/>
            <a:ext cx="10081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4644008" y="6192000"/>
            <a:ext cx="1872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7380312" y="6192000"/>
            <a:ext cx="14401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Přímá spojovací čára 24"/>
          <p:cNvCxnSpPr/>
          <p:nvPr userDrawn="1"/>
        </p:nvCxnSpPr>
        <p:spPr>
          <a:xfrm>
            <a:off x="323528" y="5904000"/>
            <a:ext cx="8496944" cy="0"/>
          </a:xfrm>
          <a:prstGeom prst="line">
            <a:avLst/>
          </a:prstGeom>
          <a:ln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logo_profinit_negative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3527" y="5346000"/>
            <a:ext cx="139959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7560840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5"/>
            <a:ext cx="7560840" cy="5472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9" cstate="print"/>
          <a:srcRect l="788" r="89374"/>
          <a:stretch>
            <a:fillRect/>
          </a:stretch>
        </p:blipFill>
        <p:spPr bwMode="auto">
          <a:xfrm>
            <a:off x="8244408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rot="16200000">
            <a:off x="7976787" y="988043"/>
            <a:ext cx="1484442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databricks.com/visualapi.pdf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s://training.databricks.com/visualapi.pdf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park.apache.org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r>
              <a:rPr lang="cs-CZ" dirty="0" smtClean="0"/>
              <a:t>15. listopadu 2017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Spark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Hučín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funguje </a:t>
            </a:r>
            <a:r>
              <a:rPr lang="cs-CZ" dirty="0" err="1" smtClean="0"/>
              <a:t>Spark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611560" y="1484784"/>
            <a:ext cx="4392488" cy="72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(logický)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2852936"/>
            <a:ext cx="7560840" cy="1296143"/>
          </a:xfrm>
        </p:spPr>
        <p:txBody>
          <a:bodyPr/>
          <a:lstStyle/>
          <a:p>
            <a:r>
              <a:rPr lang="cs-CZ" sz="2000" dirty="0" smtClean="0"/>
              <a:t>série transformací zakončená akcí</a:t>
            </a:r>
          </a:p>
          <a:p>
            <a:r>
              <a:rPr lang="cs-CZ" sz="2000" dirty="0" smtClean="0"/>
              <a:t>transformace se </a:t>
            </a:r>
            <a:r>
              <a:rPr lang="cs-CZ" sz="2000" b="1" dirty="0" smtClean="0"/>
              <a:t>plánují</a:t>
            </a:r>
            <a:r>
              <a:rPr lang="cs-CZ" sz="2000" dirty="0" smtClean="0"/>
              <a:t> a </a:t>
            </a:r>
            <a:r>
              <a:rPr lang="cs-CZ" sz="2000" b="1" dirty="0" smtClean="0"/>
              <a:t>optimalizují</a:t>
            </a:r>
            <a:r>
              <a:rPr lang="cs-CZ" sz="2000" dirty="0" smtClean="0"/>
              <a:t>, ale zatím </a:t>
            </a:r>
            <a:r>
              <a:rPr lang="cs-CZ" sz="2000" b="1" dirty="0" smtClean="0"/>
              <a:t>neprovádějí</a:t>
            </a:r>
          </a:p>
          <a:p>
            <a:r>
              <a:rPr lang="cs-CZ" sz="2000" b="1" dirty="0" err="1" smtClean="0"/>
              <a:t>lazy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evaluation</a:t>
            </a:r>
            <a:r>
              <a:rPr lang="cs-CZ" sz="2000" b="1" dirty="0" smtClean="0"/>
              <a:t>:</a:t>
            </a:r>
            <a:r>
              <a:rPr lang="cs-CZ" sz="2000" dirty="0" smtClean="0"/>
              <a:t> až první akce spustí celý proces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1628800"/>
            <a:ext cx="720080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RDD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948264" y="1628800"/>
            <a:ext cx="864096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výstup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03648" y="1628800"/>
            <a:ext cx="648072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1628800"/>
            <a:ext cx="648072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ovací šipka 9"/>
          <p:cNvCxnSpPr>
            <a:stCxn id="4" idx="3"/>
            <a:endCxn id="7" idx="1"/>
          </p:cNvCxnSpPr>
          <p:nvPr/>
        </p:nvCxnSpPr>
        <p:spPr>
          <a:xfrm>
            <a:off x="971600" y="1819040"/>
            <a:ext cx="432048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2051720" y="1844824"/>
            <a:ext cx="432048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563888" y="1628800"/>
            <a:ext cx="648072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3131840" y="1844824"/>
            <a:ext cx="432048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644008" y="1628800"/>
            <a:ext cx="648072" cy="380480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4211960" y="1844824"/>
            <a:ext cx="432048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5292080" y="1844824"/>
            <a:ext cx="1656184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51720" y="2276872"/>
            <a:ext cx="1512168" cy="38048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cs-CZ" sz="2000" i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transformace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652120" y="2276872"/>
            <a:ext cx="864096" cy="380480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cs-CZ" sz="2000" i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akce</a:t>
            </a:r>
          </a:p>
        </p:txBody>
      </p:sp>
      <p:sp>
        <p:nvSpPr>
          <p:cNvPr id="23" name="Zástupný symbol pro text 2"/>
          <p:cNvSpPr txBox="1">
            <a:spLocks/>
          </p:cNvSpPr>
          <p:nvPr/>
        </p:nvSpPr>
        <p:spPr>
          <a:xfrm>
            <a:off x="323528" y="4437112"/>
            <a:ext cx="7560840" cy="2016224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 je to RDD?</a:t>
            </a:r>
          </a:p>
          <a:p>
            <a:pPr marL="342900" lvl="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</a:pPr>
            <a:r>
              <a:rPr lang="cs-CZ" sz="2000" dirty="0" err="1" smtClean="0"/>
              <a:t>resilient</a:t>
            </a:r>
            <a:r>
              <a:rPr lang="cs-CZ" sz="2000" dirty="0" smtClean="0"/>
              <a:t> </a:t>
            </a:r>
            <a:r>
              <a:rPr lang="cs-CZ" sz="2000" dirty="0" err="1" smtClean="0"/>
              <a:t>distributed</a:t>
            </a:r>
            <a:r>
              <a:rPr lang="cs-CZ" sz="2000" dirty="0" smtClean="0"/>
              <a:t> </a:t>
            </a:r>
            <a:r>
              <a:rPr lang="cs-CZ" sz="2000" dirty="0" err="1" smtClean="0"/>
              <a:t>dataset</a:t>
            </a:r>
            <a:endParaRPr kumimoji="0" lang="cs-CZ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kolekce prvků (např. řádky v textovém souboru, datová matice, posloupnost binárních dat)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musí být dělitelné na části –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místo rozdělení (spolu)určí </a:t>
            </a:r>
            <a:r>
              <a:rPr kumimoji="0" lang="cs-CZ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Spark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!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uiExpand="1" build="p"/>
      <p:bldP spid="4" grpId="0" animBg="1"/>
      <p:bldP spid="5" grpId="0" animBg="1"/>
      <p:bldP spid="7" grpId="0" animBg="1"/>
      <p:bldP spid="8" grpId="0" animBg="1"/>
      <p:bldP spid="12" grpId="0" animBg="1"/>
      <p:bldP spid="14" grpId="0" animBg="1"/>
      <p:bldP spid="21" grpId="0"/>
      <p:bldP spid="22" grpId="0"/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</a:t>
            </a:r>
            <a:r>
              <a:rPr lang="cs-CZ" dirty="0" err="1" smtClean="0"/>
              <a:t>mid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(technický)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4509120"/>
            <a:ext cx="7560840" cy="2016224"/>
          </a:xfrm>
        </p:spPr>
        <p:txBody>
          <a:bodyPr/>
          <a:lstStyle/>
          <a:p>
            <a:r>
              <a:rPr lang="cs-CZ" sz="2000" dirty="0" smtClean="0"/>
              <a:t>vytvoření JVM na nodech (exekutory)</a:t>
            </a:r>
          </a:p>
          <a:p>
            <a:r>
              <a:rPr lang="cs-CZ" sz="2000" dirty="0" smtClean="0"/>
              <a:t>rozdělení úlohy na </a:t>
            </a:r>
            <a:r>
              <a:rPr lang="cs-CZ" sz="2000" dirty="0" err="1" smtClean="0"/>
              <a:t>joby</a:t>
            </a:r>
            <a:r>
              <a:rPr lang="cs-CZ" sz="2000" dirty="0" smtClean="0"/>
              <a:t> a </a:t>
            </a:r>
            <a:r>
              <a:rPr lang="cs-CZ" sz="2000" dirty="0" err="1" smtClean="0"/>
              <a:t>jobů</a:t>
            </a:r>
            <a:r>
              <a:rPr lang="cs-CZ" sz="2000" dirty="0" smtClean="0"/>
              <a:t> na </a:t>
            </a:r>
            <a:r>
              <a:rPr lang="cs-CZ" sz="2000" dirty="0" err="1" smtClean="0"/>
              <a:t>tasky</a:t>
            </a:r>
            <a:endParaRPr lang="cs-CZ" sz="2000" dirty="0" smtClean="0"/>
          </a:p>
          <a:p>
            <a:r>
              <a:rPr lang="cs-CZ" sz="2000" dirty="0" smtClean="0"/>
              <a:t>distribuce </a:t>
            </a:r>
            <a:r>
              <a:rPr lang="cs-CZ" sz="2000" dirty="0" err="1" smtClean="0"/>
              <a:t>tasků</a:t>
            </a:r>
            <a:r>
              <a:rPr lang="cs-CZ" sz="2000" dirty="0" smtClean="0"/>
              <a:t> a případně dat na nody</a:t>
            </a:r>
          </a:p>
          <a:p>
            <a:r>
              <a:rPr lang="cs-CZ" sz="2000" dirty="0" smtClean="0"/>
              <a:t>řízení procesu</a:t>
            </a:r>
          </a:p>
          <a:p>
            <a:r>
              <a:rPr lang="cs-CZ" sz="2000" b="1" dirty="0" smtClean="0"/>
              <a:t>více v architektuře </a:t>
            </a:r>
            <a:r>
              <a:rPr lang="cs-CZ" sz="2000" b="1" dirty="0" err="1" smtClean="0"/>
              <a:t>Sparku</a:t>
            </a:r>
            <a:endParaRPr lang="cs-CZ" sz="2000" b="1" dirty="0" smtClean="0"/>
          </a:p>
        </p:txBody>
      </p:sp>
      <p:pic>
        <p:nvPicPr>
          <p:cNvPr id="18" name="Picture 2" descr="http://blog.cloudera.com/wp-content/uploads/2015/02/spark-tuning-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07" y="1124744"/>
            <a:ext cx="74860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Spark</a:t>
            </a:r>
            <a:r>
              <a:rPr lang="cs-CZ" dirty="0" smtClean="0"/>
              <a:t> RDD – transformace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7560840" cy="3384375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RDD1 </a:t>
            </a:r>
            <a:r>
              <a:rPr lang="cs-CZ" sz="2000" dirty="0" smtClean="0">
                <a:sym typeface="Wingdings"/>
              </a:rPr>
              <a:t> </a:t>
            </a:r>
            <a:r>
              <a:rPr lang="cs-CZ" sz="2000" dirty="0" smtClean="0"/>
              <a:t>RDD2, po prvcích („řádcích“)</a:t>
            </a:r>
            <a:endParaRPr lang="cs-CZ" sz="2000" dirty="0"/>
          </a:p>
          <a:p>
            <a:r>
              <a:rPr lang="cs-CZ" sz="1800" b="1" dirty="0" smtClean="0"/>
              <a:t>map</a:t>
            </a:r>
            <a:r>
              <a:rPr lang="cs-CZ" sz="1800" dirty="0" smtClean="0"/>
              <a:t> (prvek </a:t>
            </a:r>
            <a:r>
              <a:rPr lang="cs-CZ" sz="1800" dirty="0" smtClean="0">
                <a:sym typeface="Wingdings"/>
              </a:rPr>
              <a:t></a:t>
            </a:r>
            <a:r>
              <a:rPr lang="cs-CZ" sz="1800" dirty="0" smtClean="0"/>
              <a:t> transformační funkce </a:t>
            </a:r>
            <a:r>
              <a:rPr lang="cs-CZ" sz="1800" dirty="0" smtClean="0">
                <a:sym typeface="Wingdings"/>
              </a:rPr>
              <a:t> nový prvek</a:t>
            </a:r>
            <a:r>
              <a:rPr lang="cs-CZ" sz="1800" dirty="0" smtClean="0"/>
              <a:t>)</a:t>
            </a:r>
          </a:p>
          <a:p>
            <a:r>
              <a:rPr lang="cs-CZ" sz="1800" b="1" dirty="0" err="1" smtClean="0"/>
              <a:t>flatMap</a:t>
            </a:r>
            <a:r>
              <a:rPr lang="cs-CZ" sz="1800" dirty="0" smtClean="0"/>
              <a:t> (prvek </a:t>
            </a:r>
            <a:r>
              <a:rPr lang="cs-CZ" sz="1800" dirty="0">
                <a:sym typeface="Wingdings"/>
              </a:rPr>
              <a:t></a:t>
            </a:r>
            <a:r>
              <a:rPr lang="cs-CZ" sz="1800" dirty="0"/>
              <a:t> transformační funkce </a:t>
            </a:r>
            <a:r>
              <a:rPr lang="cs-CZ" sz="1800" dirty="0">
                <a:sym typeface="Wingdings"/>
              </a:rPr>
              <a:t> </a:t>
            </a:r>
            <a:r>
              <a:rPr lang="cs-CZ" sz="1800" dirty="0" smtClean="0">
                <a:sym typeface="Wingdings"/>
              </a:rPr>
              <a:t>0 až N nových prvků</a:t>
            </a:r>
            <a:r>
              <a:rPr lang="cs-CZ" sz="1800" dirty="0" smtClean="0"/>
              <a:t>)</a:t>
            </a:r>
            <a:endParaRPr lang="cs-CZ" sz="1800" dirty="0"/>
          </a:p>
          <a:p>
            <a:r>
              <a:rPr lang="cs-CZ" sz="1800" b="1" dirty="0" err="1" smtClean="0"/>
              <a:t>filter</a:t>
            </a:r>
            <a:r>
              <a:rPr lang="cs-CZ" sz="1800" dirty="0" smtClean="0"/>
              <a:t>, </a:t>
            </a:r>
            <a:r>
              <a:rPr lang="cs-CZ" sz="1800" b="1" dirty="0" err="1" smtClean="0"/>
              <a:t>distinct</a:t>
            </a:r>
            <a:r>
              <a:rPr lang="cs-CZ" sz="1800" dirty="0" smtClean="0"/>
              <a:t> (pustí se jen řádky vyhovující podmínce / unikátní)</a:t>
            </a:r>
            <a:endParaRPr lang="cs-CZ" sz="1800" dirty="0"/>
          </a:p>
          <a:p>
            <a:r>
              <a:rPr lang="cs-CZ" sz="1800" b="1" dirty="0" err="1" smtClean="0"/>
              <a:t>join</a:t>
            </a:r>
            <a:r>
              <a:rPr lang="cs-CZ" sz="1800" dirty="0" smtClean="0"/>
              <a:t> (připojí řádky jiného RDD podle hodnot klíče)</a:t>
            </a:r>
          </a:p>
          <a:p>
            <a:r>
              <a:rPr lang="cs-CZ" sz="1800" b="1" dirty="0" smtClean="0"/>
              <a:t>union</a:t>
            </a:r>
            <a:r>
              <a:rPr lang="cs-CZ" sz="1800" dirty="0" smtClean="0"/>
              <a:t>, </a:t>
            </a:r>
            <a:r>
              <a:rPr lang="cs-CZ" sz="1800" b="1" dirty="0" err="1" smtClean="0"/>
              <a:t>intersection</a:t>
            </a:r>
            <a:r>
              <a:rPr lang="cs-CZ" sz="1800" dirty="0" smtClean="0"/>
              <a:t> (sjednocení a průnik s jiným RDD)</a:t>
            </a:r>
          </a:p>
          <a:p>
            <a:r>
              <a:rPr lang="cs-CZ" sz="1800" b="1" dirty="0" err="1" smtClean="0"/>
              <a:t>groupByKey</a:t>
            </a:r>
            <a:r>
              <a:rPr lang="cs-CZ" sz="1800" dirty="0" smtClean="0"/>
              <a:t>, </a:t>
            </a:r>
            <a:r>
              <a:rPr lang="cs-CZ" sz="1800" b="1" dirty="0" err="1" smtClean="0"/>
              <a:t>reduceByKey</a:t>
            </a:r>
            <a:r>
              <a:rPr lang="cs-CZ" sz="1800" dirty="0" smtClean="0"/>
              <a:t> (setřídí / agreguje prvky podle klíče)</a:t>
            </a:r>
          </a:p>
          <a:p>
            <a:r>
              <a:rPr lang="cs-CZ" sz="1800" dirty="0" smtClean="0"/>
              <a:t>... a mnoho dalších</a:t>
            </a:r>
            <a:endParaRPr lang="cs-CZ" sz="18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323528" y="4869160"/>
            <a:ext cx="7560840" cy="1268760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tabLst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Kde vzít klíč?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výsledek transformace, např. slovo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/>
              </a:rPr>
              <a:t> (slovo, 1)</a:t>
            </a:r>
          </a:p>
          <a:p>
            <a: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</a:pPr>
            <a:r>
              <a:rPr lang="cs-CZ" dirty="0" smtClean="0">
                <a:latin typeface="Arial" pitchFamily="34" charset="0"/>
                <a:cs typeface="Arial" pitchFamily="34" charset="0"/>
                <a:sym typeface="Wingdings"/>
              </a:rPr>
              <a:t>první prvek </a:t>
            </a:r>
            <a:r>
              <a:rPr lang="cs-CZ" i="1" dirty="0" err="1" smtClean="0">
                <a:latin typeface="Arial" pitchFamily="34" charset="0"/>
                <a:cs typeface="Arial" pitchFamily="34" charset="0"/>
                <a:sym typeface="Wingdings"/>
              </a:rPr>
              <a:t>tuple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/>
              </a:rPr>
              <a:t> se bere jako klíč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168" y="4653136"/>
            <a:ext cx="18722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tuple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</a:t>
            </a:r>
          </a:p>
          <a:p>
            <a:pPr algn="ctr"/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(má 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Scala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 Python)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5652120" y="5229200"/>
            <a:ext cx="1224136" cy="144016"/>
          </a:xfrm>
          <a:prstGeom prst="straightConnector1">
            <a:avLst/>
          </a:prstGeom>
          <a:ln w="158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nsolas" panose="020B0609020204030204" pitchFamily="49" charset="0"/>
              </a:rPr>
              <a:t>map</a:t>
            </a:r>
            <a:r>
              <a:rPr lang="cs-CZ" dirty="0" smtClean="0"/>
              <a:t> a </a:t>
            </a:r>
            <a:r>
              <a:rPr lang="cs-CZ" dirty="0" err="1" smtClean="0">
                <a:latin typeface="Consolas" panose="020B0609020204030204" pitchFamily="49" charset="0"/>
              </a:rPr>
              <a:t>flatMap</a:t>
            </a:r>
            <a:endParaRPr lang="cs-CZ" dirty="0">
              <a:latin typeface="Consolas" panose="020B0609020204030204" pitchFamily="49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60" y="764704"/>
            <a:ext cx="5341776" cy="300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1" y="3645024"/>
            <a:ext cx="5358393" cy="30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1 –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count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9"/>
            <a:ext cx="7560840" cy="2592288"/>
          </a:xfrm>
        </p:spPr>
        <p:txBody>
          <a:bodyPr/>
          <a:lstStyle/>
          <a:p>
            <a:r>
              <a:rPr lang="cs-CZ" sz="2000" dirty="0" smtClean="0"/>
              <a:t>Úkol: spočítat četnosti slov v dokumentu</a:t>
            </a:r>
          </a:p>
          <a:p>
            <a:r>
              <a:rPr lang="cs-CZ" sz="2000" dirty="0" smtClean="0"/>
              <a:t>Vstup: textový soubor rozdělený do řádků (RDD)</a:t>
            </a:r>
          </a:p>
          <a:p>
            <a:r>
              <a:rPr lang="cs-CZ" sz="2000" dirty="0" smtClean="0"/>
              <a:t>Postup:</a:t>
            </a:r>
          </a:p>
          <a:p>
            <a:pPr lvl="1"/>
            <a:r>
              <a:rPr lang="cs-CZ" sz="1700" dirty="0" smtClean="0"/>
              <a:t>transformace řádků: řádek </a:t>
            </a:r>
            <a:r>
              <a:rPr lang="cs-CZ" sz="1700" dirty="0" smtClean="0">
                <a:sym typeface="Wingdings"/>
              </a:rPr>
              <a:t> rozdělení na slova  prvky typu (slovo, 1)</a:t>
            </a:r>
          </a:p>
          <a:p>
            <a:pPr lvl="1"/>
            <a:r>
              <a:rPr lang="cs-CZ" sz="1700" dirty="0" smtClean="0">
                <a:sym typeface="Wingdings"/>
              </a:rPr>
              <a:t>seskupení prvků se stejným klíčem a sečtení jedniček</a:t>
            </a:r>
          </a:p>
          <a:p>
            <a:r>
              <a:rPr lang="cs-CZ" sz="2000" dirty="0" smtClean="0">
                <a:sym typeface="Wingdings"/>
              </a:rPr>
              <a:t>Výsledek transformace: RDD s prvky (slovo, četnost)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Vsuvka – interaktivní </a:t>
            </a:r>
            <a:r>
              <a:rPr lang="cs-CZ" dirty="0" err="1" smtClean="0"/>
              <a:t>shell</a:t>
            </a:r>
            <a:endParaRPr lang="cs-CZ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323528" y="980728"/>
            <a:ext cx="7560840" cy="396044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 smtClean="0"/>
              <a:t>pyspark</a:t>
            </a:r>
            <a:r>
              <a:rPr lang="cs-CZ" sz="2000" dirty="0" smtClean="0"/>
              <a:t> (Python)</a:t>
            </a:r>
            <a:r>
              <a:rPr lang="cs-CZ" sz="2000" b="1" dirty="0" smtClean="0"/>
              <a:t> | </a:t>
            </a:r>
            <a:r>
              <a:rPr lang="cs-CZ" sz="2000" b="1" dirty="0" err="1" smtClean="0"/>
              <a:t>spark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shell</a:t>
            </a:r>
            <a:r>
              <a:rPr lang="cs-CZ" sz="2000" dirty="0" smtClean="0"/>
              <a:t> (</a:t>
            </a:r>
            <a:r>
              <a:rPr lang="cs-CZ" sz="2000" dirty="0" err="1" smtClean="0"/>
              <a:t>Scala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spouští se z příkazové řádky</a:t>
            </a:r>
          </a:p>
          <a:p>
            <a:r>
              <a:rPr lang="cs-CZ" sz="2000" dirty="0" smtClean="0"/>
              <a:t>funguje lokálně nebo v </a:t>
            </a:r>
            <a:r>
              <a:rPr lang="cs-CZ" sz="2000" dirty="0" err="1" smtClean="0"/>
              <a:t>YARNu</a:t>
            </a:r>
            <a:r>
              <a:rPr lang="cs-CZ" sz="2000" dirty="0" smtClean="0"/>
              <a:t>:</a:t>
            </a:r>
          </a:p>
          <a:p>
            <a:pPr lvl="1"/>
            <a:r>
              <a:rPr lang="cs-CZ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pyspark</a:t>
            </a:r>
            <a:r>
              <a:rPr lang="cs-CZ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--master </a:t>
            </a:r>
            <a:r>
              <a:rPr lang="cs-CZ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endParaRPr lang="cs-CZ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pyspark</a:t>
            </a:r>
            <a:r>
              <a:rPr lang="cs-CZ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--master </a:t>
            </a:r>
            <a:r>
              <a:rPr lang="cs-CZ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yarn</a:t>
            </a:r>
            <a:endParaRPr lang="cs-CZ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smtClean="0"/>
              <a:t>vytvoří důležité objekty, např. </a:t>
            </a:r>
            <a:r>
              <a:rPr lang="cs-CZ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cs-CZ" sz="2000" dirty="0" smtClean="0"/>
              <a:t> (</a:t>
            </a:r>
            <a:r>
              <a:rPr lang="cs-CZ" sz="2000" dirty="0" err="1" smtClean="0"/>
              <a:t>SparkContext</a:t>
            </a:r>
            <a:r>
              <a:rPr lang="cs-CZ" sz="2000" dirty="0" smtClean="0"/>
              <a:t>), </a:t>
            </a:r>
            <a:r>
              <a:rPr lang="cs-CZ" sz="2000" b="1" dirty="0" err="1" smtClean="0">
                <a:latin typeface="Courier New" pitchFamily="49" charset="0"/>
                <a:cs typeface="Courier New" pitchFamily="49" charset="0"/>
              </a:rPr>
              <a:t>sqlContext</a:t>
            </a:r>
            <a:endParaRPr lang="cs-CZ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2000" dirty="0" smtClean="0"/>
              <a:t>má další parametry – o nich později</a:t>
            </a:r>
          </a:p>
          <a:p>
            <a:r>
              <a:rPr lang="cs-CZ" sz="2000" dirty="0" smtClean="0"/>
              <a:t>ukončuje se </a:t>
            </a:r>
            <a:r>
              <a:rPr lang="cs-CZ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</a:p>
        </p:txBody>
      </p:sp>
    </p:spTree>
    <p:extLst>
      <p:ext uri="{BB962C8B-B14F-4D97-AF65-F5344CB8AC3E}">
        <p14:creationId xmlns:p14="http://schemas.microsoft.com/office/powerpoint/2010/main" val="2684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1 – </a:t>
            </a:r>
            <a:r>
              <a:rPr lang="cs-CZ" dirty="0" err="1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count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9"/>
            <a:ext cx="7560840" cy="4104455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Úkol: spočítat četnosti slov v dokumentu</a:t>
            </a:r>
          </a:p>
          <a:p>
            <a:pPr marL="0" indent="0">
              <a:buNone/>
            </a:pPr>
            <a:r>
              <a:rPr lang="cs-CZ" sz="2000" dirty="0" smtClean="0"/>
              <a:t>Vstup: textový soubor rozdělený do řádků (RDD)</a:t>
            </a:r>
            <a:br>
              <a:rPr lang="cs-CZ" sz="2000" dirty="0" smtClean="0"/>
            </a:b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sc.textFile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user/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pascepet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/bible.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Postup:</a:t>
            </a:r>
          </a:p>
          <a:p>
            <a:r>
              <a:rPr lang="cs-CZ" sz="1800" dirty="0" smtClean="0"/>
              <a:t>transformace řádků: řádek </a:t>
            </a:r>
            <a:r>
              <a:rPr lang="cs-CZ" sz="1800" dirty="0" smtClean="0">
                <a:sym typeface="Wingdings"/>
              </a:rPr>
              <a:t> jednotlivá slova (více prvků)</a:t>
            </a:r>
            <a:br>
              <a:rPr lang="cs-CZ" sz="1800" dirty="0" smtClean="0">
                <a:sym typeface="Wingdings"/>
              </a:rPr>
            </a:b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lines.flatMap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(lambda line: line.split(" "))</a:t>
            </a:r>
          </a:p>
          <a:p>
            <a:r>
              <a:rPr lang="cs-CZ" sz="1800" dirty="0"/>
              <a:t>transformace řádků: </a:t>
            </a:r>
            <a:r>
              <a:rPr lang="cs-CZ" sz="1800" dirty="0" smtClean="0"/>
              <a:t>řádek čili slovo </a:t>
            </a:r>
            <a:r>
              <a:rPr lang="cs-CZ" sz="1800" dirty="0">
                <a:sym typeface="Wingdings"/>
              </a:rPr>
              <a:t> </a:t>
            </a:r>
            <a:r>
              <a:rPr lang="cs-CZ" sz="1800" dirty="0" smtClean="0">
                <a:sym typeface="Wingdings"/>
              </a:rPr>
              <a:t>struktura (slovo, 1)</a:t>
            </a:r>
            <a:r>
              <a:rPr lang="cs-CZ" sz="2000" dirty="0" smtClean="0">
                <a:sym typeface="Wingdings"/>
              </a:rPr>
              <a:t/>
            </a:r>
            <a:br>
              <a:rPr lang="cs-CZ" sz="2000" dirty="0" smtClean="0">
                <a:sym typeface="Wingdings"/>
              </a:rPr>
            </a:b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words.map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(lambda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1))</a:t>
            </a:r>
          </a:p>
          <a:p>
            <a:r>
              <a:rPr lang="cs-CZ" sz="1800" dirty="0" smtClean="0">
                <a:sym typeface="Wingdings"/>
              </a:rPr>
              <a:t>seskupení prvků se stejným klíčem a sečtení jedniček</a:t>
            </a:r>
            <a:br>
              <a:rPr lang="cs-CZ" sz="1800" dirty="0" smtClean="0">
                <a:sym typeface="Wingdings"/>
              </a:rPr>
            </a:b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pairs.reduceByKey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(lambda a, b: a + b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sz="1600" b="1" dirty="0">
              <a:solidFill>
                <a:srgbClr val="C00000"/>
              </a:solidFill>
              <a:sym typeface="Wingding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5517232"/>
            <a:ext cx="648072" cy="1057588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to</a:t>
            </a:r>
          </a:p>
          <a:p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55776" y="5085184"/>
            <a:ext cx="648072" cy="1550031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cs-CZ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3968" y="5085184"/>
            <a:ext cx="864096" cy="1550031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(not,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28184" y="5517232"/>
            <a:ext cx="864096" cy="1057588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(to, 2)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(not,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nic nespočítalo?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2852937"/>
            <a:ext cx="7560840" cy="432047"/>
          </a:xfrm>
        </p:spPr>
        <p:txBody>
          <a:bodyPr/>
          <a:lstStyle/>
          <a:p>
            <a:pPr algn="ctr">
              <a:buNone/>
            </a:pPr>
            <a:r>
              <a:rPr lang="cs-CZ" sz="2400" dirty="0" smtClean="0"/>
              <a:t>Protože jsme zatím neprovedli žádnou akci.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Spark</a:t>
            </a:r>
            <a:r>
              <a:rPr lang="cs-CZ" dirty="0" smtClean="0"/>
              <a:t> RDD – akce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9"/>
            <a:ext cx="7560840" cy="2448272"/>
          </a:xfrm>
        </p:spPr>
        <p:txBody>
          <a:bodyPr/>
          <a:lstStyle/>
          <a:p>
            <a:r>
              <a:rPr lang="cs-CZ" sz="1800" b="1" dirty="0" err="1" smtClean="0"/>
              <a:t>reduce</a:t>
            </a:r>
            <a:r>
              <a:rPr lang="cs-CZ" sz="1800" dirty="0" smtClean="0"/>
              <a:t> (pomocí zadané funkce agreguje všechny prvky RDD)</a:t>
            </a:r>
            <a:endParaRPr lang="cs-CZ" sz="1800" b="1" dirty="0" smtClean="0"/>
          </a:p>
          <a:p>
            <a:r>
              <a:rPr lang="cs-CZ" sz="1800" b="1" dirty="0" err="1" smtClean="0"/>
              <a:t>take</a:t>
            </a:r>
            <a:r>
              <a:rPr lang="cs-CZ" sz="1800" dirty="0" smtClean="0"/>
              <a:t> (vypíše prvních </a:t>
            </a:r>
            <a:r>
              <a:rPr lang="cs-CZ" sz="1800" i="1" dirty="0" smtClean="0"/>
              <a:t>n</a:t>
            </a:r>
            <a:r>
              <a:rPr lang="cs-CZ" sz="1800" dirty="0" smtClean="0"/>
              <a:t> prvků RDD)</a:t>
            </a:r>
          </a:p>
          <a:p>
            <a:r>
              <a:rPr lang="cs-CZ" sz="1800" b="1" dirty="0" err="1" smtClean="0"/>
              <a:t>count</a:t>
            </a:r>
            <a:r>
              <a:rPr lang="cs-CZ" sz="1800" dirty="0" smtClean="0"/>
              <a:t> (počet prvků)</a:t>
            </a:r>
            <a:endParaRPr lang="cs-CZ" sz="1800" dirty="0"/>
          </a:p>
          <a:p>
            <a:r>
              <a:rPr lang="cs-CZ" sz="1800" b="1" dirty="0" err="1" smtClean="0"/>
              <a:t>collect</a:t>
            </a:r>
            <a:r>
              <a:rPr lang="cs-CZ" sz="1800" dirty="0" smtClean="0"/>
              <a:t> (vypíše RDD jako pole prvků)</a:t>
            </a:r>
            <a:endParaRPr lang="cs-CZ" sz="1800" dirty="0"/>
          </a:p>
          <a:p>
            <a:r>
              <a:rPr lang="cs-CZ" sz="1800" b="1" dirty="0" err="1" smtClean="0"/>
              <a:t>saveAsTextFile</a:t>
            </a:r>
            <a:r>
              <a:rPr lang="cs-CZ" sz="1800" dirty="0" smtClean="0"/>
              <a:t> (uloží jako textový soubor, resp. více </a:t>
            </a:r>
            <a:r>
              <a:rPr lang="cs-CZ" sz="1800" dirty="0" err="1" smtClean="0"/>
              <a:t>txt</a:t>
            </a:r>
            <a:r>
              <a:rPr lang="cs-CZ" sz="1800" dirty="0" smtClean="0"/>
              <a:t> souborů)</a:t>
            </a:r>
          </a:p>
          <a:p>
            <a:r>
              <a:rPr lang="cs-CZ" sz="1800" dirty="0" smtClean="0"/>
              <a:t>... a další</a:t>
            </a:r>
            <a:endParaRPr lang="cs-CZ" sz="18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388690" y="4797152"/>
            <a:ext cx="7560840" cy="151216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Akce spustí celý řetězec od začátku!</a:t>
            </a:r>
          </a:p>
          <a:p>
            <a:pPr lvl="1"/>
            <a:r>
              <a:rPr lang="cs-CZ" sz="1800" dirty="0" smtClean="0"/>
              <a:t>Všechny mezivýsledky se zapomenou.</a:t>
            </a:r>
          </a:p>
          <a:p>
            <a:pPr lvl="1"/>
            <a:r>
              <a:rPr lang="cs-CZ" sz="1800" b="1" dirty="0" smtClean="0"/>
              <a:t>Pokud to nechceme, musíme některé RDD uložit do </a:t>
            </a:r>
            <a:r>
              <a:rPr lang="cs-CZ" sz="1800" b="1" dirty="0" err="1" smtClean="0"/>
              <a:t>keše</a:t>
            </a:r>
            <a:r>
              <a:rPr lang="cs-CZ" sz="18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Co to je a k čemu slouží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se to naučit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se s tím pracuje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Jak to funguje</a:t>
            </a:r>
          </a:p>
          <a:p>
            <a:pPr marL="755100" lvl="1" indent="-457200"/>
            <a:r>
              <a:rPr lang="cs-CZ" dirty="0" smtClean="0"/>
              <a:t>Logický a technický pohled</a:t>
            </a:r>
          </a:p>
          <a:p>
            <a:pPr marL="755100" lvl="1" indent="-457200"/>
            <a:r>
              <a:rPr lang="cs-CZ" dirty="0" smtClean="0"/>
              <a:t>Transformace, akce, </a:t>
            </a:r>
            <a:r>
              <a:rPr lang="cs-CZ" dirty="0" err="1" smtClean="0"/>
              <a:t>kešování</a:t>
            </a:r>
            <a:endParaRPr lang="cs-CZ" dirty="0" smtClean="0"/>
          </a:p>
          <a:p>
            <a:pPr marL="755100" lvl="1" indent="-457200"/>
            <a:r>
              <a:rPr lang="cs-CZ" dirty="0"/>
              <a:t>Příklady</a:t>
            </a:r>
          </a:p>
          <a:p>
            <a:pPr marL="755100" lvl="1" indent="-457200"/>
            <a:r>
              <a:rPr lang="cs-CZ" dirty="0" smtClean="0"/>
              <a:t>Architektura a alokace zdrojů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Příště:</a:t>
            </a:r>
          </a:p>
          <a:p>
            <a:r>
              <a:rPr lang="cs-CZ" dirty="0" err="1" smtClean="0"/>
              <a:t>Spark</a:t>
            </a:r>
            <a:r>
              <a:rPr lang="cs-CZ" dirty="0" smtClean="0"/>
              <a:t> SQL</a:t>
            </a:r>
          </a:p>
          <a:p>
            <a:r>
              <a:rPr lang="cs-CZ" dirty="0" err="1" smtClean="0"/>
              <a:t>Spark</a:t>
            </a:r>
            <a:r>
              <a:rPr lang="cs-CZ" dirty="0" smtClean="0"/>
              <a:t> </a:t>
            </a:r>
            <a:r>
              <a:rPr lang="cs-CZ" dirty="0" err="1" smtClean="0"/>
              <a:t>streaming</a:t>
            </a:r>
            <a:endParaRPr lang="cs-CZ" dirty="0" smtClean="0"/>
          </a:p>
        </p:txBody>
      </p:sp>
      <p:pic>
        <p:nvPicPr>
          <p:cNvPr id="4" name="Picture 2" descr="http://spark.apache.org/images/spark-logo-trade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2376264" cy="1263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Kešování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08720"/>
            <a:ext cx="7560840" cy="5400600"/>
          </a:xfrm>
        </p:spPr>
        <p:txBody>
          <a:bodyPr/>
          <a:lstStyle/>
          <a:p>
            <a:r>
              <a:rPr lang="cs-CZ" sz="1800" dirty="0" err="1" smtClean="0"/>
              <a:t>Kešování</a:t>
            </a:r>
            <a:r>
              <a:rPr lang="cs-CZ" sz="1800" dirty="0" smtClean="0"/>
              <a:t>: RDD se nezapomene, ale uchová v paměti / na disku.</a:t>
            </a:r>
            <a:endParaRPr lang="cs-CZ" sz="1800" dirty="0"/>
          </a:p>
          <a:p>
            <a:r>
              <a:rPr lang="cs-CZ" sz="2000" b="1" dirty="0" smtClean="0"/>
              <a:t>Metody pro </a:t>
            </a:r>
            <a:r>
              <a:rPr lang="cs-CZ" sz="2000" b="1" dirty="0" err="1" smtClean="0"/>
              <a:t>kešování</a:t>
            </a:r>
            <a:r>
              <a:rPr lang="cs-CZ" sz="2000" b="1" dirty="0" smtClean="0"/>
              <a:t>:</a:t>
            </a:r>
            <a:endParaRPr lang="cs-CZ" sz="2000" dirty="0" smtClean="0"/>
          </a:p>
          <a:p>
            <a:pPr lvl="1"/>
            <a:r>
              <a:rPr lang="cs-CZ" sz="1800" b="1" dirty="0" err="1" smtClean="0"/>
              <a:t>cache</a:t>
            </a:r>
            <a:r>
              <a:rPr lang="cs-CZ" sz="1800" dirty="0" smtClean="0"/>
              <a:t> (pokusí se uchovat v paměti)</a:t>
            </a:r>
            <a:endParaRPr lang="cs-CZ" sz="1800" b="1" dirty="0" smtClean="0"/>
          </a:p>
          <a:p>
            <a:pPr lvl="1"/>
            <a:r>
              <a:rPr lang="cs-CZ" sz="1800" b="1" dirty="0" err="1" smtClean="0"/>
              <a:t>persist</a:t>
            </a:r>
            <a:r>
              <a:rPr lang="cs-CZ" sz="1800" b="1" dirty="0" smtClean="0"/>
              <a:t> </a:t>
            </a:r>
            <a:r>
              <a:rPr lang="cs-CZ" sz="1800" dirty="0" smtClean="0"/>
              <a:t>(obecnější, např. </a:t>
            </a:r>
            <a:r>
              <a:rPr lang="cs-CZ" sz="1800" dirty="0" err="1" smtClean="0"/>
              <a:t>serializace</a:t>
            </a:r>
            <a:r>
              <a:rPr lang="cs-CZ" sz="1800" dirty="0" smtClean="0"/>
              <a:t>, využití disku atd.)</a:t>
            </a:r>
            <a:endParaRPr lang="cs-CZ" sz="1800" b="1" dirty="0" smtClean="0"/>
          </a:p>
          <a:p>
            <a:pPr lvl="1"/>
            <a:r>
              <a:rPr lang="cs-CZ" sz="1800" b="1" dirty="0" err="1" smtClean="0"/>
              <a:t>unpersist</a:t>
            </a:r>
            <a:r>
              <a:rPr lang="cs-CZ" sz="1800" dirty="0" smtClean="0"/>
              <a:t> (uvolnění RDD z paměti)</a:t>
            </a:r>
            <a:endParaRPr lang="cs-CZ" sz="1800" b="1" dirty="0"/>
          </a:p>
          <a:p>
            <a:r>
              <a:rPr lang="cs-CZ" sz="2000" b="1" dirty="0" smtClean="0"/>
              <a:t>Typy </a:t>
            </a:r>
            <a:r>
              <a:rPr lang="cs-CZ" sz="2000" b="1" dirty="0" err="1" smtClean="0"/>
              <a:t>kešování</a:t>
            </a:r>
            <a:r>
              <a:rPr lang="cs-CZ" sz="2000" b="1" dirty="0" smtClean="0"/>
              <a:t>:</a:t>
            </a:r>
            <a:endParaRPr lang="cs-CZ" sz="2000" b="1" dirty="0"/>
          </a:p>
          <a:p>
            <a:pPr lvl="1"/>
            <a:r>
              <a:rPr lang="cs-CZ" sz="1800" dirty="0"/>
              <a:t>MEMORY_ONLY</a:t>
            </a:r>
          </a:p>
          <a:p>
            <a:pPr lvl="1"/>
            <a:r>
              <a:rPr lang="cs-CZ" sz="1800" dirty="0"/>
              <a:t>MEMORY_AND_DISK</a:t>
            </a:r>
          </a:p>
          <a:p>
            <a:pPr lvl="1"/>
            <a:r>
              <a:rPr lang="cs-CZ" sz="1800" dirty="0"/>
              <a:t>MEMORY_ONLY_SER </a:t>
            </a:r>
          </a:p>
          <a:p>
            <a:pPr lvl="1"/>
            <a:r>
              <a:rPr lang="cs-CZ" sz="1800" dirty="0"/>
              <a:t>MEMORY_AND_DISK_SER </a:t>
            </a:r>
            <a:endParaRPr lang="cs-CZ" sz="2000" dirty="0"/>
          </a:p>
          <a:p>
            <a:r>
              <a:rPr lang="cs-CZ" sz="2000" dirty="0"/>
              <a:t>SER = </a:t>
            </a:r>
            <a:r>
              <a:rPr lang="cs-CZ" sz="2000" dirty="0" err="1"/>
              <a:t>serializace</a:t>
            </a:r>
            <a:r>
              <a:rPr lang="cs-CZ" sz="2000" dirty="0"/>
              <a:t> – úspora paměti, ale vyšší výpočetní náročnost</a:t>
            </a:r>
          </a:p>
          <a:p>
            <a:pPr lvl="1"/>
            <a:r>
              <a:rPr lang="cs-CZ" sz="1700" dirty="0"/>
              <a:t>Volby se SER pouze Java a </a:t>
            </a:r>
            <a:r>
              <a:rPr lang="cs-CZ" sz="1700" dirty="0" err="1"/>
              <a:t>Scala</a:t>
            </a:r>
            <a:r>
              <a:rPr lang="cs-CZ" sz="1700" dirty="0"/>
              <a:t>, v Pythonu </a:t>
            </a:r>
            <a:r>
              <a:rPr lang="cs-CZ" sz="1700" dirty="0" err="1"/>
              <a:t>serializace</a:t>
            </a:r>
            <a:r>
              <a:rPr lang="cs-CZ" sz="1700" dirty="0"/>
              <a:t> vždy</a:t>
            </a:r>
          </a:p>
          <a:p>
            <a:r>
              <a:rPr lang="cs-CZ" sz="2100" dirty="0" err="1" smtClean="0"/>
              <a:t>Kešování</a:t>
            </a:r>
            <a:r>
              <a:rPr lang="cs-CZ" sz="2100" dirty="0" smtClean="0"/>
              <a:t> není akce!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432047"/>
          </a:xfrm>
        </p:spPr>
        <p:txBody>
          <a:bodyPr/>
          <a:lstStyle/>
          <a:p>
            <a:r>
              <a:rPr lang="en-US" dirty="0" smtClean="0"/>
              <a:t>Spark program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1484784"/>
            <a:ext cx="5724128" cy="41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 – podobnost obrázků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7560840" cy="3744416"/>
          </a:xfrm>
        </p:spPr>
        <p:txBody>
          <a:bodyPr/>
          <a:lstStyle/>
          <a:p>
            <a:r>
              <a:rPr lang="cs-CZ" sz="2000" dirty="0" smtClean="0"/>
              <a:t>Úkol: spočítat podobnosti mezi dvojicemi obrázků</a:t>
            </a:r>
          </a:p>
          <a:p>
            <a:r>
              <a:rPr lang="cs-CZ" sz="2000" dirty="0" smtClean="0"/>
              <a:t>Vstup: </a:t>
            </a:r>
            <a:r>
              <a:rPr lang="cs-CZ" sz="2000" dirty="0" err="1" smtClean="0"/>
              <a:t>čb</a:t>
            </a:r>
            <a:r>
              <a:rPr lang="cs-CZ" sz="2000" dirty="0" smtClean="0"/>
              <a:t> soubory BMP (4×4, 256 barev) – prvky RDD</a:t>
            </a:r>
          </a:p>
          <a:p>
            <a:r>
              <a:rPr lang="cs-CZ" sz="2000" dirty="0" smtClean="0"/>
              <a:t>Postup:</a:t>
            </a:r>
          </a:p>
          <a:p>
            <a:pPr lvl="1"/>
            <a:r>
              <a:rPr lang="cs-CZ" sz="1700" dirty="0" err="1" smtClean="0"/>
              <a:t>parsing</a:t>
            </a:r>
            <a:r>
              <a:rPr lang="cs-CZ" sz="1700" dirty="0" smtClean="0"/>
              <a:t>: binární BMP </a:t>
            </a:r>
            <a:r>
              <a:rPr lang="cs-CZ" sz="1700" dirty="0" smtClean="0">
                <a:sym typeface="Wingdings"/>
              </a:rPr>
              <a:t> posloupnost 16 čísel 0/1</a:t>
            </a:r>
          </a:p>
          <a:p>
            <a:pPr lvl="1"/>
            <a:r>
              <a:rPr lang="cs-CZ" sz="1700" dirty="0" smtClean="0">
                <a:sym typeface="Wingdings"/>
              </a:rPr>
              <a:t>vytvoření dvojic obrázků</a:t>
            </a:r>
          </a:p>
          <a:p>
            <a:pPr lvl="1"/>
            <a:r>
              <a:rPr lang="cs-CZ" sz="1700" dirty="0" smtClean="0">
                <a:sym typeface="Wingdings"/>
              </a:rPr>
              <a:t>výpočet podobnosti dvojic obrázků</a:t>
            </a:r>
          </a:p>
          <a:p>
            <a:r>
              <a:rPr lang="cs-CZ" sz="2000" dirty="0" smtClean="0">
                <a:sym typeface="Wingdings"/>
              </a:rPr>
              <a:t>Výsledek transformace:</a:t>
            </a:r>
            <a:br>
              <a:rPr lang="cs-CZ" sz="2000" dirty="0" smtClean="0">
                <a:sym typeface="Wingdings"/>
              </a:rPr>
            </a:br>
            <a:r>
              <a:rPr lang="cs-CZ" sz="2000" dirty="0" smtClean="0">
                <a:sym typeface="Wingdings"/>
              </a:rPr>
              <a:t>RDD s prvky (soubor1, soubor2, podobnost)</a:t>
            </a:r>
          </a:p>
          <a:p>
            <a:r>
              <a:rPr lang="cs-CZ" sz="2000" dirty="0" smtClean="0">
                <a:sym typeface="Wingdings"/>
              </a:rPr>
              <a:t>Akce na konci – např. uložení do textového souboru</a:t>
            </a:r>
          </a:p>
        </p:txBody>
      </p:sp>
    </p:spTree>
    <p:extLst>
      <p:ext uri="{BB962C8B-B14F-4D97-AF65-F5344CB8AC3E}">
        <p14:creationId xmlns:p14="http://schemas.microsoft.com/office/powerpoint/2010/main" val="3964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 – podobnost obrázků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980729"/>
            <a:ext cx="7560840" cy="3888431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Úkol: </a:t>
            </a:r>
            <a:r>
              <a:rPr lang="cs-CZ" sz="2000" dirty="0"/>
              <a:t>spočítat podobnosti mezi dvojicemi obrázků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Vstup: </a:t>
            </a:r>
            <a:r>
              <a:rPr lang="cs-CZ" sz="2000" dirty="0" err="1" smtClean="0"/>
              <a:t>čb</a:t>
            </a:r>
            <a:r>
              <a:rPr lang="cs-CZ" sz="2000" dirty="0" smtClean="0"/>
              <a:t> soubory </a:t>
            </a:r>
            <a:r>
              <a:rPr lang="cs-CZ" sz="2000" dirty="0"/>
              <a:t>BMP (4×4, 256 barev) – prvky RDD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sc.binaryFiles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("/user/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pascepet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pismena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/*.</a:t>
            </a: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bmp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Postup:</a:t>
            </a:r>
          </a:p>
          <a:p>
            <a:r>
              <a:rPr lang="cs-CZ" sz="1800" dirty="0" err="1" smtClean="0"/>
              <a:t>parsing</a:t>
            </a:r>
            <a:r>
              <a:rPr lang="cs-CZ" sz="1800" dirty="0" smtClean="0"/>
              <a:t>: binární </a:t>
            </a:r>
            <a:r>
              <a:rPr lang="cs-CZ" sz="1800" dirty="0"/>
              <a:t>BMP </a:t>
            </a:r>
            <a:r>
              <a:rPr lang="cs-CZ" sz="1800" dirty="0">
                <a:sym typeface="Wingdings"/>
              </a:rPr>
              <a:t> posloupnost 16 čísel </a:t>
            </a:r>
            <a:r>
              <a:rPr lang="cs-CZ" sz="1800" dirty="0" smtClean="0">
                <a:sym typeface="Wingdings"/>
              </a:rPr>
              <a:t>0/1</a:t>
            </a:r>
            <a:br>
              <a:rPr lang="cs-CZ" sz="1800" dirty="0" smtClean="0">
                <a:sym typeface="Wingdings"/>
              </a:rPr>
            </a:br>
            <a:r>
              <a:rPr lang="cs-CZ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filesParsed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files.map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parseBMP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800" dirty="0" smtClean="0"/>
              <a:t>vytvoření dvojic obrázků</a:t>
            </a:r>
            <a:r>
              <a:rPr lang="cs-CZ" sz="2000" dirty="0" smtClean="0">
                <a:sym typeface="Wingdings"/>
              </a:rPr>
              <a:t/>
            </a:r>
            <a:br>
              <a:rPr lang="cs-CZ" sz="2000" dirty="0" smtClean="0">
                <a:sym typeface="Wingdings"/>
              </a:rPr>
            </a:b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filesPairs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filesParsed.cartesian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filesParsed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\</a:t>
            </a:r>
            <a:b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(lambda f: f[0][0]&lt;f[1][0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cs-CZ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800" dirty="0">
                <a:sym typeface="Wingdings"/>
              </a:rPr>
              <a:t>výpočet podobnosti </a:t>
            </a:r>
            <a:r>
              <a:rPr lang="cs-CZ" sz="1800" dirty="0" smtClean="0">
                <a:sym typeface="Wingdings"/>
              </a:rPr>
              <a:t>dvojic </a:t>
            </a:r>
            <a:r>
              <a:rPr lang="cs-CZ" sz="1800" dirty="0">
                <a:sym typeface="Wingdings"/>
              </a:rPr>
              <a:t>obrázků</a:t>
            </a:r>
            <a:r>
              <a:rPr lang="cs-CZ" sz="1800" dirty="0" smtClean="0">
                <a:sym typeface="Wingdings"/>
              </a:rPr>
              <a:t/>
            </a:r>
            <a:br>
              <a:rPr lang="cs-CZ" sz="1800" dirty="0" smtClean="0">
                <a:sym typeface="Wingdings"/>
              </a:rPr>
            </a:b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simil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filesPairs.map</a:t>
            </a:r>
            <a:r>
              <a:rPr lang="cs-CZ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similPair</a:t>
            </a:r>
            <a:r>
              <a:rPr lang="cs-CZ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sz="1600" b="1" dirty="0">
              <a:solidFill>
                <a:srgbClr val="C00000"/>
              </a:solidFill>
              <a:sym typeface="Wingding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5576" y="5085184"/>
            <a:ext cx="684076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   )</a:t>
            </a:r>
            <a:b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(J,     )</a:t>
            </a:r>
            <a:b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(L,     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1285" y="5085184"/>
            <a:ext cx="2220595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(N, 1001101111011001)</a:t>
            </a:r>
          </a:p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(J, 0110100100010001)</a:t>
            </a:r>
          </a:p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(L, 1111100010001000)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72515" y="5084256"/>
            <a:ext cx="2264296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1001...), (J, 0110...)</a:t>
            </a:r>
          </a:p>
          <a:p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1001...), 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(L, 1111...)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J, </a:t>
            </a: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0110...), (L, 1111...)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89454" y="5097283"/>
            <a:ext cx="990858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J, 0.5)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L, 0.6)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(J, L, 0.3)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38230"/>
            <a:ext cx="235074" cy="2350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97283"/>
            <a:ext cx="235074" cy="2350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67756"/>
            <a:ext cx="235074" cy="2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 – </a:t>
            </a:r>
            <a:r>
              <a:rPr lang="cs-CZ" dirty="0" err="1" smtClean="0"/>
              <a:t>parsing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995936" y="836712"/>
            <a:ext cx="3888432" cy="5688631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err="1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parseBMP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bytesLast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[-16:]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 in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bytesLast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z=='\x00':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bits.append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z=='\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xff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bits.append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endParaRPr lang="cs-CZ" sz="1800" b="1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sz="1600" b="1" dirty="0">
              <a:solidFill>
                <a:schemeClr val="tx1">
                  <a:lumMod val="50000"/>
                </a:schemeClr>
              </a:solidFill>
              <a:sym typeface="Wingding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052736"/>
            <a:ext cx="684076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(N,    )</a:t>
            </a:r>
            <a:b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(J,     )</a:t>
            </a:r>
            <a:b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(L,     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5301208"/>
            <a:ext cx="2220595" cy="811367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(N, 1001101111011001)</a:t>
            </a:r>
          </a:p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(J, 0110100100010001)</a:t>
            </a:r>
          </a:p>
          <a:p>
            <a:pPr algn="ctr"/>
            <a:r>
              <a:rPr lang="cs-CZ" sz="16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(L, 1111100010001000)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0" y="1605782"/>
            <a:ext cx="235074" cy="2350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0" y="1064835"/>
            <a:ext cx="235074" cy="2350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0" y="1335308"/>
            <a:ext cx="235074" cy="2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2 – podobnost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443668"/>
            <a:ext cx="7560840" cy="468052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def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similPair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(pair):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file1 = pair[0]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file2 = pair[1]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return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(file1[0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],file2[0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],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/>
            </a:r>
            <a:b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</a:b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        </a:t>
            </a:r>
            <a:r>
              <a:rPr lang="en-US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similarity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(file1[1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],file2[1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])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/>
            </a:r>
            <a:b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</a:b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         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)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/>
            </a:endParaRPr>
          </a:p>
          <a:p>
            <a:pPr marL="0" indent="0">
              <a:buNone/>
            </a:pPr>
            <a:endParaRPr lang="cs-CZ" sz="1800" b="1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/>
            </a:endParaRPr>
          </a:p>
          <a:p>
            <a:pPr marL="0" indent="0">
              <a:buNone/>
            </a:pPr>
            <a:r>
              <a:rPr lang="cs-CZ" sz="1800" b="1" dirty="0" err="1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similarity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=[0]*16):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 = 0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in 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len(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sum += 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[i]==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pattern</a:t>
            </a: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sum*1.0/len(</a:t>
            </a:r>
            <a:r>
              <a:rPr lang="cs-CZ" sz="1800" b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r>
              <a:rPr lang="cs-CZ" sz="1800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9592" y="908720"/>
            <a:ext cx="5760640" cy="318924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((N, 1001101111011001), (J, 0110100100010001))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43808" y="6124188"/>
            <a:ext cx="1440160" cy="318924"/>
          </a:xfrm>
          <a:prstGeom prst="rect">
            <a:avLst/>
          </a:prstGeom>
          <a:solidFill>
            <a:srgbClr val="57D3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J, 0.5)</a:t>
            </a:r>
          </a:p>
        </p:txBody>
      </p:sp>
    </p:spTree>
    <p:extLst>
      <p:ext uri="{BB962C8B-B14F-4D97-AF65-F5344CB8AC3E}">
        <p14:creationId xmlns:p14="http://schemas.microsoft.com/office/powerpoint/2010/main" val="40928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operace </a:t>
            </a:r>
            <a:r>
              <a:rPr lang="cs-CZ" dirty="0" err="1" smtClean="0"/>
              <a:t>Spark</a:t>
            </a:r>
            <a:r>
              <a:rPr lang="cs-CZ" dirty="0" smtClean="0"/>
              <a:t> RDD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405"/>
            <a:ext cx="9144000" cy="49771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60" y="116632"/>
            <a:ext cx="7488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u="sng" dirty="0">
                <a:hlinkClick r:id="rId3"/>
              </a:rPr>
              <a:t>https://</a:t>
            </a:r>
            <a:r>
              <a:rPr lang="cs-CZ" sz="1600" u="sng" dirty="0" smtClean="0">
                <a:hlinkClick r:id="rId3"/>
              </a:rPr>
              <a:t>training.databricks.com/visualapi.pdf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783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611560" y="116632"/>
            <a:ext cx="74888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600" u="sng" dirty="0">
                <a:hlinkClick r:id="rId2"/>
              </a:rPr>
              <a:t>https://</a:t>
            </a:r>
            <a:r>
              <a:rPr lang="cs-CZ" sz="1600" u="sng" dirty="0" smtClean="0">
                <a:hlinkClick r:id="rId2"/>
              </a:rPr>
              <a:t>training.databricks.com/visualapi.pdf</a:t>
            </a:r>
            <a:endParaRPr lang="cs-CZ" sz="1600" dirty="0"/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90"/>
            <a:ext cx="9144000" cy="47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Architektura </a:t>
            </a:r>
            <a:r>
              <a:rPr lang="cs-CZ" dirty="0" err="1" smtClean="0"/>
              <a:t>Sparku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Spark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432047"/>
          </a:xfrm>
        </p:spPr>
        <p:txBody>
          <a:bodyPr/>
          <a:lstStyle/>
          <a:p>
            <a:r>
              <a:rPr lang="cs-CZ" dirty="0" smtClean="0"/>
              <a:t>Důležité pojmy 1</a:t>
            </a:r>
            <a:endParaRPr lang="cs-CZ" dirty="0"/>
          </a:p>
        </p:txBody>
      </p:sp>
      <p:sp>
        <p:nvSpPr>
          <p:cNvPr id="5" name="Zástupný symbol pro text 8"/>
          <p:cNvSpPr txBox="1">
            <a:spLocks/>
          </p:cNvSpPr>
          <p:nvPr/>
        </p:nvSpPr>
        <p:spPr>
          <a:xfrm>
            <a:off x="394296" y="980728"/>
            <a:ext cx="7560840" cy="338437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Application master</a:t>
            </a:r>
            <a:endParaRPr lang="cs-CZ" sz="2000" b="1" dirty="0" smtClean="0"/>
          </a:p>
          <a:p>
            <a:pPr lvl="1"/>
            <a:r>
              <a:rPr lang="cs-CZ" sz="1700" dirty="0" smtClean="0"/>
              <a:t>proces zodpovědný za vyjednání výpočetních zdrojů od </a:t>
            </a:r>
            <a:r>
              <a:rPr lang="cs-CZ" sz="1700" dirty="0"/>
              <a:t>r</a:t>
            </a:r>
            <a:r>
              <a:rPr lang="cs-CZ" sz="1700" dirty="0" smtClean="0"/>
              <a:t>es. </a:t>
            </a:r>
            <a:r>
              <a:rPr lang="cs-CZ" sz="1700" dirty="0" err="1"/>
              <a:t>m</a:t>
            </a:r>
            <a:r>
              <a:rPr lang="cs-CZ" sz="1700" dirty="0" err="1" smtClean="0"/>
              <a:t>anageru</a:t>
            </a:r>
            <a:endParaRPr lang="en-US" sz="1700" dirty="0" smtClean="0"/>
          </a:p>
          <a:p>
            <a:r>
              <a:rPr lang="en-US" sz="2000" b="1" dirty="0" smtClean="0"/>
              <a:t>Driver</a:t>
            </a:r>
            <a:endParaRPr lang="cs-CZ" sz="2000" b="1" dirty="0" smtClean="0"/>
          </a:p>
          <a:p>
            <a:pPr lvl="1"/>
            <a:r>
              <a:rPr lang="cs-CZ" sz="1700" dirty="0" smtClean="0"/>
              <a:t>hlavní proces</a:t>
            </a:r>
          </a:p>
          <a:p>
            <a:pPr lvl="1"/>
            <a:r>
              <a:rPr lang="cs-CZ" sz="1700" dirty="0" smtClean="0"/>
              <a:t>plánuje </a:t>
            </a:r>
            <a:r>
              <a:rPr lang="cs-CZ" sz="1700" dirty="0" err="1" smtClean="0"/>
              <a:t>workflow</a:t>
            </a:r>
            <a:endParaRPr lang="cs-CZ" sz="1700" dirty="0" smtClean="0"/>
          </a:p>
          <a:p>
            <a:pPr lvl="1"/>
            <a:r>
              <a:rPr lang="cs-CZ" sz="1700" dirty="0" smtClean="0"/>
              <a:t>distribuuje práci do exekutorů</a:t>
            </a:r>
            <a:endParaRPr lang="en-US" sz="1700" dirty="0" smtClean="0"/>
          </a:p>
          <a:p>
            <a:r>
              <a:rPr lang="en-US" sz="2000" b="1" dirty="0" smtClean="0"/>
              <a:t>Executor</a:t>
            </a:r>
            <a:endParaRPr lang="cs-CZ" sz="2000" b="1" dirty="0" smtClean="0"/>
          </a:p>
          <a:p>
            <a:pPr lvl="1"/>
            <a:r>
              <a:rPr lang="cs-CZ" sz="1700" dirty="0" smtClean="0"/>
              <a:t>proces běžící na některém z nodů (ideálně na každém)</a:t>
            </a:r>
          </a:p>
          <a:p>
            <a:pPr lvl="1"/>
            <a:r>
              <a:rPr lang="cs-CZ" sz="1700" dirty="0" smtClean="0"/>
              <a:t>provádí </a:t>
            </a:r>
            <a:r>
              <a:rPr lang="cs-CZ" sz="1700" dirty="0" err="1" smtClean="0"/>
              <a:t>tasky</a:t>
            </a:r>
            <a:r>
              <a:rPr lang="cs-CZ" sz="1700" dirty="0" smtClean="0"/>
              <a:t> (může i několik paralelně)</a:t>
            </a:r>
          </a:p>
        </p:txBody>
      </p:sp>
      <p:pic>
        <p:nvPicPr>
          <p:cNvPr id="6" name="Picture 2" descr="http://blog.cloudera.com/wp-content/uploads/2015/02/spark-tuning-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84" y="4293096"/>
            <a:ext cx="5905500" cy="244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432047"/>
          </a:xfrm>
        </p:spPr>
        <p:txBody>
          <a:bodyPr/>
          <a:lstStyle/>
          <a:p>
            <a:r>
              <a:rPr lang="cs-CZ" dirty="0" smtClean="0"/>
              <a:t>Důležité pojmy 2</a:t>
            </a:r>
            <a:endParaRPr lang="cs-CZ" dirty="0"/>
          </a:p>
        </p:txBody>
      </p:sp>
      <p:sp>
        <p:nvSpPr>
          <p:cNvPr id="5" name="Zástupný symbol pro text 8"/>
          <p:cNvSpPr txBox="1">
            <a:spLocks/>
          </p:cNvSpPr>
          <p:nvPr/>
        </p:nvSpPr>
        <p:spPr>
          <a:xfrm>
            <a:off x="395536" y="980728"/>
            <a:ext cx="7560840" cy="237626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Job</a:t>
            </a:r>
            <a:endParaRPr lang="cs-CZ" sz="2000" b="1" dirty="0" smtClean="0"/>
          </a:p>
          <a:p>
            <a:pPr lvl="1"/>
            <a:r>
              <a:rPr lang="cs-CZ" sz="1700" dirty="0" smtClean="0"/>
              <a:t>akce volaná uvnitř programu driveru</a:t>
            </a:r>
            <a:endParaRPr lang="en-US" sz="1700" dirty="0" smtClean="0"/>
          </a:p>
          <a:p>
            <a:r>
              <a:rPr lang="en-US" sz="2000" b="1" dirty="0" smtClean="0"/>
              <a:t>Stage</a:t>
            </a:r>
            <a:endParaRPr lang="cs-CZ" sz="2000" b="1" dirty="0" smtClean="0"/>
          </a:p>
          <a:p>
            <a:pPr lvl="1"/>
            <a:r>
              <a:rPr lang="cs-CZ" sz="1700" dirty="0" smtClean="0"/>
              <a:t>sada transformací, které mohou být vykonány bez </a:t>
            </a:r>
            <a:r>
              <a:rPr lang="cs-CZ" sz="1700" dirty="0" err="1" smtClean="0"/>
              <a:t>shuffle</a:t>
            </a:r>
            <a:endParaRPr lang="en-US" sz="1700" dirty="0" smtClean="0"/>
          </a:p>
          <a:p>
            <a:r>
              <a:rPr lang="en-US" sz="2000" b="1" dirty="0" smtClean="0"/>
              <a:t>Task</a:t>
            </a:r>
            <a:endParaRPr lang="cs-CZ" sz="2000" b="1" dirty="0" smtClean="0"/>
          </a:p>
          <a:p>
            <a:pPr lvl="1"/>
            <a:r>
              <a:rPr lang="cs-CZ" sz="1700" dirty="0" smtClean="0"/>
              <a:t>jednotka práce, kterou provádí exekutor na nějakém kousku dat</a:t>
            </a:r>
            <a:endParaRPr lang="en-US" sz="1700" dirty="0"/>
          </a:p>
        </p:txBody>
      </p:sp>
      <p:pic>
        <p:nvPicPr>
          <p:cNvPr id="6" name="Picture 2" descr="http://blog.cloudera.com/wp-content/uploads/2015/02/spark-tuning-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184" y="4293096"/>
            <a:ext cx="5905500" cy="2442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a optimalizace</a:t>
            </a:r>
            <a:endParaRPr lang="cs-CZ" dirty="0"/>
          </a:p>
        </p:txBody>
      </p:sp>
      <p:pic>
        <p:nvPicPr>
          <p:cNvPr id="7" name="Obrázek 6" descr="spark-optimalizacni-pl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7427112" cy="2736304"/>
          </a:xfrm>
          <a:prstGeom prst="rect">
            <a:avLst/>
          </a:prstGeom>
        </p:spPr>
      </p:pic>
      <p:pic>
        <p:nvPicPr>
          <p:cNvPr id="8" name="Obrázek 7" descr="spark-optimalizacni-pla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7814797" cy="2448272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107504" y="3933056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a optimalizace</a:t>
            </a:r>
            <a:endParaRPr lang="cs-CZ" dirty="0"/>
          </a:p>
        </p:txBody>
      </p:sp>
      <p:pic>
        <p:nvPicPr>
          <p:cNvPr id="7" name="Obrázek 6" descr="spark-optimalizacni-pl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7427112" cy="2736304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107504" y="3933056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4293096"/>
            <a:ext cx="7560840" cy="2016224"/>
          </a:xfrm>
        </p:spPr>
        <p:txBody>
          <a:bodyPr/>
          <a:lstStyle/>
          <a:p>
            <a:r>
              <a:rPr lang="cs-CZ" sz="2000" dirty="0" smtClean="0"/>
              <a:t>přetypování</a:t>
            </a:r>
          </a:p>
          <a:p>
            <a:r>
              <a:rPr lang="cs-CZ" sz="2000" dirty="0" smtClean="0"/>
              <a:t>posloupnost transformací (např. přehození FILTER a JOIN)</a:t>
            </a:r>
          </a:p>
          <a:p>
            <a:r>
              <a:rPr lang="cs-CZ" sz="2000" dirty="0" smtClean="0"/>
              <a:t>volba typu </a:t>
            </a:r>
            <a:r>
              <a:rPr lang="cs-CZ" sz="2000" dirty="0" err="1" smtClean="0"/>
              <a:t>JOINu</a:t>
            </a:r>
            <a:r>
              <a:rPr lang="cs-CZ" sz="2000" dirty="0" smtClean="0"/>
              <a:t>, využití </a:t>
            </a:r>
            <a:r>
              <a:rPr lang="cs-CZ" sz="2000" dirty="0" err="1" smtClean="0"/>
              <a:t>clusterování</a:t>
            </a:r>
            <a:r>
              <a:rPr lang="cs-CZ" sz="2000" dirty="0" smtClean="0"/>
              <a:t>, </a:t>
            </a:r>
            <a:r>
              <a:rPr lang="cs-CZ" sz="2000" dirty="0" err="1" smtClean="0"/>
              <a:t>partitions</a:t>
            </a:r>
            <a:r>
              <a:rPr lang="cs-CZ" sz="2000" dirty="0" smtClean="0"/>
              <a:t>, </a:t>
            </a:r>
            <a:r>
              <a:rPr lang="cs-CZ" sz="2000" dirty="0" err="1" smtClean="0"/>
              <a:t>skew</a:t>
            </a:r>
            <a:r>
              <a:rPr lang="cs-CZ" sz="2000" dirty="0" smtClean="0"/>
              <a:t> apod.</a:t>
            </a:r>
          </a:p>
          <a:p>
            <a:r>
              <a:rPr lang="cs-CZ" sz="2000" dirty="0" smtClean="0"/>
              <a:t>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a optimalizace</a:t>
            </a:r>
            <a:endParaRPr lang="cs-CZ" dirty="0"/>
          </a:p>
        </p:txBody>
      </p:sp>
      <p:pic>
        <p:nvPicPr>
          <p:cNvPr id="8" name="Obrázek 7" descr="spark-optimalizacni-pl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7814797" cy="2448272"/>
          </a:xfrm>
          <a:prstGeom prst="rect">
            <a:avLst/>
          </a:prstGeom>
        </p:spPr>
      </p:pic>
      <p:sp>
        <p:nvSpPr>
          <p:cNvPr id="6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4293096"/>
            <a:ext cx="7560840" cy="2016224"/>
          </a:xfrm>
        </p:spPr>
        <p:txBody>
          <a:bodyPr/>
          <a:lstStyle/>
          <a:p>
            <a:r>
              <a:rPr lang="cs-CZ" sz="2000" dirty="0" smtClean="0"/>
              <a:t>rozdělení a distribuce dat</a:t>
            </a:r>
          </a:p>
          <a:p>
            <a:r>
              <a:rPr lang="cs-CZ" sz="2000" dirty="0" smtClean="0"/>
              <a:t>překlad transformací a akcí do příkazů pro JVM</a:t>
            </a:r>
          </a:p>
          <a:p>
            <a:r>
              <a:rPr lang="cs-CZ" sz="2000" dirty="0" smtClean="0"/>
              <a:t>atd.</a:t>
            </a: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07504" y="3933056"/>
            <a:ext cx="7992888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4365105"/>
            <a:ext cx="7560840" cy="1296144"/>
          </a:xfrm>
        </p:spPr>
        <p:txBody>
          <a:bodyPr/>
          <a:lstStyle/>
          <a:p>
            <a:r>
              <a:rPr lang="en-US" sz="2000" dirty="0" smtClean="0"/>
              <a:t>DAG – </a:t>
            </a:r>
            <a:r>
              <a:rPr lang="cs-CZ" sz="2000" dirty="0" smtClean="0"/>
              <a:t>graf popisující průběh výpočtu</a:t>
            </a:r>
          </a:p>
          <a:p>
            <a:r>
              <a:rPr lang="cs-CZ" sz="2000" dirty="0" smtClean="0"/>
              <a:t>určení závislostí (X musí být uděláno před Y)</a:t>
            </a:r>
          </a:p>
          <a:p>
            <a:r>
              <a:rPr lang="cs-CZ" sz="2000" dirty="0" smtClean="0"/>
              <a:t>optimalizace v rámci dodržení závislostí</a:t>
            </a:r>
            <a:endParaRPr lang="en-US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6322" name="Picture 2" descr="http://blog.cloudera.com/wp-content/uploads/2014/03/spark-dev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143500" cy="30003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432047"/>
          </a:xfrm>
        </p:spPr>
        <p:txBody>
          <a:bodyPr/>
          <a:lstStyle/>
          <a:p>
            <a:r>
              <a:rPr lang="cs-CZ" dirty="0" smtClean="0"/>
              <a:t>Rozdělení dat – </a:t>
            </a:r>
            <a:r>
              <a:rPr lang="cs-CZ" dirty="0" err="1" smtClean="0"/>
              <a:t>partitions</a:t>
            </a:r>
            <a:endParaRPr lang="cs-CZ" dirty="0"/>
          </a:p>
        </p:txBody>
      </p:sp>
      <p:sp>
        <p:nvSpPr>
          <p:cNvPr id="5" name="Zástupný symbol pro text 8"/>
          <p:cNvSpPr txBox="1">
            <a:spLocks/>
          </p:cNvSpPr>
          <p:nvPr/>
        </p:nvSpPr>
        <p:spPr>
          <a:xfrm>
            <a:off x="394296" y="980728"/>
            <a:ext cx="7560840" cy="554461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err="1" smtClean="0"/>
              <a:t>partition</a:t>
            </a:r>
            <a:r>
              <a:rPr lang="cs-CZ" sz="2000" dirty="0" smtClean="0"/>
              <a:t> – část dat zpracovaná v jednom </a:t>
            </a:r>
            <a:r>
              <a:rPr lang="cs-CZ" sz="2000" dirty="0" err="1" smtClean="0"/>
              <a:t>tasku</a:t>
            </a:r>
            <a:endParaRPr lang="cs-CZ" sz="2000" dirty="0" smtClean="0"/>
          </a:p>
          <a:p>
            <a:r>
              <a:rPr lang="cs-CZ" sz="2000" dirty="0" smtClean="0"/>
              <a:t>defaultně 1 </a:t>
            </a:r>
            <a:r>
              <a:rPr lang="cs-CZ" sz="2000" dirty="0" err="1" smtClean="0"/>
              <a:t>partition</a:t>
            </a:r>
            <a:r>
              <a:rPr lang="cs-CZ" sz="2000" dirty="0" smtClean="0"/>
              <a:t> = 1 HDFS </a:t>
            </a:r>
            <a:r>
              <a:rPr lang="cs-CZ" sz="2000" dirty="0" err="1" smtClean="0"/>
              <a:t>block</a:t>
            </a:r>
            <a:r>
              <a:rPr lang="cs-CZ" sz="2000" dirty="0" smtClean="0"/>
              <a:t> = 1 </a:t>
            </a:r>
            <a:r>
              <a:rPr lang="cs-CZ" sz="2000" dirty="0" err="1" smtClean="0"/>
              <a:t>task</a:t>
            </a:r>
            <a:r>
              <a:rPr lang="cs-CZ" sz="2000" dirty="0" smtClean="0"/>
              <a:t> = 1 </a:t>
            </a:r>
            <a:r>
              <a:rPr lang="cs-CZ" sz="2000" dirty="0" err="1" smtClean="0"/>
              <a:t>core</a:t>
            </a:r>
            <a:endParaRPr lang="cs-CZ" sz="2000" dirty="0" smtClean="0"/>
          </a:p>
          <a:p>
            <a:r>
              <a:rPr lang="cs-CZ" sz="2000" dirty="0" err="1" smtClean="0"/>
              <a:t>partition</a:t>
            </a:r>
            <a:r>
              <a:rPr lang="cs-CZ" sz="2000" dirty="0" smtClean="0"/>
              <a:t> se zpracuje na nodu, kde je uložená</a:t>
            </a:r>
          </a:p>
          <a:p>
            <a:r>
              <a:rPr lang="cs-CZ" sz="2000" dirty="0" smtClean="0"/>
              <a:t>více </a:t>
            </a:r>
            <a:r>
              <a:rPr lang="cs-CZ" sz="2000" dirty="0" err="1" smtClean="0"/>
              <a:t>partitions</a:t>
            </a:r>
            <a:r>
              <a:rPr lang="cs-CZ" sz="2000" dirty="0" smtClean="0"/>
              <a:t> </a:t>
            </a:r>
            <a:r>
              <a:rPr lang="cs-CZ" sz="2000" dirty="0" smtClean="0">
                <a:sym typeface="Wingdings" panose="05000000000000000000" pitchFamily="2" charset="2"/>
              </a:rPr>
              <a:t> víc </a:t>
            </a:r>
            <a:r>
              <a:rPr lang="cs-CZ" sz="2000" dirty="0" err="1" smtClean="0">
                <a:sym typeface="Wingdings" panose="05000000000000000000" pitchFamily="2" charset="2"/>
              </a:rPr>
              <a:t>tasků</a:t>
            </a:r>
            <a:r>
              <a:rPr lang="cs-CZ" sz="2000" dirty="0" smtClean="0">
                <a:sym typeface="Wingdings" panose="05000000000000000000" pitchFamily="2" charset="2"/>
              </a:rPr>
              <a:t>  </a:t>
            </a:r>
            <a:r>
              <a:rPr lang="cs-CZ" sz="2000" dirty="0">
                <a:sym typeface="Wingdings" panose="05000000000000000000" pitchFamily="2" charset="2"/>
              </a:rPr>
              <a:t>vyšší paralelizace </a:t>
            </a:r>
            <a:r>
              <a:rPr lang="cs-CZ" sz="2000" dirty="0" smtClean="0">
                <a:sym typeface="Wingdings" panose="05000000000000000000" pitchFamily="2" charset="2"/>
              </a:rPr>
              <a:t> menší velikost jedné </a:t>
            </a:r>
            <a:r>
              <a:rPr lang="cs-CZ" sz="2000" dirty="0" err="1" smtClean="0">
                <a:sym typeface="Wingdings" panose="05000000000000000000" pitchFamily="2" charset="2"/>
              </a:rPr>
              <a:t>partition</a:t>
            </a:r>
            <a:r>
              <a:rPr lang="cs-CZ" sz="2000" dirty="0" smtClean="0">
                <a:sym typeface="Wingdings" panose="05000000000000000000" pitchFamily="2" charset="2"/>
              </a:rPr>
              <a:t>  nižší efektivita  vyšší </a:t>
            </a:r>
            <a:r>
              <a:rPr lang="cs-CZ" sz="2000" dirty="0" err="1" smtClean="0">
                <a:sym typeface="Wingdings" panose="05000000000000000000" pitchFamily="2" charset="2"/>
              </a:rPr>
              <a:t>overhead</a:t>
            </a:r>
            <a:endParaRPr lang="cs-CZ" sz="2000" dirty="0" smtClean="0">
              <a:sym typeface="Wingdings" panose="05000000000000000000" pitchFamily="2" charset="2"/>
            </a:endParaRPr>
          </a:p>
          <a:p>
            <a:r>
              <a:rPr lang="cs-CZ" sz="2000" dirty="0" smtClean="0">
                <a:sym typeface="Wingdings" panose="05000000000000000000" pitchFamily="2" charset="2"/>
              </a:rPr>
              <a:t>... a naopak</a:t>
            </a:r>
          </a:p>
          <a:p>
            <a:pPr marL="0" indent="0"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000" b="1" dirty="0" smtClean="0">
                <a:sym typeface="Wingdings" panose="05000000000000000000" pitchFamily="2" charset="2"/>
              </a:rPr>
              <a:t>Lze ovlivnit? A jak?</a:t>
            </a:r>
          </a:p>
          <a:p>
            <a:r>
              <a:rPr lang="cs-CZ" sz="2000" dirty="0" smtClean="0"/>
              <a:t>při vstupu: např. </a:t>
            </a:r>
            <a:r>
              <a:rPr lang="cs-CZ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sc.textFile</a:t>
            </a:r>
            <a:r>
              <a:rPr lang="cs-CZ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soubor</a:t>
            </a:r>
            <a:r>
              <a:rPr lang="cs-CZ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6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počet_part</a:t>
            </a:r>
            <a:r>
              <a:rPr lang="cs-CZ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cs-CZ" sz="2000" dirty="0" smtClean="0"/>
              <a:t>za běhu: </a:t>
            </a:r>
            <a:r>
              <a:rPr lang="cs-CZ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coalesce</a:t>
            </a:r>
            <a:r>
              <a:rPr lang="cs-CZ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repartition</a:t>
            </a:r>
            <a:r>
              <a:rPr lang="cs-CZ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partitionBy</a:t>
            </a:r>
            <a:endParaRPr lang="cs-CZ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err="1" smtClean="0"/>
              <a:t>shuffle</a:t>
            </a:r>
            <a:r>
              <a:rPr lang="cs-CZ" sz="2000" dirty="0" smtClean="0"/>
              <a:t>!</a:t>
            </a:r>
          </a:p>
          <a:p>
            <a:endParaRPr lang="cs-CZ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169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Spuštění a konfigurace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3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Spuštění </a:t>
            </a:r>
            <a:r>
              <a:rPr lang="cs-CZ" dirty="0" err="1" smtClean="0"/>
              <a:t>Sparku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7848872" cy="432048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pyspark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spark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shell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| </a:t>
            </a: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spark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submit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cs-CZ" sz="20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endParaRPr lang="en-US" sz="2000" b="1" i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323528" y="2996952"/>
            <a:ext cx="7560840" cy="2376264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Kde a jak poběží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 clusteru – plné využití paralelismu</a:t>
            </a:r>
          </a:p>
          <a:p>
            <a:pPr marL="640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</a:t>
            </a:r>
            <a:r>
              <a:rPr kumimoji="0" lang="cs-CZ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client</a:t>
            </a:r>
            <a:endParaRPr kumimoji="0" lang="cs-CZ" sz="17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</a:t>
            </a:r>
            <a:r>
              <a:rPr kumimoji="0" lang="cs-CZ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cluster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lokálně – paralelní běh na více jádrech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určeno parametry --master a --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deploy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-mode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on YARN client mode</a:t>
            </a:r>
            <a:endParaRPr lang="cs-CZ" dirty="0"/>
          </a:p>
        </p:txBody>
      </p:sp>
      <p:pic>
        <p:nvPicPr>
          <p:cNvPr id="8194" name="Picture 2" descr="http://blog.cloudera.com/wp-content/uploads/2014/05/spark-yarn-f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69094"/>
            <a:ext cx="7488832" cy="595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Spark</a:t>
            </a:r>
            <a:r>
              <a:rPr lang="cs-CZ" dirty="0" smtClean="0"/>
              <a:t> a k čemu slouží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 err="1" smtClean="0"/>
              <a:t>framework</a:t>
            </a:r>
            <a:r>
              <a:rPr lang="cs-CZ" sz="2000" dirty="0" smtClean="0"/>
              <a:t> pro </a:t>
            </a:r>
            <a:r>
              <a:rPr lang="cs-CZ" sz="2000" dirty="0" smtClean="0"/>
              <a:t>distribuované </a:t>
            </a:r>
            <a:r>
              <a:rPr lang="cs-CZ" sz="2000" dirty="0" smtClean="0"/>
              <a:t>výpočty</a:t>
            </a:r>
            <a:endParaRPr lang="cs-CZ" sz="2000" dirty="0" smtClean="0"/>
          </a:p>
          <a:p>
            <a:r>
              <a:rPr lang="cs-CZ" sz="2000" dirty="0" smtClean="0"/>
              <a:t>vylepšení původního map-</a:t>
            </a:r>
            <a:r>
              <a:rPr lang="cs-CZ" sz="2000" dirty="0" err="1" smtClean="0"/>
              <a:t>reduce</a:t>
            </a:r>
            <a:r>
              <a:rPr lang="cs-CZ" sz="2000" dirty="0" smtClean="0"/>
              <a:t>, o 2 řády rychlejší</a:t>
            </a:r>
          </a:p>
          <a:p>
            <a:pPr lvl="1"/>
            <a:r>
              <a:rPr lang="cs-CZ" sz="1800" b="1" dirty="0"/>
              <a:t>zpracování v paměti</a:t>
            </a:r>
            <a:r>
              <a:rPr lang="cs-CZ" sz="1800" dirty="0"/>
              <a:t> – méně I/O operací, vhodné pro iterativní algoritmy nebo analýzu dat</a:t>
            </a:r>
          </a:p>
          <a:p>
            <a:pPr lvl="1"/>
            <a:r>
              <a:rPr lang="cs-CZ" sz="1800" b="1" dirty="0"/>
              <a:t>optimalizace operací</a:t>
            </a:r>
            <a:r>
              <a:rPr lang="cs-CZ" sz="1800" dirty="0"/>
              <a:t> před zpracováním</a:t>
            </a:r>
          </a:p>
          <a:p>
            <a:pPr lvl="1"/>
            <a:r>
              <a:rPr lang="cs-CZ" sz="1800" dirty="0" smtClean="0"/>
              <a:t>nyní i </a:t>
            </a:r>
            <a:r>
              <a:rPr lang="cs-CZ" sz="1800" b="1" dirty="0" err="1"/>
              <a:t>pseudo</a:t>
            </a:r>
            <a:r>
              <a:rPr lang="cs-CZ" sz="1800" b="1" dirty="0"/>
              <a:t>-SQL</a:t>
            </a:r>
            <a:r>
              <a:rPr lang="cs-CZ" sz="1800" dirty="0"/>
              <a:t> příkazy</a:t>
            </a:r>
            <a:endParaRPr lang="cs-CZ" sz="1800" b="1" dirty="0"/>
          </a:p>
          <a:p>
            <a:r>
              <a:rPr lang="cs-CZ" sz="2000" dirty="0"/>
              <a:t>API pro </a:t>
            </a:r>
            <a:r>
              <a:rPr lang="cs-CZ" sz="2000" dirty="0" err="1"/>
              <a:t>Scalu</a:t>
            </a:r>
            <a:r>
              <a:rPr lang="cs-CZ" sz="2000" dirty="0"/>
              <a:t>, Javu, Python a R</a:t>
            </a:r>
          </a:p>
          <a:p>
            <a:r>
              <a:rPr lang="cs-CZ" sz="2000" dirty="0" smtClean="0"/>
              <a:t>s </a:t>
            </a:r>
            <a:r>
              <a:rPr lang="cs-CZ" sz="2000" dirty="0" err="1"/>
              <a:t>Hadoopem</a:t>
            </a:r>
            <a:r>
              <a:rPr lang="cs-CZ" sz="2000" dirty="0"/>
              <a:t> (využívá HDFS, YARN</a:t>
            </a:r>
            <a:r>
              <a:rPr lang="cs-CZ" sz="2000" dirty="0" smtClean="0"/>
              <a:t>) i samostatně</a:t>
            </a:r>
            <a:endParaRPr lang="cs-CZ" sz="2000" dirty="0"/>
          </a:p>
          <a:p>
            <a:r>
              <a:rPr lang="cs-CZ" sz="2000" dirty="0" smtClean="0"/>
              <a:t>napsán ve </a:t>
            </a:r>
            <a:r>
              <a:rPr lang="cs-CZ" sz="2000" dirty="0" err="1" smtClean="0"/>
              <a:t>Scale</a:t>
            </a:r>
            <a:r>
              <a:rPr lang="cs-CZ" sz="2000" dirty="0" smtClean="0"/>
              <a:t>, běží na JVM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ejaktivnější </a:t>
            </a:r>
            <a:r>
              <a:rPr lang="cs-CZ" sz="2000" dirty="0" err="1" smtClean="0"/>
              <a:t>opensource</a:t>
            </a:r>
            <a:r>
              <a:rPr lang="cs-CZ" sz="2000" dirty="0" smtClean="0"/>
              <a:t> </a:t>
            </a:r>
            <a:r>
              <a:rPr lang="cs-CZ" sz="2000" dirty="0"/>
              <a:t>B</a:t>
            </a:r>
            <a:r>
              <a:rPr lang="cs-CZ" sz="2000" dirty="0" smtClean="0"/>
              <a:t>ig Data projekt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cloudera.com/wp-content/uploads/2014/05/spark-yarn-f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516290" cy="59766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on YARN cluster mode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504055"/>
          </a:xfrm>
        </p:spPr>
        <p:txBody>
          <a:bodyPr/>
          <a:lstStyle/>
          <a:p>
            <a:r>
              <a:rPr lang="cs-CZ" dirty="0" err="1" smtClean="0"/>
              <a:t>Mod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versus </a:t>
            </a:r>
            <a:r>
              <a:rPr lang="cs-CZ" dirty="0" err="1" smtClean="0"/>
              <a:t>mod</a:t>
            </a:r>
            <a:r>
              <a:rPr lang="cs-CZ" dirty="0" smtClean="0"/>
              <a:t> c</a:t>
            </a:r>
            <a:r>
              <a:rPr lang="en-US" dirty="0" smtClean="0"/>
              <a:t>luster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1584175"/>
          </a:xfrm>
        </p:spPr>
        <p:txBody>
          <a:bodyPr/>
          <a:lstStyle/>
          <a:p>
            <a:r>
              <a:rPr lang="cs-CZ" dirty="0" smtClean="0"/>
              <a:t>default je </a:t>
            </a:r>
            <a:r>
              <a:rPr lang="en-US" dirty="0" smtClean="0"/>
              <a:t>client</a:t>
            </a:r>
          </a:p>
          <a:p>
            <a:r>
              <a:rPr lang="cs-CZ" dirty="0" err="1" smtClean="0"/>
              <a:t>mod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je vhodný pro interaktivní práci a debugging (výstup jde na lokální konzolu)</a:t>
            </a:r>
            <a:endParaRPr lang="en-US" dirty="0" smtClean="0"/>
          </a:p>
          <a:p>
            <a:r>
              <a:rPr lang="cs-CZ" dirty="0" err="1" smtClean="0"/>
              <a:t>mod</a:t>
            </a:r>
            <a:r>
              <a:rPr lang="cs-CZ" dirty="0" smtClean="0"/>
              <a:t> </a:t>
            </a:r>
            <a:r>
              <a:rPr lang="en-US" dirty="0" smtClean="0"/>
              <a:t>cluster </a:t>
            </a:r>
            <a:r>
              <a:rPr lang="cs-CZ" dirty="0" smtClean="0"/>
              <a:t>je vhodný pro produkční účely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560840" cy="504055"/>
          </a:xfrm>
        </p:spPr>
        <p:txBody>
          <a:bodyPr/>
          <a:lstStyle/>
          <a:p>
            <a:r>
              <a:rPr lang="cs-CZ" dirty="0" smtClean="0"/>
              <a:t>Konfigurace běhu </a:t>
            </a:r>
            <a:r>
              <a:rPr lang="cs-CZ" dirty="0" err="1" smtClean="0"/>
              <a:t>Sparku</a:t>
            </a:r>
            <a:r>
              <a:rPr lang="cs-CZ" dirty="0" smtClean="0"/>
              <a:t> – požadavky na zdroje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124745"/>
            <a:ext cx="7560840" cy="3960440"/>
          </a:xfrm>
        </p:spPr>
        <p:txBody>
          <a:bodyPr/>
          <a:lstStyle/>
          <a:p>
            <a:r>
              <a:rPr lang="en-US" sz="2000" dirty="0" smtClean="0"/>
              <a:t>--</a:t>
            </a:r>
            <a:r>
              <a:rPr lang="en-US" sz="2000" dirty="0"/>
              <a:t>name</a:t>
            </a:r>
            <a:r>
              <a:rPr lang="cs-CZ" sz="2000" dirty="0"/>
              <a:t> </a:t>
            </a:r>
            <a:r>
              <a:rPr lang="cs-CZ" sz="2000" i="1" dirty="0" smtClean="0"/>
              <a:t>jméno </a:t>
            </a:r>
            <a:r>
              <a:rPr lang="cs-CZ" sz="2000" i="1" dirty="0"/>
              <a:t>aplikace</a:t>
            </a:r>
          </a:p>
          <a:p>
            <a:r>
              <a:rPr lang="en-US" sz="2000" dirty="0" smtClean="0"/>
              <a:t>--</a:t>
            </a:r>
            <a:r>
              <a:rPr lang="en-US" sz="2000" dirty="0"/>
              <a:t>driver-memory </a:t>
            </a:r>
            <a:r>
              <a:rPr lang="cs-CZ" sz="2000" i="1" dirty="0" smtClean="0"/>
              <a:t>paměť pro driver</a:t>
            </a:r>
            <a:r>
              <a:rPr lang="cs-CZ" sz="2000" dirty="0" smtClean="0"/>
              <a:t> </a:t>
            </a:r>
          </a:p>
          <a:p>
            <a:r>
              <a:rPr lang="en-US" sz="2000" dirty="0"/>
              <a:t>--</a:t>
            </a:r>
            <a:r>
              <a:rPr lang="en-US" sz="2000" dirty="0" smtClean="0"/>
              <a:t>num-executors</a:t>
            </a:r>
            <a:r>
              <a:rPr lang="cs-CZ" sz="2000" dirty="0" smtClean="0"/>
              <a:t> </a:t>
            </a:r>
            <a:r>
              <a:rPr lang="cs-CZ" sz="2000" i="1" dirty="0"/>
              <a:t>počet </a:t>
            </a:r>
            <a:r>
              <a:rPr lang="cs-CZ" sz="2000" i="1" dirty="0" smtClean="0"/>
              <a:t>exekutorů</a:t>
            </a:r>
            <a:endParaRPr lang="cs-CZ" sz="2000" i="1" dirty="0"/>
          </a:p>
          <a:p>
            <a:r>
              <a:rPr lang="en-US" sz="2000" dirty="0"/>
              <a:t>--executor-cores </a:t>
            </a:r>
            <a:r>
              <a:rPr lang="cs-CZ" sz="2000" i="1" dirty="0" smtClean="0"/>
              <a:t>počet </a:t>
            </a:r>
            <a:r>
              <a:rPr lang="cs-CZ" sz="2000" i="1" dirty="0"/>
              <a:t>jader pro exekutor</a:t>
            </a:r>
          </a:p>
          <a:p>
            <a:r>
              <a:rPr lang="en-US" sz="2000" dirty="0" smtClean="0"/>
              <a:t>--</a:t>
            </a:r>
            <a:r>
              <a:rPr lang="en-US" sz="2000" dirty="0"/>
              <a:t>executor-memory </a:t>
            </a:r>
            <a:r>
              <a:rPr lang="cs-CZ" sz="2000" i="1" dirty="0" smtClean="0"/>
              <a:t>paměť pro exekutor</a:t>
            </a:r>
          </a:p>
          <a:p>
            <a:pPr>
              <a:buNone/>
            </a:pPr>
            <a:r>
              <a:rPr lang="cs-CZ" sz="2000" b="1" dirty="0" smtClean="0"/>
              <a:t>Příklad</a:t>
            </a:r>
          </a:p>
          <a:p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pyspark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master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yarn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--</a:t>
            </a:r>
            <a:r>
              <a:rPr lang="cs-CZ" sz="20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deploy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-mode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driver-memory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1G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num-executors 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executor-cores </a:t>
            </a:r>
            <a:r>
              <a:rPr lang="cs-CZ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-executor-memory </a:t>
            </a:r>
            <a:r>
              <a:rPr lang="cs-CZ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cs-CZ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33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60840" cy="720080"/>
          </a:xfrm>
        </p:spPr>
        <p:txBody>
          <a:bodyPr/>
          <a:lstStyle/>
          <a:p>
            <a:r>
              <a:rPr lang="cs-CZ" dirty="0" smtClean="0"/>
              <a:t>Příklad plánu alokace zdrojů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Obecná doporučení:</a:t>
            </a:r>
          </a:p>
          <a:p>
            <a:r>
              <a:rPr lang="en-US" dirty="0" smtClean="0"/>
              <a:t>--num-cores &lt;= 5 </a:t>
            </a:r>
            <a:endParaRPr lang="cs-CZ" dirty="0" smtClean="0"/>
          </a:p>
          <a:p>
            <a:r>
              <a:rPr lang="en-US" dirty="0" smtClean="0"/>
              <a:t>--executor-memory &lt;= 64 GB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cs-CZ" b="1" dirty="0" smtClean="0"/>
              <a:t>Cluster 6 nodů, každý </a:t>
            </a:r>
            <a:r>
              <a:rPr lang="en-US" b="1" dirty="0" smtClean="0"/>
              <a:t>16 </a:t>
            </a:r>
            <a:r>
              <a:rPr lang="cs-CZ" b="1" dirty="0" smtClean="0"/>
              <a:t>jader a </a:t>
            </a:r>
            <a:r>
              <a:rPr lang="en-US" b="1" dirty="0" smtClean="0"/>
              <a:t> 64 GB RAM</a:t>
            </a:r>
          </a:p>
          <a:p>
            <a:r>
              <a:rPr lang="cs-CZ" dirty="0" smtClean="0"/>
              <a:t>Rezervovat 1 jádro a 1GB /node pro OS</a:t>
            </a:r>
            <a:br>
              <a:rPr lang="cs-CZ" dirty="0" smtClean="0"/>
            </a:br>
            <a:r>
              <a:rPr lang="cs-CZ" dirty="0" smtClean="0"/>
              <a:t>zbývá</a:t>
            </a:r>
            <a:r>
              <a:rPr lang="en-US" dirty="0" smtClean="0"/>
              <a:t> 6 </a:t>
            </a:r>
            <a:r>
              <a:rPr lang="cs-CZ" dirty="0" smtClean="0"/>
              <a:t>*</a:t>
            </a:r>
            <a:r>
              <a:rPr lang="en-US" dirty="0" smtClean="0"/>
              <a:t>15 </a:t>
            </a:r>
            <a:r>
              <a:rPr lang="cs-CZ" dirty="0" smtClean="0"/>
              <a:t>jader a</a:t>
            </a:r>
            <a:r>
              <a:rPr lang="en-US" dirty="0" smtClean="0"/>
              <a:t> 63 GB </a:t>
            </a:r>
          </a:p>
          <a:p>
            <a:r>
              <a:rPr lang="cs-CZ" dirty="0" smtClean="0"/>
              <a:t>1 jádro pro </a:t>
            </a:r>
            <a:r>
              <a:rPr lang="cs-CZ" dirty="0" err="1" smtClean="0"/>
              <a:t>Spark</a:t>
            </a:r>
            <a:r>
              <a:rPr lang="cs-CZ" dirty="0" smtClean="0"/>
              <a:t> Driver: </a:t>
            </a:r>
            <a:r>
              <a:rPr lang="en-US" dirty="0" smtClean="0"/>
              <a:t>6 * 15 – 1 = 89 </a:t>
            </a:r>
            <a:r>
              <a:rPr lang="cs-CZ" dirty="0" smtClean="0"/>
              <a:t>jader.</a:t>
            </a:r>
            <a:r>
              <a:rPr lang="en-US" dirty="0" smtClean="0"/>
              <a:t> </a:t>
            </a:r>
          </a:p>
          <a:p>
            <a:r>
              <a:rPr lang="en-US" dirty="0" smtClean="0"/>
              <a:t>89 / 5 ~ 17 </a:t>
            </a:r>
            <a:r>
              <a:rPr lang="cs-CZ" dirty="0" smtClean="0"/>
              <a:t>exekutorů</a:t>
            </a:r>
            <a:r>
              <a:rPr lang="en-US" dirty="0" smtClean="0"/>
              <a:t>. </a:t>
            </a:r>
            <a:r>
              <a:rPr lang="cs-CZ" dirty="0" smtClean="0"/>
              <a:t>Každý node (kromě toho s driverem) bude mít 3 exekutory.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smtClean="0"/>
              <a:t>63 GB / 3 ~ 21 GB</a:t>
            </a:r>
            <a:r>
              <a:rPr lang="cs-CZ" dirty="0" smtClean="0"/>
              <a:t> paměti na exekutor. Navíc se musí počítat s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overhead</a:t>
            </a:r>
            <a:r>
              <a:rPr lang="cs-CZ" dirty="0" smtClean="0"/>
              <a:t> -&gt; </a:t>
            </a:r>
            <a:r>
              <a:rPr lang="cs-CZ" smtClean="0"/>
              <a:t>nastavit 19 GB na exekutor</a:t>
            </a:r>
            <a:endParaRPr lang="cs-CZ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89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Spark</a:t>
            </a:r>
            <a:r>
              <a:rPr lang="cs-CZ" dirty="0" smtClean="0"/>
              <a:t> vs. map-</a:t>
            </a:r>
            <a:r>
              <a:rPr lang="cs-CZ" dirty="0" err="1" smtClean="0"/>
              <a:t>reduce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84784"/>
            <a:ext cx="74810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Vhodné úlohy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2852936"/>
            <a:ext cx="7560840" cy="2592287"/>
          </a:xfrm>
        </p:spPr>
        <p:txBody>
          <a:bodyPr/>
          <a:lstStyle/>
          <a:p>
            <a:pPr marL="457200" indent="-457200">
              <a:buNone/>
            </a:pPr>
            <a:r>
              <a:rPr lang="cs-CZ" sz="2000" dirty="0" smtClean="0"/>
              <a:t>Např.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výpočty charakteristik klientů (</a:t>
            </a:r>
            <a:r>
              <a:rPr lang="cs-CZ" sz="2000" dirty="0" err="1" smtClean="0"/>
              <a:t>riskové</a:t>
            </a:r>
            <a:r>
              <a:rPr lang="cs-CZ" sz="2000" dirty="0" smtClean="0"/>
              <a:t> skóre, zůstatky)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ETL pro odlehčení DWH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noční výpočet – celodenní využití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hledání vazeb v síti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text-</a:t>
            </a:r>
            <a:r>
              <a:rPr lang="cs-CZ" sz="2000" dirty="0" err="1" smtClean="0"/>
              <a:t>mining</a:t>
            </a:r>
            <a:endParaRPr lang="cs-CZ" sz="2000" dirty="0" smtClean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251520" y="980728"/>
            <a:ext cx="7560840" cy="1728192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dostatečně velké, ale ne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extrémně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dobře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paralelizovatelné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iterační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obtížné pro stávající technologie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Nevhodné úlohy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3573016"/>
            <a:ext cx="756084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cs-CZ" sz="2000" dirty="0" smtClean="0"/>
              <a:t>Např.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modelování na malých datec</a:t>
            </a:r>
            <a:r>
              <a:rPr lang="cs-CZ" sz="2000" dirty="0"/>
              <a:t>h</a:t>
            </a:r>
            <a:endParaRPr lang="cs-CZ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výpočet mediánu, náhodné přeskoky mezi řádky souboru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JOIN několika opravdu velkých tabulek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251520" y="980728"/>
            <a:ext cx="7560840" cy="2232248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příliš malé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 extrémními požadavky na paměť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šité na míru jiné technologii (SQL, Java)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špatně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paralelizovatelné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real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time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to naučit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251520" y="980728"/>
            <a:ext cx="7560840" cy="1800200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http://spark.apache.org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aspoň základy Python |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| Java | R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vlastní praxe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rady zkušených,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StackOverflow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apod.</a:t>
            </a:r>
          </a:p>
        </p:txBody>
      </p:sp>
    </p:spTree>
    <p:extLst>
      <p:ext uri="{BB962C8B-B14F-4D97-AF65-F5344CB8AC3E}">
        <p14:creationId xmlns:p14="http://schemas.microsoft.com/office/powerpoint/2010/main" val="3430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s tím pracuje</a:t>
            </a:r>
            <a:endParaRPr lang="cs-CZ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251520" y="980728"/>
            <a:ext cx="756084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Font typeface="Arial" pitchFamily="34" charset="0"/>
              <a:buChar char="–"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interaktivně</a:t>
            </a:r>
          </a:p>
          <a:p>
            <a:pPr lvl="1"/>
            <a:r>
              <a:rPr lang="cs-CZ" sz="1800" dirty="0" smtClean="0"/>
              <a:t>z příkazové řádky (</a:t>
            </a:r>
            <a:r>
              <a:rPr lang="cs-CZ" sz="1800" dirty="0" err="1" smtClean="0"/>
              <a:t>shell</a:t>
            </a:r>
            <a:r>
              <a:rPr lang="cs-CZ" sz="1800" dirty="0" smtClean="0"/>
              <a:t> pro Python i </a:t>
            </a:r>
            <a:r>
              <a:rPr lang="cs-CZ" sz="1800" dirty="0" err="1" smtClean="0"/>
              <a:t>Scalu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err="1" smtClean="0"/>
              <a:t>Zeppelin</a:t>
            </a:r>
            <a:r>
              <a:rPr lang="cs-CZ" sz="1800" dirty="0" smtClean="0"/>
              <a:t>/</a:t>
            </a:r>
            <a:r>
              <a:rPr lang="cs-CZ" sz="1800" dirty="0" err="1" smtClean="0"/>
              <a:t>Jupyter</a:t>
            </a:r>
            <a:r>
              <a:rPr lang="cs-CZ" sz="1800" dirty="0" smtClean="0"/>
              <a:t> notebook</a:t>
            </a:r>
          </a:p>
          <a:p>
            <a:r>
              <a:rPr lang="cs-CZ" sz="2000" dirty="0" smtClean="0"/>
              <a:t>dávka / aplikace</a:t>
            </a:r>
          </a:p>
          <a:p>
            <a:pPr lvl="1"/>
            <a:r>
              <a:rPr lang="cs-CZ" sz="1800" dirty="0" smtClean="0"/>
              <a:t>zkompilovaný .jar soubor</a:t>
            </a:r>
          </a:p>
          <a:p>
            <a:pPr lvl="1"/>
            <a:r>
              <a:rPr lang="cs-CZ" sz="1800" dirty="0" smtClean="0"/>
              <a:t>skript Pythonu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30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PROFINIT_prezentace_obecny_template">
  <a:themeElements>
    <a:clrScheme name="Profinit 2016">
      <a:dk1>
        <a:srgbClr val="616365"/>
      </a:dk1>
      <a:lt1>
        <a:srgbClr val="FFFFFF"/>
      </a:lt1>
      <a:dk2>
        <a:srgbClr val="BD3632"/>
      </a:dk2>
      <a:lt2>
        <a:srgbClr val="FFFFFF"/>
      </a:lt2>
      <a:accent1>
        <a:srgbClr val="77455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D3632"/>
      </a:hlink>
      <a:folHlink>
        <a:srgbClr val="61636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PROFINIT_prezentace_obecny_template</Template>
  <TotalTime>1536</TotalTime>
  <Words>1655</Words>
  <Application>Microsoft Office PowerPoint</Application>
  <PresentationFormat>Předvádění na obrazovce (4:3)</PresentationFormat>
  <Paragraphs>318</Paragraphs>
  <Slides>44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Adobe Gothic Std B</vt:lpstr>
      <vt:lpstr>Arial</vt:lpstr>
      <vt:lpstr>Calibri</vt:lpstr>
      <vt:lpstr>Consolas</vt:lpstr>
      <vt:lpstr>Courier New</vt:lpstr>
      <vt:lpstr>Georgia</vt:lpstr>
      <vt:lpstr>Gotham Medium</vt:lpstr>
      <vt:lpstr>Wingdings</vt:lpstr>
      <vt:lpstr>PROFINIT_prezentace_obecny_template</vt:lpstr>
      <vt:lpstr>Spark</vt:lpstr>
      <vt:lpstr>Osnova</vt:lpstr>
      <vt:lpstr>Co je Spark</vt:lpstr>
      <vt:lpstr>Co je to Spark a k čemu slouží</vt:lpstr>
      <vt:lpstr>Spark vs. map-reduce </vt:lpstr>
      <vt:lpstr>Vhodné úlohy</vt:lpstr>
      <vt:lpstr>Nevhodné úlohy</vt:lpstr>
      <vt:lpstr>Jak se to naučit</vt:lpstr>
      <vt:lpstr>Jak se s tím pracuje</vt:lpstr>
      <vt:lpstr>Jak funguje Spark</vt:lpstr>
      <vt:lpstr>Pohled high level (logický)</vt:lpstr>
      <vt:lpstr>Pohled mid level (technický)</vt:lpstr>
      <vt:lpstr>Spark RDD – transformace</vt:lpstr>
      <vt:lpstr>map a flatMap</vt:lpstr>
      <vt:lpstr>Příklad 1 – word count</vt:lpstr>
      <vt:lpstr>Vsuvka – interaktivní shell</vt:lpstr>
      <vt:lpstr>Příklad 1 – word count</vt:lpstr>
      <vt:lpstr>Proč se nic nespočítalo?</vt:lpstr>
      <vt:lpstr>Spark RDD – akce</vt:lpstr>
      <vt:lpstr>Kešování</vt:lpstr>
      <vt:lpstr>Spark program jako graf</vt:lpstr>
      <vt:lpstr>Příklad 2 – podobnost obrázků</vt:lpstr>
      <vt:lpstr>Příklad 2 – podobnost obrázků</vt:lpstr>
      <vt:lpstr>Příklad 2 – parsing</vt:lpstr>
      <vt:lpstr>Příklad 2 – podobnost</vt:lpstr>
      <vt:lpstr>Další operace Spark RDD</vt:lpstr>
      <vt:lpstr>Prezentace aplikace PowerPoint</vt:lpstr>
      <vt:lpstr>Prezentace aplikace PowerPoint</vt:lpstr>
      <vt:lpstr>Architektura Sparku</vt:lpstr>
      <vt:lpstr>Důležité pojmy 1</vt:lpstr>
      <vt:lpstr>Důležité pojmy 2</vt:lpstr>
      <vt:lpstr>Plánování a optimalizace</vt:lpstr>
      <vt:lpstr>Plánování a optimalizace</vt:lpstr>
      <vt:lpstr>Plánování a optimalizace</vt:lpstr>
      <vt:lpstr>Ukázka </vt:lpstr>
      <vt:lpstr>Rozdělení dat – partitions</vt:lpstr>
      <vt:lpstr>Spuštění a konfigurace</vt:lpstr>
      <vt:lpstr>Spuštění Sparku </vt:lpstr>
      <vt:lpstr>Spark on YARN client mode</vt:lpstr>
      <vt:lpstr>Spark on YARN cluster mode</vt:lpstr>
      <vt:lpstr>Mod client versus mod cluster</vt:lpstr>
      <vt:lpstr>Konfigurace běhu Sparku – požadavky na zdroje</vt:lpstr>
      <vt:lpstr>Příklad plánu alokace zdrojů</vt:lpstr>
      <vt:lpstr>Díky za pozornost</vt:lpstr>
    </vt:vector>
  </TitlesOfParts>
  <Company>Profinit,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Obecný template PPT prezentace společnosti Profinit (prototyp 3 – upravený úvodní slide prezentace)</dc:title>
  <dc:creator>Kratochvíl Milan</dc:creator>
  <cp:lastModifiedBy>Hučín Jan</cp:lastModifiedBy>
  <cp:revision>246</cp:revision>
  <dcterms:created xsi:type="dcterms:W3CDTF">2016-09-28T16:20:35Z</dcterms:created>
  <dcterms:modified xsi:type="dcterms:W3CDTF">2017-11-15T07:23:27Z</dcterms:modified>
</cp:coreProperties>
</file>