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97" r:id="rId4"/>
    <p:sldId id="298" r:id="rId5"/>
    <p:sldId id="300" r:id="rId6"/>
    <p:sldId id="308" r:id="rId7"/>
    <p:sldId id="301" r:id="rId8"/>
    <p:sldId id="302" r:id="rId9"/>
    <p:sldId id="303" r:id="rId10"/>
    <p:sldId id="304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93" d="100"/>
          <a:sy n="93" d="100"/>
        </p:scale>
        <p:origin x="1597" y="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8F57D3F-0911-43C3-AAF5-FC46CB1417A2}" type="datetimeFigureOut">
              <a:rPr lang="cs-CZ" smtClean="0"/>
              <a:t>28.09.2016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B27F57-5C3E-4DA0-B010-358B38AFA7D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w.fel.cvut.cz/wiki/courses/b6b36zal/zadani/10_dijkstr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ZAL – 10.cvičení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67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Jarník</a:t>
            </a:r>
            <a:r>
              <a:rPr lang="cs-CZ" dirty="0"/>
              <a:t>-Primův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Ukázka principu na tabuli.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Praktické cvičení: Naimplementujte </a:t>
            </a:r>
            <a:r>
              <a:rPr lang="cs-CZ" dirty="0" err="1"/>
              <a:t>Jarník</a:t>
            </a:r>
            <a:r>
              <a:rPr lang="cs-CZ" dirty="0"/>
              <a:t>-Primův algoritmus pro hledání minimální kostry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13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desátého domácího úkolu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Detailní zadání je zde: </a:t>
            </a:r>
            <a:r>
              <a:rPr lang="cs-CZ" dirty="0">
                <a:hlinkClick r:id="rId2"/>
              </a:rPr>
              <a:t>https://cw.fel.cvut.cz/wiki/courses/b6b36zal/zadani/10_dijkstra</a:t>
            </a:r>
            <a:r>
              <a:rPr lang="cs-CZ" dirty="0"/>
              <a:t>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Maximum: </a:t>
            </a:r>
            <a:r>
              <a:rPr lang="cs-CZ" dirty="0" err="1"/>
              <a:t>8B</a:t>
            </a:r>
            <a:endParaRPr lang="cs-CZ" dirty="0"/>
          </a:p>
          <a:p>
            <a:endParaRPr lang="cs-CZ" dirty="0"/>
          </a:p>
          <a:p>
            <a:r>
              <a:rPr lang="cs-CZ" dirty="0"/>
              <a:t>Termín: Viz zadání.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4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Graf reprezentuje spojení prvků.</a:t>
            </a:r>
          </a:p>
          <a:p>
            <a:r>
              <a:rPr lang="cs-CZ" dirty="0"/>
              <a:t>Má vrcholy a hrany</a:t>
            </a:r>
          </a:p>
          <a:p>
            <a:r>
              <a:rPr lang="cs-CZ" dirty="0"/>
              <a:t>Každá hrana spojuje dva vrcholy</a:t>
            </a:r>
          </a:p>
          <a:p>
            <a:r>
              <a:rPr lang="cs-CZ" dirty="0"/>
              <a:t>Každý vrchol může být propojen s libovolným množstvím vrcholů.</a:t>
            </a:r>
          </a:p>
          <a:p>
            <a:endParaRPr lang="cs-CZ" dirty="0"/>
          </a:p>
          <a:p>
            <a:r>
              <a:rPr lang="cs-CZ" dirty="0"/>
              <a:t>Jaká vás napadají praktické využití?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44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Trochu formálně: </a:t>
                </a:r>
              </a:p>
              <a:p>
                <a:r>
                  <a:rPr lang="cs-CZ" dirty="0"/>
                  <a:t>Graf G je uspořádaná dvojce vrcholů a hran ( G=&lt;V,E&gt; ), kde V je neprázdná množina vrcholů a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𝐸</m:t>
                    </m:r>
                    <m:r>
                      <m:rPr>
                        <m:nor/>
                      </m:rPr>
                      <a:rPr lang="cs-CZ"/>
                      <m:t>⊆</m:t>
                    </m:r>
                    <m:r>
                      <m:rPr>
                        <m:nor/>
                      </m:rPr>
                      <a:rPr lang="en-US"/>
                      <m:t>{{</m:t>
                    </m:r>
                    <m:r>
                      <m:rPr>
                        <m:nor/>
                      </m:rPr>
                      <a:rPr lang="en-US"/>
                      <m:t>u</m:t>
                    </m:r>
                    <m:r>
                      <m:rPr>
                        <m:nor/>
                      </m:rPr>
                      <a:rPr lang="en-US"/>
                      <m:t>,</m:t>
                    </m:r>
                    <m:r>
                      <m:rPr>
                        <m:nor/>
                      </m:rPr>
                      <a:rPr lang="en-US"/>
                      <m:t>v</m:t>
                    </m:r>
                    <m:r>
                      <m:rPr>
                        <m:nor/>
                      </m:rPr>
                      <a:rPr lang="en-US"/>
                      <m:t>}|</m:t>
                    </m:r>
                    <m:r>
                      <m:rPr>
                        <m:nor/>
                      </m:rPr>
                      <a:rPr lang="en-US"/>
                      <m:t>u</m:t>
                    </m:r>
                    <m:r>
                      <m:rPr>
                        <m:nor/>
                      </m:rPr>
                      <a:rPr lang="en-US"/>
                      <m:t>,</m:t>
                    </m:r>
                    <m:r>
                      <m:rPr>
                        <m:nor/>
                      </m:rPr>
                      <a:rPr lang="en-US"/>
                      <m:t>v</m:t>
                    </m:r>
                    <m:r>
                      <m:rPr>
                        <m:nor/>
                      </m:rPr>
                      <a:rPr lang="cs-CZ"/>
                      <m:t>∈</m:t>
                    </m:r>
                  </m:oMath>
                </a14:m>
                <a:r>
                  <a:rPr lang="en-US" dirty="0" err="1"/>
                  <a:t>V,u</a:t>
                </a:r>
                <a:r>
                  <a:rPr lang="en-US" dirty="0" err="1">
                    <a:latin typeface="Palatino Linotype"/>
                  </a:rPr>
                  <a:t>≠v</a:t>
                </a:r>
                <a:r>
                  <a:rPr lang="en-US" dirty="0">
                    <a:latin typeface="Palatino Linotype"/>
                  </a:rPr>
                  <a:t>} </a:t>
                </a:r>
                <a:r>
                  <a:rPr lang="en-US" dirty="0"/>
                  <a:t>je </a:t>
                </a:r>
                <a:r>
                  <a:rPr lang="en-US" dirty="0" err="1"/>
                  <a:t>mn</a:t>
                </a:r>
                <a:r>
                  <a:rPr lang="cs-CZ" dirty="0" err="1"/>
                  <a:t>ožina</a:t>
                </a:r>
                <a:r>
                  <a:rPr lang="cs-CZ" dirty="0"/>
                  <a:t> dvouprvkových množin hran.</a:t>
                </a:r>
              </a:p>
              <a:p>
                <a:endParaRPr lang="cs-CZ" dirty="0">
                  <a:latin typeface="Palatino Linotype"/>
                </a:endParaRPr>
              </a:p>
              <a:p>
                <a:r>
                  <a:rPr lang="cs-CZ" dirty="0"/>
                  <a:t>Graf G je uspořádaná dvojce vrcholů a hran ( G=&lt;V,E&gt; ), kde V je neprázdná množina vrcholů a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𝐸</m:t>
                    </m:r>
                    <m:r>
                      <m:rPr>
                        <m:nor/>
                      </m:rPr>
                      <a:rPr lang="cs-CZ"/>
                      <m:t>⊆</m:t>
                    </m:r>
                    <m:r>
                      <m:rPr>
                        <m:nor/>
                      </m:rPr>
                      <a:rPr lang="cs-CZ" b="0" i="0" smtClean="0"/>
                      <m:t>VxV</m:t>
                    </m:r>
                  </m:oMath>
                </a14:m>
                <a:r>
                  <a:rPr lang="en-US" dirty="0">
                    <a:latin typeface="Palatino Linotype"/>
                  </a:rPr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mno</a:t>
                </a:r>
                <a:r>
                  <a:rPr lang="cs-CZ" dirty="0" err="1"/>
                  <a:t>žina</a:t>
                </a:r>
                <a:r>
                  <a:rPr lang="cs-CZ" dirty="0"/>
                  <a:t> uspořádaných dvojic vrcholů.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313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Průchod grafem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funkcí pro průchod grafem je DFS či BFS</a:t>
            </a:r>
          </a:p>
          <a:p>
            <a:endParaRPr lang="cs-CZ" dirty="0"/>
          </a:p>
          <a:p>
            <a:r>
              <a:rPr lang="cs-CZ" dirty="0"/>
              <a:t>Ukázka principu na tabuli…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Praktické cvičení: Naimplementujte algoritmus, který projde graf pomocí DFS.</a:t>
            </a:r>
          </a:p>
          <a:p>
            <a:endParaRPr lang="cs-CZ" dirty="0"/>
          </a:p>
          <a:p>
            <a:r>
              <a:rPr lang="cs-CZ" dirty="0"/>
              <a:t>Praktické cvičení2: Naimplementujte algoritmus, který projde graf pomocí BFS.</a:t>
            </a:r>
          </a:p>
        </p:txBody>
      </p:sp>
    </p:spTree>
    <p:extLst>
      <p:ext uri="{BB962C8B-B14F-4D97-AF65-F5344CB8AC3E}">
        <p14:creationId xmlns:p14="http://schemas.microsoft.com/office/powerpoint/2010/main" val="100528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Reprezentace grafu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Jakým způsobem můžeme graf reprezentovat?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8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Reprezentace grafu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Objektově (vrcholy, hrany)</a:t>
            </a:r>
          </a:p>
          <a:p>
            <a:endParaRPr lang="cs-CZ" dirty="0"/>
          </a:p>
          <a:p>
            <a:r>
              <a:rPr lang="cs-CZ" dirty="0"/>
              <a:t>Maticí sousednosti (</a:t>
            </a:r>
            <a:r>
              <a:rPr lang="cs-CZ" dirty="0" err="1"/>
              <a:t>adjacency</a:t>
            </a:r>
            <a:r>
              <a:rPr lang="cs-CZ" dirty="0"/>
              <a:t> matrix)</a:t>
            </a:r>
          </a:p>
          <a:p>
            <a:endParaRPr lang="cs-CZ" dirty="0"/>
          </a:p>
          <a:p>
            <a:r>
              <a:rPr lang="cs-CZ" dirty="0" err="1"/>
              <a:t>Laplacova</a:t>
            </a:r>
            <a:r>
              <a:rPr lang="cs-CZ" dirty="0"/>
              <a:t> matice (</a:t>
            </a:r>
            <a:r>
              <a:rPr lang="cs-CZ" dirty="0" err="1"/>
              <a:t>Laplacian</a:t>
            </a:r>
            <a:r>
              <a:rPr lang="cs-CZ" dirty="0"/>
              <a:t> matrix)</a:t>
            </a:r>
          </a:p>
          <a:p>
            <a:endParaRPr lang="cs-CZ" dirty="0"/>
          </a:p>
          <a:p>
            <a:r>
              <a:rPr lang="cs-CZ" dirty="0"/>
              <a:t>Maticí vzdáleností (Distance matrix)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72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Strom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Strom je speciální případ grafu. Strom je souvislý acyklický graf, takový že odebráním jakéhokoliv vrcholu se stane nesouvislým.</a:t>
            </a:r>
          </a:p>
          <a:p>
            <a:endParaRPr lang="cs-CZ" dirty="0"/>
          </a:p>
          <a:p>
            <a:r>
              <a:rPr lang="cs-CZ" dirty="0"/>
              <a:t>Zamyslete se nad vlastnostmi stromu. Co z toho vyplívá pro jeho vrcholy a co z toho vyplívá pro grafové algoritmy?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753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Minimální kostra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Kostra grafu je strom.</a:t>
            </a:r>
          </a:p>
          <a:p>
            <a:endParaRPr lang="cs-CZ" dirty="0"/>
          </a:p>
          <a:p>
            <a:r>
              <a:rPr lang="cs-CZ" dirty="0"/>
              <a:t>Minimální kostra grafu G je podgraf grafu G takový, že součet všech jeho hran je minimální. </a:t>
            </a:r>
          </a:p>
          <a:p>
            <a:endParaRPr lang="cs-CZ" dirty="0"/>
          </a:p>
          <a:p>
            <a:r>
              <a:rPr lang="cs-CZ" dirty="0"/>
              <a:t>Proč hledáme minimální kostry? Máme souvislý graf a chceme, aby všechny body byli spojeny a přitom cena za průchod grafem byla co nejnižší. Například síťujeme lokalitu a chceme spojit všechny prvky, ale za co nejlevnější cenu.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173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Algoritmy pro hledání minimální kostry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Borůvkův algoritmus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Jarník</a:t>
            </a:r>
            <a:r>
              <a:rPr lang="cs-CZ" dirty="0"/>
              <a:t>-Primův algoritmus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Kruskal</a:t>
            </a:r>
            <a:r>
              <a:rPr lang="cs-CZ" dirty="0"/>
              <a:t> (hladový </a:t>
            </a:r>
            <a:r>
              <a:rPr lang="cs-CZ" dirty="0" err="1"/>
              <a:t>algorimus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561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5869</TotalTime>
  <Words>343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Century Gothic</vt:lpstr>
      <vt:lpstr>Courier New</vt:lpstr>
      <vt:lpstr>Palatino Linotype</vt:lpstr>
      <vt:lpstr>Exekutivní</vt:lpstr>
      <vt:lpstr>ZAL – 10.cvičení</vt:lpstr>
      <vt:lpstr>Graf</vt:lpstr>
      <vt:lpstr>Graf</vt:lpstr>
      <vt:lpstr>Průchod grafem</vt:lpstr>
      <vt:lpstr>Reprezentace grafu</vt:lpstr>
      <vt:lpstr>Reprezentace grafu</vt:lpstr>
      <vt:lpstr>Strom</vt:lpstr>
      <vt:lpstr>Minimální kostra</vt:lpstr>
      <vt:lpstr>Algoritmy pro hledání minimální kostry</vt:lpstr>
      <vt:lpstr>Jarník-Primův</vt:lpstr>
      <vt:lpstr>Zadání desátého domácího úkolu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 – 10. cvičení</dc:title>
  <dc:creator>Tom</dc:creator>
  <cp:lastModifiedBy>Martin Tomasek</cp:lastModifiedBy>
  <cp:revision>85</cp:revision>
  <dcterms:created xsi:type="dcterms:W3CDTF">2015-09-18T21:27:11Z</dcterms:created>
  <dcterms:modified xsi:type="dcterms:W3CDTF">2016-09-28T18:10:47Z</dcterms:modified>
</cp:coreProperties>
</file>