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0"/>
  </p:notesMasterIdLst>
  <p:handoutMasterIdLst>
    <p:handoutMasterId r:id="rId71"/>
  </p:handoutMasterIdLst>
  <p:sldIdLst>
    <p:sldId id="422" r:id="rId2"/>
    <p:sldId id="406" r:id="rId3"/>
    <p:sldId id="423" r:id="rId4"/>
    <p:sldId id="394" r:id="rId5"/>
    <p:sldId id="424" r:id="rId6"/>
    <p:sldId id="425" r:id="rId7"/>
    <p:sldId id="426" r:id="rId8"/>
    <p:sldId id="434" r:id="rId9"/>
    <p:sldId id="428" r:id="rId10"/>
    <p:sldId id="429" r:id="rId11"/>
    <p:sldId id="433" r:id="rId12"/>
    <p:sldId id="435" r:id="rId13"/>
    <p:sldId id="432" r:id="rId14"/>
    <p:sldId id="404" r:id="rId15"/>
    <p:sldId id="437" r:id="rId16"/>
    <p:sldId id="436" r:id="rId17"/>
    <p:sldId id="413" r:id="rId18"/>
    <p:sldId id="275" r:id="rId19"/>
    <p:sldId id="274" r:id="rId20"/>
    <p:sldId id="276" r:id="rId21"/>
    <p:sldId id="277" r:id="rId22"/>
    <p:sldId id="403" r:id="rId23"/>
    <p:sldId id="278" r:id="rId24"/>
    <p:sldId id="279" r:id="rId25"/>
    <p:sldId id="280" r:id="rId26"/>
    <p:sldId id="281" r:id="rId27"/>
    <p:sldId id="282" r:id="rId28"/>
    <p:sldId id="407" r:id="rId29"/>
    <p:sldId id="409" r:id="rId30"/>
    <p:sldId id="283" r:id="rId31"/>
    <p:sldId id="414" r:id="rId32"/>
    <p:sldId id="408" r:id="rId33"/>
    <p:sldId id="284" r:id="rId34"/>
    <p:sldId id="410" r:id="rId35"/>
    <p:sldId id="405" r:id="rId36"/>
    <p:sldId id="411" r:id="rId37"/>
    <p:sldId id="285" r:id="rId38"/>
    <p:sldId id="443" r:id="rId39"/>
    <p:sldId id="416" r:id="rId40"/>
    <p:sldId id="415" r:id="rId41"/>
    <p:sldId id="286" r:id="rId42"/>
    <p:sldId id="287" r:id="rId43"/>
    <p:sldId id="289" r:id="rId44"/>
    <p:sldId id="290" r:id="rId45"/>
    <p:sldId id="291" r:id="rId46"/>
    <p:sldId id="293" r:id="rId47"/>
    <p:sldId id="294" r:id="rId48"/>
    <p:sldId id="297" r:id="rId49"/>
    <p:sldId id="298" r:id="rId50"/>
    <p:sldId id="376" r:id="rId51"/>
    <p:sldId id="417" r:id="rId52"/>
    <p:sldId id="420" r:id="rId53"/>
    <p:sldId id="301" r:id="rId54"/>
    <p:sldId id="396" r:id="rId55"/>
    <p:sldId id="395" r:id="rId56"/>
    <p:sldId id="299" r:id="rId57"/>
    <p:sldId id="438" r:id="rId58"/>
    <p:sldId id="302" r:id="rId59"/>
    <p:sldId id="300" r:id="rId60"/>
    <p:sldId id="305" r:id="rId61"/>
    <p:sldId id="306" r:id="rId62"/>
    <p:sldId id="307" r:id="rId63"/>
    <p:sldId id="308" r:id="rId64"/>
    <p:sldId id="309" r:id="rId65"/>
    <p:sldId id="310" r:id="rId66"/>
    <p:sldId id="311" r:id="rId67"/>
    <p:sldId id="386" r:id="rId68"/>
    <p:sldId id="377" r:id="rId69"/>
  </p:sldIdLst>
  <p:sldSz cx="9144000" cy="6858000" type="screen4x3"/>
  <p:notesSz cx="6805613" cy="9939338"/>
  <p:custDataLst>
    <p:tags r:id="rId7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13" autoAdjust="0"/>
    <p:restoredTop sz="86429" autoAdjust="0"/>
  </p:normalViewPr>
  <p:slideViewPr>
    <p:cSldViewPr showGuides="1">
      <p:cViewPr varScale="1">
        <p:scale>
          <a:sx n="66" d="100"/>
          <a:sy n="66" d="100"/>
        </p:scale>
        <p:origin x="-10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32"/>
    </p:cViewPr>
  </p:sorterViewPr>
  <p:notesViewPr>
    <p:cSldViewPr showGuides="1">
      <p:cViewPr varScale="1">
        <p:scale>
          <a:sx n="26" d="100"/>
          <a:sy n="26" d="100"/>
        </p:scale>
        <p:origin x="-917" y="-91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E0B9C-ED1F-4C09-89DA-CE3728422DFB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F958-2734-4272-9B55-9C0D552E3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EB60A-82A0-45D9-8BE2-1A585D5E2485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D8DA-E681-4090-910E-6126FBE99A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5EC03AC-B73E-4FDE-A0C0-23AF15FF57E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DDCA5D0-8E35-43B9-8F4C-C0C3AB9C0478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5E83E0B-4925-48C9-9C7D-0E7ADB02E23E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23C7DC3-EE37-4942-85CB-7C220421AC0C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1A96BC0-BAA7-4DF9-9486-1D4A3AB7A01F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C9C230B-B491-4BAC-84E0-9533B8E92BFB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EDD7A7-F238-416A-BB82-A5E8782EEF5E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134270" y="745451"/>
            <a:ext cx="4535500" cy="37255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AD2B70E-EFAC-4C21-8EB4-9B688A86834F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755152A-C34E-4DD5-840A-F0271960F660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190B3F3-A9ED-4D46-B752-6FBFD796BCF4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565B844-A2D7-4FEC-A4F8-9909768A0FE8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85F78CD-921C-4333-B39A-93C3315D0952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2F2E4E5-2913-4E39-8F9A-D1FD8C6D1FD3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BC6D35E-01CC-453D-83F4-6CA93E5E6603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7B5A2D1-3AB5-448E-BE6C-4F825F6720B7}" type="slidenum">
              <a:rPr lang="en-GB" smtClean="0"/>
              <a:pPr/>
              <a:t>48</a:t>
            </a:fld>
            <a:endParaRPr lang="en-GB" smtClean="0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F81284A-1174-4D07-A759-53E8008EA478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4433D09-4DEF-441E-AC1B-0C6BB87E2B7F}" type="slidenum">
              <a:rPr lang="en-GB" smtClean="0"/>
              <a:pPr/>
              <a:t>53</a:t>
            </a:fld>
            <a:endParaRPr lang="en-GB" smtClean="0"/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4433D09-4DEF-441E-AC1B-0C6BB87E2B7F}" type="slidenum">
              <a:rPr lang="en-GB" smtClean="0"/>
              <a:pPr/>
              <a:t>54</a:t>
            </a:fld>
            <a:endParaRPr lang="en-GB" smtClean="0"/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09A6B-5A2E-4F2B-9E53-BCB15E0F2FAD}" type="slidenum">
              <a:rPr lang="en-GB" smtClean="0"/>
              <a:pPr/>
              <a:t>55</a:t>
            </a:fld>
            <a:endParaRPr lang="en-GB" smtClean="0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09A6B-5A2E-4F2B-9E53-BCB15E0F2FAD}" type="slidenum">
              <a:rPr lang="en-GB" smtClean="0"/>
              <a:pPr/>
              <a:t>56</a:t>
            </a:fld>
            <a:endParaRPr lang="en-GB" smtClean="0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009A6B-5A2E-4F2B-9E53-BCB15E0F2FAD}" type="slidenum">
              <a:rPr lang="en-GB" smtClean="0"/>
              <a:pPr/>
              <a:t>57</a:t>
            </a:fld>
            <a:endParaRPr lang="en-GB" smtClean="0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90ADD20-3FF0-4357-9C97-D8ECA8A48290}" type="slidenum">
              <a:rPr lang="en-GB" smtClean="0"/>
              <a:pPr/>
              <a:t>58</a:t>
            </a:fld>
            <a:endParaRPr lang="en-GB" smtClean="0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8B9BA6F-F130-4E86-AD9B-F79E39088526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88C25BA-6DAA-4649-862C-FDF63B043275}" type="slidenum">
              <a:rPr lang="en-GB" smtClean="0"/>
              <a:pPr/>
              <a:t>59</a:t>
            </a:fld>
            <a:endParaRPr lang="en-GB" smtClean="0"/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461161-D02D-41D0-8A32-05F2EBB7C06C}" type="slidenum">
              <a:rPr lang="en-GB" smtClean="0"/>
              <a:pPr/>
              <a:t>60</a:t>
            </a:fld>
            <a:endParaRPr lang="en-GB" smtClean="0"/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787CFE4-66EB-47C8-87B7-BBADE0BA0243}" type="slidenum">
              <a:rPr lang="en-GB" smtClean="0"/>
              <a:pPr/>
              <a:t>61</a:t>
            </a:fld>
            <a:endParaRPr lang="en-GB" smtClean="0"/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80AB729-ACEC-41BF-A851-F39A711952AC}" type="slidenum">
              <a:rPr lang="en-GB" smtClean="0"/>
              <a:pPr/>
              <a:t>62</a:t>
            </a:fld>
            <a:endParaRPr lang="en-GB" smtClean="0"/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9759201-C099-4ABE-B465-F4CBFF6B9E8A}" type="slidenum">
              <a:rPr lang="en-GB" smtClean="0"/>
              <a:pPr/>
              <a:t>63</a:t>
            </a:fld>
            <a:endParaRPr lang="en-GB" smtClean="0"/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F56FAFA-0A00-4E15-840D-7CE14DC01EB3}" type="slidenum">
              <a:rPr lang="en-GB" smtClean="0"/>
              <a:pPr/>
              <a:t>64</a:t>
            </a:fld>
            <a:endParaRPr lang="en-GB" smtClean="0"/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0084E02-ACBA-4585-935C-2B1AF80D987B}" type="slidenum">
              <a:rPr lang="en-GB" smtClean="0"/>
              <a:pPr/>
              <a:t>65</a:t>
            </a:fld>
            <a:endParaRPr lang="en-GB" smtClean="0"/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6B94FB-3298-43A7-B458-1905828192DD}" type="slidenum">
              <a:rPr lang="en-GB" smtClean="0"/>
              <a:pPr/>
              <a:t>66</a:t>
            </a:fld>
            <a:endParaRPr lang="en-GB" smtClean="0"/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  <p:sp>
        <p:nvSpPr>
          <p:cNvPr id="177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ACBFD-B74E-4330-81DB-C0C44873B59F}" type="slidenum">
              <a:rPr lang="cs-CZ" smtClean="0">
                <a:latin typeface="Arial" pitchFamily="34" charset="0"/>
              </a:rPr>
              <a:pPr/>
              <a:t>67</a:t>
            </a:fld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D219053-34C5-4A3D-94C8-2A2386548310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D219053-34C5-4A3D-94C8-2A2386548310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48D02D8-CFFB-4FD5-9964-A857DEDC58D6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557CE89-6583-42E1-AB91-26F5E2BA86D0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45C1DFC-D23B-4FCD-B496-7B83B92DAB80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B1C68BD-AAA6-4A78-BFD5-1401D2A1380E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907416" y="4721186"/>
            <a:ext cx="4987632" cy="4469251"/>
          </a:xfrm>
          <a:noFill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1AE1-FE4C-4A8C-A6D4-B6387A478BD9}" type="datetimeFigureOut">
              <a:rPr lang="cs-CZ" smtClean="0"/>
              <a:pPr/>
              <a:t>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997C-7DF5-4FB4-853D-0F4DA27AC1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jezek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.vutbr.cz/study/courses/IMS/public/prednasky/IMS.pdf" TargetMode="External"/><Relationship Id="rId2" Type="http://schemas.openxmlformats.org/officeDocument/2006/relationships/hyperlink" Target="mailto:filip.jezek@fel.cvut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.muni.cz/~xpelanek/IV109/slidy/modelovani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cw.felk.cvut.cz/wiki/courses/a6m33mos/star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w.felk.cvut.cz/uploa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a simulace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 Ježek, 2013</a:t>
            </a:r>
          </a:p>
          <a:p>
            <a:r>
              <a:rPr lang="cs-CZ" dirty="0" smtClean="0">
                <a:hlinkClick r:id="rId2"/>
              </a:rPr>
              <a:t>Filip.</a:t>
            </a:r>
            <a:r>
              <a:rPr lang="cs-CZ" dirty="0" err="1" smtClean="0">
                <a:hlinkClick r:id="rId2"/>
              </a:rPr>
              <a:t>jezek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fel.cvut.cz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Vytvořte si zadání do 10. týdne</a:t>
            </a:r>
          </a:p>
          <a:p>
            <a:pPr lvl="1"/>
            <a:r>
              <a:rPr lang="cs-CZ" dirty="0" smtClean="0"/>
              <a:t>Úvodní kapitola a analýza problému</a:t>
            </a:r>
          </a:p>
          <a:p>
            <a:pPr lvl="1"/>
            <a:r>
              <a:rPr lang="cs-CZ" dirty="0" smtClean="0"/>
              <a:t>Schválíme a okomentujeme</a:t>
            </a:r>
          </a:p>
          <a:p>
            <a:r>
              <a:rPr lang="cs-CZ" dirty="0" smtClean="0"/>
              <a:t>Odevzdání do 14.</a:t>
            </a:r>
            <a:r>
              <a:rPr lang="cs-CZ" baseline="0" dirty="0" smtClean="0"/>
              <a:t> týdne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netriviální úloha</a:t>
            </a:r>
          </a:p>
          <a:p>
            <a:r>
              <a:rPr lang="cs-CZ" baseline="0" dirty="0" smtClean="0"/>
              <a:t>Technický report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</a:t>
            </a:r>
          </a:p>
          <a:p>
            <a:r>
              <a:rPr lang="cs-CZ" dirty="0" smtClean="0"/>
              <a:t>Ústní </a:t>
            </a:r>
            <a:r>
              <a:rPr lang="cs-CZ" baseline="0" dirty="0" smtClean="0"/>
              <a:t>část - teorie</a:t>
            </a:r>
          </a:p>
          <a:p>
            <a:r>
              <a:rPr lang="cs-CZ" baseline="0" dirty="0" smtClean="0"/>
              <a:t>Prezentace semestrálních prací a kolektivní hodnocení</a:t>
            </a:r>
          </a:p>
          <a:p>
            <a:r>
              <a:rPr lang="cs-CZ" baseline="0" dirty="0" smtClean="0"/>
              <a:t>Nezřídka do večera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jsme vlastně tady?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59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67544"/>
            <a:ext cx="9144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... learning about modeling is a lot like learning about sex:</a:t>
            </a:r>
            <a:r>
              <a:rPr lang="cs-CZ" dirty="0" smtClean="0"/>
              <a:t> </a:t>
            </a:r>
            <a:r>
              <a:rPr lang="en-US" dirty="0" smtClean="0"/>
              <a:t>despite its importance, most people do not want to discuss it,</a:t>
            </a:r>
            <a:r>
              <a:rPr lang="cs-CZ" dirty="0" smtClean="0"/>
              <a:t> </a:t>
            </a:r>
            <a:r>
              <a:rPr lang="en-US" dirty="0" smtClean="0"/>
              <a:t>and no matter how much you read about it, it just doesn‘t</a:t>
            </a:r>
            <a:r>
              <a:rPr lang="cs-CZ" dirty="0" smtClean="0"/>
              <a:t> </a:t>
            </a:r>
            <a:r>
              <a:rPr lang="en-US" dirty="0" smtClean="0"/>
              <a:t>seem the same when you actually get around to doing it.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(J. H. Miller, S. E. Page, Complex adaptive systems)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tedy budeme dělat?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Práce s jazykem </a:t>
            </a:r>
            <a:r>
              <a:rPr lang="cs-CZ" dirty="0" err="1" smtClean="0"/>
              <a:t>Modelica</a:t>
            </a:r>
            <a:r>
              <a:rPr lang="cs-CZ" dirty="0" smtClean="0"/>
              <a:t> – cvičení</a:t>
            </a:r>
          </a:p>
          <a:p>
            <a:pPr lvl="1"/>
            <a:r>
              <a:rPr lang="cs-CZ" dirty="0" smtClean="0"/>
              <a:t>Demonstrace na fyzikálních a fyziologických modelech</a:t>
            </a:r>
          </a:p>
          <a:p>
            <a:endParaRPr lang="cs-CZ" dirty="0" smtClean="0"/>
          </a:p>
          <a:p>
            <a:r>
              <a:rPr lang="cs-CZ" dirty="0" smtClean="0"/>
              <a:t>Přístupy k modelování</a:t>
            </a:r>
          </a:p>
          <a:p>
            <a:r>
              <a:rPr lang="cs-CZ" dirty="0" smtClean="0"/>
              <a:t>Model a jeho životní cyklus</a:t>
            </a:r>
          </a:p>
          <a:p>
            <a:r>
              <a:rPr lang="cs-CZ" dirty="0" smtClean="0"/>
              <a:t>Úvod do modelování fysiologických systémů</a:t>
            </a:r>
          </a:p>
          <a:p>
            <a:r>
              <a:rPr lang="cs-CZ" dirty="0" err="1" smtClean="0"/>
              <a:t>Kosimulace</a:t>
            </a:r>
            <a:endParaRPr lang="cs-CZ" dirty="0" smtClean="0"/>
          </a:p>
          <a:p>
            <a:r>
              <a:rPr lang="cs-CZ" dirty="0" smtClean="0"/>
              <a:t>Další simulační prostředí</a:t>
            </a:r>
          </a:p>
          <a:p>
            <a:r>
              <a:rPr lang="cs-CZ" dirty="0" smtClean="0"/>
              <a:t>Základy teorie systémů a řízení, </a:t>
            </a:r>
            <a:r>
              <a:rPr lang="cs-CZ" dirty="0" err="1" smtClean="0"/>
              <a:t>Laplaceova</a:t>
            </a:r>
            <a:r>
              <a:rPr lang="cs-CZ" dirty="0" smtClean="0"/>
              <a:t> transformace</a:t>
            </a:r>
          </a:p>
          <a:p>
            <a:r>
              <a:rPr lang="cs-CZ" dirty="0" smtClean="0"/>
              <a:t>Numerické řešení simulace</a:t>
            </a:r>
          </a:p>
          <a:p>
            <a:r>
              <a:rPr lang="cs-CZ" dirty="0" smtClean="0"/>
              <a:t>Vlastnosti biologických systémů, vlastnosti jeho modelů,</a:t>
            </a:r>
          </a:p>
          <a:p>
            <a:r>
              <a:rPr lang="cs-CZ" dirty="0" smtClean="0"/>
              <a:t>Identifikace, verifikace, optimalizace</a:t>
            </a:r>
          </a:p>
          <a:p>
            <a:r>
              <a:rPr lang="cs-CZ" dirty="0" smtClean="0"/>
              <a:t>Základy farmakokinetiky a optimální farmakoterapie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sz="4000" dirty="0" smtClean="0"/>
              <a:t>předmětu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 smtClean="0"/>
              <a:t> Praktické seznámení s možnostmi modelování a simulace </a:t>
            </a:r>
            <a:r>
              <a:rPr lang="cs-CZ" sz="1800" dirty="0" smtClean="0"/>
              <a:t> - důraz na praktická cvičení, samostatné domácí úlohy a semestrální práci</a:t>
            </a:r>
          </a:p>
          <a:p>
            <a:r>
              <a:rPr lang="cs-CZ" sz="1800" dirty="0" smtClean="0"/>
              <a:t> </a:t>
            </a:r>
            <a:r>
              <a:rPr lang="cs-CZ" sz="1800" b="1" dirty="0" smtClean="0"/>
              <a:t>Naučit se analyzovat problémy</a:t>
            </a:r>
            <a:r>
              <a:rPr lang="cs-CZ" sz="1800" dirty="0" smtClean="0"/>
              <a:t>– pokud máme modelovat systém, musíme ho nejprve pochopit a rozhodnout o úrovni detailů či zjednodušení, mít nad systémem jakýsi obecný nadhled</a:t>
            </a:r>
          </a:p>
          <a:p>
            <a:r>
              <a:rPr lang="cs-CZ" sz="1800" b="1" dirty="0" smtClean="0"/>
              <a:t>Modelování jako nástroj porozumění fyziologických souvislostí</a:t>
            </a:r>
            <a:r>
              <a:rPr lang="cs-CZ" sz="1800" dirty="0" smtClean="0"/>
              <a:t>  – úlohy založené na lidské fyziologii</a:t>
            </a:r>
          </a:p>
          <a:p>
            <a:r>
              <a:rPr lang="cs-CZ" sz="1800" b="1" dirty="0" smtClean="0"/>
              <a:t>Technické zprávy </a:t>
            </a:r>
            <a:r>
              <a:rPr lang="cs-CZ" sz="1800" dirty="0" smtClean="0"/>
              <a:t>– ke každé úloze chceme vypracovávat zprávu, stručně shrnující podstatu úlohy a interpretaci výsledků. Důraz na technickou úroveň reportu.</a:t>
            </a:r>
          </a:p>
          <a:p>
            <a:r>
              <a:rPr lang="cs-CZ" sz="1800" b="1" dirty="0" smtClean="0"/>
              <a:t>Prezentační dovednosti </a:t>
            </a:r>
            <a:r>
              <a:rPr lang="cs-CZ" sz="1800" dirty="0" smtClean="0"/>
              <a:t>– závěrem předmětu (a nejvíce hodnocenou částí) je semestrální práce, prezentovaná před kolegy a vyučujícími. </a:t>
            </a:r>
          </a:p>
          <a:p>
            <a:r>
              <a:rPr lang="cs-CZ" sz="1800" b="1" dirty="0" smtClean="0"/>
              <a:t>Práce v týmu </a:t>
            </a:r>
            <a:r>
              <a:rPr lang="cs-CZ" sz="1800" dirty="0" smtClean="0"/>
              <a:t>– semestrální práce budou většinou pro skupinky o dvou až třech studentech.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Nejde o to, jestli používat modely, ale jaké používat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  <a:noFill/>
          <a:ln>
            <a:round/>
            <a:headEnd/>
            <a:tailEnd/>
          </a:ln>
          <a:extLst/>
        </p:spPr>
        <p:txBody>
          <a:bodyPr anchor="t"/>
          <a:lstStyle/>
          <a:p>
            <a:pPr marL="338138" indent="-338138" algn="l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b="1" i="1" dirty="0" err="1" smtClean="0">
                <a:effectLst/>
                <a:latin typeface="Arial" charset="0"/>
                <a:cs typeface="Arial" charset="0"/>
              </a:rPr>
              <a:t>Modelování</a:t>
            </a:r>
            <a:r>
              <a:rPr lang="en-GB" sz="3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soubor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aktivit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vedoucích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k 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vývoji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matematického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modelu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který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současně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reprezentuje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strukturu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chování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reálného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systému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338138" indent="-338138" algn="l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b="1" i="1" dirty="0" err="1" smtClean="0">
                <a:effectLst/>
                <a:latin typeface="Arial" charset="0"/>
                <a:cs typeface="Arial" charset="0"/>
              </a:rPr>
              <a:t>Simulace</a:t>
            </a:r>
            <a:r>
              <a:rPr lang="en-GB" sz="3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soubor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aktivit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sloužících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k 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ověření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správnosti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modelu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získání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nových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poznatků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činnosti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reálných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systémů</a:t>
            </a:r>
            <a:r>
              <a:rPr lang="en-GB" sz="32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63688" y="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Základní pojmy</a:t>
            </a: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pojmy</a:t>
            </a:r>
            <a:endParaRPr lang="en-GB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i="1" dirty="0" err="1" smtClean="0">
                <a:solidFill>
                  <a:srgbClr val="FF0000"/>
                </a:solidFill>
                <a:latin typeface="Arial" charset="0"/>
              </a:rPr>
              <a:t>Modelování</a:t>
            </a:r>
            <a:r>
              <a:rPr lang="en-GB" sz="2800" dirty="0" smtClean="0">
                <a:latin typeface="Arial" charset="0"/>
              </a:rPr>
              <a:t> a </a:t>
            </a:r>
            <a:r>
              <a:rPr lang="en-GB" sz="2800" b="1" i="1" dirty="0" err="1" smtClean="0">
                <a:solidFill>
                  <a:srgbClr val="FF0000"/>
                </a:solidFill>
                <a:latin typeface="Arial" charset="0"/>
              </a:rPr>
              <a:t>simulace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označují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aktivity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spojené</a:t>
            </a:r>
            <a:r>
              <a:rPr lang="en-GB" sz="2800" dirty="0" smtClean="0">
                <a:latin typeface="Arial" charset="0"/>
              </a:rPr>
              <a:t> s </a:t>
            </a:r>
            <a:r>
              <a:rPr lang="en-GB" sz="2800" dirty="0" err="1" smtClean="0">
                <a:latin typeface="Arial" charset="0"/>
              </a:rPr>
              <a:t>vytvářením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modelů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objektů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reálného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světa</a:t>
            </a:r>
            <a:r>
              <a:rPr lang="en-GB" sz="2800" dirty="0" smtClean="0">
                <a:latin typeface="Arial" charset="0"/>
              </a:rPr>
              <a:t> a </a:t>
            </a:r>
            <a:r>
              <a:rPr lang="en-GB" sz="2800" dirty="0" err="1" smtClean="0">
                <a:latin typeface="Arial" charset="0"/>
              </a:rPr>
              <a:t>experimentováním</a:t>
            </a:r>
            <a:r>
              <a:rPr lang="en-GB" sz="2800" dirty="0" smtClean="0">
                <a:latin typeface="Arial" charset="0"/>
              </a:rPr>
              <a:t> s </a:t>
            </a:r>
            <a:r>
              <a:rPr lang="en-GB" sz="2800" dirty="0" err="1" smtClean="0">
                <a:latin typeface="Arial" charset="0"/>
              </a:rPr>
              <a:t>těmito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modely</a:t>
            </a:r>
            <a:endParaRPr lang="en-GB" sz="2800" dirty="0" smtClean="0">
              <a:latin typeface="Arial" charset="0"/>
            </a:endParaRPr>
          </a:p>
        </p:txBody>
      </p:sp>
      <p:graphicFrame>
        <p:nvGraphicFramePr>
          <p:cNvPr id="15366" name="Object 3"/>
          <p:cNvGraphicFramePr>
            <a:graphicFrameLocks noChangeAspect="1"/>
          </p:cNvGraphicFramePr>
          <p:nvPr/>
        </p:nvGraphicFramePr>
        <p:xfrm>
          <a:off x="1219200" y="3581400"/>
          <a:ext cx="6705600" cy="2519363"/>
        </p:xfrm>
        <a:graphic>
          <a:graphicData uri="http://schemas.openxmlformats.org/presentationml/2006/ole">
            <p:oleObj spid="_x0000_s17410" r:id="rId4" imgW="6867219" imgH="2572127" progId="PBrush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modelování a simulace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Filip Ježek, </a:t>
            </a:r>
            <a:r>
              <a:rPr lang="cs-CZ" dirty="0" err="1" smtClean="0">
                <a:hlinkClick r:id="rId2"/>
              </a:rPr>
              <a:t>filip.jezek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fel.cvut.cz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Použity části přednášek od autorů</a:t>
            </a:r>
          </a:p>
          <a:p>
            <a:pPr lvl="1"/>
            <a:r>
              <a:rPr lang="cs-CZ" dirty="0" smtClean="0"/>
              <a:t>Jiří </a:t>
            </a:r>
            <a:r>
              <a:rPr lang="cs-CZ" dirty="0" err="1" smtClean="0"/>
              <a:t>Kofránek</a:t>
            </a:r>
            <a:endParaRPr lang="cs-CZ" dirty="0" smtClean="0"/>
          </a:p>
          <a:p>
            <a:pPr lvl="1"/>
            <a:r>
              <a:rPr lang="cs-CZ" dirty="0" smtClean="0"/>
              <a:t>Jiří Potůček, (</a:t>
            </a:r>
            <a:r>
              <a:rPr lang="cs-CZ" dirty="0" err="1" smtClean="0"/>
              <a:t>fbmi.cvut.cz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Petr </a:t>
            </a:r>
            <a:r>
              <a:rPr lang="cs-CZ" dirty="0" err="1" smtClean="0"/>
              <a:t>Peringer</a:t>
            </a:r>
            <a:r>
              <a:rPr lang="cs-CZ" dirty="0" smtClean="0"/>
              <a:t> (fit.</a:t>
            </a:r>
            <a:r>
              <a:rPr lang="cs-CZ" dirty="0" err="1" smtClean="0"/>
              <a:t>vutbr.cz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>
                <a:hlinkClick r:id="rId3"/>
              </a:rPr>
              <a:t>http://www.fit.</a:t>
            </a:r>
            <a:r>
              <a:rPr lang="cs-CZ" dirty="0" err="1" smtClean="0">
                <a:hlinkClick r:id="rId3"/>
              </a:rPr>
              <a:t>vutbr.cz</a:t>
            </a:r>
            <a:r>
              <a:rPr lang="cs-CZ" dirty="0" smtClean="0">
                <a:hlinkClick r:id="rId3"/>
              </a:rPr>
              <a:t>/study/</a:t>
            </a:r>
            <a:r>
              <a:rPr lang="cs-CZ" dirty="0" err="1" smtClean="0">
                <a:hlinkClick r:id="rId3"/>
              </a:rPr>
              <a:t>courses</a:t>
            </a:r>
            <a:r>
              <a:rPr lang="cs-CZ" dirty="0" smtClean="0">
                <a:hlinkClick r:id="rId3"/>
              </a:rPr>
              <a:t>/IMS/public/</a:t>
            </a:r>
            <a:r>
              <a:rPr lang="cs-CZ" dirty="0" err="1" smtClean="0">
                <a:hlinkClick r:id="rId3"/>
              </a:rPr>
              <a:t>prednasky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IMS.pdf</a:t>
            </a:r>
            <a:endParaRPr lang="cs-CZ" dirty="0" smtClean="0"/>
          </a:p>
          <a:p>
            <a:pPr lvl="1"/>
            <a:r>
              <a:rPr lang="cs-CZ" dirty="0" smtClean="0"/>
              <a:t>Radek </a:t>
            </a:r>
            <a:r>
              <a:rPr lang="cs-CZ" dirty="0" err="1" smtClean="0"/>
              <a:t>Pelánek</a:t>
            </a:r>
            <a:r>
              <a:rPr lang="cs-CZ" dirty="0" smtClean="0"/>
              <a:t> (</a:t>
            </a:r>
            <a:r>
              <a:rPr lang="cs-CZ" dirty="0" err="1" smtClean="0"/>
              <a:t>fi.muni.cz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fi.muni.cz</a:t>
            </a:r>
            <a:r>
              <a:rPr lang="cs-CZ" dirty="0" smtClean="0">
                <a:hlinkClick r:id="rId4"/>
              </a:rPr>
              <a:t>/~</a:t>
            </a:r>
            <a:r>
              <a:rPr lang="cs-CZ" dirty="0" err="1" smtClean="0">
                <a:hlinkClick r:id="rId4"/>
              </a:rPr>
              <a:t>xpelanek</a:t>
            </a:r>
            <a:r>
              <a:rPr lang="cs-CZ" dirty="0" smtClean="0">
                <a:hlinkClick r:id="rId4"/>
              </a:rPr>
              <a:t>/IV109/</a:t>
            </a:r>
            <a:r>
              <a:rPr lang="cs-CZ" dirty="0" err="1" smtClean="0">
                <a:hlinkClick r:id="rId4"/>
              </a:rPr>
              <a:t>slidy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modelovani.pdf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Clr>
                <a:srgbClr val="FFFF00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Základní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pojmy</a:t>
            </a:r>
            <a:endParaRPr lang="en-GB" sz="4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noFill/>
          <a:ln>
            <a:round/>
            <a:headEnd/>
            <a:tailEnd/>
          </a:ln>
          <a:extLst/>
        </p:spPr>
        <p:txBody>
          <a:bodyPr anchor="t">
            <a:normAutofit/>
          </a:bodyPr>
          <a:lstStyle/>
          <a:p>
            <a:pPr marL="338138" indent="-338138" algn="just"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effectLst/>
                <a:latin typeface="Arial" charset="0"/>
                <a:cs typeface="Arial" charset="0"/>
              </a:rPr>
              <a:t>Reálný</a:t>
            </a:r>
            <a:r>
              <a:rPr lang="en-GB" sz="2800" b="1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b="1" dirty="0" err="1" smtClean="0">
                <a:effectLst/>
                <a:latin typeface="Arial" charset="0"/>
                <a:cs typeface="Arial" charset="0"/>
              </a:rPr>
              <a:t>objekt</a:t>
            </a:r>
            <a:endParaRPr lang="en-GB" sz="2800" b="1" dirty="0" smtClean="0">
              <a:effectLst/>
              <a:latin typeface="Arial" charset="0"/>
              <a:cs typeface="Arial" charset="0"/>
            </a:endParaRPr>
          </a:p>
          <a:p>
            <a:pPr marL="738188" lvl="1" indent="-280988" algn="just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=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zkoumaná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část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reálného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světa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; </a:t>
            </a:r>
          </a:p>
          <a:p>
            <a:pPr marL="738188" lvl="1" indent="-280988" algn="just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může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být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338138" indent="-338138" algn="l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i="1" dirty="0" smtClean="0">
                <a:solidFill>
                  <a:srgbClr val="FFFFFF"/>
                </a:solidFill>
                <a:effectLst/>
                <a:latin typeface="Arial" charset="0"/>
              </a:rPr>
              <a:t>	</a:t>
            </a:r>
            <a:r>
              <a:rPr lang="en-GB" sz="2400" i="1" dirty="0" smtClean="0">
                <a:solidFill>
                  <a:srgbClr val="FFFFFF"/>
                </a:solidFill>
                <a:effectLst/>
                <a:latin typeface="Arial" charset="0"/>
              </a:rPr>
              <a:t>	</a:t>
            </a:r>
            <a:r>
              <a:rPr lang="en-GB" sz="2400" b="1" i="1" dirty="0" err="1" smtClean="0">
                <a:effectLst/>
                <a:latin typeface="Arial" charset="0"/>
                <a:cs typeface="Arial" charset="0"/>
              </a:rPr>
              <a:t>přirozený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květina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včelí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roj,kardiovaskulární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</a:rPr>
              <a:t>			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systém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člověka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...)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nebo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dirty="0" smtClean="0">
                <a:solidFill>
                  <a:srgbClr val="FFFFFF"/>
                </a:solidFill>
                <a:effectLst/>
                <a:latin typeface="Arial" charset="0"/>
              </a:rPr>
              <a:t>		</a:t>
            </a:r>
            <a:r>
              <a:rPr lang="en-GB" sz="2400" b="1" i="1" dirty="0" err="1" smtClean="0">
                <a:effectLst/>
                <a:latin typeface="Arial" charset="0"/>
                <a:cs typeface="Arial" charset="0"/>
              </a:rPr>
              <a:t>umělý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počítač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tok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materiálu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výrobním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</a:rPr>
              <a:t>			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podniku</a:t>
            </a: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);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dirty="0" smtClean="0">
                <a:solidFill>
                  <a:srgbClr val="FFFFFF"/>
                </a:solidFill>
                <a:effectLst/>
                <a:latin typeface="Arial" charset="0"/>
              </a:rPr>
              <a:t>		</a:t>
            </a:r>
            <a:r>
              <a:rPr lang="en-GB" sz="2400" b="1" i="1" dirty="0" err="1" smtClean="0">
                <a:effectLst/>
                <a:latin typeface="Arial" charset="0"/>
                <a:cs typeface="Arial" charset="0"/>
              </a:rPr>
              <a:t>existující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nebo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b="1" i="1" dirty="0" err="1" smtClean="0">
                <a:effectLst/>
                <a:latin typeface="Arial" charset="0"/>
                <a:cs typeface="Arial" charset="0"/>
              </a:rPr>
              <a:t>plánovaný</a:t>
            </a:r>
            <a:endParaRPr lang="en-GB" sz="2400" b="1" i="1" dirty="0" smtClean="0">
              <a:effectLst/>
              <a:latin typeface="Arial" charset="0"/>
              <a:cs typeface="Arial" charset="0"/>
            </a:endParaRPr>
          </a:p>
          <a:p>
            <a:pPr marL="338138" indent="-338138" algn="just" eaLnBrk="1" hangingPunct="1">
              <a:lnSpc>
                <a:spcPct val="10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tx1"/>
                </a:solidFill>
                <a:effectLst/>
                <a:latin typeface="Arial" charset="0"/>
              </a:rPr>
              <a:t>	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=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zdroj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dat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svém</a:t>
            </a:r>
            <a:r>
              <a:rPr lang="en-GB" sz="28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chování</a:t>
            </a:r>
            <a:endParaRPr lang="en-GB" sz="2800" dirty="0" smtClean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Základní</a:t>
            </a:r>
            <a:r>
              <a:rPr lang="en-GB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pojmy</a:t>
            </a:r>
            <a:endParaRPr lang="en-GB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  <a:round/>
            <a:headEnd/>
            <a:tailEnd/>
          </a:ln>
          <a:extLst/>
        </p:spPr>
        <p:txBody>
          <a:bodyPr anchor="t">
            <a:normAutofit/>
          </a:bodyPr>
          <a:lstStyle/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effectLst/>
                <a:latin typeface="Arial" charset="0"/>
                <a:cs typeface="Arial" charset="0"/>
              </a:rPr>
              <a:t>Model</a:t>
            </a: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effectLst/>
                <a:latin typeface="Arial" charset="0"/>
                <a:cs typeface="Arial" charset="0"/>
              </a:rPr>
              <a:t>zjednodušený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abstraktní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popis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reálného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objektu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(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soubor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vztahů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, resp.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instrukcí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pro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generování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dat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popisujících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chování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reálného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objektu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;</a:t>
            </a: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smtClean="0">
                <a:effectLst/>
                <a:latin typeface="Arial" charset="0"/>
              </a:rPr>
              <a:t>	</a:t>
            </a:r>
            <a:r>
              <a:rPr lang="en-GB" sz="3200" i="1" dirty="0" err="1" smtClean="0">
                <a:effectLst/>
                <a:latin typeface="Arial" charset="0"/>
                <a:cs typeface="Arial" charset="0"/>
              </a:rPr>
              <a:t>inverzní</a:t>
            </a:r>
            <a:r>
              <a:rPr lang="en-GB" sz="3200" i="1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3200" i="1" dirty="0" err="1" smtClean="0">
                <a:effectLst/>
                <a:latin typeface="Arial" charset="0"/>
                <a:cs typeface="Arial" charset="0"/>
              </a:rPr>
              <a:t>problé</a:t>
            </a:r>
            <a:r>
              <a:rPr lang="en-GB" sz="3200" i="1" dirty="0" err="1" smtClean="0">
                <a:effectLst/>
                <a:latin typeface="Arial" charset="0"/>
              </a:rPr>
              <a:t>m</a:t>
            </a:r>
            <a:endParaRPr lang="en-GB" sz="3200" i="1" dirty="0" smtClean="0">
              <a:effectLst/>
              <a:latin typeface="Arial" charset="0"/>
            </a:endParaRPr>
          </a:p>
          <a:p>
            <a:pPr marL="338138" indent="-338138" algn="l"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/>
                <a:latin typeface="Arial" charset="0"/>
                <a:cs typeface="Arial" charset="0"/>
              </a:rPr>
              <a:t>	</a:t>
            </a:r>
            <a:r>
              <a:rPr lang="en-GB" sz="2800" dirty="0" smtClean="0">
                <a:effectLst/>
                <a:latin typeface="Arial" charset="0"/>
              </a:rPr>
              <a:t>(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při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tvorbě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modelu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se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vyskytují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mnohá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i="1" dirty="0" err="1" smtClean="0">
                <a:effectLst/>
                <a:latin typeface="Arial" charset="0"/>
                <a:cs typeface="Arial" charset="0"/>
              </a:rPr>
              <a:t>omezení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-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neúplná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data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díky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nedokonalému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vzorkování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, resp.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nevhodnému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počtu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nebo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nepřesně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stanoveným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podmínkám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provedených</a:t>
            </a:r>
            <a:r>
              <a:rPr lang="en-GB" sz="28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effectLst/>
                <a:latin typeface="Arial" charset="0"/>
                <a:cs typeface="Arial" charset="0"/>
              </a:rPr>
              <a:t>experimentů</a:t>
            </a:r>
            <a:r>
              <a:rPr lang="en-GB" sz="2800" dirty="0" smtClean="0">
                <a:effectLst/>
                <a:latin typeface="Arial" charset="0"/>
              </a:rPr>
              <a:t>)</a:t>
            </a:r>
            <a:r>
              <a:rPr lang="ar-SA" sz="2800" dirty="0" smtClean="0">
                <a:effectLst/>
                <a:latin typeface="Arial" charset="0"/>
                <a:cs typeface="Arial" charset="0"/>
              </a:rPr>
              <a:t>‏</a:t>
            </a:r>
            <a:endParaRPr lang="en-GB" sz="2800" dirty="0" smtClean="0"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63688" y="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Základní</a:t>
            </a:r>
            <a:r>
              <a:rPr lang="en-GB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kern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pojmy</a:t>
            </a:r>
            <a:endParaRPr lang="cs-CZ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  <a:round/>
            <a:headEnd/>
            <a:tailEnd/>
          </a:ln>
          <a:extLst/>
        </p:spPr>
        <p:txBody>
          <a:bodyPr anchor="t">
            <a:normAutofit lnSpcReduction="10000"/>
          </a:bodyPr>
          <a:lstStyle/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effectLst/>
                <a:latin typeface="Arial" charset="0"/>
                <a:cs typeface="Arial" charset="0"/>
              </a:rPr>
              <a:t>Model</a:t>
            </a: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Arial" charset="0"/>
                <a:cs typeface="Arial" charset="0"/>
              </a:rPr>
              <a:t>Model - </a:t>
            </a:r>
            <a:r>
              <a:rPr lang="en-GB" sz="2800" dirty="0" err="1" smtClean="0">
                <a:latin typeface="Arial" charset="0"/>
                <a:cs typeface="Arial" charset="0"/>
              </a:rPr>
              <a:t>napodobenina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systemu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jiným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systémem</a:t>
            </a:r>
            <a:r>
              <a:rPr lang="en-GB" sz="2800" dirty="0" smtClean="0">
                <a:latin typeface="Arial" charset="0"/>
                <a:cs typeface="Arial" charset="0"/>
              </a:rPr>
              <a:t>.</a:t>
            </a: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Arial" charset="0"/>
                <a:cs typeface="Arial" charset="0"/>
              </a:rPr>
              <a:t>reprezentace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znalostí</a:t>
            </a:r>
            <a:endParaRPr lang="en-GB" sz="2800" dirty="0" smtClean="0">
              <a:latin typeface="Arial" charset="0"/>
              <a:cs typeface="Arial" charset="0"/>
            </a:endParaRP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Arial" charset="0"/>
                <a:cs typeface="Arial" charset="0"/>
              </a:rPr>
              <a:t>fyzikální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matematické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statické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či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dynamické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modely</a:t>
            </a:r>
            <a:endParaRPr lang="en-GB" sz="2800" dirty="0" smtClean="0">
              <a:latin typeface="Arial" charset="0"/>
              <a:cs typeface="Arial" charset="0"/>
            </a:endParaRP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Arial" charset="0"/>
                <a:cs typeface="Arial" charset="0"/>
              </a:rPr>
              <a:t>E.g. v = a*t</a:t>
            </a:r>
            <a:endParaRPr lang="cs-CZ" sz="2800" dirty="0" smtClean="0">
              <a:latin typeface="Arial" charset="0"/>
              <a:cs typeface="Arial" charset="0"/>
            </a:endParaRP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2800" dirty="0" smtClean="0">
              <a:latin typeface="Arial" charset="0"/>
              <a:cs typeface="Arial" charset="0"/>
            </a:endParaRP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800" dirty="0" smtClean="0">
                <a:latin typeface="Arial" charset="0"/>
                <a:cs typeface="Arial" charset="0"/>
              </a:rPr>
              <a:t>Modelování: jen to co známe</a:t>
            </a:r>
          </a:p>
          <a:p>
            <a:pPr marL="338138" indent="-338138" algn="just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800" dirty="0" smtClean="0">
                <a:latin typeface="Arial" charset="0"/>
                <a:cs typeface="Arial" charset="0"/>
              </a:rPr>
              <a:t>Simulace: získávání nových znalostí o systému pozorováním jeho modelu</a:t>
            </a:r>
            <a:endParaRPr lang="en-GB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pojmy</a:t>
            </a:r>
            <a:endParaRPr lang="en-GB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458200" cy="990600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r</a:t>
            </a:r>
            <a:r>
              <a:rPr lang="en-GB" dirty="0" err="1" smtClean="0">
                <a:latin typeface="Arial" charset="0"/>
                <a:cs typeface="Arial" charset="0"/>
              </a:rPr>
              <a:t>eálný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objekt</a:t>
            </a:r>
            <a:r>
              <a:rPr lang="en-GB" dirty="0" smtClean="0">
                <a:latin typeface="Arial" charset="0"/>
                <a:cs typeface="Arial" charset="0"/>
              </a:rPr>
              <a:t> a </a:t>
            </a:r>
            <a:r>
              <a:rPr lang="en-GB" dirty="0" err="1" smtClean="0">
                <a:latin typeface="Arial" charset="0"/>
                <a:cs typeface="Arial" charset="0"/>
              </a:rPr>
              <a:t>jeho</a:t>
            </a:r>
            <a:r>
              <a:rPr lang="en-GB" dirty="0" smtClean="0">
                <a:latin typeface="Arial" charset="0"/>
                <a:cs typeface="Arial" charset="0"/>
              </a:rPr>
              <a:t> model </a:t>
            </a:r>
            <a:r>
              <a:rPr lang="en-GB" dirty="0" err="1" smtClean="0">
                <a:latin typeface="Arial" charset="0"/>
                <a:cs typeface="Arial" charset="0"/>
              </a:rPr>
              <a:t>jsou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navzájem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propojeny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dvěma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relacemi</a:t>
            </a:r>
            <a:r>
              <a:rPr lang="en-GB" dirty="0" smtClean="0">
                <a:latin typeface="Arial" charset="0"/>
                <a:cs typeface="Arial" charset="0"/>
              </a:rPr>
              <a:t> - </a:t>
            </a:r>
            <a:r>
              <a:rPr lang="en-GB" b="1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abstrakcí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a </a:t>
            </a:r>
            <a:r>
              <a:rPr lang="en-GB" b="1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interpretací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</a:p>
        </p:txBody>
      </p:sp>
      <p:graphicFrame>
        <p:nvGraphicFramePr>
          <p:cNvPr id="19462" name="Object 3"/>
          <p:cNvGraphicFramePr>
            <a:graphicFrameLocks noChangeAspect="1"/>
          </p:cNvGraphicFramePr>
          <p:nvPr/>
        </p:nvGraphicFramePr>
        <p:xfrm>
          <a:off x="2514600" y="2971800"/>
          <a:ext cx="4200525" cy="3127375"/>
        </p:xfrm>
        <a:graphic>
          <a:graphicData uri="http://schemas.openxmlformats.org/presentationml/2006/ole">
            <p:oleObj spid="_x0000_s18434" r:id="rId4" imgW="3486377" imgH="2609829" progId="PBrush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458200" cy="1905000"/>
          </a:xfrm>
          <a:noFill/>
          <a:ln>
            <a:round/>
            <a:headEnd/>
            <a:tailEnd/>
          </a:ln>
          <a:extLst/>
        </p:spPr>
        <p:txBody>
          <a:bodyPr anchor="t"/>
          <a:lstStyle/>
          <a:p>
            <a:pPr marL="338138" indent="-338138" algn="l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i="1" dirty="0" err="1" smtClean="0">
                <a:effectLst/>
                <a:latin typeface="Arial" charset="0"/>
                <a:cs typeface="Arial" charset="0"/>
              </a:rPr>
              <a:t>Abstrakce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znamená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zobecnění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(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generalizaci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) -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uvažování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nejdůležitějších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složek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reálného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a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ignorování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méně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důležitých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rysů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.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Důležitost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je v 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tomto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případě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posuzována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podle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relativního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vlivu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prvků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na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jeho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dynamiku</a:t>
            </a:r>
            <a:r>
              <a:rPr lang="en-GB" sz="2400" dirty="0" smtClean="0">
                <a:effectLst/>
                <a:latin typeface="Arial" charset="0"/>
              </a:rPr>
              <a:t> (</a:t>
            </a:r>
            <a:r>
              <a:rPr lang="en-GB" sz="2400" dirty="0" err="1" smtClean="0">
                <a:effectLst/>
                <a:latin typeface="Arial" charset="0"/>
              </a:rPr>
              <a:t>umí</a:t>
            </a:r>
            <a:r>
              <a:rPr lang="en-GB" sz="2400" dirty="0" smtClean="0">
                <a:effectLst/>
                <a:latin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</a:rPr>
              <a:t>zpravidla</a:t>
            </a:r>
            <a:r>
              <a:rPr lang="en-GB" sz="2400" dirty="0" smtClean="0">
                <a:effectLst/>
                <a:latin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</a:rPr>
              <a:t>technici</a:t>
            </a:r>
            <a:r>
              <a:rPr lang="en-GB" sz="2400" dirty="0" smtClean="0">
                <a:effectLst/>
                <a:latin typeface="Arial" charset="0"/>
              </a:rPr>
              <a:t> a </a:t>
            </a:r>
            <a:r>
              <a:rPr lang="en-GB" sz="2400" dirty="0" err="1" smtClean="0">
                <a:effectLst/>
                <a:latin typeface="Arial" charset="0"/>
              </a:rPr>
              <a:t>matematici</a:t>
            </a:r>
            <a:r>
              <a:rPr lang="en-GB" sz="2400" dirty="0" smtClean="0">
                <a:effectLst/>
                <a:latin typeface="Arial" charset="0"/>
              </a:rPr>
              <a:t>)</a:t>
            </a:r>
            <a:r>
              <a:rPr lang="ar-SA" sz="2400" dirty="0" smtClean="0">
                <a:effectLst/>
                <a:latin typeface="Arial" charset="0"/>
                <a:cs typeface="Arial" charset="0"/>
              </a:rPr>
              <a:t>‏</a:t>
            </a:r>
            <a:endParaRPr lang="en-GB" sz="2400" dirty="0" smtClean="0">
              <a:effectLst/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04800" y="4191000"/>
            <a:ext cx="84582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Interpretace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znamená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výklad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vztahu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mezi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modelem</a:t>
            </a:r>
            <a:r>
              <a:rPr lang="en-GB" sz="2400" dirty="0" smtClean="0">
                <a:latin typeface="Arial" charset="0"/>
                <a:cs typeface="Arial" charset="0"/>
              </a:rPr>
              <a:t> (s </a:t>
            </a:r>
            <a:r>
              <a:rPr lang="en-GB" sz="2400" dirty="0" err="1" smtClean="0">
                <a:latin typeface="Arial" charset="0"/>
                <a:cs typeface="Arial" charset="0"/>
              </a:rPr>
              <a:t>jeho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prvky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vlastnostmi</a:t>
            </a:r>
            <a:r>
              <a:rPr lang="en-GB" sz="2400" dirty="0" smtClean="0">
                <a:latin typeface="Arial" charset="0"/>
                <a:cs typeface="Arial" charset="0"/>
              </a:rPr>
              <a:t> a </a:t>
            </a:r>
            <a:r>
              <a:rPr lang="en-GB" sz="2400" dirty="0" err="1" smtClean="0">
                <a:latin typeface="Arial" charset="0"/>
                <a:cs typeface="Arial" charset="0"/>
              </a:rPr>
              <a:t>chováním</a:t>
            </a:r>
            <a:r>
              <a:rPr lang="en-GB" sz="2400" dirty="0" smtClean="0">
                <a:latin typeface="Arial" charset="0"/>
                <a:cs typeface="Arial" charset="0"/>
              </a:rPr>
              <a:t>) a </a:t>
            </a:r>
            <a:r>
              <a:rPr lang="en-GB" sz="2400" dirty="0" err="1" smtClean="0">
                <a:latin typeface="Arial" charset="0"/>
                <a:cs typeface="Arial" charset="0"/>
              </a:rPr>
              <a:t>reálným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systémem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r>
              <a:rPr lang="en-GB" sz="2400" dirty="0" err="1" smtClean="0">
                <a:latin typeface="Arial" charset="0"/>
                <a:cs typeface="Arial" charset="0"/>
              </a:rPr>
              <a:t>Pokud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nelze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parametry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modelu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interpretovat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pak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nelze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reálném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měřit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jejich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vlastnosti</a:t>
            </a:r>
            <a:r>
              <a:rPr lang="en-GB" sz="2400" dirty="0" smtClean="0">
                <a:latin typeface="Arial" charset="0"/>
              </a:rPr>
              <a:t> (</a:t>
            </a:r>
            <a:r>
              <a:rPr lang="en-GB" sz="2400" dirty="0" err="1" smtClean="0">
                <a:latin typeface="Arial" charset="0"/>
              </a:rPr>
              <a:t>umí</a:t>
            </a:r>
            <a:r>
              <a:rPr lang="en-GB" sz="2400" dirty="0" smtClean="0">
                <a:latin typeface="Arial" charset="0"/>
              </a:rPr>
              <a:t> </a:t>
            </a:r>
            <a:r>
              <a:rPr lang="en-GB" sz="2400" dirty="0" err="1" smtClean="0">
                <a:latin typeface="Arial" charset="0"/>
              </a:rPr>
              <a:t>zpravidla</a:t>
            </a:r>
            <a:r>
              <a:rPr lang="en-GB" sz="2400" dirty="0" smtClean="0">
                <a:latin typeface="Arial" charset="0"/>
              </a:rPr>
              <a:t> </a:t>
            </a:r>
            <a:r>
              <a:rPr lang="en-GB" sz="2400" dirty="0" err="1" smtClean="0">
                <a:latin typeface="Arial" charset="0"/>
              </a:rPr>
              <a:t>biologové</a:t>
            </a:r>
            <a:r>
              <a:rPr lang="en-GB" sz="2400" dirty="0" smtClean="0">
                <a:latin typeface="Arial" charset="0"/>
              </a:rPr>
              <a:t>)</a:t>
            </a:r>
            <a:r>
              <a:rPr lang="ar-SA" sz="2400" dirty="0" smtClean="0">
                <a:latin typeface="Arial" charset="0"/>
                <a:cs typeface="Arial" charset="0"/>
              </a:rPr>
              <a:t>‏</a:t>
            </a:r>
            <a:endParaRPr lang="en-GB" sz="2400" dirty="0" smtClean="0"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03648" y="18864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Základní pojmy</a:t>
            </a: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5105400" cy="4114800"/>
          </a:xfrm>
          <a:noFill/>
          <a:ln>
            <a:round/>
            <a:headEnd/>
            <a:tailEnd/>
          </a:ln>
          <a:extLst/>
        </p:spPr>
        <p:txBody>
          <a:bodyPr anchor="t"/>
          <a:lstStyle/>
          <a:p>
            <a:pPr marL="338138" indent="-338138" algn="l" eaLnBrk="1" hangingPunct="1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b="1" dirty="0" err="1" smtClean="0">
                <a:effectLst/>
                <a:latin typeface="Arial" charset="0"/>
                <a:cs typeface="Arial" charset="0"/>
              </a:rPr>
              <a:t>Realizace</a:t>
            </a:r>
            <a:r>
              <a:rPr lang="en-GB" sz="3200" b="1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3200" b="1" dirty="0" err="1" smtClean="0">
                <a:effectLst/>
                <a:latin typeface="Arial" charset="0"/>
                <a:cs typeface="Arial" charset="0"/>
              </a:rPr>
              <a:t>modelu</a:t>
            </a:r>
            <a:r>
              <a:rPr lang="en-GB" sz="3200" dirty="0" smtClean="0">
                <a:solidFill>
                  <a:srgbClr val="FFFFFF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338138" indent="-338138" algn="l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smtClean="0">
                <a:solidFill>
                  <a:srgbClr val="FFFFFF"/>
                </a:solidFill>
                <a:effectLst/>
                <a:latin typeface="Arial" charset="0"/>
              </a:rPr>
              <a:t>	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(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většinou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počítačem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, ale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může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být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</a:rPr>
              <a:t>i</a:t>
            </a:r>
            <a:r>
              <a:rPr lang="en-GB" sz="2400" dirty="0" smtClean="0">
                <a:effectLst/>
                <a:latin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fyzikální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geometrický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, ...)</a:t>
            </a:r>
            <a:r>
              <a:rPr lang="ar-SA" sz="2400" dirty="0" smtClean="0">
                <a:effectLst/>
                <a:latin typeface="Arial" charset="0"/>
                <a:cs typeface="Arial" charset="0"/>
              </a:rPr>
              <a:t>‏</a:t>
            </a:r>
            <a:endParaRPr lang="en-GB" sz="2400" dirty="0" smtClean="0">
              <a:effectLst/>
              <a:latin typeface="Arial" charset="0"/>
              <a:cs typeface="Arial" charset="0"/>
            </a:endParaRPr>
          </a:p>
          <a:p>
            <a:pPr marL="338138" indent="-338138" algn="l" eaLnBrk="1" hangingPunct="1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/>
                <a:latin typeface="Arial" charset="0"/>
              </a:rPr>
              <a:t>	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na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zařízení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schopném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zpracování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dat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, resp.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signálů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má-li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k 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dispozici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vhodně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zakódované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instrukce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Arial" charset="0"/>
              </a:rPr>
              <a:t>popisující</a:t>
            </a:r>
            <a:r>
              <a:rPr lang="en-GB" sz="2400" dirty="0" smtClean="0">
                <a:effectLst/>
                <a:latin typeface="Arial" charset="0"/>
                <a:cs typeface="Arial" charset="0"/>
              </a:rPr>
              <a:t> model</a:t>
            </a:r>
          </a:p>
        </p:txBody>
      </p:sp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09800"/>
            <a:ext cx="2971800" cy="296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03648" y="18864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Základní pojmy</a:t>
            </a: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458200" cy="4114800"/>
          </a:xfrm>
          <a:noFill/>
          <a:ln>
            <a:round/>
            <a:headEnd/>
            <a:tailEnd/>
          </a:ln>
          <a:extLst/>
        </p:spPr>
        <p:txBody>
          <a:bodyPr anchor="t"/>
          <a:lstStyle/>
          <a:p>
            <a:pPr marL="338138" indent="-338138" algn="just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effectLst/>
                <a:latin typeface="Arial" charset="0"/>
                <a:cs typeface="Times New Roman" pitchFamily="16" charset="0"/>
              </a:rPr>
              <a:t>Platnost</a:t>
            </a:r>
            <a:r>
              <a:rPr lang="en-GB" sz="2800" b="1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800" b="1" dirty="0" err="1" smtClean="0">
                <a:effectLst/>
                <a:latin typeface="Arial" charset="0"/>
                <a:cs typeface="Times New Roman" pitchFamily="16" charset="0"/>
              </a:rPr>
              <a:t>modelu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smtClean="0">
                <a:effectLst/>
                <a:latin typeface="Arial" charset="0"/>
              </a:rPr>
              <a:t>-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jak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dob</a:t>
            </a:r>
            <a:r>
              <a:rPr lang="en-GB" sz="2400" dirty="0" err="1" smtClean="0">
                <a:effectLst/>
                <a:latin typeface="Arial" charset="0"/>
              </a:rPr>
              <a:t>ř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e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model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reprezentuje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reálný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objekt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(v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prvním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</a:t>
            </a:r>
            <a:r>
              <a:rPr lang="en-GB" sz="2400" dirty="0" err="1" smtClean="0">
                <a:effectLst/>
                <a:latin typeface="Arial" charset="0"/>
              </a:rPr>
              <a:t>ř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iblí</a:t>
            </a:r>
            <a:r>
              <a:rPr lang="en-GB" sz="2400" dirty="0" err="1" smtClean="0">
                <a:effectLst/>
                <a:latin typeface="Arial" charset="0"/>
              </a:rPr>
              <a:t>ž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ení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je to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míra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souhlasu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mezi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daty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generovanými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objektem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jeho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modelem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)</a:t>
            </a:r>
            <a:r>
              <a:rPr lang="ar-SA" sz="2400" dirty="0" smtClean="0">
                <a:effectLst/>
                <a:latin typeface="Arial" charset="0"/>
                <a:cs typeface="Times New Roman" pitchFamily="16" charset="0"/>
              </a:rPr>
              <a:t>‏</a:t>
            </a:r>
            <a:endParaRPr lang="en-GB" sz="2400" dirty="0" smtClean="0">
              <a:effectLst/>
              <a:latin typeface="Arial" charset="0"/>
              <a:cs typeface="Times New Roman" pitchFamily="16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 smtClean="0">
                <a:effectLst/>
                <a:latin typeface="Arial" charset="0"/>
              </a:rPr>
              <a:t>s</a:t>
            </a:r>
            <a:r>
              <a:rPr lang="en-GB" sz="2400" u="sng" dirty="0" err="1" smtClean="0">
                <a:effectLst/>
                <a:latin typeface="Arial" charset="0"/>
                <a:cs typeface="Times New Roman" pitchFamily="16" charset="0"/>
              </a:rPr>
              <a:t>tupn</a:t>
            </a:r>
            <a:r>
              <a:rPr lang="en-GB" sz="2400" u="sng" dirty="0" err="1" smtClean="0">
                <a:effectLst/>
                <a:latin typeface="Arial" charset="0"/>
              </a:rPr>
              <a:t>ě</a:t>
            </a:r>
            <a:r>
              <a:rPr lang="en-GB" sz="2400" u="sng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u="sng" dirty="0" err="1" smtClean="0">
                <a:effectLst/>
                <a:latin typeface="Arial" charset="0"/>
                <a:cs typeface="Times New Roman" pitchFamily="16" charset="0"/>
              </a:rPr>
              <a:t>platnosti</a:t>
            </a:r>
            <a:r>
              <a:rPr lang="en-GB" sz="2400" u="sng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u="sng" dirty="0" err="1" smtClean="0">
                <a:effectLst/>
                <a:latin typeface="Arial" charset="0"/>
                <a:cs typeface="Times New Roman" pitchFamily="16" charset="0"/>
              </a:rPr>
              <a:t>modelu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: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dirty="0" smtClean="0">
                <a:effectLst/>
                <a:latin typeface="Arial" charset="0"/>
              </a:rPr>
              <a:t>	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replikativní</a:t>
            </a:r>
            <a:r>
              <a:rPr lang="en-GB" sz="2400" i="1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platnost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- 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model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generuje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to co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reálný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objekt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a</a:t>
            </a:r>
            <a:r>
              <a:rPr lang="en-GB" sz="2000" dirty="0" err="1" smtClean="0">
                <a:effectLst/>
                <a:latin typeface="Arial" charset="0"/>
              </a:rPr>
              <a:t>ž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dosud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;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dirty="0" smtClean="0">
                <a:effectLst/>
                <a:latin typeface="Arial" charset="0"/>
              </a:rPr>
              <a:t>	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predik</a:t>
            </a:r>
            <a:r>
              <a:rPr lang="en-GB" sz="2400" i="1" dirty="0" err="1" smtClean="0">
                <a:effectLst/>
                <a:latin typeface="Arial" charset="0"/>
              </a:rPr>
              <a:t>č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ní</a:t>
            </a:r>
            <a:r>
              <a:rPr lang="en-GB" sz="2400" i="1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platnost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- 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model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generuje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správná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data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d</a:t>
            </a:r>
            <a:r>
              <a:rPr lang="en-GB" sz="2000" dirty="0" err="1" smtClean="0">
                <a:effectLst/>
                <a:latin typeface="Arial" charset="0"/>
              </a:rPr>
              <a:t>ř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íve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ne</a:t>
            </a:r>
            <a:r>
              <a:rPr lang="en-GB" sz="2000" dirty="0" err="1" smtClean="0">
                <a:effectLst/>
                <a:latin typeface="Arial" charset="0"/>
              </a:rPr>
              <a:t>ž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reálný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objekt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;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dirty="0" smtClean="0">
                <a:effectLst/>
                <a:latin typeface="Arial" charset="0"/>
              </a:rPr>
              <a:t>	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strukturální</a:t>
            </a:r>
            <a:r>
              <a:rPr lang="en-GB" sz="2400" i="1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i="1" dirty="0" err="1" smtClean="0">
                <a:effectLst/>
                <a:latin typeface="Arial" charset="0"/>
                <a:cs typeface="Times New Roman" pitchFamily="16" charset="0"/>
              </a:rPr>
              <a:t>platnost</a:t>
            </a:r>
            <a:r>
              <a:rPr lang="en-GB" sz="24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- model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nejen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generuje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správná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data,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nýbr</a:t>
            </a:r>
            <a:r>
              <a:rPr lang="en-GB" sz="2000" dirty="0" err="1" smtClean="0">
                <a:effectLst/>
                <a:latin typeface="Arial" charset="0"/>
              </a:rPr>
              <a:t>ž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vyjad</a:t>
            </a:r>
            <a:r>
              <a:rPr lang="en-GB" sz="2000" dirty="0" err="1" smtClean="0">
                <a:effectLst/>
                <a:latin typeface="Arial" charset="0"/>
              </a:rPr>
              <a:t>ř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uje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i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skute</a:t>
            </a:r>
            <a:r>
              <a:rPr lang="en-GB" sz="2000" dirty="0" err="1" smtClean="0">
                <a:effectLst/>
                <a:latin typeface="Arial" charset="0"/>
              </a:rPr>
              <a:t>č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ný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zp</a:t>
            </a:r>
            <a:r>
              <a:rPr lang="en-GB" sz="2000" dirty="0" err="1" smtClean="0">
                <a:effectLst/>
                <a:latin typeface="Arial" charset="0"/>
              </a:rPr>
              <a:t>ů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sob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generování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dat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v 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reálném</a:t>
            </a:r>
            <a:r>
              <a:rPr lang="en-GB" sz="20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effectLst/>
                <a:latin typeface="Arial" charset="0"/>
                <a:cs typeface="Times New Roman" pitchFamily="16" charset="0"/>
              </a:rPr>
              <a:t>objektu</a:t>
            </a:r>
            <a:r>
              <a:rPr lang="en-GB" sz="20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03648" y="18864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Základní pojmy</a:t>
            </a: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8458200" cy="4265613"/>
          </a:xfrm>
          <a:noFill/>
          <a:ln>
            <a:round/>
            <a:headEnd/>
            <a:tailEnd/>
          </a:ln>
          <a:extLst/>
        </p:spPr>
        <p:txBody>
          <a:bodyPr anchor="t"/>
          <a:lstStyle/>
          <a:p>
            <a:pPr marL="338138" indent="-338138" algn="l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err="1" smtClean="0">
                <a:effectLst/>
                <a:latin typeface="Arial" charset="0"/>
                <a:cs typeface="Times New Roman" pitchFamily="16" charset="0"/>
              </a:rPr>
              <a:t>V</a:t>
            </a:r>
            <a:r>
              <a:rPr lang="en-GB" sz="2800" b="1" dirty="0" err="1" smtClean="0">
                <a:effectLst/>
                <a:latin typeface="Arial" charset="0"/>
              </a:rPr>
              <a:t>ě</a:t>
            </a:r>
            <a:r>
              <a:rPr lang="en-GB" sz="2800" b="1" dirty="0" err="1" smtClean="0">
                <a:effectLst/>
                <a:latin typeface="Arial" charset="0"/>
                <a:cs typeface="Times New Roman" pitchFamily="16" charset="0"/>
              </a:rPr>
              <a:t>rnost</a:t>
            </a:r>
            <a:r>
              <a:rPr lang="en-GB" sz="2800" b="1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800" b="1" dirty="0" err="1" smtClean="0">
                <a:effectLst/>
                <a:latin typeface="Arial" charset="0"/>
                <a:cs typeface="Times New Roman" pitchFamily="16" charset="0"/>
              </a:rPr>
              <a:t>simulace</a:t>
            </a:r>
            <a:r>
              <a:rPr lang="en-GB" sz="2000" dirty="0" smtClean="0">
                <a:solidFill>
                  <a:srgbClr val="FFFFFF"/>
                </a:solidFill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-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udává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správnost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s 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jakou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realiza</a:t>
            </a:r>
            <a:r>
              <a:rPr lang="en-GB" sz="2400" dirty="0" err="1" smtClean="0">
                <a:effectLst/>
                <a:latin typeface="Arial" charset="0"/>
              </a:rPr>
              <a:t>č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ní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za</a:t>
            </a:r>
            <a:r>
              <a:rPr lang="en-GB" sz="2400" dirty="0" err="1" smtClean="0">
                <a:effectLst/>
                <a:latin typeface="Arial" charset="0"/>
              </a:rPr>
              <a:t>ř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ízení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po</a:t>
            </a:r>
            <a:r>
              <a:rPr lang="en-GB" sz="2400" dirty="0" err="1" smtClean="0">
                <a:effectLst/>
                <a:latin typeface="Arial" charset="0"/>
              </a:rPr>
              <a:t>č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íta</a:t>
            </a:r>
            <a:r>
              <a:rPr lang="en-GB" sz="2400" dirty="0" err="1" smtClean="0">
                <a:effectLst/>
                <a:latin typeface="Arial" charset="0"/>
              </a:rPr>
              <a:t>č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)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realizuje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model (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správnost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programu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;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</a:t>
            </a:r>
            <a:r>
              <a:rPr lang="en-GB" sz="2400" dirty="0" err="1" smtClean="0">
                <a:effectLst/>
                <a:latin typeface="Arial" charset="0"/>
              </a:rPr>
              <a:t>ř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esnost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zpracování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dat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; u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fyzikálních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realizací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míra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ekvivalence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mezi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matematickým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popisem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reálného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objektu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jeho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modelové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fyzikální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effectLst/>
                <a:latin typeface="Arial" charset="0"/>
                <a:cs typeface="Times New Roman" pitchFamily="16" charset="0"/>
              </a:rPr>
              <a:t>realizace</a:t>
            </a:r>
            <a:r>
              <a:rPr lang="en-GB" sz="2400" dirty="0" smtClean="0">
                <a:effectLst/>
                <a:latin typeface="Arial" charset="0"/>
                <a:cs typeface="Times New Roman" pitchFamily="16" charset="0"/>
              </a:rPr>
              <a:t>).</a:t>
            </a:r>
          </a:p>
          <a:p>
            <a:pPr marL="338138" indent="-338138" algn="just" eaLnBrk="1" hangingPunct="1">
              <a:lnSpc>
                <a:spcPct val="100000"/>
              </a:lnSpc>
              <a:spcBef>
                <a:spcPts val="5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FFFFFF"/>
              </a:solidFill>
              <a:effectLst/>
              <a:latin typeface="Arial" charset="0"/>
            </a:endParaRPr>
          </a:p>
          <a:p>
            <a:pPr marL="338138" indent="-338138" algn="just" eaLnBrk="1" hangingPunct="1">
              <a:lnSpc>
                <a:spcPct val="100000"/>
              </a:lnSpc>
              <a:spcBef>
                <a:spcPts val="500"/>
              </a:spcBef>
              <a:buClr>
                <a:srgbClr val="FFFFFF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FFFFFF"/>
              </a:solidFill>
              <a:effectLst/>
              <a:latin typeface="Arial" charset="0"/>
            </a:endParaRPr>
          </a:p>
          <a:p>
            <a:pPr marL="338138" indent="-338138" algn="l" eaLnBrk="1" hangingPunct="1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MODELY JSOU V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</a:rPr>
              <a:t>Ž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DY ŠPATNÉ 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 </a:t>
            </a:r>
          </a:p>
          <a:p>
            <a:pPr marL="338138" indent="-338138" algn="r" eaLnBrk="1" hangingPunct="1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ALE 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NĚKTERÉ 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Z NICH J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SOU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 U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</a:rPr>
              <a:t>ŽI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TE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</a:rPr>
              <a:t>Č</a:t>
            </a:r>
            <a:r>
              <a:rPr lang="en-GB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N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  <a:cs typeface="Times New Roman" pitchFamily="16" charset="0"/>
              </a:rPr>
              <a:t>É</a:t>
            </a:r>
            <a:endParaRPr lang="en-GB" sz="2800" b="1" dirty="0" smtClean="0">
              <a:solidFill>
                <a:srgbClr val="FF0000"/>
              </a:solidFill>
              <a:latin typeface="Arial" charset="0"/>
              <a:cs typeface="Times New Roman" pitchFamily="16" charset="0"/>
            </a:endParaRPr>
          </a:p>
          <a:p>
            <a:pPr marL="338138" indent="-338138" algn="l" eaLnBrk="1" hangingPunct="1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 smtClean="0">
              <a:solidFill>
                <a:srgbClr val="FF0000"/>
              </a:solidFill>
              <a:latin typeface="Arial" charset="0"/>
              <a:cs typeface="Times New Roman" pitchFamily="16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03648" y="18864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Základní pojmy</a:t>
            </a:r>
            <a:endParaRPr kumimoji="0" lang="en-GB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modelů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Fyzikální zákony</a:t>
            </a:r>
          </a:p>
          <a:p>
            <a:r>
              <a:rPr lang="cs-CZ" dirty="0" smtClean="0"/>
              <a:t>Globus</a:t>
            </a:r>
          </a:p>
          <a:p>
            <a:r>
              <a:rPr lang="cs-CZ" dirty="0" smtClean="0"/>
              <a:t>??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je..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Vnímání světa: mentální model reality</a:t>
            </a:r>
          </a:p>
          <a:p>
            <a:r>
              <a:rPr lang="cs-CZ" dirty="0" smtClean="0"/>
              <a:t>Srovnáváme s jinými modely</a:t>
            </a:r>
          </a:p>
          <a:p>
            <a:r>
              <a:rPr lang="cs-CZ" dirty="0" smtClean="0"/>
              <a:t>Hodnocení podle účelu</a:t>
            </a:r>
          </a:p>
          <a:p>
            <a:endParaRPr lang="cs-CZ" dirty="0" smtClean="0"/>
          </a:p>
          <a:p>
            <a:r>
              <a:rPr lang="cs-CZ" dirty="0" smtClean="0"/>
              <a:t>Modeling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err="1" smtClean="0"/>
              <a:t>Iterative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 smtClean="0"/>
          </a:p>
          <a:p>
            <a:r>
              <a:rPr lang="cs-CZ" dirty="0" smtClean="0"/>
              <a:t>KISS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vás bude učit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Přednáší </a:t>
            </a:r>
          </a:p>
          <a:p>
            <a:pPr lvl="1"/>
            <a:r>
              <a:rPr lang="cs-CZ" dirty="0" err="1" smtClean="0"/>
              <a:t>Kofránek</a:t>
            </a:r>
            <a:endParaRPr lang="cs-CZ" dirty="0" smtClean="0"/>
          </a:p>
          <a:p>
            <a:pPr lvl="1"/>
            <a:r>
              <a:rPr lang="cs-CZ" dirty="0" smtClean="0"/>
              <a:t>Ježek</a:t>
            </a:r>
          </a:p>
          <a:p>
            <a:pPr lvl="1"/>
            <a:r>
              <a:rPr lang="cs-CZ" dirty="0" smtClean="0"/>
              <a:t>Externí  přednášející (?) </a:t>
            </a:r>
          </a:p>
          <a:p>
            <a:pPr lvl="2"/>
            <a:r>
              <a:rPr lang="cs-CZ" dirty="0" smtClean="0"/>
              <a:t>Potůček, </a:t>
            </a:r>
            <a:r>
              <a:rPr lang="cs-CZ" dirty="0" err="1" smtClean="0"/>
              <a:t>Nagy</a:t>
            </a:r>
            <a:r>
              <a:rPr lang="cs-CZ" dirty="0" smtClean="0"/>
              <a:t>,  Žalud 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Cvičí</a:t>
            </a:r>
          </a:p>
          <a:p>
            <a:pPr lvl="1"/>
            <a:r>
              <a:rPr lang="cs-CZ" dirty="0" smtClean="0"/>
              <a:t>Zase Ježek</a:t>
            </a:r>
          </a:p>
          <a:p>
            <a:pPr lvl="1"/>
            <a:r>
              <a:rPr lang="cs-CZ" dirty="0" err="1" smtClean="0"/>
              <a:t>Huňka</a:t>
            </a:r>
            <a:endParaRPr lang="cs-CZ" dirty="0" smtClean="0"/>
          </a:p>
          <a:p>
            <a:pPr lvl="1"/>
            <a:r>
              <a:rPr lang="cs-CZ" dirty="0" err="1" smtClean="0"/>
              <a:t>Šilar</a:t>
            </a:r>
            <a:endParaRPr lang="cs-CZ" dirty="0" smtClean="0"/>
          </a:p>
          <a:p>
            <a:pPr lvl="1"/>
            <a:r>
              <a:rPr lang="cs-CZ" dirty="0" smtClean="0"/>
              <a:t>Kulhánek</a:t>
            </a:r>
            <a:endParaRPr lang="cs-CZ" dirty="0"/>
          </a:p>
          <a:p>
            <a:pPr lvl="1"/>
            <a:r>
              <a:rPr lang="cs-CZ" dirty="0" err="1" smtClean="0"/>
              <a:t>Mateják</a:t>
            </a:r>
            <a:r>
              <a:rPr lang="cs-CZ" dirty="0" smtClean="0"/>
              <a:t> (?)</a:t>
            </a:r>
          </a:p>
          <a:p>
            <a:pPr lvl="1"/>
            <a:endParaRPr lang="cs-CZ" dirty="0" smtClean="0"/>
          </a:p>
        </p:txBody>
      </p:sp>
      <p:pic>
        <p:nvPicPr>
          <p:cNvPr id="401410" name="Picture 2" descr="http://bio.felk.cvut.cz/biocmsms/uploads/images/photos/filip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132856"/>
            <a:ext cx="857250" cy="1104901"/>
          </a:xfrm>
          <a:prstGeom prst="rect">
            <a:avLst/>
          </a:prstGeom>
          <a:noFill/>
        </p:spPr>
      </p:pic>
      <p:pic>
        <p:nvPicPr>
          <p:cNvPr id="401412" name="Picture 4" descr="http://medicinex.stanford.edu/wp-content/uploads/2012/08/jir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556792"/>
            <a:ext cx="1086868" cy="1086868"/>
          </a:xfrm>
          <a:prstGeom prst="rect">
            <a:avLst/>
          </a:prstGeom>
          <a:noFill/>
        </p:spPr>
      </p:pic>
      <p:pic>
        <p:nvPicPr>
          <p:cNvPr id="6" name="Picture 2" descr="http://bio.felk.cvut.cz/biocmsms/uploads/images/photos/filip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857250" cy="1104901"/>
          </a:xfrm>
          <a:prstGeom prst="rect">
            <a:avLst/>
          </a:prstGeom>
          <a:noFill/>
        </p:spPr>
      </p:pic>
      <p:pic>
        <p:nvPicPr>
          <p:cNvPr id="401415" name="Picture 7" descr="https://encrypted-tbn0.gstatic.com/images?q=tbn:ANd9GcQfa1Zu_vy8pF60GhhMKDrb-KbFCEHGeAiZfMeSrUk3vR-Cl4Pu4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936"/>
            <a:ext cx="1104057" cy="1104057"/>
          </a:xfrm>
          <a:prstGeom prst="rect">
            <a:avLst/>
          </a:prstGeom>
          <a:noFill/>
        </p:spPr>
      </p:pic>
      <p:pic>
        <p:nvPicPr>
          <p:cNvPr id="401417" name="Picture 9" descr="http://m3.licdn.com/mpr/mpr/shrink_80_80/p/4/000/147/361/1b40e9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725144"/>
            <a:ext cx="762000" cy="762000"/>
          </a:xfrm>
          <a:prstGeom prst="rect">
            <a:avLst/>
          </a:prstGeom>
          <a:noFill/>
        </p:spPr>
      </p:pic>
      <p:pic>
        <p:nvPicPr>
          <p:cNvPr id="4014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5301208"/>
            <a:ext cx="596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142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5911676"/>
            <a:ext cx="7239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142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5591770"/>
            <a:ext cx="727031" cy="93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5943600" cy="1219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Clr>
                <a:srgbClr val="FFFF00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Proč modelovat</a:t>
            </a:r>
            <a:endParaRPr lang="en-GB" sz="4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pochopit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chování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reálných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objektů</a:t>
            </a:r>
            <a:r>
              <a:rPr lang="en-GB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predikovat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chování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reálných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objektů</a:t>
            </a:r>
            <a:r>
              <a:rPr lang="en-GB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optimalizovat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chování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reálných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objektů</a:t>
            </a:r>
            <a:r>
              <a:rPr lang="en-GB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konstrukce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nových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objektů</a:t>
            </a:r>
            <a:r>
              <a:rPr lang="en-GB" dirty="0" smtClean="0">
                <a:latin typeface="Arial" charset="0"/>
              </a:rPr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modelovat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experimenty s reálným objektem mohou být </a:t>
            </a:r>
          </a:p>
          <a:p>
            <a:pPr lvl="1"/>
            <a:r>
              <a:rPr lang="cs-CZ" dirty="0" smtClean="0"/>
              <a:t>drahé,  (</a:t>
            </a:r>
            <a:r>
              <a:rPr lang="cs-CZ" i="1" dirty="0" err="1" smtClean="0"/>
              <a:t>crash</a:t>
            </a:r>
            <a:r>
              <a:rPr lang="cs-CZ" i="1" dirty="0" smtClean="0"/>
              <a:t> testy)</a:t>
            </a:r>
            <a:endParaRPr lang="cs-CZ" dirty="0" smtClean="0"/>
          </a:p>
          <a:p>
            <a:pPr lvl="1"/>
            <a:r>
              <a:rPr lang="cs-CZ" dirty="0" smtClean="0"/>
              <a:t>časově náročné, </a:t>
            </a:r>
            <a:r>
              <a:rPr lang="cs-CZ" i="1" dirty="0" smtClean="0"/>
              <a:t>(geologické zlomy)</a:t>
            </a:r>
          </a:p>
          <a:p>
            <a:pPr lvl="1"/>
            <a:r>
              <a:rPr lang="cs-CZ" dirty="0" smtClean="0"/>
              <a:t>nebezpečné, </a:t>
            </a:r>
            <a:r>
              <a:rPr lang="cs-CZ" i="1" dirty="0" smtClean="0"/>
              <a:t>(jaderné testy)</a:t>
            </a:r>
          </a:p>
          <a:p>
            <a:pPr lvl="1"/>
            <a:r>
              <a:rPr lang="cs-CZ" dirty="0" smtClean="0"/>
              <a:t>Neproveditelné </a:t>
            </a:r>
            <a:r>
              <a:rPr lang="cs-CZ" i="1" dirty="0" smtClean="0"/>
              <a:t>(astrofyzika)</a:t>
            </a:r>
          </a:p>
          <a:p>
            <a:r>
              <a:rPr lang="cs-CZ" dirty="0" smtClean="0"/>
              <a:t>s modelem je lze opakovat, jsou nedestruktivní, lze měřit </a:t>
            </a:r>
            <a:r>
              <a:rPr lang="cs-CZ" smtClean="0"/>
              <a:t>měřítko času</a:t>
            </a: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modelování..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Nemodelovat systém, modelovat problém</a:t>
            </a:r>
          </a:p>
          <a:p>
            <a:r>
              <a:rPr lang="cs-CZ" dirty="0" smtClean="0"/>
              <a:t>Užitečnost modelu, nikoli jeho realističnost</a:t>
            </a:r>
          </a:p>
          <a:p>
            <a:r>
              <a:rPr lang="cs-CZ" dirty="0" smtClean="0"/>
              <a:t>Mapa všeho je nepřehledná	</a:t>
            </a:r>
          </a:p>
          <a:p>
            <a:endParaRPr lang="cs-CZ" dirty="0" smtClean="0"/>
          </a:p>
          <a:p>
            <a:r>
              <a:rPr lang="cs-CZ" dirty="0" smtClean="0"/>
              <a:t>interpretace výsledků</a:t>
            </a:r>
          </a:p>
          <a:p>
            <a:r>
              <a:rPr lang="cs-CZ" dirty="0" smtClean="0"/>
              <a:t>Omezení modelu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0" y="598488"/>
            <a:ext cx="6477000" cy="95726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Důsledky</a:t>
            </a:r>
            <a:r>
              <a:rPr lang="en-GB" dirty="0" smtClean="0"/>
              <a:t> </a:t>
            </a:r>
            <a:r>
              <a:rPr lang="en-GB" dirty="0" err="1" smtClean="0"/>
              <a:t>modelování</a:t>
            </a:r>
            <a:r>
              <a:rPr lang="en-GB" dirty="0" smtClean="0"/>
              <a:t> a </a:t>
            </a:r>
            <a:r>
              <a:rPr lang="en-GB" dirty="0" err="1" smtClean="0"/>
              <a:t>simulace</a:t>
            </a:r>
            <a:endParaRPr lang="en-GB" dirty="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71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schopnost přesněji formulovat daný problém a jeho cíle;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schopnost orientovat se ve složitějších vztazích;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schopnost zjednodušovat pozorovaná fakta;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schopnost oddělovat podstatné od nepodstatného;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Wingdings" charset="2"/>
              <a:buChar char="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schopnost odhalovat mechanismy jevů.</a:t>
            </a:r>
          </a:p>
          <a:p>
            <a:pPr algn="ctr" eaLnBrk="1" hangingPunct="1">
              <a:lnSpc>
                <a:spcPct val="90000"/>
              </a:lnSpc>
              <a:spcBef>
                <a:spcPts val="45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smtClean="0">
                <a:latin typeface="Symbol" pitchFamily="16" charset="2"/>
              </a:rPr>
              <a:t>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smtClean="0">
                <a:solidFill>
                  <a:srgbClr val="FF0000"/>
                </a:solidFill>
                <a:latin typeface="Arial" charset="0"/>
              </a:rPr>
              <a:t>	MODELOVÁNÍ A SIMULACE SYSTÉMŮ JAKO SPECIFICKÁ FORMA PROCESU POZNÁNÍ.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Porozumění, objevování, testování hypotéz</a:t>
            </a:r>
          </a:p>
          <a:p>
            <a:r>
              <a:rPr lang="cs-CZ" dirty="0" smtClean="0"/>
              <a:t>Předvídání - počasí</a:t>
            </a:r>
          </a:p>
          <a:p>
            <a:r>
              <a:rPr lang="cs-CZ" dirty="0" smtClean="0"/>
              <a:t>Návrh systémů nanečisto</a:t>
            </a:r>
          </a:p>
          <a:p>
            <a:r>
              <a:rPr lang="cs-CZ" dirty="0" smtClean="0"/>
              <a:t>Učení, trénink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Realita </a:t>
            </a:r>
            <a:r>
              <a:rPr lang="cs-CZ" i="1" dirty="0" smtClean="0"/>
              <a:t>-&gt; pozorování a experimenty</a:t>
            </a:r>
          </a:p>
          <a:p>
            <a:r>
              <a:rPr lang="cs-CZ" dirty="0" smtClean="0"/>
              <a:t>Znalosti -&gt;</a:t>
            </a:r>
            <a:r>
              <a:rPr lang="cs-CZ" i="1" dirty="0" smtClean="0"/>
              <a:t> modelování</a:t>
            </a:r>
            <a:endParaRPr lang="cs-CZ" dirty="0" smtClean="0"/>
          </a:p>
          <a:p>
            <a:r>
              <a:rPr lang="cs-CZ" dirty="0" smtClean="0"/>
              <a:t>Abstraktní model -&gt; </a:t>
            </a:r>
            <a:r>
              <a:rPr lang="cs-CZ" i="1" dirty="0" smtClean="0"/>
              <a:t>formalizace</a:t>
            </a:r>
          </a:p>
          <a:p>
            <a:r>
              <a:rPr lang="cs-CZ" dirty="0" smtClean="0"/>
              <a:t>Simulační model -&gt; </a:t>
            </a:r>
            <a:r>
              <a:rPr lang="cs-CZ" i="1" dirty="0" smtClean="0"/>
              <a:t>experimentování -&gt; Znalosti</a:t>
            </a:r>
          </a:p>
          <a:p>
            <a:endParaRPr lang="cs-CZ" i="1" dirty="0" smtClean="0"/>
          </a:p>
          <a:p>
            <a:r>
              <a:rPr lang="cs-CZ" dirty="0" smtClean="0"/>
              <a:t>Získáváme nové znalosti o systému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Výběr a reprezentace aspektů, které budeme modelovat</a:t>
            </a:r>
          </a:p>
          <a:p>
            <a:r>
              <a:rPr lang="cs-CZ" dirty="0" smtClean="0"/>
              <a:t>Výběr přístupu</a:t>
            </a:r>
          </a:p>
          <a:p>
            <a:r>
              <a:rPr lang="cs-CZ" dirty="0" smtClean="0"/>
              <a:t>Zvolit záběr modelu – podrobnost do </a:t>
            </a:r>
            <a:r>
              <a:rPr lang="cs-CZ" dirty="0" err="1" smtClean="0"/>
              <a:t>hlouky</a:t>
            </a:r>
            <a:r>
              <a:rPr lang="cs-CZ" dirty="0" smtClean="0"/>
              <a:t> i šířky</a:t>
            </a:r>
          </a:p>
          <a:p>
            <a:r>
              <a:rPr lang="cs-CZ" dirty="0" smtClean="0"/>
              <a:t>Doplnit chybějící části</a:t>
            </a:r>
          </a:p>
          <a:p>
            <a:r>
              <a:rPr lang="cs-CZ" dirty="0" smtClean="0"/>
              <a:t>Identifikace parametrů</a:t>
            </a:r>
          </a:p>
          <a:p>
            <a:endParaRPr lang="cs-CZ" dirty="0" smtClean="0"/>
          </a:p>
          <a:p>
            <a:r>
              <a:rPr lang="cs-CZ" dirty="0" smtClean="0"/>
              <a:t>Abstraktní systém validujeme</a:t>
            </a:r>
          </a:p>
          <a:p>
            <a:r>
              <a:rPr lang="cs-CZ" dirty="0" smtClean="0"/>
              <a:t>Formalizovaný systém verifikujeme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4267200" cy="30480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>
                <a:cs typeface="Arial" charset="0"/>
              </a:rPr>
              <a:t>Postup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p</a:t>
            </a:r>
            <a:r>
              <a:rPr lang="en-GB" dirty="0" err="1" smtClean="0"/>
              <a:t>ř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vytvá</a:t>
            </a:r>
            <a:r>
              <a:rPr lang="en-GB" dirty="0" err="1" smtClean="0"/>
              <a:t>ř</a:t>
            </a:r>
            <a:r>
              <a:rPr lang="en-GB" dirty="0" err="1" smtClean="0">
                <a:cs typeface="Arial" charset="0"/>
              </a:rPr>
              <a:t>ení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modelu</a:t>
            </a:r>
            <a:r>
              <a:rPr lang="en-GB" dirty="0" smtClean="0">
                <a:cs typeface="Arial" charset="0"/>
              </a:rPr>
              <a:t> a </a:t>
            </a:r>
            <a:r>
              <a:rPr lang="en-GB" dirty="0" err="1" smtClean="0">
                <a:cs typeface="Arial" charset="0"/>
              </a:rPr>
              <a:t>p</a:t>
            </a:r>
            <a:r>
              <a:rPr lang="en-GB" dirty="0" err="1" smtClean="0"/>
              <a:t>ř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simula</a:t>
            </a:r>
            <a:r>
              <a:rPr lang="en-GB" dirty="0" err="1" smtClean="0"/>
              <a:t>č</a:t>
            </a:r>
            <a:r>
              <a:rPr lang="en-GB" dirty="0" err="1" smtClean="0">
                <a:cs typeface="Arial" charset="0"/>
              </a:rPr>
              <a:t>ních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experimentech</a:t>
            </a:r>
            <a:r>
              <a:rPr lang="en-GB" dirty="0" smtClean="0"/>
              <a:t> 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163" y="381000"/>
            <a:ext cx="3722687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Zjednodušovací</a:t>
            </a:r>
            <a:r>
              <a:rPr lang="en-GB" dirty="0" smtClean="0"/>
              <a:t> </a:t>
            </a:r>
            <a:r>
              <a:rPr lang="en-GB" dirty="0" err="1" smtClean="0"/>
              <a:t>procedury</a:t>
            </a:r>
            <a:endParaRPr lang="en-GB" dirty="0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446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dirty="0" smtClean="0">
                <a:latin typeface="Arial" charset="0"/>
                <a:cs typeface="Arial" charset="0"/>
              </a:rPr>
              <a:t>a) 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 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vynechání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prvk</a:t>
            </a:r>
            <a:r>
              <a:rPr lang="en-GB" dirty="0" err="1" smtClean="0">
                <a:latin typeface="Arial" charset="0"/>
              </a:rPr>
              <a:t>ů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prom</a:t>
            </a:r>
            <a:r>
              <a:rPr lang="en-GB" dirty="0" err="1" smtClean="0">
                <a:latin typeface="Arial" charset="0"/>
              </a:rPr>
              <a:t>ě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nných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nebo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smtClean="0">
                <a:latin typeface="Arial" charset="0"/>
              </a:rPr>
              <a:t>	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vazeb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dirty="0" smtClean="0">
                <a:latin typeface="Arial" charset="0"/>
                <a:cs typeface="Arial" charset="0"/>
              </a:rPr>
              <a:t>b) 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 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sní</a:t>
            </a:r>
            <a:r>
              <a:rPr lang="en-GB" dirty="0" err="1" smtClean="0">
                <a:latin typeface="Arial" charset="0"/>
              </a:rPr>
              <a:t>ž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ení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rozlišovací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schopnosti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m</a:t>
            </a:r>
            <a:r>
              <a:rPr lang="en-GB" dirty="0" err="1" smtClean="0">
                <a:latin typeface="Arial" charset="0"/>
              </a:rPr>
              <a:t>ěř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ítka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pro </a:t>
            </a:r>
            <a:r>
              <a:rPr lang="en-GB" dirty="0" smtClean="0">
                <a:latin typeface="Arial" charset="0"/>
              </a:rPr>
              <a:t>	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vyjád</a:t>
            </a:r>
            <a:r>
              <a:rPr lang="en-GB" dirty="0" err="1" smtClean="0">
                <a:latin typeface="Arial" charset="0"/>
              </a:rPr>
              <a:t>ř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ení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prom</a:t>
            </a:r>
            <a:r>
              <a:rPr lang="en-GB" dirty="0" err="1" smtClean="0">
                <a:latin typeface="Arial" charset="0"/>
              </a:rPr>
              <a:t>ě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nných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dirty="0" smtClean="0">
                <a:latin typeface="Arial" charset="0"/>
                <a:cs typeface="Arial" charset="0"/>
              </a:rPr>
              <a:t>c) 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 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shlukování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prvk</a:t>
            </a:r>
            <a:r>
              <a:rPr lang="en-GB" dirty="0" err="1" smtClean="0">
                <a:latin typeface="Arial" charset="0"/>
              </a:rPr>
              <a:t>ů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a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odpovídajících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smtClean="0">
                <a:latin typeface="Arial" charset="0"/>
              </a:rPr>
              <a:t>	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prom</a:t>
            </a:r>
            <a:r>
              <a:rPr lang="en-GB" dirty="0" err="1" smtClean="0">
                <a:latin typeface="Arial" charset="0"/>
              </a:rPr>
              <a:t>ě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nných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do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bloků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dirty="0" smtClean="0">
                <a:latin typeface="Arial" charset="0"/>
                <a:cs typeface="Arial" charset="0"/>
              </a:rPr>
              <a:t>d) 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 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náhrada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deterministických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prom</a:t>
            </a:r>
            <a:r>
              <a:rPr lang="en-GB" dirty="0" err="1" smtClean="0">
                <a:latin typeface="Arial" charset="0"/>
              </a:rPr>
              <a:t>ě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nných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smtClean="0">
                <a:latin typeface="Arial" charset="0"/>
              </a:rPr>
              <a:t>	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prom</a:t>
            </a:r>
            <a:r>
              <a:rPr lang="en-GB" dirty="0" err="1" smtClean="0">
                <a:latin typeface="Arial" charset="0"/>
              </a:rPr>
              <a:t>ě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nnými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6" charset="0"/>
              </a:rPr>
              <a:t>náhodnými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endParaRPr lang="en-GB" dirty="0" smtClean="0">
              <a:latin typeface="Arial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Analytický vs. Numerický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Analytický – vyjádříme výsledek přímo a dosazujeme hodnoty</a:t>
            </a:r>
          </a:p>
          <a:p>
            <a:pPr lvl="1"/>
            <a:r>
              <a:rPr lang="cs-CZ" dirty="0" smtClean="0"/>
              <a:t>Přesné, rychlé, funkční vztahy</a:t>
            </a:r>
          </a:p>
          <a:p>
            <a:pPr lvl="1"/>
            <a:r>
              <a:rPr lang="cs-CZ" dirty="0" smtClean="0"/>
              <a:t>Jen pro jednoduché modely</a:t>
            </a:r>
          </a:p>
          <a:p>
            <a:pPr lvl="1"/>
            <a:r>
              <a:rPr lang="cs-CZ" dirty="0" smtClean="0"/>
              <a:t>např. padající klavír</a:t>
            </a:r>
          </a:p>
          <a:p>
            <a:r>
              <a:rPr lang="cs-CZ" dirty="0" smtClean="0"/>
              <a:t>Numerické metody</a:t>
            </a:r>
          </a:p>
          <a:p>
            <a:pPr lvl="1"/>
            <a:r>
              <a:rPr lang="cs-CZ" dirty="0" smtClean="0"/>
              <a:t>Necháme počítač dosazovat (integrovat)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5889029"/>
            <a:ext cx="8229600" cy="96897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2"/>
              </a:rPr>
              <a:t>https://cw.felk.cvut.cz/wiki/courses/a6m33mos/start</a:t>
            </a:r>
            <a:endParaRPr lang="cs-CZ" dirty="0" smtClean="0"/>
          </a:p>
          <a:p>
            <a:r>
              <a:rPr lang="cs-CZ" dirty="0" smtClean="0"/>
              <a:t>Další pošleme mailem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389122" name="Picture 2" descr="Physiological Control Systems: Analysis, Simulation, and Estimation (IEEE Press Series on Biomedical Engineering)"/>
          <p:cNvPicPr>
            <a:picLocks noChangeAspect="1" noChangeArrowheads="1"/>
          </p:cNvPicPr>
          <p:nvPr/>
        </p:nvPicPr>
        <p:blipFill>
          <a:blip r:embed="rId3" cstate="print"/>
          <a:srcRect l="14326" r="15690"/>
          <a:stretch>
            <a:fillRect/>
          </a:stretch>
        </p:blipFill>
        <p:spPr bwMode="auto">
          <a:xfrm>
            <a:off x="0" y="1418481"/>
            <a:ext cx="3059832" cy="4372170"/>
          </a:xfrm>
          <a:prstGeom prst="rect">
            <a:avLst/>
          </a:prstGeom>
          <a:noFill/>
        </p:spPr>
      </p:pic>
      <p:pic>
        <p:nvPicPr>
          <p:cNvPr id="389126" name="Picture 6" descr="Principles of Object-Oriented Modeling and Simulation with Modelica 2.1"/>
          <p:cNvPicPr>
            <a:picLocks noChangeAspect="1" noChangeArrowheads="1"/>
          </p:cNvPicPr>
          <p:nvPr/>
        </p:nvPicPr>
        <p:blipFill>
          <a:blip r:embed="rId4" cstate="print"/>
          <a:srcRect l="17640" t="13980" r="23021"/>
          <a:stretch>
            <a:fillRect/>
          </a:stretch>
        </p:blipFill>
        <p:spPr bwMode="auto">
          <a:xfrm>
            <a:off x="3347864" y="1124744"/>
            <a:ext cx="3240360" cy="4697343"/>
          </a:xfrm>
          <a:prstGeom prst="rect">
            <a:avLst/>
          </a:prstGeom>
          <a:noFill/>
        </p:spPr>
      </p:pic>
      <p:pic>
        <p:nvPicPr>
          <p:cNvPr id="389124" name="Picture 4" descr="Introduction to Physical Modeling with Modelica (The Springer International Series in Engineering and Computer Science)"/>
          <p:cNvPicPr>
            <a:picLocks noChangeAspect="1" noChangeArrowheads="1"/>
          </p:cNvPicPr>
          <p:nvPr/>
        </p:nvPicPr>
        <p:blipFill>
          <a:blip r:embed="rId5" cstate="print"/>
          <a:srcRect l="20160" t="14049" r="27866"/>
          <a:stretch>
            <a:fillRect/>
          </a:stretch>
        </p:blipFill>
        <p:spPr bwMode="auto">
          <a:xfrm>
            <a:off x="6335688" y="0"/>
            <a:ext cx="2808312" cy="4353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simulačních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Validita modelů</a:t>
            </a:r>
          </a:p>
          <a:p>
            <a:r>
              <a:rPr lang="cs-CZ" dirty="0" smtClean="0"/>
              <a:t>Náročná tvorba modelů</a:t>
            </a:r>
          </a:p>
          <a:p>
            <a:r>
              <a:rPr lang="cs-CZ" dirty="0" smtClean="0"/>
              <a:t>Jeden výsledek pro jednu simulaci – optimalizace je časově velice náročná</a:t>
            </a:r>
          </a:p>
          <a:p>
            <a:r>
              <a:rPr lang="cs-CZ" dirty="0" smtClean="0"/>
              <a:t>Nepřesnost</a:t>
            </a:r>
          </a:p>
          <a:p>
            <a:r>
              <a:rPr lang="cs-CZ" dirty="0" smtClean="0"/>
              <a:t>Numerická nestabilita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3" cstate="print"/>
          <a:srcRect l="2973" t="4750" r="2963"/>
          <a:stretch>
            <a:fillRect/>
          </a:stretch>
        </p:blipFill>
        <p:spPr bwMode="auto">
          <a:xfrm>
            <a:off x="-1016" y="1340768"/>
            <a:ext cx="9145016" cy="5517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5943600" cy="1219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Clr>
                <a:srgbClr val="FFFF00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Základní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pojmy</a:t>
            </a:r>
            <a:endParaRPr lang="en-GB" sz="4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Identifikace</a:t>
            </a:r>
            <a:r>
              <a:rPr lang="en-GB" dirty="0" smtClean="0"/>
              <a:t> </a:t>
            </a:r>
            <a:r>
              <a:rPr lang="en-GB" dirty="0" err="1" smtClean="0"/>
              <a:t>parametrů</a:t>
            </a:r>
            <a:endParaRPr lang="en-GB" dirty="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610100" y="1981200"/>
            <a:ext cx="41529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>
                <a:latin typeface="Arial" charset="0"/>
                <a:cs typeface="Arial" charset="0"/>
              </a:rPr>
              <a:t>obecná kriteriální funkce pro stanovení odchylky obou sad </a:t>
            </a:r>
            <a:r>
              <a:rPr lang="en-GB" sz="2000" smtClean="0">
                <a:latin typeface="Arial" charset="0"/>
              </a:rPr>
              <a:t>výstupních </a:t>
            </a:r>
            <a:r>
              <a:rPr lang="en-GB" sz="2000" smtClean="0">
                <a:latin typeface="Arial" charset="0"/>
                <a:cs typeface="Arial" charset="0"/>
              </a:rPr>
              <a:t>dat</a:t>
            </a:r>
            <a:r>
              <a:rPr lang="en-GB" sz="24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smtClean="0">
              <a:latin typeface="Arial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>
                <a:latin typeface="Arial" charset="0"/>
              </a:rPr>
              <a:t>p</a:t>
            </a:r>
            <a:r>
              <a:rPr lang="en-GB" sz="2000" smtClean="0">
                <a:latin typeface="Arial" charset="0"/>
                <a:cs typeface="Times New Roman" pitchFamily="16" charset="0"/>
              </a:rPr>
              <a:t>ro jeden výstupní signál a k = 2 dostáváme kritérium (střední) kvadratické odchylky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smtClean="0">
              <a:latin typeface="Arial" charset="0"/>
              <a:cs typeface="Times New Roman" pitchFamily="16" charset="0"/>
            </a:endParaRPr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81200"/>
            <a:ext cx="402113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8679" name="Object 4"/>
          <p:cNvGraphicFramePr>
            <a:graphicFrameLocks noChangeAspect="1"/>
          </p:cNvGraphicFramePr>
          <p:nvPr/>
        </p:nvGraphicFramePr>
        <p:xfrm>
          <a:off x="4648200" y="3124200"/>
          <a:ext cx="4114800" cy="538163"/>
        </p:xfrm>
        <a:graphic>
          <a:graphicData uri="http://schemas.openxmlformats.org/presentationml/2006/ole">
            <p:oleObj spid="_x0000_s19458" r:id="rId5" imgW="491441" imgH="393653" progId="Equation.3">
              <p:embed/>
            </p:oleObj>
          </a:graphicData>
        </a:graphic>
      </p:graphicFrame>
      <p:graphicFrame>
        <p:nvGraphicFramePr>
          <p:cNvPr id="28680" name="Object 5"/>
          <p:cNvGraphicFramePr>
            <a:graphicFrameLocks noChangeAspect="1"/>
          </p:cNvGraphicFramePr>
          <p:nvPr/>
        </p:nvGraphicFramePr>
        <p:xfrm>
          <a:off x="5410200" y="5029200"/>
          <a:ext cx="2362200" cy="579438"/>
        </p:xfrm>
        <a:graphic>
          <a:graphicData uri="http://schemas.openxmlformats.org/presentationml/2006/ole">
            <p:oleObj spid="_x0000_s19459" r:id="rId6" imgW="491497" imgH="368289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Experimenty</a:t>
            </a:r>
            <a:endParaRPr lang="en-GB" dirty="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  <a:noFill/>
        </p:spPr>
        <p:txBody>
          <a:bodyPr/>
          <a:lstStyle/>
          <a:p>
            <a:pPr>
              <a:buClr>
                <a:srgbClr val="FFFF00"/>
              </a:buCl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Data</a:t>
            </a:r>
            <a:r>
              <a:rPr lang="en-GB" dirty="0" smtClean="0">
                <a:latin typeface="Arial" charset="0"/>
              </a:rPr>
              <a:t> – </a:t>
            </a:r>
            <a:r>
              <a:rPr lang="en-GB" dirty="0" err="1" smtClean="0">
                <a:latin typeface="Arial" charset="0"/>
              </a:rPr>
              <a:t>lze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pořídit</a:t>
            </a:r>
            <a:r>
              <a:rPr lang="en-GB" dirty="0" smtClean="0">
                <a:latin typeface="Arial" charset="0"/>
              </a:rPr>
              <a:t> a </a:t>
            </a:r>
            <a:r>
              <a:rPr lang="en-GB" dirty="0" err="1" smtClean="0">
                <a:latin typeface="Arial" charset="0"/>
              </a:rPr>
              <a:t>interpretovat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pomocí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i="1" dirty="0" err="1" smtClean="0">
                <a:latin typeface="Arial" charset="0"/>
              </a:rPr>
              <a:t>empirického</a:t>
            </a:r>
            <a:r>
              <a:rPr lang="en-GB" i="1" dirty="0" smtClean="0">
                <a:latin typeface="Arial" charset="0"/>
              </a:rPr>
              <a:t> </a:t>
            </a:r>
            <a:r>
              <a:rPr lang="en-GB" i="1" dirty="0" err="1" smtClean="0">
                <a:latin typeface="Arial" charset="0"/>
              </a:rPr>
              <a:t>zkoumání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reálného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objektu</a:t>
            </a:r>
            <a:r>
              <a:rPr lang="en-GB" dirty="0" smtClean="0">
                <a:latin typeface="Arial" charset="0"/>
              </a:rPr>
              <a:t>, </a:t>
            </a:r>
            <a:r>
              <a:rPr lang="en-GB" dirty="0" err="1" smtClean="0">
                <a:latin typeface="Arial" charset="0"/>
              </a:rPr>
              <a:t>založeného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na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smyslovém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vnímání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projevů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reálného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objektu</a:t>
            </a:r>
            <a:r>
              <a:rPr lang="en-GB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100000"/>
              </a:lnSpc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>
                <a:latin typeface="Arial" charset="0"/>
              </a:rPr>
              <a:t>nejobecnějšími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formami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empirického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zkoumání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err="1" smtClean="0">
                <a:latin typeface="Arial" charset="0"/>
              </a:rPr>
              <a:t>jsou</a:t>
            </a:r>
            <a:r>
              <a:rPr lang="en-GB" dirty="0" smtClean="0">
                <a:latin typeface="Arial" charset="0"/>
              </a:rPr>
              <a:t> </a:t>
            </a:r>
            <a:r>
              <a:rPr lang="en-GB" b="1" i="1" dirty="0" err="1" smtClean="0">
                <a:solidFill>
                  <a:schemeClr val="tx2"/>
                </a:solidFill>
                <a:latin typeface="Arial" charset="0"/>
              </a:rPr>
              <a:t>pozorování</a:t>
            </a:r>
            <a:r>
              <a:rPr lang="en-GB" dirty="0" smtClean="0">
                <a:latin typeface="Arial" charset="0"/>
              </a:rPr>
              <a:t> a</a:t>
            </a:r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b="1" i="1" dirty="0" smtClean="0">
                <a:solidFill>
                  <a:schemeClr val="tx2"/>
                </a:solidFill>
                <a:latin typeface="Arial" charset="0"/>
              </a:rPr>
              <a:t>experiment</a:t>
            </a:r>
            <a:r>
              <a:rPr lang="en-GB" i="1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Pozorování</a:t>
            </a:r>
            <a:r>
              <a:rPr lang="en-GB" dirty="0" smtClean="0"/>
              <a:t> a experiment</a:t>
            </a:r>
          </a:p>
        </p:txBody>
      </p:sp>
      <p:sp>
        <p:nvSpPr>
          <p:cNvPr id="31749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1484784"/>
            <a:ext cx="8458200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Pozorování</a:t>
            </a:r>
            <a:r>
              <a:rPr lang="en-GB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2800" dirty="0" smtClean="0">
                <a:latin typeface="Arial" charset="0"/>
                <a:cs typeface="Arial" charset="0"/>
              </a:rPr>
              <a:t>je </a:t>
            </a:r>
            <a:r>
              <a:rPr lang="en-GB" sz="2800" dirty="0" err="1" smtClean="0">
                <a:latin typeface="Arial" charset="0"/>
                <a:cs typeface="Arial" charset="0"/>
              </a:rPr>
              <a:t>založeno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na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i="1" dirty="0" err="1" smtClean="0">
                <a:latin typeface="Arial" charset="0"/>
                <a:cs typeface="Arial" charset="0"/>
              </a:rPr>
              <a:t>pasivním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sledování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procesů</a:t>
            </a:r>
            <a:r>
              <a:rPr lang="en-GB" sz="2800" dirty="0" smtClean="0">
                <a:latin typeface="Arial" charset="0"/>
                <a:cs typeface="Arial" charset="0"/>
              </a:rPr>
              <a:t> a </a:t>
            </a:r>
            <a:r>
              <a:rPr lang="en-GB" sz="2800" dirty="0" err="1" smtClean="0">
                <a:latin typeface="Arial" charset="0"/>
                <a:cs typeface="Arial" charset="0"/>
              </a:rPr>
              <a:t>souvisejících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skutečností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pokud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možno</a:t>
            </a:r>
            <a:r>
              <a:rPr lang="en-GB" sz="2800" dirty="0" smtClean="0">
                <a:latin typeface="Arial" charset="0"/>
                <a:cs typeface="Arial" charset="0"/>
              </a:rPr>
              <a:t> v </a:t>
            </a:r>
            <a:r>
              <a:rPr lang="en-GB" sz="2800" dirty="0" err="1" smtClean="0">
                <a:latin typeface="Arial" charset="0"/>
                <a:cs typeface="Arial" charset="0"/>
              </a:rPr>
              <a:t>jejich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přirozeném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stavu</a:t>
            </a:r>
            <a:r>
              <a:rPr lang="en-GB" sz="2800" dirty="0" smtClean="0">
                <a:latin typeface="Arial" charset="0"/>
                <a:cs typeface="Arial" charset="0"/>
              </a:rPr>
              <a:t>, co </a:t>
            </a:r>
            <a:r>
              <a:rPr lang="en-GB" sz="2800" dirty="0" err="1" smtClean="0">
                <a:latin typeface="Arial" charset="0"/>
                <a:cs typeface="Arial" charset="0"/>
              </a:rPr>
              <a:t>nejméně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ovlivněném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pozorovatelem</a:t>
            </a:r>
            <a:r>
              <a:rPr lang="en-GB" sz="2800" dirty="0" smtClean="0">
                <a:latin typeface="Arial" charset="0"/>
                <a:cs typeface="Arial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00"/>
              </a:buClr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Experiment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vychází</a:t>
            </a:r>
            <a:r>
              <a:rPr lang="en-GB" sz="2800" dirty="0" smtClean="0">
                <a:latin typeface="Arial" charset="0"/>
                <a:cs typeface="Arial" charset="0"/>
              </a:rPr>
              <a:t> z </a:t>
            </a:r>
            <a:r>
              <a:rPr lang="en-GB" sz="2800" i="1" dirty="0" err="1" smtClean="0">
                <a:latin typeface="Arial" charset="0"/>
                <a:cs typeface="Arial" charset="0"/>
              </a:rPr>
              <a:t>aktivního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přístupu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ke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zkoumání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objektu</a:t>
            </a:r>
            <a:r>
              <a:rPr lang="en-GB" sz="2800" dirty="0" smtClean="0">
                <a:latin typeface="Arial" charset="0"/>
                <a:cs typeface="Arial" charset="0"/>
              </a:rPr>
              <a:t>. </a:t>
            </a:r>
            <a:r>
              <a:rPr lang="en-GB" sz="2800" dirty="0" err="1" smtClean="0">
                <a:latin typeface="Arial" charset="0"/>
                <a:cs typeface="Arial" charset="0"/>
              </a:rPr>
              <a:t>Spočívá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na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záměrně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vyvolaných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změnách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podmínek</a:t>
            </a:r>
            <a:r>
              <a:rPr lang="en-GB" sz="2800" dirty="0" smtClean="0">
                <a:latin typeface="Arial" charset="0"/>
                <a:cs typeface="Arial" charset="0"/>
              </a:rPr>
              <a:t> existence a </a:t>
            </a:r>
            <a:r>
              <a:rPr lang="en-GB" sz="2800" dirty="0" err="1" smtClean="0">
                <a:latin typeface="Arial" charset="0"/>
                <a:cs typeface="Arial" charset="0"/>
              </a:rPr>
              <a:t>funkce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daného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objektu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které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mají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přimět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zkoumaný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objekt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projevit</a:t>
            </a:r>
            <a:r>
              <a:rPr lang="en-GB" sz="2800" dirty="0" smtClean="0">
                <a:latin typeface="Arial" charset="0"/>
                <a:cs typeface="Arial" charset="0"/>
              </a:rPr>
              <a:t> se </a:t>
            </a:r>
            <a:r>
              <a:rPr lang="en-GB" sz="2800" dirty="0" err="1" smtClean="0">
                <a:latin typeface="Arial" charset="0"/>
                <a:cs typeface="Arial" charset="0"/>
              </a:rPr>
              <a:t>za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různých</a:t>
            </a:r>
            <a:r>
              <a:rPr lang="en-GB" sz="2800" dirty="0" smtClean="0">
                <a:latin typeface="Arial" charset="0"/>
                <a:cs typeface="Arial" charset="0"/>
              </a:rPr>
              <a:t>, </a:t>
            </a:r>
            <a:r>
              <a:rPr lang="en-GB" sz="2800" dirty="0" err="1" smtClean="0">
                <a:latin typeface="Arial" charset="0"/>
                <a:cs typeface="Arial" charset="0"/>
              </a:rPr>
              <a:t>uměle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navozených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 err="1" smtClean="0">
                <a:latin typeface="Arial" charset="0"/>
                <a:cs typeface="Arial" charset="0"/>
              </a:rPr>
              <a:t>situací</a:t>
            </a:r>
            <a:r>
              <a:rPr lang="en-GB" sz="2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Hypotézy</a:t>
            </a:r>
            <a:endParaRPr lang="en-GB" dirty="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  <a:cs typeface="Arial" charset="0"/>
              </a:rPr>
              <a:t>vyhledávací (heuristické) - „Co se stane, uděláme-li toto?“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  <a:cs typeface="Arial" charset="0"/>
              </a:rPr>
              <a:t>ověřovací (verifikační)  - „Stane se tohle, uděláme-li toto?“</a:t>
            </a:r>
            <a:r>
              <a:rPr lang="en-GB" sz="2800" smtClean="0"/>
              <a:t> </a:t>
            </a:r>
          </a:p>
          <a:p>
            <a:pPr algn="ctr" eaLnBrk="1" hangingPunct="1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! ! ! 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P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Z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R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!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!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!</a:t>
            </a:r>
          </a:p>
          <a:p>
            <a:pPr eaLnBrk="1" hangingPunct="1">
              <a:lnSpc>
                <a:spcPct val="5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smtClean="0">
                <a:latin typeface="Arial" charset="0"/>
                <a:cs typeface="Arial" charset="0"/>
              </a:rPr>
              <a:t>Hypotézy mohou vést k omylům, tj. k chybné interpretaci naměřených údajů. Abychom se vyhnuli možným zdrojům chyb, je třeba pro měření vytvořit relativně uzavřený, autonomní systém, čímž dojde k vyloučení nebo alespoň k oslabení řady vlivů a činitelů, které mohou ovlivnit interpretaci dat, a tak vytvořit podmínky pro </a:t>
            </a:r>
            <a:r>
              <a:rPr lang="en-GB" sz="2000" i="1" smtClean="0">
                <a:latin typeface="Arial" charset="0"/>
                <a:cs typeface="Arial" charset="0"/>
              </a:rPr>
              <a:t>kontrolovatelnost</a:t>
            </a:r>
            <a:r>
              <a:rPr lang="en-GB" sz="2000" smtClean="0">
                <a:latin typeface="Arial" charset="0"/>
                <a:cs typeface="Arial" charset="0"/>
              </a:rPr>
              <a:t> a </a:t>
            </a:r>
            <a:r>
              <a:rPr lang="en-GB" sz="2000" i="1" smtClean="0">
                <a:latin typeface="Arial" charset="0"/>
                <a:cs typeface="Arial" charset="0"/>
              </a:rPr>
              <a:t>reprodukovatelnost</a:t>
            </a:r>
            <a:r>
              <a:rPr lang="en-GB" sz="2000" smtClean="0">
                <a:latin typeface="Arial" charset="0"/>
                <a:cs typeface="Arial" charset="0"/>
              </a:rPr>
              <a:t> experimentálních pokusů.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Plánování</a:t>
            </a:r>
            <a:r>
              <a:rPr lang="en-GB" dirty="0" smtClean="0"/>
              <a:t> </a:t>
            </a:r>
            <a:r>
              <a:rPr lang="en-GB" dirty="0" err="1" smtClean="0"/>
              <a:t>experimentů</a:t>
            </a:r>
            <a:endParaRPr lang="en-GB" dirty="0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Times New Roman" pitchFamily="16" charset="0"/>
              </a:rPr>
              <a:t>zmenšit chybu experimentu a vylou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it vliv náhodných faktor</a:t>
            </a:r>
            <a:r>
              <a:rPr lang="en-GB" sz="2400" smtClean="0">
                <a:latin typeface="Arial" charset="0"/>
              </a:rPr>
              <a:t>ů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Times New Roman" pitchFamily="16" charset="0"/>
              </a:rPr>
              <a:t>zmenšit po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et pokus</a:t>
            </a:r>
            <a:r>
              <a:rPr lang="en-GB" sz="2400" smtClean="0">
                <a:latin typeface="Arial" charset="0"/>
              </a:rPr>
              <a:t>ů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a s po</a:t>
            </a:r>
            <a:r>
              <a:rPr lang="en-GB" sz="2400" smtClean="0">
                <a:latin typeface="Arial" charset="0"/>
              </a:rPr>
              <a:t>ž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adovanou p</a:t>
            </a:r>
            <a:r>
              <a:rPr lang="en-GB" sz="2400" smtClean="0">
                <a:latin typeface="Arial" charset="0"/>
              </a:rPr>
              <a:t>ř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esností získat objektivní odpov</a:t>
            </a:r>
            <a:r>
              <a:rPr lang="en-GB" sz="2400" smtClean="0">
                <a:latin typeface="Arial" charset="0"/>
              </a:rPr>
              <a:t>ěď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na kladené otázky;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Times New Roman" pitchFamily="16" charset="0"/>
              </a:rPr>
              <a:t>p</a:t>
            </a:r>
            <a:r>
              <a:rPr lang="en-GB" sz="2400" smtClean="0">
                <a:latin typeface="Arial" charset="0"/>
              </a:rPr>
              <a:t>ř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ijímat adekvátní </a:t>
            </a:r>
            <a:r>
              <a:rPr lang="en-GB" sz="2400" smtClean="0">
                <a:latin typeface="Arial" charset="0"/>
              </a:rPr>
              <a:t>ř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ešení podle p</a:t>
            </a:r>
            <a:r>
              <a:rPr lang="en-GB" sz="2400" smtClean="0">
                <a:latin typeface="Arial" charset="0"/>
              </a:rPr>
              <a:t>ř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esn</a:t>
            </a:r>
            <a:r>
              <a:rPr lang="en-GB" sz="2400" smtClean="0">
                <a:latin typeface="Arial" charset="0"/>
              </a:rPr>
              <a:t>ě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formulovaných pravidel.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92088" y="0"/>
            <a:ext cx="7308304" cy="14303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Metodologie</a:t>
            </a:r>
            <a:r>
              <a:rPr lang="en-GB" dirty="0" smtClean="0"/>
              <a:t> </a:t>
            </a:r>
            <a:r>
              <a:rPr lang="en-GB" dirty="0" err="1" smtClean="0"/>
              <a:t>plánování</a:t>
            </a:r>
            <a:r>
              <a:rPr lang="en-GB" dirty="0" smtClean="0"/>
              <a:t> </a:t>
            </a:r>
            <a:r>
              <a:rPr lang="en-GB" dirty="0" err="1" smtClean="0"/>
              <a:t>experimentů</a:t>
            </a:r>
            <a:endParaRPr lang="cs-CZ" dirty="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1392237"/>
            <a:ext cx="8458200" cy="5465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err="1" smtClean="0">
                <a:latin typeface="Arial" charset="0"/>
                <a:cs typeface="Arial" charset="0"/>
              </a:rPr>
              <a:t>opakované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pokusy</a:t>
            </a:r>
            <a:r>
              <a:rPr lang="en-GB" sz="28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>
                <a:latin typeface="Arial" charset="0"/>
                <a:cs typeface="Arial" charset="0"/>
              </a:rPr>
              <a:t>nutné</a:t>
            </a:r>
            <a:r>
              <a:rPr lang="en-GB" sz="2000" dirty="0" smtClean="0">
                <a:latin typeface="Arial" charset="0"/>
                <a:cs typeface="Arial" charset="0"/>
              </a:rPr>
              <a:t> pro </a:t>
            </a:r>
            <a:r>
              <a:rPr lang="en-GB" sz="2000" dirty="0" err="1" smtClean="0">
                <a:latin typeface="Arial" charset="0"/>
                <a:cs typeface="Arial" charset="0"/>
              </a:rPr>
              <a:t>vypočítání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eliminaci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chyb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experimentů</a:t>
            </a:r>
            <a:r>
              <a:rPr lang="en-GB" sz="2000" dirty="0" smtClean="0">
                <a:latin typeface="Arial" charset="0"/>
                <a:cs typeface="Arial" charset="0"/>
              </a:rPr>
              <a:t> (</a:t>
            </a:r>
            <a:r>
              <a:rPr lang="en-GB" sz="2000" dirty="0" err="1" smtClean="0">
                <a:latin typeface="Arial" charset="0"/>
                <a:cs typeface="Arial" charset="0"/>
              </a:rPr>
              <a:t>zachování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experimentální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situace</a:t>
            </a:r>
            <a:r>
              <a:rPr lang="en-GB" sz="2000" dirty="0" smtClean="0">
                <a:latin typeface="Arial" charset="0"/>
                <a:cs typeface="Arial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>
                <a:latin typeface="Arial" charset="0"/>
                <a:cs typeface="Arial" charset="0"/>
              </a:rPr>
              <a:t>nutné</a:t>
            </a:r>
            <a:r>
              <a:rPr lang="en-GB" sz="2000" dirty="0" smtClean="0">
                <a:latin typeface="Arial" charset="0"/>
                <a:cs typeface="Arial" charset="0"/>
              </a:rPr>
              <a:t> pro </a:t>
            </a:r>
            <a:r>
              <a:rPr lang="en-GB" sz="2000" dirty="0" err="1" smtClean="0">
                <a:latin typeface="Arial" charset="0"/>
                <a:cs typeface="Arial" charset="0"/>
              </a:rPr>
              <a:t>rozšíření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oblasti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použití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výsledků</a:t>
            </a:r>
            <a:r>
              <a:rPr lang="en-GB" sz="2000" dirty="0" smtClean="0">
                <a:latin typeface="Arial" charset="0"/>
                <a:cs typeface="Arial" charset="0"/>
              </a:rPr>
              <a:t> (</a:t>
            </a:r>
            <a:r>
              <a:rPr lang="en-GB" sz="2000" dirty="0" err="1" smtClean="0">
                <a:latin typeface="Arial" charset="0"/>
                <a:cs typeface="Arial" charset="0"/>
              </a:rPr>
              <a:t>různé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experimentální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situace</a:t>
            </a:r>
            <a:r>
              <a:rPr lang="en-GB" sz="2000" dirty="0" smtClean="0">
                <a:latin typeface="Arial" charset="0"/>
                <a:cs typeface="Arial" charset="0"/>
              </a:rPr>
              <a:t>)</a:t>
            </a:r>
            <a:r>
              <a:rPr lang="en-GB" sz="20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err="1" smtClean="0">
                <a:latin typeface="Arial" charset="0"/>
                <a:cs typeface="Arial" charset="0"/>
              </a:rPr>
              <a:t>použití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náhodného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výběru</a:t>
            </a:r>
            <a:r>
              <a:rPr lang="en-GB" sz="2400" b="1" dirty="0" smtClean="0">
                <a:latin typeface="Arial" charset="0"/>
                <a:cs typeface="Arial" charset="0"/>
              </a:rPr>
              <a:t> pro </a:t>
            </a:r>
            <a:r>
              <a:rPr lang="en-GB" sz="2400" b="1" dirty="0" err="1" smtClean="0">
                <a:latin typeface="Arial" charset="0"/>
                <a:cs typeface="Arial" charset="0"/>
              </a:rPr>
              <a:t>vyloučení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chyb</a:t>
            </a:r>
            <a:r>
              <a:rPr lang="en-GB" sz="28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Arial" charset="0"/>
              </a:rPr>
              <a:t>	</a:t>
            </a:r>
            <a:r>
              <a:rPr lang="en-GB" sz="2000" dirty="0" smtClean="0">
                <a:latin typeface="Arial" charset="0"/>
              </a:rPr>
              <a:t>!!! </a:t>
            </a:r>
            <a:r>
              <a:rPr lang="en-GB" sz="2000" dirty="0" smtClean="0">
                <a:latin typeface="Arial" charset="0"/>
                <a:cs typeface="Arial" charset="0"/>
              </a:rPr>
              <a:t>POZOR !!! - </a:t>
            </a:r>
            <a:r>
              <a:rPr lang="en-GB" sz="2000" dirty="0" err="1" smtClean="0">
                <a:latin typeface="Arial" charset="0"/>
                <a:cs typeface="Arial" charset="0"/>
              </a:rPr>
              <a:t>úplně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náhodná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struktura</a:t>
            </a:r>
            <a:r>
              <a:rPr lang="en-GB" sz="2000" dirty="0" smtClean="0">
                <a:latin typeface="Arial" charset="0"/>
                <a:cs typeface="Arial" charset="0"/>
              </a:rPr>
              <a:t> ale </a:t>
            </a:r>
            <a:r>
              <a:rPr lang="en-GB" sz="2000" dirty="0" err="1" smtClean="0">
                <a:latin typeface="Arial" charset="0"/>
                <a:cs typeface="Arial" charset="0"/>
              </a:rPr>
              <a:t>může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způsobit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velký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rozptyl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výsledků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vyvolaný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nekontrolovatelnými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faktory</a:t>
            </a:r>
            <a:r>
              <a:rPr lang="en-GB" sz="2000" dirty="0" smtClean="0">
                <a:latin typeface="Arial" charset="0"/>
                <a:cs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 err="1" smtClean="0">
                <a:latin typeface="Arial" charset="0"/>
                <a:cs typeface="Arial" charset="0"/>
              </a:rPr>
              <a:t>vytvoření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ekvivalentních</a:t>
            </a:r>
            <a:r>
              <a:rPr lang="en-GB" sz="2400" b="1" dirty="0" smtClean="0">
                <a:latin typeface="Arial" charset="0"/>
                <a:cs typeface="Arial" charset="0"/>
              </a:rPr>
              <a:t> (</a:t>
            </a:r>
            <a:r>
              <a:rPr lang="en-GB" sz="2400" b="1" dirty="0" err="1" smtClean="0">
                <a:latin typeface="Arial" charset="0"/>
                <a:cs typeface="Arial" charset="0"/>
              </a:rPr>
              <a:t>stejných</a:t>
            </a:r>
            <a:r>
              <a:rPr lang="en-GB" sz="2400" b="1" dirty="0" smtClean="0">
                <a:latin typeface="Arial" charset="0"/>
                <a:cs typeface="Arial" charset="0"/>
              </a:rPr>
              <a:t>) </a:t>
            </a:r>
            <a:r>
              <a:rPr lang="en-GB" sz="2400" b="1" dirty="0" err="1" smtClean="0">
                <a:latin typeface="Arial" charset="0"/>
                <a:cs typeface="Arial" charset="0"/>
              </a:rPr>
              <a:t>podmínek</a:t>
            </a:r>
            <a:r>
              <a:rPr lang="en-GB" sz="2400" b="1" dirty="0" smtClean="0">
                <a:latin typeface="Arial" charset="0"/>
                <a:cs typeface="Arial" charset="0"/>
              </a:rPr>
              <a:t> a </a:t>
            </a:r>
            <a:r>
              <a:rPr lang="en-GB" sz="2400" b="1" dirty="0" err="1" smtClean="0">
                <a:latin typeface="Arial" charset="0"/>
                <a:cs typeface="Arial" charset="0"/>
              </a:rPr>
              <a:t>vytvoření</a:t>
            </a:r>
            <a:r>
              <a:rPr lang="en-GB" sz="2400" b="1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latin typeface="Arial" charset="0"/>
                <a:cs typeface="Arial" charset="0"/>
              </a:rPr>
              <a:t>bloků</a:t>
            </a:r>
            <a:r>
              <a:rPr lang="en-GB" sz="2400" b="1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</a:rPr>
              <a:t>	</a:t>
            </a:r>
            <a:r>
              <a:rPr lang="en-GB" sz="2000" dirty="0" err="1" smtClean="0">
                <a:latin typeface="Arial" charset="0"/>
                <a:cs typeface="Arial" charset="0"/>
              </a:rPr>
              <a:t>nutné</a:t>
            </a:r>
            <a:r>
              <a:rPr lang="en-GB" sz="2000" dirty="0" smtClean="0">
                <a:latin typeface="Arial" charset="0"/>
                <a:cs typeface="Arial" charset="0"/>
              </a:rPr>
              <a:t> pro </a:t>
            </a:r>
            <a:r>
              <a:rPr lang="en-GB" sz="2000" dirty="0" err="1" smtClean="0">
                <a:latin typeface="Arial" charset="0"/>
                <a:cs typeface="Arial" charset="0"/>
              </a:rPr>
              <a:t>potlačení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vlivu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přirozené</a:t>
            </a:r>
            <a:r>
              <a:rPr lang="en-GB" sz="2000" dirty="0" smtClean="0">
                <a:latin typeface="Arial" charset="0"/>
                <a:cs typeface="Arial" charset="0"/>
              </a:rPr>
              <a:t> variability (</a:t>
            </a:r>
            <a:r>
              <a:rPr lang="en-GB" sz="2000" dirty="0" err="1" smtClean="0">
                <a:latin typeface="Arial" charset="0"/>
                <a:cs typeface="Arial" charset="0"/>
              </a:rPr>
              <a:t>vnějšího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vnitřního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prostředí</a:t>
            </a:r>
            <a:r>
              <a:rPr lang="en-GB" sz="2000" dirty="0" smtClean="0">
                <a:latin typeface="Arial" charset="0"/>
                <a:cs typeface="Arial" charset="0"/>
              </a:rPr>
              <a:t>)</a:t>
            </a:r>
            <a:r>
              <a:rPr lang="en-GB" sz="20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</a:rPr>
              <a:t>	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pro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zvýšení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citlivosti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rozd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lujeme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experimenty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do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blok</a:t>
            </a:r>
            <a:r>
              <a:rPr lang="en-GB" sz="2000" dirty="0" err="1" smtClean="0">
                <a:latin typeface="Arial" charset="0"/>
              </a:rPr>
              <a:t>ů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jak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z 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hlediska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charakteru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experimentálního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materiálu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tak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z 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hlediska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experimentálních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podmínek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;</a:t>
            </a:r>
            <a:r>
              <a:rPr lang="en-GB" sz="20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84784" y="18864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Definice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22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Arial" charset="0"/>
              </a:rPr>
              <a:t>L. von Bertalanffy: Systém je komplex vzájemně na sebe působících elementů ...</a:t>
            </a:r>
          </a:p>
          <a:p>
            <a:pPr algn="just" eaLnBrk="1" hangingPunct="1">
              <a:lnSpc>
                <a:spcPct val="100000"/>
              </a:lnSpc>
              <a:spcBef>
                <a:spcPts val="22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Arial" charset="0"/>
              </a:rPr>
              <a:t>R.L. Ackoff: Systém je soubor prvků a vazeb mezi nimi.</a:t>
            </a:r>
          </a:p>
          <a:p>
            <a:pPr algn="just" eaLnBrk="1" hangingPunct="1">
              <a:lnSpc>
                <a:spcPct val="100000"/>
              </a:lnSpc>
              <a:spcBef>
                <a:spcPts val="22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Arial" charset="0"/>
              </a:rPr>
              <a:t>G.J. Klir: Systém je uspořádání určitých komponent, vzájemně propojených v celek.</a:t>
            </a:r>
          </a:p>
          <a:p>
            <a:pPr eaLnBrk="1" hangingPunct="1">
              <a:lnSpc>
                <a:spcPct val="100000"/>
              </a:lnSpc>
              <a:spcBef>
                <a:spcPts val="22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Arial" charset="0"/>
                <a:cs typeface="Arial" charset="0"/>
              </a:rPr>
              <a:t>Systém </a:t>
            </a:r>
            <a:r>
              <a:rPr lang="en-GB" sz="2400" smtClean="0">
                <a:latin typeface="Brush Script MT" charset="0"/>
                <a:cs typeface="Times New Roman" pitchFamily="16" charset="0"/>
              </a:rPr>
              <a:t>S</a:t>
            </a:r>
            <a:r>
              <a:rPr lang="en-GB" sz="2400" smtClean="0">
                <a:latin typeface="Arial" charset="0"/>
                <a:cs typeface="Arial" charset="0"/>
              </a:rPr>
              <a:t> je dvojice množin </a:t>
            </a:r>
            <a:r>
              <a:rPr lang="en-GB" sz="2400" smtClean="0">
                <a:latin typeface="Brush Script MT" charset="0"/>
                <a:cs typeface="Times New Roman" pitchFamily="16" charset="0"/>
              </a:rPr>
              <a:t>S</a:t>
            </a:r>
            <a:r>
              <a:rPr lang="en-GB" sz="2400" smtClean="0">
                <a:latin typeface="Arial" charset="0"/>
                <a:cs typeface="Arial" charset="0"/>
              </a:rPr>
              <a:t> = (A,R), kde A = {a</a:t>
            </a:r>
            <a:r>
              <a:rPr lang="en-GB" sz="2400" baseline="-30000" smtClean="0">
                <a:latin typeface="Arial" charset="0"/>
                <a:cs typeface="Arial" charset="0"/>
              </a:rPr>
              <a:t>i</a:t>
            </a:r>
            <a:r>
              <a:rPr lang="en-GB" sz="2400" smtClean="0">
                <a:latin typeface="Arial" charset="0"/>
                <a:cs typeface="Arial" charset="0"/>
              </a:rPr>
              <a:t>} je množina prvků a R = {r</a:t>
            </a:r>
            <a:r>
              <a:rPr lang="en-GB" sz="2400" baseline="-30000" smtClean="0">
                <a:latin typeface="Arial" charset="0"/>
                <a:cs typeface="Arial" charset="0"/>
              </a:rPr>
              <a:t>ij</a:t>
            </a:r>
            <a:r>
              <a:rPr lang="en-GB" sz="2400" smtClean="0">
                <a:latin typeface="Arial" charset="0"/>
                <a:cs typeface="Arial" charset="0"/>
              </a:rPr>
              <a:t>} je množina vztahů (relací) mezi prvky a</a:t>
            </a:r>
            <a:r>
              <a:rPr lang="en-GB" sz="2400" baseline="-30000" smtClean="0">
                <a:latin typeface="Arial" charset="0"/>
                <a:cs typeface="Arial" charset="0"/>
              </a:rPr>
              <a:t>i</a:t>
            </a:r>
            <a:r>
              <a:rPr lang="en-GB" sz="2400" smtClean="0">
                <a:latin typeface="Arial" charset="0"/>
                <a:cs typeface="Arial" charset="0"/>
              </a:rPr>
              <a:t> a a</a:t>
            </a:r>
            <a:r>
              <a:rPr lang="en-GB" sz="2400" baseline="-30000" smtClean="0">
                <a:latin typeface="Arial" charset="0"/>
                <a:cs typeface="Arial" charset="0"/>
              </a:rPr>
              <a:t>j</a:t>
            </a:r>
            <a:r>
              <a:rPr lang="en-GB" sz="2400" smtClean="0">
                <a:latin typeface="Arial" charset="0"/>
                <a:cs typeface="Arial" charset="0"/>
              </a:rPr>
              <a:t>, která má jako celek určité vlastnosti.</a:t>
            </a:r>
            <a:r>
              <a:rPr lang="en-GB" sz="24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atributy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u="sng" smtClean="0">
                <a:latin typeface="Arial" charset="0"/>
                <a:cs typeface="Arial" charset="0"/>
              </a:rPr>
              <a:t>Struktura</a:t>
            </a:r>
            <a:r>
              <a:rPr lang="en-GB" sz="2800" smtClean="0">
                <a:latin typeface="Arial" charset="0"/>
                <a:cs typeface="Arial" charset="0"/>
              </a:rPr>
              <a:t> je dána množinou všech vazeb (vztahů, relací) mezi prvky a různými podsystémy daného systému.</a:t>
            </a:r>
          </a:p>
          <a:p>
            <a:pPr algn="just"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u="sng" smtClean="0">
                <a:latin typeface="Arial" charset="0"/>
                <a:cs typeface="Arial" charset="0"/>
              </a:rPr>
              <a:t>Chování</a:t>
            </a:r>
            <a:r>
              <a:rPr lang="en-GB" sz="2800" smtClean="0">
                <a:latin typeface="Arial" charset="0"/>
                <a:cs typeface="Arial" charset="0"/>
              </a:rPr>
              <a:t> je projevem dynamiky systému. (Dynamika je schopnost vyvolat změnu v systému, zejména jeho stavu. Dynamika je vlastností prvků systému, vazby jsou jejími iniciátory (vstupy), resp. nositeli důsledků (výstupy))</a:t>
            </a:r>
            <a:r>
              <a:rPr lang="en-GB" sz="28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Požadavky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 na cvičení</a:t>
            </a:r>
          </a:p>
          <a:p>
            <a:r>
              <a:rPr lang="cs-CZ" dirty="0" smtClean="0"/>
              <a:t>Odevzdání</a:t>
            </a:r>
            <a:r>
              <a:rPr lang="cs-CZ" baseline="0" dirty="0" smtClean="0"/>
              <a:t> všech úloh ze cvičení</a:t>
            </a:r>
          </a:p>
          <a:p>
            <a:r>
              <a:rPr lang="cs-CZ" baseline="0" dirty="0" smtClean="0"/>
              <a:t>Dobrá semestrální práce</a:t>
            </a:r>
          </a:p>
          <a:p>
            <a:r>
              <a:rPr lang="cs-CZ" baseline="0" dirty="0" smtClean="0"/>
              <a:t>Ústní (= vyhazovací) zkouška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372" y="0"/>
            <a:ext cx="8219256" cy="1008113"/>
          </a:xfrm>
        </p:spPr>
        <p:txBody>
          <a:bodyPr/>
          <a:lstStyle/>
          <a:p>
            <a:pPr algn="ctr"/>
            <a:r>
              <a:rPr lang="cs-CZ" dirty="0" smtClean="0"/>
              <a:t>Blokové schéma systému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491880" y="2348880"/>
            <a:ext cx="2808312" cy="2376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600" dirty="0" smtClean="0">
                <a:solidFill>
                  <a:srgbClr val="FF0000"/>
                </a:solidFill>
              </a:rPr>
              <a:t> S </a:t>
            </a:r>
            <a:endParaRPr lang="cs-CZ" sz="96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220072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X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724128" y="3247816"/>
            <a:ext cx="576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baseline="-25000" dirty="0" smtClean="0">
                <a:solidFill>
                  <a:srgbClr val="FF0000"/>
                </a:solidFill>
              </a:rPr>
              <a:t>1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cs-CZ" baseline="-25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aseline="-25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aseline="-25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baseline="-25000" dirty="0" err="1" smtClean="0">
                <a:solidFill>
                  <a:srgbClr val="FF0000"/>
                </a:solidFill>
              </a:rPr>
              <a:t>m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539552" y="1556792"/>
            <a:ext cx="2952328" cy="3096344"/>
            <a:chOff x="539552" y="1556792"/>
            <a:chExt cx="2952328" cy="3096344"/>
          </a:xfrm>
        </p:grpSpPr>
        <p:sp>
          <p:nvSpPr>
            <p:cNvPr id="27" name="TextovéPole 26"/>
            <p:cNvSpPr txBox="1"/>
            <p:nvPr/>
          </p:nvSpPr>
          <p:spPr>
            <a:xfrm>
              <a:off x="1115616" y="342900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u</a:t>
              </a:r>
              <a:endParaRPr lang="cs-CZ" b="1" dirty="0"/>
            </a:p>
          </p:txBody>
        </p:sp>
        <p:cxnSp>
          <p:nvCxnSpPr>
            <p:cNvPr id="29" name="Přímá spojovací šipka 28"/>
            <p:cNvCxnSpPr/>
            <p:nvPr/>
          </p:nvCxnSpPr>
          <p:spPr>
            <a:xfrm>
              <a:off x="2771800" y="2492896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šipka 29"/>
            <p:cNvCxnSpPr/>
            <p:nvPr/>
          </p:nvCxnSpPr>
          <p:spPr>
            <a:xfrm>
              <a:off x="2771800" y="2780928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šipka 30"/>
            <p:cNvCxnSpPr/>
            <p:nvPr/>
          </p:nvCxnSpPr>
          <p:spPr>
            <a:xfrm>
              <a:off x="2771800" y="4509120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2339752" y="226758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u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2339752" y="25649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u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2339752" y="42838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u</a:t>
              </a:r>
              <a:r>
                <a:rPr lang="cs-CZ" baseline="-25000" dirty="0" err="1" smtClean="0"/>
                <a:t>n</a:t>
              </a:r>
              <a:endParaRPr lang="cs-CZ" baseline="-25000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2492152" y="3203684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539552" y="1556792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/>
                <a:t>vstupy</a:t>
              </a:r>
              <a:endParaRPr lang="cs-CZ" i="1" dirty="0"/>
            </a:p>
          </p:txBody>
        </p:sp>
      </p:grpSp>
      <p:sp>
        <p:nvSpPr>
          <p:cNvPr id="45" name="TextovéPole 44"/>
          <p:cNvSpPr txBox="1"/>
          <p:nvPr/>
        </p:nvSpPr>
        <p:spPr>
          <a:xfrm>
            <a:off x="4572000" y="5013176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Stavové proměnné</a:t>
            </a:r>
            <a:endParaRPr lang="cs-CZ" i="1" dirty="0">
              <a:solidFill>
                <a:srgbClr val="FF0000"/>
              </a:solidFill>
            </a:endParaRPr>
          </a:p>
        </p:txBody>
      </p:sp>
      <p:grpSp>
        <p:nvGrpSpPr>
          <p:cNvPr id="49" name="Skupina 48"/>
          <p:cNvGrpSpPr/>
          <p:nvPr/>
        </p:nvGrpSpPr>
        <p:grpSpPr>
          <a:xfrm>
            <a:off x="6300192" y="1556792"/>
            <a:ext cx="1872208" cy="3177644"/>
            <a:chOff x="6300192" y="1556792"/>
            <a:chExt cx="1872208" cy="3177644"/>
          </a:xfrm>
        </p:grpSpPr>
        <p:sp>
          <p:nvSpPr>
            <p:cNvPr id="39" name="TextovéPole 38"/>
            <p:cNvSpPr txBox="1"/>
            <p:nvPr/>
          </p:nvSpPr>
          <p:spPr>
            <a:xfrm>
              <a:off x="7020272" y="234888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7020272" y="26462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grpSp>
          <p:nvGrpSpPr>
            <p:cNvPr id="48" name="Skupina 47"/>
            <p:cNvGrpSpPr/>
            <p:nvPr/>
          </p:nvGrpSpPr>
          <p:grpSpPr>
            <a:xfrm>
              <a:off x="6300192" y="1556792"/>
              <a:ext cx="1872208" cy="3177644"/>
              <a:chOff x="6300192" y="1556792"/>
              <a:chExt cx="1872208" cy="3177644"/>
            </a:xfrm>
          </p:grpSpPr>
          <p:sp>
            <p:nvSpPr>
              <p:cNvPr id="28" name="TextovéPole 27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32" name="Přímá spojovací šipka 31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ovací šipka 32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ovací šipka 33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ovéPole 40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44" name="TextovéPole 43"/>
              <p:cNvSpPr txBox="1"/>
              <p:nvPr/>
            </p:nvSpPr>
            <p:spPr>
              <a:xfrm>
                <a:off x="6876256" y="1556792"/>
                <a:ext cx="1013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i="1" dirty="0" smtClean="0"/>
                  <a:t>výstupy</a:t>
                </a:r>
                <a:endParaRPr lang="cs-CZ" i="1" dirty="0"/>
              </a:p>
            </p:txBody>
          </p:sp>
          <p:sp>
            <p:nvSpPr>
              <p:cNvPr id="47" name="TextovéPole 46"/>
              <p:cNvSpPr txBox="1"/>
              <p:nvPr/>
            </p:nvSpPr>
            <p:spPr>
              <a:xfrm>
                <a:off x="6516216" y="3212976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0"/>
      <p:bldP spid="4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bloků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Sériové</a:t>
            </a:r>
          </a:p>
          <a:p>
            <a:r>
              <a:rPr lang="cs-CZ" dirty="0" smtClean="0"/>
              <a:t>Paralelní</a:t>
            </a:r>
          </a:p>
          <a:p>
            <a:r>
              <a:rPr lang="cs-CZ" dirty="0" smtClean="0"/>
              <a:t>Zpětná vazba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Průběh hodnoty</a:t>
            </a:r>
          </a:p>
          <a:p>
            <a:r>
              <a:rPr lang="cs-CZ" dirty="0" smtClean="0"/>
              <a:t>Vizualizace, animace</a:t>
            </a:r>
          </a:p>
          <a:p>
            <a:endParaRPr lang="cs-CZ" dirty="0" smtClean="0"/>
          </a:p>
          <a:p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Intuitivní</a:t>
            </a:r>
          </a:p>
          <a:p>
            <a:pPr lvl="1"/>
            <a:r>
              <a:rPr lang="cs-CZ" dirty="0" smtClean="0"/>
              <a:t>Statistické</a:t>
            </a:r>
          </a:p>
          <a:p>
            <a:pPr lvl="1"/>
            <a:r>
              <a:rPr lang="cs-CZ" dirty="0" smtClean="0"/>
              <a:t>Automatické (optimalizace)</a:t>
            </a:r>
          </a:p>
          <a:p>
            <a:pPr lvl="1"/>
            <a:r>
              <a:rPr lang="cs-CZ" dirty="0" smtClean="0"/>
              <a:t>Porovnání s měřením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-387424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atributy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3717032"/>
            <a:ext cx="8458200" cy="424847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u="sng" dirty="0" err="1" smtClean="0">
                <a:latin typeface="Arial" charset="0"/>
                <a:cs typeface="Arial" charset="0"/>
              </a:rPr>
              <a:t>Okolí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 je </a:t>
            </a:r>
            <a:r>
              <a:rPr lang="en-GB" sz="2000" dirty="0" err="1" smtClean="0">
                <a:latin typeface="Arial" charset="0"/>
                <a:cs typeface="Arial" charset="0"/>
              </a:rPr>
              <a:t>tvořeno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množinou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prvků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latin typeface="Arial" charset="0"/>
                <a:cs typeface="Arial" charset="0"/>
              </a:rPr>
              <a:t>které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nejsou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součástí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daného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, ale </a:t>
            </a:r>
            <a:r>
              <a:rPr lang="en-GB" sz="2000" dirty="0" err="1" smtClean="0">
                <a:latin typeface="Arial" charset="0"/>
                <a:cs typeface="Arial" charset="0"/>
              </a:rPr>
              <a:t>jsou</a:t>
            </a:r>
            <a:r>
              <a:rPr lang="en-GB" sz="2000" dirty="0" smtClean="0">
                <a:latin typeface="Arial" charset="0"/>
                <a:cs typeface="Arial" charset="0"/>
              </a:rPr>
              <a:t> s </a:t>
            </a:r>
            <a:r>
              <a:rPr lang="en-GB" sz="2000" dirty="0" err="1" smtClean="0">
                <a:latin typeface="Arial" charset="0"/>
                <a:cs typeface="Arial" charset="0"/>
              </a:rPr>
              <a:t>ním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významně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svázány</a:t>
            </a:r>
            <a:r>
              <a:rPr lang="en-GB" sz="2000" dirty="0" smtClean="0">
                <a:latin typeface="Arial" charset="0"/>
                <a:cs typeface="Arial" charset="0"/>
              </a:rPr>
              <a:t>. </a:t>
            </a:r>
            <a:r>
              <a:rPr lang="en-GB" sz="2000" dirty="0" err="1" smtClean="0">
                <a:latin typeface="Arial" charset="0"/>
                <a:cs typeface="Arial" charset="0"/>
              </a:rPr>
              <a:t>Systém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jeho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jsou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jednak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objektivní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skutečností</a:t>
            </a:r>
            <a:r>
              <a:rPr lang="en-GB" sz="2000" dirty="0" smtClean="0">
                <a:latin typeface="Arial" charset="0"/>
                <a:cs typeface="Arial" charset="0"/>
              </a:rPr>
              <a:t>, ale </a:t>
            </a:r>
            <a:r>
              <a:rPr lang="en-GB" sz="2000" dirty="0" err="1" smtClean="0">
                <a:latin typeface="Arial" charset="0"/>
                <a:cs typeface="Arial" charset="0"/>
              </a:rPr>
              <a:t>jsou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dány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subjektvině</a:t>
            </a:r>
            <a:r>
              <a:rPr lang="en-GB" sz="2000" dirty="0" smtClean="0">
                <a:latin typeface="Arial" charset="0"/>
                <a:cs typeface="Arial" charset="0"/>
              </a:rPr>
              <a:t>, v </a:t>
            </a:r>
            <a:r>
              <a:rPr lang="en-GB" sz="2000" dirty="0" err="1" smtClean="0">
                <a:latin typeface="Arial" charset="0"/>
                <a:cs typeface="Arial" charset="0"/>
              </a:rPr>
              <a:t>závislosti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na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osobě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zkoumající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na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účelu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zkoumání</a:t>
            </a:r>
            <a:r>
              <a:rPr lang="en-GB" sz="20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lnSpc>
                <a:spcPct val="3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err="1" smtClean="0">
                <a:latin typeface="Arial" charset="0"/>
                <a:cs typeface="Arial" charset="0"/>
              </a:rPr>
              <a:t>Veličiny</a:t>
            </a:r>
            <a:r>
              <a:rPr lang="en-GB" sz="2000" dirty="0" smtClean="0">
                <a:latin typeface="Arial" charset="0"/>
                <a:cs typeface="Arial" charset="0"/>
              </a:rPr>
              <a:t> (</a:t>
            </a:r>
            <a:r>
              <a:rPr lang="en-GB" sz="2000" dirty="0" err="1" smtClean="0">
                <a:latin typeface="Arial" charset="0"/>
                <a:cs typeface="Arial" charset="0"/>
              </a:rPr>
              <a:t>vazby</a:t>
            </a:r>
            <a:r>
              <a:rPr lang="en-GB" sz="2000" dirty="0" smtClean="0">
                <a:latin typeface="Arial" charset="0"/>
                <a:cs typeface="Arial" charset="0"/>
              </a:rPr>
              <a:t>), </a:t>
            </a:r>
            <a:r>
              <a:rPr lang="en-GB" sz="2000" dirty="0" err="1" smtClean="0">
                <a:latin typeface="Arial" charset="0"/>
                <a:cs typeface="Arial" charset="0"/>
              </a:rPr>
              <a:t>které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zprostředkovávají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vliv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na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jsou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vstupy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vnější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projevy</a:t>
            </a:r>
            <a:r>
              <a:rPr lang="en-GB" sz="2000" dirty="0" smtClean="0">
                <a:latin typeface="Arial" charset="0"/>
                <a:cs typeface="Arial" charset="0"/>
              </a:rPr>
              <a:t> (</a:t>
            </a:r>
            <a:r>
              <a:rPr lang="en-GB" sz="2000" dirty="0" err="1" smtClean="0">
                <a:latin typeface="Arial" charset="0"/>
                <a:cs typeface="Arial" charset="0"/>
              </a:rPr>
              <a:t>vazby</a:t>
            </a:r>
            <a:r>
              <a:rPr lang="en-GB" sz="2000" dirty="0" smtClean="0">
                <a:latin typeface="Arial" charset="0"/>
                <a:cs typeface="Arial" charset="0"/>
              </a:rPr>
              <a:t>)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latin typeface="Arial" charset="0"/>
                <a:cs typeface="Arial" charset="0"/>
              </a:rPr>
              <a:t>které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reprezentují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jeho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vliv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na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latin typeface="Arial" charset="0"/>
                <a:cs typeface="Arial" charset="0"/>
              </a:rPr>
              <a:t>jsou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výstupy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. </a:t>
            </a:r>
            <a:r>
              <a:rPr lang="en-GB" sz="2000" dirty="0" err="1" smtClean="0">
                <a:latin typeface="Arial" charset="0"/>
                <a:cs typeface="Arial" charset="0"/>
              </a:rPr>
              <a:t>Prvek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latin typeface="Arial" charset="0"/>
                <a:cs typeface="Arial" charset="0"/>
              </a:rPr>
              <a:t>který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má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vazbu</a:t>
            </a:r>
            <a:r>
              <a:rPr lang="en-GB" sz="2000" dirty="0" smtClean="0">
                <a:latin typeface="Arial" charset="0"/>
                <a:cs typeface="Arial" charset="0"/>
              </a:rPr>
              <a:t> s </a:t>
            </a:r>
            <a:r>
              <a:rPr lang="en-GB" sz="2000" dirty="0" err="1" smtClean="0">
                <a:latin typeface="Arial" charset="0"/>
                <a:cs typeface="Arial" charset="0"/>
              </a:rPr>
              <a:t>okolím</a:t>
            </a:r>
            <a:r>
              <a:rPr lang="en-GB" sz="2000" dirty="0" smtClean="0">
                <a:latin typeface="Arial" charset="0"/>
                <a:cs typeface="Arial" charset="0"/>
              </a:rPr>
              <a:t> (</a:t>
            </a:r>
            <a:r>
              <a:rPr lang="en-GB" sz="2000" dirty="0" err="1" smtClean="0">
                <a:latin typeface="Arial" charset="0"/>
                <a:cs typeface="Arial" charset="0"/>
              </a:rPr>
              <a:t>vstupní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nebo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výstupní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nebo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vstupní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výstupní</a:t>
            </a:r>
            <a:r>
              <a:rPr lang="en-GB" sz="2000" dirty="0" smtClean="0">
                <a:latin typeface="Arial" charset="0"/>
                <a:cs typeface="Arial" charset="0"/>
              </a:rPr>
              <a:t>) </a:t>
            </a:r>
            <a:r>
              <a:rPr lang="en-GB" sz="2000" dirty="0" err="1" smtClean="0">
                <a:latin typeface="Arial" charset="0"/>
                <a:cs typeface="Arial" charset="0"/>
              </a:rPr>
              <a:t>nazýváme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hraničním</a:t>
            </a:r>
            <a:r>
              <a:rPr lang="en-GB" sz="2000" u="sng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prvkem</a:t>
            </a:r>
            <a:r>
              <a:rPr lang="en-GB" sz="2000" u="sng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množinu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všech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hraničních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prvků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nazýváme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hranice</a:t>
            </a:r>
            <a:r>
              <a:rPr lang="en-GB" sz="2000" u="sng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systému</a:t>
            </a:r>
            <a:r>
              <a:rPr lang="en-GB" sz="20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lnSpc>
                <a:spcPct val="3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latin typeface="Arial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115616" y="692696"/>
            <a:ext cx="7056784" cy="2466856"/>
            <a:chOff x="1115616" y="692696"/>
            <a:chExt cx="7056784" cy="2466856"/>
          </a:xfrm>
        </p:grpSpPr>
        <p:grpSp>
          <p:nvGrpSpPr>
            <p:cNvPr id="5" name="Skupina 22"/>
            <p:cNvGrpSpPr/>
            <p:nvPr/>
          </p:nvGrpSpPr>
          <p:grpSpPr>
            <a:xfrm>
              <a:off x="1115616" y="692696"/>
              <a:ext cx="7056784" cy="2466856"/>
              <a:chOff x="1115616" y="2267580"/>
              <a:chExt cx="7056784" cy="2466856"/>
            </a:xfrm>
          </p:grpSpPr>
          <p:sp>
            <p:nvSpPr>
              <p:cNvPr id="7" name="Obdélník 6"/>
              <p:cNvSpPr/>
              <p:nvPr/>
            </p:nvSpPr>
            <p:spPr>
              <a:xfrm>
                <a:off x="3491880" y="2348880"/>
                <a:ext cx="2808312" cy="237626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cs-CZ" sz="9600" dirty="0" smtClean="0">
                    <a:solidFill>
                      <a:srgbClr val="FF0000"/>
                    </a:solidFill>
                  </a:rPr>
                  <a:t> S </a:t>
                </a:r>
                <a:endParaRPr lang="cs-CZ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5220072" y="371703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X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1115616" y="34290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u</a:t>
                </a:r>
                <a:endParaRPr lang="cs-CZ" b="1" dirty="0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11" name="Přímá spojovací šipka 10"/>
              <p:cNvCxnSpPr/>
              <p:nvPr/>
            </p:nvCxnSpPr>
            <p:spPr>
              <a:xfrm>
                <a:off x="2771800" y="2492896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šipka 11"/>
              <p:cNvCxnSpPr/>
              <p:nvPr/>
            </p:nvCxnSpPr>
            <p:spPr>
              <a:xfrm>
                <a:off x="2771800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šipka 12"/>
              <p:cNvCxnSpPr/>
              <p:nvPr/>
            </p:nvCxnSpPr>
            <p:spPr>
              <a:xfrm>
                <a:off x="2771800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šipka 13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šipka 14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2339752" y="22675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2339752" y="25649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2339752" y="42838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u</a:t>
                </a:r>
                <a:r>
                  <a:rPr lang="cs-CZ" baseline="-25000" dirty="0" err="1" smtClean="0"/>
                  <a:t>n</a:t>
                </a:r>
                <a:endParaRPr lang="cs-CZ" baseline="-25000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5724128" y="3247816"/>
                <a:ext cx="5760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err="1" smtClean="0">
                    <a:solidFill>
                      <a:srgbClr val="FF0000"/>
                    </a:solidFill>
                  </a:rPr>
                  <a:t>m</a:t>
                </a:r>
                <a:endParaRPr lang="cs-CZ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7020272" y="23488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7020272" y="26462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2492152" y="3203684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  <p:sp>
          <p:nvSpPr>
            <p:cNvPr id="6" name="TextovéPole 5"/>
            <p:cNvSpPr txBox="1"/>
            <p:nvPr/>
          </p:nvSpPr>
          <p:spPr>
            <a:xfrm>
              <a:off x="6516216" y="1628800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-387424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atributy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3645024"/>
            <a:ext cx="8458200" cy="1440160"/>
          </a:xfrm>
        </p:spPr>
        <p:txBody>
          <a:bodyPr/>
          <a:lstStyle/>
          <a:p>
            <a:pPr algn="just" eaLnBrk="1" hangingPunct="1">
              <a:lnSpc>
                <a:spcPct val="3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u="sng" dirty="0" err="1" smtClean="0">
                <a:latin typeface="Arial" charset="0"/>
                <a:cs typeface="Arial" charset="0"/>
              </a:rPr>
              <a:t>Otevřený</a:t>
            </a:r>
            <a:r>
              <a:rPr lang="en-GB" sz="2000" u="sng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systém</a:t>
            </a:r>
            <a:r>
              <a:rPr lang="en-GB" sz="2000" dirty="0" smtClean="0">
                <a:latin typeface="Arial" charset="0"/>
                <a:cs typeface="Arial" charset="0"/>
              </a:rPr>
              <a:t> je </a:t>
            </a:r>
            <a:r>
              <a:rPr lang="en-GB" sz="2000" dirty="0" err="1" smtClean="0">
                <a:latin typeface="Arial" charset="0"/>
                <a:cs typeface="Arial" charset="0"/>
              </a:rPr>
              <a:t>takový</a:t>
            </a:r>
            <a:r>
              <a:rPr lang="en-GB" sz="2000" dirty="0" smtClean="0">
                <a:latin typeface="Arial" charset="0"/>
                <a:cs typeface="Arial" charset="0"/>
              </a:rPr>
              <a:t>, u </a:t>
            </a:r>
            <a:r>
              <a:rPr lang="en-GB" sz="2000" dirty="0" err="1" smtClean="0">
                <a:latin typeface="Arial" charset="0"/>
                <a:cs typeface="Arial" charset="0"/>
              </a:rPr>
              <a:t>něhož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dochází</a:t>
            </a:r>
            <a:r>
              <a:rPr lang="en-GB" sz="2000" dirty="0" smtClean="0">
                <a:latin typeface="Arial" charset="0"/>
                <a:cs typeface="Arial" charset="0"/>
              </a:rPr>
              <a:t> k </a:t>
            </a:r>
            <a:r>
              <a:rPr lang="en-GB" sz="2000" dirty="0" err="1" smtClean="0">
                <a:latin typeface="Arial" charset="0"/>
                <a:cs typeface="Arial" charset="0"/>
              </a:rPr>
              <a:t>energetické</a:t>
            </a:r>
            <a:r>
              <a:rPr lang="en-GB" sz="2000" dirty="0" smtClean="0">
                <a:latin typeface="Arial" charset="0"/>
                <a:cs typeface="Arial" charset="0"/>
              </a:rPr>
              <a:t> a </a:t>
            </a:r>
            <a:r>
              <a:rPr lang="en-GB" sz="2000" dirty="0" err="1" smtClean="0">
                <a:latin typeface="Arial" charset="0"/>
                <a:cs typeface="Arial" charset="0"/>
              </a:rPr>
              <a:t>informační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výměně</a:t>
            </a:r>
            <a:r>
              <a:rPr lang="en-GB" sz="2000" dirty="0" smtClean="0">
                <a:latin typeface="Arial" charset="0"/>
                <a:cs typeface="Arial" charset="0"/>
              </a:rPr>
              <a:t> s </a:t>
            </a:r>
            <a:r>
              <a:rPr lang="en-GB" sz="2000" dirty="0" err="1" smtClean="0">
                <a:latin typeface="Arial" charset="0"/>
                <a:cs typeface="Arial" charset="0"/>
              </a:rPr>
              <a:t>jeho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okolím</a:t>
            </a:r>
            <a:r>
              <a:rPr lang="en-GB" sz="2000" dirty="0" smtClean="0">
                <a:latin typeface="Arial" charset="0"/>
                <a:cs typeface="Arial" charset="0"/>
              </a:rPr>
              <a:t>.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Uzavřený</a:t>
            </a:r>
            <a:r>
              <a:rPr lang="en-GB" sz="2000" u="sng" dirty="0" smtClean="0">
                <a:latin typeface="Arial" charset="0"/>
                <a:cs typeface="Arial" charset="0"/>
              </a:rPr>
              <a:t> </a:t>
            </a:r>
            <a:r>
              <a:rPr lang="en-GB" sz="2000" u="sng" dirty="0" err="1" smtClean="0">
                <a:latin typeface="Arial" charset="0"/>
                <a:cs typeface="Arial" charset="0"/>
              </a:rPr>
              <a:t>systém</a:t>
            </a:r>
            <a:r>
              <a:rPr lang="en-GB" sz="2000" dirty="0" smtClean="0">
                <a:latin typeface="Arial" charset="0"/>
                <a:cs typeface="Arial" charset="0"/>
              </a:rPr>
              <a:t> je </a:t>
            </a:r>
            <a:r>
              <a:rPr lang="en-GB" sz="2000" dirty="0" err="1" smtClean="0">
                <a:latin typeface="Arial" charset="0"/>
                <a:cs typeface="Arial" charset="0"/>
              </a:rPr>
              <a:t>naopak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vůči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svému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zcela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izolován</a:t>
            </a:r>
            <a:r>
              <a:rPr lang="en-GB" sz="2000" dirty="0" smtClean="0">
                <a:latin typeface="Arial" charset="0"/>
                <a:cs typeface="Arial" charset="0"/>
              </a:rPr>
              <a:t>, </a:t>
            </a:r>
            <a:r>
              <a:rPr lang="en-GB" sz="2000" dirty="0" err="1" smtClean="0">
                <a:latin typeface="Arial" charset="0"/>
                <a:cs typeface="Arial" charset="0"/>
              </a:rPr>
              <a:t>nemá</a:t>
            </a:r>
            <a:r>
              <a:rPr lang="en-GB" sz="2000" dirty="0" smtClean="0">
                <a:latin typeface="Arial" charset="0"/>
                <a:cs typeface="Arial" charset="0"/>
              </a:rPr>
              <a:t> se </a:t>
            </a:r>
            <a:r>
              <a:rPr lang="en-GB" sz="2000" dirty="0" err="1" smtClean="0">
                <a:latin typeface="Arial" charset="0"/>
                <a:cs typeface="Arial" charset="0"/>
              </a:rPr>
              <a:t>svým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okolím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žádné</a:t>
            </a:r>
            <a:r>
              <a:rPr lang="en-GB" sz="2000" dirty="0" smtClean="0">
                <a:latin typeface="Arial" charset="0"/>
                <a:cs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Arial" charset="0"/>
              </a:rPr>
              <a:t>vazby</a:t>
            </a:r>
            <a:r>
              <a:rPr lang="en-GB" sz="2000" dirty="0" smtClean="0">
                <a:latin typeface="Arial" charset="0"/>
                <a:cs typeface="Arial" charset="0"/>
              </a:rPr>
              <a:t>. </a:t>
            </a:r>
          </a:p>
        </p:txBody>
      </p:sp>
      <p:grpSp>
        <p:nvGrpSpPr>
          <p:cNvPr id="2" name="Skupina 3"/>
          <p:cNvGrpSpPr/>
          <p:nvPr/>
        </p:nvGrpSpPr>
        <p:grpSpPr>
          <a:xfrm>
            <a:off x="1115616" y="692696"/>
            <a:ext cx="7056784" cy="2466856"/>
            <a:chOff x="1115616" y="692696"/>
            <a:chExt cx="7056784" cy="2466856"/>
          </a:xfrm>
        </p:grpSpPr>
        <p:grpSp>
          <p:nvGrpSpPr>
            <p:cNvPr id="3" name="Skupina 22"/>
            <p:cNvGrpSpPr/>
            <p:nvPr/>
          </p:nvGrpSpPr>
          <p:grpSpPr>
            <a:xfrm>
              <a:off x="1115616" y="692696"/>
              <a:ext cx="7056784" cy="2466856"/>
              <a:chOff x="1115616" y="2267580"/>
              <a:chExt cx="7056784" cy="2466856"/>
            </a:xfrm>
          </p:grpSpPr>
          <p:sp>
            <p:nvSpPr>
              <p:cNvPr id="7" name="Obdélník 6"/>
              <p:cNvSpPr/>
              <p:nvPr/>
            </p:nvSpPr>
            <p:spPr>
              <a:xfrm>
                <a:off x="3491880" y="2348880"/>
                <a:ext cx="2808312" cy="237626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cs-CZ" sz="9600" dirty="0" smtClean="0">
                    <a:solidFill>
                      <a:srgbClr val="FF0000"/>
                    </a:solidFill>
                  </a:rPr>
                  <a:t> S </a:t>
                </a:r>
                <a:endParaRPr lang="cs-CZ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5220072" y="371703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X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1115616" y="34290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u</a:t>
                </a:r>
                <a:endParaRPr lang="cs-CZ" b="1" dirty="0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11" name="Přímá spojovací šipka 10"/>
              <p:cNvCxnSpPr/>
              <p:nvPr/>
            </p:nvCxnSpPr>
            <p:spPr>
              <a:xfrm>
                <a:off x="2771800" y="2492896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šipka 11"/>
              <p:cNvCxnSpPr/>
              <p:nvPr/>
            </p:nvCxnSpPr>
            <p:spPr>
              <a:xfrm>
                <a:off x="2771800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šipka 12"/>
              <p:cNvCxnSpPr/>
              <p:nvPr/>
            </p:nvCxnSpPr>
            <p:spPr>
              <a:xfrm>
                <a:off x="2771800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šipka 13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šipka 14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2339752" y="22675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2339752" y="25649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2339752" y="42838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u</a:t>
                </a:r>
                <a:r>
                  <a:rPr lang="cs-CZ" baseline="-25000" dirty="0" err="1" smtClean="0"/>
                  <a:t>n</a:t>
                </a:r>
                <a:endParaRPr lang="cs-CZ" baseline="-25000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5724128" y="3247816"/>
                <a:ext cx="5760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err="1" smtClean="0">
                    <a:solidFill>
                      <a:srgbClr val="FF0000"/>
                    </a:solidFill>
                  </a:rPr>
                  <a:t>m</a:t>
                </a:r>
                <a:endParaRPr lang="cs-CZ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7020272" y="23488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7020272" y="26462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2492152" y="3203684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  <p:sp>
          <p:nvSpPr>
            <p:cNvPr id="6" name="TextovéPole 5"/>
            <p:cNvSpPr txBox="1"/>
            <p:nvPr/>
          </p:nvSpPr>
          <p:spPr>
            <a:xfrm>
              <a:off x="6516216" y="1628800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atributy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 smtClean="0">
                <a:latin typeface="Arial" charset="0"/>
                <a:cs typeface="Arial" charset="0"/>
              </a:rPr>
              <a:t>Stav</a:t>
            </a:r>
            <a:r>
              <a:rPr lang="en-GB" sz="2400" u="sng" dirty="0" smtClean="0">
                <a:latin typeface="Arial" charset="0"/>
                <a:cs typeface="Arial" charset="0"/>
              </a:rPr>
              <a:t> </a:t>
            </a:r>
            <a:r>
              <a:rPr lang="en-GB" sz="2400" u="sng" dirty="0" err="1" smtClean="0">
                <a:latin typeface="Arial" charset="0"/>
                <a:cs typeface="Arial" charset="0"/>
              </a:rPr>
              <a:t>systému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</a:rPr>
              <a:t>- </a:t>
            </a:r>
            <a:r>
              <a:rPr lang="en-GB" sz="2400" dirty="0" err="1" smtClean="0">
                <a:latin typeface="Arial" charset="0"/>
                <a:cs typeface="Arial" charset="0"/>
              </a:rPr>
              <a:t>souhrn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přesně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definovaných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podmínek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nebo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vlastností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daného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které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lze</a:t>
            </a:r>
            <a:r>
              <a:rPr lang="en-GB" sz="2400" dirty="0" smtClean="0">
                <a:latin typeface="Arial" charset="0"/>
                <a:cs typeface="Arial" charset="0"/>
              </a:rPr>
              <a:t> v </a:t>
            </a:r>
            <a:r>
              <a:rPr lang="en-GB" sz="2400" dirty="0" err="1" smtClean="0">
                <a:latin typeface="Arial" charset="0"/>
                <a:cs typeface="Arial" charset="0"/>
              </a:rPr>
              <a:t>daném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časovém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okamžiku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rozpoznat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r>
              <a:rPr lang="en-GB" sz="2400" dirty="0" err="1" smtClean="0">
                <a:latin typeface="Arial" charset="0"/>
                <a:cs typeface="Arial" charset="0"/>
              </a:rPr>
              <a:t>Stavu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lze</a:t>
            </a:r>
            <a:r>
              <a:rPr lang="en-GB" sz="2400" dirty="0" smtClean="0">
                <a:latin typeface="Arial" charset="0"/>
                <a:cs typeface="Arial" charset="0"/>
              </a:rPr>
              <a:t> v </a:t>
            </a:r>
            <a:r>
              <a:rPr lang="en-GB" sz="2400" dirty="0" err="1" smtClean="0">
                <a:latin typeface="Arial" charset="0"/>
                <a:cs typeface="Arial" charset="0"/>
              </a:rPr>
              <a:t>libovolném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časovém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okamžiku</a:t>
            </a:r>
            <a:r>
              <a:rPr lang="en-GB" sz="2400" dirty="0" smtClean="0">
                <a:latin typeface="Arial" charset="0"/>
                <a:cs typeface="Arial" charset="0"/>
              </a:rPr>
              <a:t> t (z </a:t>
            </a:r>
            <a:r>
              <a:rPr lang="en-GB" sz="2400" dirty="0" err="1" smtClean="0">
                <a:latin typeface="Arial" charset="0"/>
                <a:cs typeface="Arial" charset="0"/>
              </a:rPr>
              <a:t>nějakého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zvoleného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časového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intervalu</a:t>
            </a:r>
            <a:r>
              <a:rPr lang="en-GB" sz="2400" dirty="0" smtClean="0">
                <a:latin typeface="Arial" charset="0"/>
                <a:cs typeface="Arial" charset="0"/>
              </a:rPr>
              <a:t>) </a:t>
            </a:r>
            <a:r>
              <a:rPr lang="en-GB" sz="2400" dirty="0" err="1" smtClean="0">
                <a:latin typeface="Arial" charset="0"/>
                <a:cs typeface="Arial" charset="0"/>
              </a:rPr>
              <a:t>přiřadit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vektor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hodnot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(t) </a:t>
            </a:r>
            <a:r>
              <a:rPr lang="en-GB" sz="2400" dirty="0" smtClean="0">
                <a:solidFill>
                  <a:srgbClr val="FF0000"/>
                </a:solidFill>
                <a:latin typeface="Symbol" pitchFamily="16" charset="2"/>
                <a:cs typeface="Times New Roman" pitchFamily="16" charset="0"/>
              </a:rPr>
              <a:t>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 </a:t>
            </a:r>
            <a:r>
              <a:rPr lang="en-GB" sz="2400" dirty="0" smtClean="0">
                <a:solidFill>
                  <a:srgbClr val="FF0000"/>
                </a:solidFill>
                <a:latin typeface="Symbol" pitchFamily="16" charset="2"/>
                <a:cs typeface="Times New Roman" pitchFamily="16" charset="0"/>
              </a:rPr>
              <a:t>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který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nazýváme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stavovým</a:t>
            </a:r>
            <a:r>
              <a:rPr lang="en-GB" sz="2400" i="1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vektorem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složky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GB" sz="2400" baseline="-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vektoru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nazýváme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stavovými</a:t>
            </a:r>
            <a:r>
              <a:rPr lang="en-GB" sz="2400" i="1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veličinami</a:t>
            </a:r>
            <a:r>
              <a:rPr lang="en-GB" sz="2400" dirty="0" smtClean="0">
                <a:latin typeface="Arial" charset="0"/>
                <a:cs typeface="Arial" charset="0"/>
              </a:rPr>
              <a:t> (</a:t>
            </a:r>
            <a:r>
              <a:rPr lang="en-GB" sz="2400" dirty="0" err="1" smtClean="0">
                <a:latin typeface="Arial" charset="0"/>
                <a:cs typeface="Arial" charset="0"/>
              </a:rPr>
              <a:t>proměnnými</a:t>
            </a:r>
            <a:r>
              <a:rPr lang="en-GB" sz="2400" dirty="0" smtClean="0">
                <a:latin typeface="Arial" charset="0"/>
                <a:cs typeface="Arial" charset="0"/>
              </a:rPr>
              <a:t>) a </a:t>
            </a:r>
            <a:r>
              <a:rPr lang="en-GB" sz="2400" dirty="0" err="1" smtClean="0">
                <a:latin typeface="Arial" charset="0"/>
                <a:cs typeface="Arial" charset="0"/>
              </a:rPr>
              <a:t>prostor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Symbol" pitchFamily="16" charset="2"/>
                <a:cs typeface="Times New Roman" pitchFamily="16" charset="0"/>
              </a:rPr>
              <a:t>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všech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možných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hodnot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stavových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veličin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nazýváme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stavovým</a:t>
            </a:r>
            <a:r>
              <a:rPr lang="en-GB" sz="24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prostorem</a:t>
            </a:r>
            <a:r>
              <a:rPr lang="en-GB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42" name="Skupina 41"/>
          <p:cNvGrpSpPr/>
          <p:nvPr/>
        </p:nvGrpSpPr>
        <p:grpSpPr>
          <a:xfrm>
            <a:off x="1115616" y="1322184"/>
            <a:ext cx="7056784" cy="2466856"/>
            <a:chOff x="1115616" y="692696"/>
            <a:chExt cx="7056784" cy="2466856"/>
          </a:xfrm>
        </p:grpSpPr>
        <p:grpSp>
          <p:nvGrpSpPr>
            <p:cNvPr id="2" name="Skupina 22"/>
            <p:cNvGrpSpPr/>
            <p:nvPr/>
          </p:nvGrpSpPr>
          <p:grpSpPr>
            <a:xfrm>
              <a:off x="1115616" y="692696"/>
              <a:ext cx="7056784" cy="2466856"/>
              <a:chOff x="1115616" y="2267580"/>
              <a:chExt cx="7056784" cy="2466856"/>
            </a:xfrm>
          </p:grpSpPr>
          <p:sp>
            <p:nvSpPr>
              <p:cNvPr id="24" name="Obdélník 23"/>
              <p:cNvSpPr/>
              <p:nvPr/>
            </p:nvSpPr>
            <p:spPr>
              <a:xfrm>
                <a:off x="3491880" y="2348880"/>
                <a:ext cx="2808312" cy="237626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cs-CZ" sz="9600" dirty="0" smtClean="0">
                    <a:solidFill>
                      <a:srgbClr val="FF0000"/>
                    </a:solidFill>
                  </a:rPr>
                  <a:t> S </a:t>
                </a:r>
                <a:endParaRPr lang="cs-CZ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5220072" y="371703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X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ovéPole 25"/>
              <p:cNvSpPr txBox="1"/>
              <p:nvPr/>
            </p:nvSpPr>
            <p:spPr>
              <a:xfrm>
                <a:off x="1115616" y="34290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u</a:t>
                </a:r>
                <a:endParaRPr lang="cs-CZ" b="1" dirty="0"/>
              </a:p>
            </p:txBody>
          </p:sp>
          <p:sp>
            <p:nvSpPr>
              <p:cNvPr id="27" name="TextovéPole 26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28" name="Přímá spojovací šipka 27"/>
              <p:cNvCxnSpPr/>
              <p:nvPr/>
            </p:nvCxnSpPr>
            <p:spPr>
              <a:xfrm>
                <a:off x="2771800" y="2492896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ovací šipka 28"/>
              <p:cNvCxnSpPr/>
              <p:nvPr/>
            </p:nvCxnSpPr>
            <p:spPr>
              <a:xfrm>
                <a:off x="2771800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ovací šipka 29"/>
              <p:cNvCxnSpPr/>
              <p:nvPr/>
            </p:nvCxnSpPr>
            <p:spPr>
              <a:xfrm>
                <a:off x="2771800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ovací šipka 30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šipka 31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ovací šipka 32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ovéPole 33"/>
              <p:cNvSpPr txBox="1"/>
              <p:nvPr/>
            </p:nvSpPr>
            <p:spPr>
              <a:xfrm>
                <a:off x="2339752" y="22675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2339752" y="25649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2339752" y="42838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u</a:t>
                </a:r>
                <a:r>
                  <a:rPr lang="cs-CZ" baseline="-25000" dirty="0" err="1" smtClean="0"/>
                  <a:t>n</a:t>
                </a:r>
                <a:endParaRPr lang="cs-CZ" baseline="-25000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5724128" y="3247816"/>
                <a:ext cx="5760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err="1" smtClean="0">
                    <a:solidFill>
                      <a:srgbClr val="FF0000"/>
                    </a:solidFill>
                  </a:rPr>
                  <a:t>m</a:t>
                </a:r>
                <a:endParaRPr lang="cs-CZ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7020272" y="23488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39" name="TextovéPole 38"/>
              <p:cNvSpPr txBox="1"/>
              <p:nvPr/>
            </p:nvSpPr>
            <p:spPr>
              <a:xfrm>
                <a:off x="7020272" y="26462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40" name="TextovéPole 39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2492152" y="3203684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  <p:sp>
          <p:nvSpPr>
            <p:cNvPr id="23" name="TextovéPole 22"/>
            <p:cNvSpPr txBox="1"/>
            <p:nvPr/>
          </p:nvSpPr>
          <p:spPr>
            <a:xfrm>
              <a:off x="6516216" y="1628800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4581128"/>
            <a:ext cx="8458200" cy="166652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 smtClean="0">
                <a:latin typeface="Arial" charset="0"/>
                <a:cs typeface="Arial" charset="0"/>
              </a:rPr>
              <a:t>Stav</a:t>
            </a:r>
            <a:r>
              <a:rPr lang="en-GB" sz="2400" u="sng" dirty="0" smtClean="0">
                <a:latin typeface="Arial" charset="0"/>
                <a:cs typeface="Arial" charset="0"/>
              </a:rPr>
              <a:t> </a:t>
            </a:r>
            <a:r>
              <a:rPr lang="en-GB" sz="2400" u="sng" dirty="0" err="1" smtClean="0">
                <a:latin typeface="Arial" charset="0"/>
                <a:cs typeface="Arial" charset="0"/>
              </a:rPr>
              <a:t>systému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</a:rPr>
              <a:t>- </a:t>
            </a:r>
            <a:r>
              <a:rPr lang="cs-CZ" sz="2400" dirty="0" smtClean="0">
                <a:latin typeface="Arial" charset="0"/>
                <a:cs typeface="Arial" charset="0"/>
              </a:rPr>
              <a:t>p</a:t>
            </a:r>
            <a:r>
              <a:rPr lang="en-GB" sz="2400" dirty="0" err="1" smtClean="0">
                <a:latin typeface="Arial" charset="0"/>
                <a:cs typeface="Arial" charset="0"/>
              </a:rPr>
              <a:t>odle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vývoje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hodnot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lze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systémy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dělit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statické</a:t>
            </a:r>
            <a:r>
              <a:rPr lang="en-GB" sz="2400" dirty="0" smtClean="0">
                <a:latin typeface="Arial" charset="0"/>
                <a:cs typeface="Arial" charset="0"/>
              </a:rPr>
              <a:t> (</a:t>
            </a:r>
            <a:r>
              <a:rPr lang="en-GB" sz="2400" dirty="0" err="1" smtClean="0">
                <a:latin typeface="Arial" charset="0"/>
                <a:cs typeface="Arial" charset="0"/>
              </a:rPr>
              <a:t>nevykazují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pohyb</a:t>
            </a:r>
            <a:r>
              <a:rPr lang="en-GB" sz="2400" dirty="0" smtClean="0">
                <a:latin typeface="Arial" charset="0"/>
                <a:cs typeface="Arial" charset="0"/>
              </a:rPr>
              <a:t>) a </a:t>
            </a:r>
            <a:r>
              <a:rPr lang="en-GB" sz="2400" i="1" dirty="0" err="1" smtClean="0">
                <a:latin typeface="Arial" charset="0"/>
                <a:cs typeface="Arial" charset="0"/>
              </a:rPr>
              <a:t>dynamické</a:t>
            </a:r>
            <a:r>
              <a:rPr lang="en-GB" sz="2400" dirty="0" smtClean="0">
                <a:latin typeface="Arial" charset="0"/>
                <a:cs typeface="Arial" charset="0"/>
              </a:rPr>
              <a:t>.</a:t>
            </a:r>
            <a:r>
              <a:rPr lang="en-GB" sz="2400" dirty="0" smtClean="0"/>
              <a:t> 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6516216" y="1538208"/>
            <a:ext cx="43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  <a:p>
            <a:r>
              <a:rPr lang="cs-CZ" baseline="-25000" dirty="0" smtClean="0"/>
              <a:t>.</a:t>
            </a:r>
          </a:p>
          <a:p>
            <a:r>
              <a:rPr lang="cs-CZ" baseline="-25000" dirty="0" smtClean="0"/>
              <a:t>.</a:t>
            </a:r>
            <a:endParaRPr lang="cs-CZ" baseline="-25000" dirty="0"/>
          </a:p>
        </p:txBody>
      </p:sp>
      <p:sp>
        <p:nvSpPr>
          <p:cNvPr id="43" name="Nadpis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</a:t>
            </a:r>
            <a:endParaRPr lang="cs-CZ" dirty="0"/>
          </a:p>
        </p:txBody>
      </p:sp>
      <p:grpSp>
        <p:nvGrpSpPr>
          <p:cNvPr id="45" name="Skupina 44"/>
          <p:cNvGrpSpPr/>
          <p:nvPr/>
        </p:nvGrpSpPr>
        <p:grpSpPr>
          <a:xfrm>
            <a:off x="1115616" y="1322184"/>
            <a:ext cx="7056784" cy="2466856"/>
            <a:chOff x="1115616" y="692696"/>
            <a:chExt cx="7056784" cy="2466856"/>
          </a:xfrm>
        </p:grpSpPr>
        <p:grpSp>
          <p:nvGrpSpPr>
            <p:cNvPr id="46" name="Skupina 22"/>
            <p:cNvGrpSpPr/>
            <p:nvPr/>
          </p:nvGrpSpPr>
          <p:grpSpPr>
            <a:xfrm>
              <a:off x="1115616" y="692696"/>
              <a:ext cx="7056784" cy="2466856"/>
              <a:chOff x="1115616" y="2267580"/>
              <a:chExt cx="7056784" cy="2466856"/>
            </a:xfrm>
          </p:grpSpPr>
          <p:sp>
            <p:nvSpPr>
              <p:cNvPr id="48" name="Obdélník 47"/>
              <p:cNvSpPr/>
              <p:nvPr/>
            </p:nvSpPr>
            <p:spPr>
              <a:xfrm>
                <a:off x="3491880" y="2348880"/>
                <a:ext cx="2808312" cy="237626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cs-CZ" sz="9600" dirty="0" smtClean="0">
                    <a:solidFill>
                      <a:srgbClr val="FF0000"/>
                    </a:solidFill>
                  </a:rPr>
                  <a:t> S </a:t>
                </a:r>
                <a:endParaRPr lang="cs-CZ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ovéPole 48"/>
              <p:cNvSpPr txBox="1"/>
              <p:nvPr/>
            </p:nvSpPr>
            <p:spPr>
              <a:xfrm>
                <a:off x="5220072" y="371703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X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1115616" y="34290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u</a:t>
                </a:r>
                <a:endParaRPr lang="cs-CZ" b="1" dirty="0"/>
              </a:p>
            </p:txBody>
          </p:sp>
          <p:sp>
            <p:nvSpPr>
              <p:cNvPr id="51" name="TextovéPole 50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52" name="Přímá spojovací šipka 51"/>
              <p:cNvCxnSpPr/>
              <p:nvPr/>
            </p:nvCxnSpPr>
            <p:spPr>
              <a:xfrm>
                <a:off x="2771800" y="2492896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ovací šipka 52"/>
              <p:cNvCxnSpPr/>
              <p:nvPr/>
            </p:nvCxnSpPr>
            <p:spPr>
              <a:xfrm>
                <a:off x="2771800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ovací šipka 53"/>
              <p:cNvCxnSpPr/>
              <p:nvPr/>
            </p:nvCxnSpPr>
            <p:spPr>
              <a:xfrm>
                <a:off x="2771800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ovací šipka 54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ovací šipka 55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ovací šipka 56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ovéPole 57"/>
              <p:cNvSpPr txBox="1"/>
              <p:nvPr/>
            </p:nvSpPr>
            <p:spPr>
              <a:xfrm>
                <a:off x="2339752" y="22675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59" name="TextovéPole 58"/>
              <p:cNvSpPr txBox="1"/>
              <p:nvPr/>
            </p:nvSpPr>
            <p:spPr>
              <a:xfrm>
                <a:off x="2339752" y="25649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2339752" y="42838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u</a:t>
                </a:r>
                <a:r>
                  <a:rPr lang="cs-CZ" baseline="-25000" dirty="0" err="1" smtClean="0"/>
                  <a:t>n</a:t>
                </a:r>
                <a:endParaRPr lang="cs-CZ" baseline="-25000" dirty="0"/>
              </a:p>
            </p:txBody>
          </p:sp>
          <p:sp>
            <p:nvSpPr>
              <p:cNvPr id="61" name="TextovéPole 60"/>
              <p:cNvSpPr txBox="1"/>
              <p:nvPr/>
            </p:nvSpPr>
            <p:spPr>
              <a:xfrm>
                <a:off x="5724128" y="3247816"/>
                <a:ext cx="5760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err="1" smtClean="0">
                    <a:solidFill>
                      <a:srgbClr val="FF0000"/>
                    </a:solidFill>
                  </a:rPr>
                  <a:t>m</a:t>
                </a:r>
                <a:endParaRPr lang="cs-CZ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TextovéPole 61"/>
              <p:cNvSpPr txBox="1"/>
              <p:nvPr/>
            </p:nvSpPr>
            <p:spPr>
              <a:xfrm>
                <a:off x="7020272" y="23488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63" name="TextovéPole 62"/>
              <p:cNvSpPr txBox="1"/>
              <p:nvPr/>
            </p:nvSpPr>
            <p:spPr>
              <a:xfrm>
                <a:off x="7020272" y="26462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64" name="TextovéPole 63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65" name="TextovéPole 64"/>
              <p:cNvSpPr txBox="1"/>
              <p:nvPr/>
            </p:nvSpPr>
            <p:spPr>
              <a:xfrm>
                <a:off x="2492152" y="3203684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  <p:sp>
          <p:nvSpPr>
            <p:cNvPr id="47" name="TextovéPole 46"/>
            <p:cNvSpPr txBox="1"/>
            <p:nvPr/>
          </p:nvSpPr>
          <p:spPr>
            <a:xfrm>
              <a:off x="6516216" y="1628800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4581128"/>
            <a:ext cx="8458200" cy="166652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400" dirty="0" smtClean="0">
                <a:latin typeface="Arial" charset="0"/>
                <a:cs typeface="Arial" charset="0"/>
              </a:rPr>
              <a:t>Diskrétní 			vs. 			spojité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400" dirty="0" smtClean="0">
                <a:latin typeface="Arial" charset="0"/>
                <a:cs typeface="Arial" charset="0"/>
              </a:rPr>
              <a:t>Deterministické 		</a:t>
            </a:r>
            <a:r>
              <a:rPr lang="cs-CZ" sz="2400" dirty="0">
                <a:latin typeface="Arial" charset="0"/>
                <a:cs typeface="Arial" charset="0"/>
              </a:rPr>
              <a:t>	</a:t>
            </a:r>
            <a:r>
              <a:rPr lang="cs-CZ" sz="2400" dirty="0" smtClean="0">
                <a:latin typeface="Arial" charset="0"/>
                <a:cs typeface="Arial" charset="0"/>
              </a:rPr>
              <a:t>vs.				stochastické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</p:txBody>
      </p:sp>
      <p:sp>
        <p:nvSpPr>
          <p:cNvPr id="42" name="TextovéPole 41"/>
          <p:cNvSpPr txBox="1"/>
          <p:nvPr/>
        </p:nvSpPr>
        <p:spPr>
          <a:xfrm>
            <a:off x="6516216" y="1538208"/>
            <a:ext cx="43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  <a:p>
            <a:r>
              <a:rPr lang="cs-CZ" baseline="-25000" dirty="0" smtClean="0"/>
              <a:t>.</a:t>
            </a:r>
          </a:p>
          <a:p>
            <a:r>
              <a:rPr lang="cs-CZ" baseline="-25000" dirty="0" smtClean="0"/>
              <a:t>.</a:t>
            </a:r>
            <a:endParaRPr lang="cs-CZ" baseline="-25000" dirty="0"/>
          </a:p>
        </p:txBody>
      </p:sp>
      <p:sp>
        <p:nvSpPr>
          <p:cNvPr id="43" name="Nadpis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</a:t>
            </a:r>
            <a:endParaRPr lang="cs-CZ" dirty="0"/>
          </a:p>
        </p:txBody>
      </p:sp>
      <p:grpSp>
        <p:nvGrpSpPr>
          <p:cNvPr id="2" name="Skupina 44"/>
          <p:cNvGrpSpPr/>
          <p:nvPr/>
        </p:nvGrpSpPr>
        <p:grpSpPr>
          <a:xfrm>
            <a:off x="1115616" y="1322184"/>
            <a:ext cx="7056784" cy="2466856"/>
            <a:chOff x="1115616" y="692696"/>
            <a:chExt cx="7056784" cy="2466856"/>
          </a:xfrm>
        </p:grpSpPr>
        <p:grpSp>
          <p:nvGrpSpPr>
            <p:cNvPr id="3" name="Skupina 22"/>
            <p:cNvGrpSpPr/>
            <p:nvPr/>
          </p:nvGrpSpPr>
          <p:grpSpPr>
            <a:xfrm>
              <a:off x="1115616" y="692696"/>
              <a:ext cx="7056784" cy="2466856"/>
              <a:chOff x="1115616" y="2267580"/>
              <a:chExt cx="7056784" cy="2466856"/>
            </a:xfrm>
          </p:grpSpPr>
          <p:sp>
            <p:nvSpPr>
              <p:cNvPr id="48" name="Obdélník 47"/>
              <p:cNvSpPr/>
              <p:nvPr/>
            </p:nvSpPr>
            <p:spPr>
              <a:xfrm>
                <a:off x="3491880" y="2348880"/>
                <a:ext cx="2808312" cy="237626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cs-CZ" sz="9600" dirty="0" smtClean="0">
                    <a:solidFill>
                      <a:srgbClr val="FF0000"/>
                    </a:solidFill>
                  </a:rPr>
                  <a:t> S </a:t>
                </a:r>
                <a:endParaRPr lang="cs-CZ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ovéPole 48"/>
              <p:cNvSpPr txBox="1"/>
              <p:nvPr/>
            </p:nvSpPr>
            <p:spPr>
              <a:xfrm>
                <a:off x="5220072" y="371703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X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1115616" y="34290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u</a:t>
                </a:r>
                <a:endParaRPr lang="cs-CZ" b="1" dirty="0"/>
              </a:p>
            </p:txBody>
          </p:sp>
          <p:sp>
            <p:nvSpPr>
              <p:cNvPr id="51" name="TextovéPole 50"/>
              <p:cNvSpPr txBox="1"/>
              <p:nvPr/>
            </p:nvSpPr>
            <p:spPr>
              <a:xfrm>
                <a:off x="7812360" y="3581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y</a:t>
                </a:r>
                <a:endParaRPr lang="cs-CZ" b="1" dirty="0"/>
              </a:p>
            </p:txBody>
          </p:sp>
          <p:cxnSp>
            <p:nvCxnSpPr>
              <p:cNvPr id="52" name="Přímá spojovací šipka 51"/>
              <p:cNvCxnSpPr/>
              <p:nvPr/>
            </p:nvCxnSpPr>
            <p:spPr>
              <a:xfrm>
                <a:off x="2771800" y="2492896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ovací šipka 52"/>
              <p:cNvCxnSpPr/>
              <p:nvPr/>
            </p:nvCxnSpPr>
            <p:spPr>
              <a:xfrm>
                <a:off x="2771800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ovací šipka 53"/>
              <p:cNvCxnSpPr/>
              <p:nvPr/>
            </p:nvCxnSpPr>
            <p:spPr>
              <a:xfrm>
                <a:off x="2771800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ovací šipka 54"/>
              <p:cNvCxnSpPr/>
              <p:nvPr/>
            </p:nvCxnSpPr>
            <p:spPr>
              <a:xfrm>
                <a:off x="6300192" y="2564904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ovací šipka 55"/>
              <p:cNvCxnSpPr/>
              <p:nvPr/>
            </p:nvCxnSpPr>
            <p:spPr>
              <a:xfrm>
                <a:off x="6300192" y="2780928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ovací šipka 56"/>
              <p:cNvCxnSpPr/>
              <p:nvPr/>
            </p:nvCxnSpPr>
            <p:spPr>
              <a:xfrm>
                <a:off x="6300192" y="4509120"/>
                <a:ext cx="7200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ovéPole 57"/>
              <p:cNvSpPr txBox="1"/>
              <p:nvPr/>
            </p:nvSpPr>
            <p:spPr>
              <a:xfrm>
                <a:off x="2339752" y="22675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59" name="TextovéPole 58"/>
              <p:cNvSpPr txBox="1"/>
              <p:nvPr/>
            </p:nvSpPr>
            <p:spPr>
              <a:xfrm>
                <a:off x="2339752" y="25649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u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2339752" y="42838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u</a:t>
                </a:r>
                <a:r>
                  <a:rPr lang="cs-CZ" baseline="-25000" dirty="0" err="1" smtClean="0"/>
                  <a:t>n</a:t>
                </a:r>
                <a:endParaRPr lang="cs-CZ" baseline="-25000" dirty="0"/>
              </a:p>
            </p:txBody>
          </p:sp>
          <p:sp>
            <p:nvSpPr>
              <p:cNvPr id="61" name="TextovéPole 60"/>
              <p:cNvSpPr txBox="1"/>
              <p:nvPr/>
            </p:nvSpPr>
            <p:spPr>
              <a:xfrm>
                <a:off x="5724128" y="3247816"/>
                <a:ext cx="5760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smtClean="0">
                    <a:solidFill>
                      <a:srgbClr val="FF0000"/>
                    </a:solidFill>
                  </a:rPr>
                  <a:t>2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baseline="-25000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cs-CZ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cs-CZ" baseline="-25000" dirty="0" err="1" smtClean="0">
                    <a:solidFill>
                      <a:srgbClr val="FF0000"/>
                    </a:solidFill>
                  </a:rPr>
                  <a:t>m</a:t>
                </a:r>
                <a:endParaRPr lang="cs-CZ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TextovéPole 61"/>
              <p:cNvSpPr txBox="1"/>
              <p:nvPr/>
            </p:nvSpPr>
            <p:spPr>
              <a:xfrm>
                <a:off x="7020272" y="23488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1</a:t>
                </a:r>
                <a:endParaRPr lang="cs-CZ" baseline="-25000" dirty="0"/>
              </a:p>
            </p:txBody>
          </p:sp>
          <p:sp>
            <p:nvSpPr>
              <p:cNvPr id="63" name="TextovéPole 62"/>
              <p:cNvSpPr txBox="1"/>
              <p:nvPr/>
            </p:nvSpPr>
            <p:spPr>
              <a:xfrm>
                <a:off x="7020272" y="26462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y</a:t>
                </a:r>
                <a:r>
                  <a:rPr lang="cs-CZ" baseline="-25000" dirty="0" smtClean="0"/>
                  <a:t>2</a:t>
                </a:r>
                <a:endParaRPr lang="cs-CZ" baseline="-25000" dirty="0"/>
              </a:p>
            </p:txBody>
          </p:sp>
          <p:sp>
            <p:nvSpPr>
              <p:cNvPr id="64" name="TextovéPole 63"/>
              <p:cNvSpPr txBox="1"/>
              <p:nvPr/>
            </p:nvSpPr>
            <p:spPr>
              <a:xfrm>
                <a:off x="7020272" y="43651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err="1" smtClean="0"/>
                  <a:t>y</a:t>
                </a:r>
                <a:r>
                  <a:rPr lang="cs-CZ" baseline="-25000" dirty="0" err="1" smtClean="0"/>
                  <a:t>r</a:t>
                </a:r>
                <a:endParaRPr lang="cs-CZ" baseline="-25000" dirty="0"/>
              </a:p>
            </p:txBody>
          </p:sp>
          <p:sp>
            <p:nvSpPr>
              <p:cNvPr id="65" name="TextovéPole 64"/>
              <p:cNvSpPr txBox="1"/>
              <p:nvPr/>
            </p:nvSpPr>
            <p:spPr>
              <a:xfrm>
                <a:off x="2492152" y="3203684"/>
                <a:ext cx="43204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</a:p>
              <a:p>
                <a:r>
                  <a:rPr lang="cs-CZ" baseline="-25000" dirty="0" smtClean="0"/>
                  <a:t>.</a:t>
                </a:r>
                <a:endParaRPr lang="cs-CZ" baseline="-25000" dirty="0"/>
              </a:p>
            </p:txBody>
          </p:sp>
        </p:grpSp>
        <p:sp>
          <p:nvSpPr>
            <p:cNvPr id="47" name="TextovéPole 46"/>
            <p:cNvSpPr txBox="1"/>
            <p:nvPr/>
          </p:nvSpPr>
          <p:spPr>
            <a:xfrm>
              <a:off x="6516216" y="1628800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665802" y="-462998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dirty="0" err="1" smtClean="0"/>
              <a:t>Separabilita</a:t>
            </a:r>
            <a:r>
              <a:rPr lang="cs-CZ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3140968"/>
            <a:ext cx="8458200" cy="3854152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u="sng" dirty="0" err="1" smtClean="0">
                <a:latin typeface="Arial" charset="0"/>
                <a:cs typeface="Times New Roman" pitchFamily="16" charset="0"/>
              </a:rPr>
              <a:t>Podmínka</a:t>
            </a:r>
            <a:r>
              <a:rPr lang="en-GB" sz="2000" u="sng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u="sng" dirty="0" err="1" smtClean="0">
                <a:latin typeface="Arial" charset="0"/>
                <a:cs typeface="Times New Roman" pitchFamily="16" charset="0"/>
              </a:rPr>
              <a:t>separability</a:t>
            </a:r>
            <a:r>
              <a:rPr lang="en-GB" sz="2000" u="sng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u="sng" dirty="0" err="1" smtClean="0">
                <a:latin typeface="Arial" charset="0"/>
                <a:cs typeface="Times New Roman" pitchFamily="16" charset="0"/>
              </a:rPr>
              <a:t>systému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systém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je </a:t>
            </a:r>
            <a:r>
              <a:rPr lang="en-GB" sz="2000" b="1" dirty="0" err="1" smtClean="0">
                <a:latin typeface="Arial" charset="0"/>
                <a:cs typeface="Times New Roman" pitchFamily="16" charset="0"/>
              </a:rPr>
              <a:t>separabilní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jestli</a:t>
            </a:r>
            <a:r>
              <a:rPr lang="en-GB" sz="2000" dirty="0" err="1" smtClean="0">
                <a:latin typeface="Arial" charset="0"/>
              </a:rPr>
              <a:t>ž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jeho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výstupy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zp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tn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vlivem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prost</a:t>
            </a:r>
            <a:r>
              <a:rPr lang="en-GB" sz="2000" dirty="0" err="1" smtClean="0">
                <a:latin typeface="Arial" charset="0"/>
              </a:rPr>
              <a:t>ř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edí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neovliv</a:t>
            </a:r>
            <a:r>
              <a:rPr lang="en-GB" sz="2000" dirty="0" err="1" smtClean="0">
                <a:latin typeface="Arial" charset="0"/>
              </a:rPr>
              <a:t>ň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ují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podstatn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vstupy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.</a:t>
            </a:r>
            <a:endParaRPr lang="en-GB" sz="2000" i="1" dirty="0" smtClean="0">
              <a:latin typeface="Arial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P</a:t>
            </a:r>
            <a:r>
              <a:rPr lang="en-GB" sz="2000" i="1" dirty="0" err="1" smtClean="0">
                <a:latin typeface="Arial" charset="0"/>
              </a:rPr>
              <a:t>ř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íklady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Times New Roman" pitchFamily="16" charset="0"/>
              </a:rPr>
              <a:t>· 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termoregula</a:t>
            </a:r>
            <a:r>
              <a:rPr lang="en-GB" sz="2000" i="1" dirty="0" err="1" smtClean="0">
                <a:latin typeface="Arial" charset="0"/>
              </a:rPr>
              <a:t>č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ní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systém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</a:rPr>
              <a:t>ž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ivého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organismu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systém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m</a:t>
            </a:r>
            <a:r>
              <a:rPr lang="en-GB" sz="2000" dirty="0" err="1" smtClean="0">
                <a:latin typeface="Arial" charset="0"/>
              </a:rPr>
              <a:t>ůž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eme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pova</a:t>
            </a:r>
            <a:r>
              <a:rPr lang="en-GB" sz="2000" dirty="0" err="1" smtClean="0">
                <a:latin typeface="Arial" charset="0"/>
              </a:rPr>
              <a:t>ž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ovat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za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separabilní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pokud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organismus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svou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tepelnou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energií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významn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neovliv</a:t>
            </a:r>
            <a:r>
              <a:rPr lang="en-GB" sz="2000" dirty="0" err="1" smtClean="0">
                <a:latin typeface="Arial" charset="0"/>
              </a:rPr>
              <a:t>ň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uje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teplotu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prost</a:t>
            </a:r>
            <a:r>
              <a:rPr lang="en-GB" sz="2000" dirty="0" err="1" smtClean="0">
                <a:latin typeface="Arial" charset="0"/>
              </a:rPr>
              <a:t>ř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edí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ve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kterém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se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nachází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Times New Roman" pitchFamily="16" charset="0"/>
              </a:rPr>
              <a:t>·  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lesní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komplex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oblasti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zasa</a:t>
            </a:r>
            <a:r>
              <a:rPr lang="en-GB" sz="2000" i="1" dirty="0" err="1" smtClean="0">
                <a:latin typeface="Arial" charset="0"/>
              </a:rPr>
              <a:t>ž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ené</a:t>
            </a:r>
            <a:r>
              <a:rPr lang="en-GB" sz="2000" i="1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i="1" dirty="0" err="1" smtClean="0">
                <a:latin typeface="Arial" charset="0"/>
                <a:cs typeface="Times New Roman" pitchFamily="16" charset="0"/>
              </a:rPr>
              <a:t>exhaláty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systém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lze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pova</a:t>
            </a:r>
            <a:r>
              <a:rPr lang="en-GB" sz="2000" dirty="0" err="1" smtClean="0">
                <a:latin typeface="Arial" charset="0"/>
              </a:rPr>
              <a:t>ž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ovat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za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separabilní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pokud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by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zm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</a:t>
            </a:r>
            <a:r>
              <a:rPr lang="en-GB" sz="2000" dirty="0" err="1" smtClean="0">
                <a:latin typeface="Arial" charset="0"/>
              </a:rPr>
              <a:t>ě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ná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schopnost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lesního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komplexu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absorbovat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exhaláty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neovlivnila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celkovou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koncentraci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exhalát</a:t>
            </a:r>
            <a:r>
              <a:rPr lang="en-GB" sz="2000" dirty="0" err="1" smtClean="0">
                <a:latin typeface="Arial" charset="0"/>
              </a:rPr>
              <a:t>ů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 v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ovzduší</a:t>
            </a:r>
            <a:r>
              <a:rPr lang="en-GB" sz="20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algn="just" eaLnBrk="1" hangingPunct="1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latin typeface="Arial" charset="0"/>
              <a:cs typeface="Times New Roman" pitchFamily="16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1187624" y="1268760"/>
            <a:ext cx="5832648" cy="1838783"/>
            <a:chOff x="1115616" y="2267580"/>
            <a:chExt cx="7056784" cy="2624716"/>
          </a:xfrm>
        </p:grpSpPr>
        <p:sp>
          <p:nvSpPr>
            <p:cNvPr id="5" name="Obdélník 4"/>
            <p:cNvSpPr/>
            <p:nvPr/>
          </p:nvSpPr>
          <p:spPr>
            <a:xfrm>
              <a:off x="3491880" y="2348880"/>
              <a:ext cx="2808312" cy="237626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s-CZ" sz="9600" dirty="0" smtClean="0">
                  <a:solidFill>
                    <a:srgbClr val="FF0000"/>
                  </a:solidFill>
                </a:rPr>
                <a:t> S </a:t>
              </a:r>
              <a:endParaRPr lang="cs-CZ" sz="96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220072" y="37170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X</a:t>
              </a:r>
              <a:endParaRPr lang="cs-CZ" b="1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1115616" y="342900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u</a:t>
              </a:r>
              <a:endParaRPr lang="cs-CZ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812360" y="358140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y</a:t>
              </a:r>
              <a:endParaRPr lang="cs-CZ" b="1" dirty="0"/>
            </a:p>
          </p:txBody>
        </p:sp>
        <p:cxnSp>
          <p:nvCxnSpPr>
            <p:cNvPr id="9" name="Přímá spojovací šipka 8"/>
            <p:cNvCxnSpPr/>
            <p:nvPr/>
          </p:nvCxnSpPr>
          <p:spPr>
            <a:xfrm>
              <a:off x="2771800" y="2492896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šipka 9"/>
            <p:cNvCxnSpPr/>
            <p:nvPr/>
          </p:nvCxnSpPr>
          <p:spPr>
            <a:xfrm>
              <a:off x="2771800" y="2780928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10"/>
            <p:cNvCxnSpPr/>
            <p:nvPr/>
          </p:nvCxnSpPr>
          <p:spPr>
            <a:xfrm>
              <a:off x="2771800" y="4509120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/>
            <p:nvPr/>
          </p:nvCxnSpPr>
          <p:spPr>
            <a:xfrm>
              <a:off x="6300192" y="2564904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2"/>
            <p:cNvCxnSpPr/>
            <p:nvPr/>
          </p:nvCxnSpPr>
          <p:spPr>
            <a:xfrm>
              <a:off x="6300192" y="2780928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>
              <a:off x="6300192" y="4509120"/>
              <a:ext cx="7200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2073945" y="2267580"/>
              <a:ext cx="609846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u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073945" y="2564905"/>
              <a:ext cx="697856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u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161065" y="4283804"/>
              <a:ext cx="610735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u</a:t>
              </a:r>
              <a:r>
                <a:rPr lang="cs-CZ" baseline="-25000" dirty="0" err="1" smtClean="0"/>
                <a:t>n</a:t>
              </a:r>
              <a:endParaRPr lang="cs-CZ" baseline="-250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5724128" y="2678723"/>
              <a:ext cx="5760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x</a:t>
              </a:r>
              <a:r>
                <a:rPr lang="cs-CZ" baseline="-25000" dirty="0" smtClean="0"/>
                <a:t>1 </a:t>
              </a:r>
              <a:r>
                <a:rPr lang="cs-CZ" dirty="0" smtClean="0"/>
                <a:t>x</a:t>
              </a:r>
              <a:r>
                <a:rPr lang="cs-CZ" baseline="-25000" dirty="0" smtClean="0"/>
                <a:t>2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dirty="0" err="1" smtClean="0"/>
                <a:t>x</a:t>
              </a:r>
              <a:r>
                <a:rPr lang="cs-CZ" baseline="-25000" dirty="0" err="1" smtClean="0"/>
                <a:t>m</a:t>
              </a:r>
              <a:endParaRPr lang="cs-CZ" baseline="-25000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020272" y="2348880"/>
              <a:ext cx="629403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020272" y="2646205"/>
              <a:ext cx="629403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r>
                <a:rPr lang="cs-CZ" baseline="-25000" dirty="0" smtClean="0"/>
                <a:t>2</a:t>
              </a:r>
              <a:endParaRPr lang="cs-CZ" baseline="-250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020272" y="4365104"/>
              <a:ext cx="716524" cy="527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y</a:t>
              </a:r>
              <a:r>
                <a:rPr lang="cs-CZ" baseline="-25000" dirty="0" err="1" smtClean="0"/>
                <a:t>r</a:t>
              </a:r>
              <a:endParaRPr lang="cs-CZ" baseline="-25000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2492152" y="3203684"/>
              <a:ext cx="4320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.</a:t>
              </a:r>
            </a:p>
            <a:p>
              <a:r>
                <a:rPr lang="cs-CZ" baseline="-25000" dirty="0" smtClean="0"/>
                <a:t>.</a:t>
              </a:r>
            </a:p>
            <a:p>
              <a:r>
                <a:rPr lang="cs-CZ" baseline="-25000" dirty="0" smtClean="0"/>
                <a:t>.</a:t>
              </a:r>
              <a:endParaRPr lang="cs-CZ" baseline="-25000" dirty="0"/>
            </a:p>
          </p:txBody>
        </p:sp>
      </p:grpSp>
      <p:sp>
        <p:nvSpPr>
          <p:cNvPr id="23" name="Zahnutá šipka dolů 22"/>
          <p:cNvSpPr/>
          <p:nvPr/>
        </p:nvSpPr>
        <p:spPr>
          <a:xfrm flipH="1">
            <a:off x="2051720" y="548680"/>
            <a:ext cx="4536504" cy="720080"/>
          </a:xfrm>
          <a:prstGeom prst="curvedDownArrow">
            <a:avLst>
              <a:gd name="adj1" fmla="val 18262"/>
              <a:gd name="adj2" fmla="val 9140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Blesk 23"/>
          <p:cNvSpPr/>
          <p:nvPr/>
        </p:nvSpPr>
        <p:spPr>
          <a:xfrm>
            <a:off x="2051720" y="1124744"/>
            <a:ext cx="504056" cy="28803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1547664" y="539388"/>
            <a:ext cx="563872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!!! Výstupy nesmí ovlivňovat vstupy přes okolí systému !!!!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188640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atributy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endParaRPr lang="en-GB" dirty="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6881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u="sng" dirty="0" err="1" smtClean="0">
                <a:latin typeface="Arial" charset="0"/>
                <a:cs typeface="Arial" charset="0"/>
              </a:rPr>
              <a:t>Stabilita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</a:rPr>
              <a:t>-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schopnost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udržovat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při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změně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vstupů</a:t>
            </a:r>
            <a:r>
              <a:rPr lang="en-GB" sz="2400" dirty="0" smtClean="0">
                <a:latin typeface="Arial" charset="0"/>
                <a:cs typeface="Arial" charset="0"/>
              </a:rPr>
              <a:t> a </a:t>
            </a:r>
            <a:r>
              <a:rPr lang="en-GB" sz="2400" dirty="0" err="1" smtClean="0">
                <a:latin typeface="Arial" charset="0"/>
                <a:cs typeface="Arial" charset="0"/>
              </a:rPr>
              <a:t>stavů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svých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prvků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nezměněnou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vnější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formu</a:t>
            </a:r>
            <a:r>
              <a:rPr lang="en-GB" sz="2400" dirty="0" smtClean="0">
                <a:latin typeface="Arial" charset="0"/>
                <a:cs typeface="Arial" charset="0"/>
              </a:rPr>
              <a:t> (</a:t>
            </a:r>
            <a:r>
              <a:rPr lang="en-GB" sz="2400" dirty="0" err="1" smtClean="0">
                <a:latin typeface="Arial" charset="0"/>
                <a:cs typeface="Arial" charset="0"/>
              </a:rPr>
              <a:t>chování</a:t>
            </a:r>
            <a:r>
              <a:rPr lang="en-GB" sz="2400" dirty="0" smtClean="0">
                <a:latin typeface="Arial" charset="0"/>
                <a:cs typeface="Arial" charset="0"/>
              </a:rPr>
              <a:t>) </a:t>
            </a:r>
            <a:r>
              <a:rPr lang="en-GB" sz="2400" dirty="0" err="1" smtClean="0">
                <a:latin typeface="Arial" charset="0"/>
                <a:cs typeface="Arial" charset="0"/>
              </a:rPr>
              <a:t>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navzdory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procesům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probíhajícím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uvnitř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Arial" charset="0"/>
                <a:cs typeface="Arial" charset="0"/>
              </a:rPr>
              <a:t>Stabilitu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chápeme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jako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vlastnost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zaručující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že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určité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malé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změně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počátečních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podmínek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nastane</a:t>
            </a:r>
            <a:r>
              <a:rPr lang="en-GB" sz="2400" dirty="0" smtClean="0">
                <a:latin typeface="Arial" charset="0"/>
                <a:cs typeface="Arial" charset="0"/>
              </a:rPr>
              <a:t> v </a:t>
            </a:r>
            <a:r>
              <a:rPr lang="en-GB" sz="2400" dirty="0" err="1" smtClean="0">
                <a:latin typeface="Arial" charset="0"/>
                <a:cs typeface="Arial" charset="0"/>
              </a:rPr>
              <a:t>systému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při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nezměněných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vstupech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pohyb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jen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málo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odlišný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od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původního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Arial" charset="0"/>
                <a:cs typeface="Arial" charset="0"/>
              </a:rPr>
              <a:t>Pojem</a:t>
            </a:r>
            <a:r>
              <a:rPr lang="en-GB" sz="2400" dirty="0" smtClean="0">
                <a:latin typeface="Arial" charset="0"/>
                <a:cs typeface="Arial" charset="0"/>
              </a:rPr>
              <a:t> stability se </a:t>
            </a:r>
            <a:r>
              <a:rPr lang="en-GB" sz="2400" dirty="0" err="1" smtClean="0">
                <a:latin typeface="Arial" charset="0"/>
                <a:cs typeface="Arial" charset="0"/>
              </a:rPr>
              <a:t>neomezuje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pouze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návrat</a:t>
            </a:r>
            <a:r>
              <a:rPr lang="en-GB" sz="2400" dirty="0" smtClean="0">
                <a:latin typeface="Arial" charset="0"/>
                <a:cs typeface="Arial" charset="0"/>
              </a:rPr>
              <a:t> do </a:t>
            </a:r>
            <a:r>
              <a:rPr lang="en-GB" sz="2400" dirty="0" err="1" smtClean="0">
                <a:latin typeface="Arial" charset="0"/>
                <a:cs typeface="Arial" charset="0"/>
              </a:rPr>
              <a:t>výchozího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poruše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která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způsobí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vychýlení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latin typeface="Arial" charset="0"/>
                <a:cs typeface="Arial" charset="0"/>
              </a:rPr>
              <a:t>Často</a:t>
            </a:r>
            <a:r>
              <a:rPr lang="en-GB" sz="2400" dirty="0" smtClean="0">
                <a:latin typeface="Arial" charset="0"/>
                <a:cs typeface="Arial" charset="0"/>
              </a:rPr>
              <a:t> je </a:t>
            </a:r>
            <a:r>
              <a:rPr lang="en-GB" sz="2400" dirty="0" err="1" smtClean="0">
                <a:latin typeface="Arial" charset="0"/>
                <a:cs typeface="Arial" charset="0"/>
              </a:rPr>
              <a:t>návrat</a:t>
            </a:r>
            <a:r>
              <a:rPr lang="en-GB" sz="2400" dirty="0" smtClean="0">
                <a:latin typeface="Arial" charset="0"/>
                <a:cs typeface="Arial" charset="0"/>
              </a:rPr>
              <a:t> do </a:t>
            </a:r>
            <a:r>
              <a:rPr lang="en-GB" sz="2400" dirty="0" err="1" smtClean="0">
                <a:latin typeface="Arial" charset="0"/>
                <a:cs typeface="Arial" charset="0"/>
              </a:rPr>
              <a:t>původního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stavu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nemožný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protože</a:t>
            </a:r>
            <a:r>
              <a:rPr lang="en-GB" sz="2400" dirty="0" smtClean="0">
                <a:latin typeface="Arial" charset="0"/>
                <a:cs typeface="Arial" charset="0"/>
              </a:rPr>
              <a:t> se </a:t>
            </a:r>
            <a:r>
              <a:rPr lang="en-GB" sz="2400" dirty="0" err="1" smtClean="0">
                <a:latin typeface="Arial" charset="0"/>
                <a:cs typeface="Arial" charset="0"/>
              </a:rPr>
              <a:t>změnily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podmínky</a:t>
            </a:r>
            <a:r>
              <a:rPr lang="en-GB" sz="2400" dirty="0" smtClean="0">
                <a:latin typeface="Arial" charset="0"/>
                <a:cs typeface="Arial" charset="0"/>
              </a:rPr>
              <a:t> v </a:t>
            </a:r>
            <a:r>
              <a:rPr lang="en-GB" sz="2400" dirty="0" err="1" smtClean="0">
                <a:latin typeface="Arial" charset="0"/>
                <a:cs typeface="Arial" charset="0"/>
              </a:rPr>
              <a:t>nichž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existuje</a:t>
            </a:r>
            <a:r>
              <a:rPr lang="en-GB" sz="2400" dirty="0" smtClean="0">
                <a:latin typeface="Arial" charset="0"/>
                <a:cs typeface="Arial" charset="0"/>
              </a:rPr>
              <a:t> - </a:t>
            </a:r>
            <a:r>
              <a:rPr lang="en-GB" sz="2400" dirty="0" err="1" smtClean="0">
                <a:latin typeface="Arial" charset="0"/>
                <a:cs typeface="Arial" charset="0"/>
              </a:rPr>
              <a:t>pak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si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systém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může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najít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odchylný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od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výchozího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stavu</a:t>
            </a:r>
            <a:r>
              <a:rPr lang="en-GB" sz="2400" dirty="0" smtClean="0">
                <a:latin typeface="Arial" charset="0"/>
                <a:cs typeface="Arial" charset="0"/>
              </a:rPr>
              <a:t>, </a:t>
            </a:r>
            <a:r>
              <a:rPr lang="en-GB" sz="2400" dirty="0" err="1" smtClean="0">
                <a:latin typeface="Arial" charset="0"/>
                <a:cs typeface="Arial" charset="0"/>
              </a:rPr>
              <a:t>který</a:t>
            </a:r>
            <a:r>
              <a:rPr lang="en-GB" sz="2400" dirty="0" smtClean="0">
                <a:latin typeface="Arial" charset="0"/>
                <a:cs typeface="Arial" charset="0"/>
              </a:rPr>
              <a:t> je </a:t>
            </a:r>
            <a:r>
              <a:rPr lang="en-GB" sz="2400" dirty="0" err="1" smtClean="0">
                <a:latin typeface="Arial" charset="0"/>
                <a:cs typeface="Arial" charset="0"/>
              </a:rPr>
              <a:t>rovněž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err="1" smtClean="0">
                <a:latin typeface="Arial" charset="0"/>
                <a:cs typeface="Arial" charset="0"/>
              </a:rPr>
              <a:t>stabilní</a:t>
            </a:r>
            <a:r>
              <a:rPr lang="en-GB" sz="2400" dirty="0" smtClean="0">
                <a:latin typeface="Arial" charset="0"/>
                <a:cs typeface="Arial" charset="0"/>
              </a:rPr>
              <a:t> - </a:t>
            </a:r>
            <a:r>
              <a:rPr lang="en-GB" sz="2400" dirty="0" err="1" smtClean="0">
                <a:latin typeface="Arial" charset="0"/>
                <a:cs typeface="Arial" charset="0"/>
              </a:rPr>
              <a:t>tzv</a:t>
            </a:r>
            <a:r>
              <a:rPr lang="en-GB" sz="2400" dirty="0" smtClean="0">
                <a:latin typeface="Arial" charset="0"/>
                <a:cs typeface="Arial" charset="0"/>
              </a:rPr>
              <a:t>. </a:t>
            </a:r>
            <a:r>
              <a:rPr lang="en-GB" sz="2400" i="1" dirty="0" err="1" smtClean="0">
                <a:latin typeface="Arial" charset="0"/>
                <a:cs typeface="Arial" charset="0"/>
              </a:rPr>
              <a:t>ultrastabilní</a:t>
            </a:r>
            <a:r>
              <a:rPr lang="en-GB" sz="2400" i="1" dirty="0" smtClean="0">
                <a:latin typeface="Arial" charset="0"/>
                <a:cs typeface="Arial" charset="0"/>
              </a:rPr>
              <a:t> </a:t>
            </a:r>
            <a:r>
              <a:rPr lang="en-GB" sz="2400" i="1" dirty="0" err="1" smtClean="0">
                <a:latin typeface="Arial" charset="0"/>
                <a:cs typeface="Arial" charset="0"/>
              </a:rPr>
              <a:t>systém</a:t>
            </a:r>
            <a:r>
              <a:rPr lang="en-GB" sz="2400" dirty="0" smtClean="0">
                <a:latin typeface="Arial" charset="0"/>
                <a:cs typeface="Arial" charset="0"/>
              </a:rPr>
              <a:t>.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/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10b První test v semestru</a:t>
            </a:r>
            <a:endParaRPr lang="cs-CZ" b="0" dirty="0" smtClean="0"/>
          </a:p>
          <a:p>
            <a:pPr rtl="0"/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10b Druhý test v semestru</a:t>
            </a:r>
            <a:endParaRPr lang="cs-CZ" b="0" dirty="0" smtClean="0"/>
          </a:p>
          <a:p>
            <a:pPr rtl="0"/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10b zadání semestrální</a:t>
            </a:r>
            <a:r>
              <a:rPr lang="cs-CZ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práce do 10. týdne</a:t>
            </a:r>
            <a:endParaRPr lang="cs-CZ" b="0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20b úlohy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20b prezentace </a:t>
            </a: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semestrálky</a:t>
            </a:r>
            <a:endParaRPr lang="cs-CZ" b="0" dirty="0" smtClean="0"/>
          </a:p>
          <a:p>
            <a:pPr rtl="0"/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10b zkouška - implementace</a:t>
            </a:r>
            <a:endParaRPr lang="cs-CZ" b="0" dirty="0" smtClean="0"/>
          </a:p>
          <a:p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20b zkouška teorie, 2 okruhy po 10b</a:t>
            </a:r>
          </a:p>
          <a:p>
            <a:endParaRPr lang="cs-CZ" sz="3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&gt; 90 A, </a:t>
            </a: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elif</a:t>
            </a:r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 80 B, </a:t>
            </a: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elif</a:t>
            </a:r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 70 C, </a:t>
            </a: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elif</a:t>
            </a:r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 50 E, </a:t>
            </a:r>
            <a:r>
              <a:rPr lang="cs-CZ" sz="3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  <a:r>
              <a:rPr lang="cs-CZ" sz="3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FAIL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Modely</a:t>
            </a:r>
            <a:r>
              <a:rPr lang="en-GB" dirty="0" smtClean="0"/>
              <a:t> a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popis</a:t>
            </a:r>
            <a:endParaRPr lang="en-GB" dirty="0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957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smtClean="0">
                <a:cs typeface="Times New Roman" pitchFamily="16" charset="0"/>
              </a:rPr>
              <a:t>neformální popis</a:t>
            </a:r>
            <a:r>
              <a:rPr lang="en-GB" smtClean="0">
                <a:cs typeface="Times New Roman" pitchFamily="16" charset="0"/>
              </a:rPr>
              <a:t> - vychází z pochopení základních rysů a funkce reálného systému (je v přirozeném jazyku nebo používá blokových schémat);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smtClean="0">
                <a:cs typeface="Times New Roman" pitchFamily="16" charset="0"/>
              </a:rPr>
              <a:t>formální popis</a:t>
            </a:r>
            <a:r>
              <a:rPr lang="en-GB" smtClean="0">
                <a:cs typeface="Times New Roman" pitchFamily="16" charset="0"/>
              </a:rPr>
              <a:t> - vyjadřuje rysy a funkci modelu pomocí matematických prostředků, tj. </a:t>
            </a:r>
            <a:r>
              <a:rPr lang="en-GB" i="1" smtClean="0">
                <a:cs typeface="Times New Roman" pitchFamily="16" charset="0"/>
              </a:rPr>
              <a:t>matematický model</a:t>
            </a:r>
          </a:p>
          <a:p>
            <a:pPr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i="1" smtClean="0"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Neformální</a:t>
            </a:r>
            <a:r>
              <a:rPr lang="en-GB" dirty="0" smtClean="0"/>
              <a:t> </a:t>
            </a:r>
            <a:r>
              <a:rPr lang="en-GB" dirty="0" err="1" smtClean="0"/>
              <a:t>popis</a:t>
            </a:r>
            <a:endParaRPr lang="en-GB" dirty="0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Arial" charset="0"/>
                <a:cs typeface="Times New Roman" pitchFamily="16" charset="0"/>
              </a:rPr>
              <a:t>prvky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ásti, ze kterých se skládají modelované objekty (systémy);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Arial" charset="0"/>
                <a:cs typeface="Times New Roman" pitchFamily="16" charset="0"/>
              </a:rPr>
              <a:t>prom</a:t>
            </a:r>
            <a:r>
              <a:rPr lang="en-GB" sz="2400" i="1" smtClean="0">
                <a:latin typeface="Arial" charset="0"/>
              </a:rPr>
              <a:t>ě</a:t>
            </a:r>
            <a:r>
              <a:rPr lang="en-GB" sz="2400" i="1" smtClean="0">
                <a:latin typeface="Arial" charset="0"/>
                <a:cs typeface="Times New Roman" pitchFamily="16" charset="0"/>
              </a:rPr>
              <a:t>nné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- slou</a:t>
            </a:r>
            <a:r>
              <a:rPr lang="en-GB" sz="2400" smtClean="0">
                <a:latin typeface="Arial" charset="0"/>
              </a:rPr>
              <a:t>ž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í k popisu stavu prvk</a:t>
            </a:r>
            <a:r>
              <a:rPr lang="en-GB" sz="2400" smtClean="0">
                <a:latin typeface="Arial" charset="0"/>
              </a:rPr>
              <a:t>ů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systému a jejich vývoje v 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ase;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Arial" charset="0"/>
                <a:cs typeface="Times New Roman" pitchFamily="16" charset="0"/>
              </a:rPr>
              <a:t>parametry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- zpravidla neprom</a:t>
            </a:r>
            <a:r>
              <a:rPr lang="en-GB" sz="2400" smtClean="0">
                <a:latin typeface="Arial" charset="0"/>
              </a:rPr>
              <a:t>ě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nné (konstantní) charakteristiky prvk</a:t>
            </a:r>
            <a:r>
              <a:rPr lang="en-GB" sz="2400" smtClean="0">
                <a:latin typeface="Arial" charset="0"/>
              </a:rPr>
              <a:t>ů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a vazeb modelu;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Arial" charset="0"/>
                <a:cs typeface="Times New Roman" pitchFamily="16" charset="0"/>
              </a:rPr>
              <a:t>vazby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- pravidla, dle kterých se prvky navzájem ovliv</a:t>
            </a:r>
            <a:r>
              <a:rPr lang="en-GB" sz="2400" smtClean="0">
                <a:latin typeface="Arial" charset="0"/>
              </a:rPr>
              <a:t>ň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ují (p</a:t>
            </a:r>
            <a:r>
              <a:rPr lang="en-GB" sz="2400" smtClean="0">
                <a:latin typeface="Arial" charset="0"/>
              </a:rPr>
              <a:t>ř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ípadn</a:t>
            </a:r>
            <a:r>
              <a:rPr lang="en-GB" sz="2400" smtClean="0">
                <a:latin typeface="Arial" charset="0"/>
              </a:rPr>
              <a:t>ě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m</a:t>
            </a:r>
            <a:r>
              <a:rPr lang="en-GB" sz="2400" smtClean="0">
                <a:latin typeface="Arial" charset="0"/>
              </a:rPr>
              <a:t>ě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ní své parametry) a tak ur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ují vývoj chování v </a:t>
            </a:r>
            <a:r>
              <a:rPr lang="en-GB" sz="2400" smtClean="0">
                <a:latin typeface="Arial" charset="0"/>
              </a:rPr>
              <a:t>č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ase;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Arial" charset="0"/>
                <a:cs typeface="Times New Roman" pitchFamily="16" charset="0"/>
              </a:rPr>
              <a:t>základní p</a:t>
            </a:r>
            <a:r>
              <a:rPr lang="en-GB" sz="2400" i="1" smtClean="0">
                <a:latin typeface="Arial" charset="0"/>
              </a:rPr>
              <a:t>ř</a:t>
            </a:r>
            <a:r>
              <a:rPr lang="en-GB" sz="2400" i="1" smtClean="0">
                <a:latin typeface="Arial" charset="0"/>
                <a:cs typeface="Times New Roman" pitchFamily="16" charset="0"/>
              </a:rPr>
              <a:t>edpoklady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i="1" smtClean="0">
                <a:latin typeface="Arial" charset="0"/>
                <a:cs typeface="Times New Roman" pitchFamily="16" charset="0"/>
              </a:rPr>
              <a:t>po</a:t>
            </a:r>
            <a:r>
              <a:rPr lang="en-GB" sz="2400" i="1" smtClean="0">
                <a:latin typeface="Arial" charset="0"/>
              </a:rPr>
              <a:t>č</a:t>
            </a:r>
            <a:r>
              <a:rPr lang="en-GB" sz="2400" i="1" smtClean="0">
                <a:latin typeface="Arial" charset="0"/>
                <a:cs typeface="Times New Roman" pitchFamily="16" charset="0"/>
              </a:rPr>
              <a:t>áteční podmínky</a:t>
            </a:r>
            <a:r>
              <a:rPr lang="en-GB" sz="2400" smtClean="0">
                <a:latin typeface="Arial" charset="0"/>
                <a:cs typeface="Times New Roman" pitchFamily="16" charset="0"/>
              </a:rPr>
              <a:t>) - vyplývají ze specifikace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Neformální</a:t>
            </a:r>
            <a:r>
              <a:rPr lang="en-GB" dirty="0" smtClean="0"/>
              <a:t> </a:t>
            </a:r>
            <a:r>
              <a:rPr lang="en-GB" dirty="0" err="1" smtClean="0"/>
              <a:t>popis</a:t>
            </a:r>
            <a:endParaRPr lang="en-GB" dirty="0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p</a:t>
            </a:r>
            <a:r>
              <a:rPr lang="en-GB" sz="2800" smtClean="0">
                <a:latin typeface="Arial" charset="0"/>
                <a:cs typeface="Arial" charset="0"/>
              </a:rPr>
              <a:t>ro výběr prvků, parametrů i vazeb nejsou žádná, předem známá pravidla, která by určovala optimální postup. Rozlišujeme však dva principiálně různé přístupy jak hledat vhodný popis modelu - přístup </a:t>
            </a:r>
            <a:r>
              <a:rPr lang="en-GB" sz="2800" i="1" smtClean="0">
                <a:latin typeface="Arial" charset="0"/>
                <a:cs typeface="Arial" charset="0"/>
              </a:rPr>
              <a:t>deduktivní</a:t>
            </a:r>
            <a:r>
              <a:rPr lang="en-GB" sz="2800" smtClean="0">
                <a:latin typeface="Arial" charset="0"/>
                <a:cs typeface="Arial" charset="0"/>
              </a:rPr>
              <a:t> a </a:t>
            </a:r>
            <a:r>
              <a:rPr lang="en-GB" sz="2800" i="1" smtClean="0">
                <a:latin typeface="Arial" charset="0"/>
                <a:cs typeface="Arial" charset="0"/>
              </a:rPr>
              <a:t>induktivní</a:t>
            </a:r>
            <a:r>
              <a:rPr lang="en-GB" sz="28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Arial" charset="0"/>
              </a:rPr>
              <a:t>s</a:t>
            </a:r>
            <a:r>
              <a:rPr lang="en-GB" sz="2800" smtClean="0">
                <a:latin typeface="Arial" charset="0"/>
                <a:cs typeface="Arial" charset="0"/>
              </a:rPr>
              <a:t>truktura modelu by měla být přiměřená struktuře reálného objektu, výběr se může přizpůsobovat úrovni znalostí objektu.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5943600" cy="12192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Neformální</a:t>
            </a:r>
            <a:r>
              <a:rPr lang="en-GB" dirty="0" smtClean="0"/>
              <a:t> </a:t>
            </a:r>
            <a:r>
              <a:rPr lang="en-GB" dirty="0" err="1" smtClean="0"/>
              <a:t>popis</a:t>
            </a:r>
            <a:endParaRPr lang="en-GB" dirty="0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Arial" charset="0"/>
              </a:rPr>
              <a:t>může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>
                <a:latin typeface="Arial" charset="0"/>
              </a:rPr>
              <a:t>být</a:t>
            </a:r>
            <a:r>
              <a:rPr lang="en-GB" sz="2800" dirty="0" smtClean="0">
                <a:latin typeface="Arial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i="1" dirty="0" err="1" smtClean="0">
                <a:latin typeface="Arial" charset="0"/>
                <a:cs typeface="Times New Roman" pitchFamily="16" charset="0"/>
              </a:rPr>
              <a:t>neúplný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neošet</a:t>
            </a:r>
            <a:r>
              <a:rPr lang="en-GB" sz="2800" dirty="0" err="1" smtClean="0">
                <a:latin typeface="Arial" charset="0"/>
              </a:rPr>
              <a:t>ř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uje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všechny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reáln</a:t>
            </a:r>
            <a:r>
              <a:rPr lang="en-GB" sz="2800" dirty="0" err="1" smtClean="0">
                <a:latin typeface="Arial" charset="0"/>
              </a:rPr>
              <a:t>ě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mo</a:t>
            </a:r>
            <a:r>
              <a:rPr lang="en-GB" sz="2800" dirty="0" err="1" smtClean="0">
                <a:latin typeface="Arial" charset="0"/>
              </a:rPr>
              <a:t>ž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né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situace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i="1" dirty="0" err="1" smtClean="0">
                <a:latin typeface="Arial" charset="0"/>
                <a:cs typeface="Times New Roman" pitchFamily="16" charset="0"/>
              </a:rPr>
              <a:t>nekonzistentní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-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postup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vede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k 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ur</a:t>
            </a:r>
            <a:r>
              <a:rPr lang="en-GB" sz="2800" dirty="0" err="1" smtClean="0">
                <a:latin typeface="Arial" charset="0"/>
              </a:rPr>
              <a:t>č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itému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</a:rPr>
              <a:t>ř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ešení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dané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situace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i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k 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jeho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opaku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i="1" dirty="0" err="1" smtClean="0">
                <a:latin typeface="Arial" charset="0"/>
                <a:cs typeface="Times New Roman" pitchFamily="16" charset="0"/>
              </a:rPr>
              <a:t>vícezna</a:t>
            </a:r>
            <a:r>
              <a:rPr lang="en-GB" sz="2800" i="1" dirty="0" err="1" smtClean="0">
                <a:latin typeface="Arial" charset="0"/>
              </a:rPr>
              <a:t>č</a:t>
            </a:r>
            <a:r>
              <a:rPr lang="en-GB" sz="2800" i="1" dirty="0" err="1" smtClean="0">
                <a:latin typeface="Arial" charset="0"/>
                <a:cs typeface="Times New Roman" pitchFamily="16" charset="0"/>
              </a:rPr>
              <a:t>ný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- pro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daný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stav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m</a:t>
            </a:r>
            <a:r>
              <a:rPr lang="en-GB" sz="2800" dirty="0" err="1" smtClean="0">
                <a:latin typeface="Arial" charset="0"/>
              </a:rPr>
              <a:t>ůž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nastat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více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alternativ</a:t>
            </a:r>
            <a:r>
              <a:rPr lang="en-GB" sz="2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800" dirty="0" err="1" smtClean="0">
                <a:latin typeface="Arial" charset="0"/>
              </a:rPr>
              <a:t>ř</a:t>
            </a:r>
            <a:r>
              <a:rPr lang="en-GB" sz="2800" dirty="0" err="1" smtClean="0">
                <a:latin typeface="Arial" charset="0"/>
                <a:cs typeface="Times New Roman" pitchFamily="16" charset="0"/>
              </a:rPr>
              <a:t>ešení</a:t>
            </a:r>
            <a:r>
              <a:rPr lang="en-GB" sz="28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Příklady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err="1" smtClean="0"/>
              <a:t>Forresterův</a:t>
            </a:r>
            <a:r>
              <a:rPr lang="en-GB" sz="3600" b="1" dirty="0" smtClean="0"/>
              <a:t> model </a:t>
            </a:r>
            <a:r>
              <a:rPr lang="en-GB" sz="3600" b="1" dirty="0" err="1" smtClean="0"/>
              <a:t>světa</a:t>
            </a:r>
            <a:r>
              <a:rPr lang="en-GB" dirty="0" smtClean="0"/>
              <a:t> </a:t>
            </a:r>
          </a:p>
        </p:txBody>
      </p:sp>
      <p:sp>
        <p:nvSpPr>
          <p:cNvPr id="51205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5486400"/>
            <a:ext cx="8458200" cy="60960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326688" algn="l"/>
                <a:tab pos="10775950" algn="l"/>
                <a:tab pos="10779125" algn="l"/>
              </a:tabLst>
            </a:pPr>
            <a:r>
              <a:rPr lang="en-GB" smtClean="0">
                <a:latin typeface="Arial" charset="0"/>
                <a:cs typeface="Arial" charset="0"/>
              </a:rPr>
              <a:t>Prvky:	</a:t>
            </a:r>
            <a:r>
              <a:rPr lang="en-GB" sz="2400" smtClean="0">
                <a:latin typeface="Arial" charset="0"/>
                <a:cs typeface="Arial" charset="0"/>
              </a:rPr>
              <a:t>obyvatelstvo, znečištění, průmysl;</a:t>
            </a:r>
          </a:p>
        </p:txBody>
      </p:sp>
      <p:graphicFrame>
        <p:nvGraphicFramePr>
          <p:cNvPr id="51206" name="Object 3"/>
          <p:cNvGraphicFramePr>
            <a:graphicFrameLocks noChangeAspect="1"/>
          </p:cNvGraphicFramePr>
          <p:nvPr/>
        </p:nvGraphicFramePr>
        <p:xfrm>
          <a:off x="1828800" y="1981200"/>
          <a:ext cx="5410200" cy="3478213"/>
        </p:xfrm>
        <a:graphic>
          <a:graphicData uri="http://schemas.openxmlformats.org/presentationml/2006/ole">
            <p:oleObj spid="_x0000_s20482" r:id="rId4" imgW="5791221" imgH="3714440" progId="PBrush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Příklady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err="1" smtClean="0"/>
              <a:t>Forresterův</a:t>
            </a:r>
            <a:r>
              <a:rPr lang="en-GB" sz="3600" b="1" dirty="0" smtClean="0"/>
              <a:t> model </a:t>
            </a:r>
            <a:r>
              <a:rPr lang="en-GB" sz="3600" b="1" dirty="0" err="1" smtClean="0"/>
              <a:t>světa</a:t>
            </a:r>
            <a:r>
              <a:rPr lang="en-GB" dirty="0" smtClean="0"/>
              <a:t> </a:t>
            </a:r>
          </a:p>
        </p:txBody>
      </p:sp>
      <p:sp>
        <p:nvSpPr>
          <p:cNvPr id="52229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6545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>
                <a:latin typeface="Arial" charset="0"/>
                <a:cs typeface="Arial" charset="0"/>
              </a:rPr>
              <a:t>Proměnné</a:t>
            </a:r>
            <a:r>
              <a:rPr lang="en-GB" sz="2800" dirty="0" smtClean="0">
                <a:latin typeface="Arial" charset="0"/>
                <a:cs typeface="Arial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b="1" dirty="0" err="1" smtClean="0">
                <a:solidFill>
                  <a:schemeClr val="tx2"/>
                </a:solidFill>
                <a:latin typeface="Arial" charset="0"/>
                <a:cs typeface="Times New Roman" pitchFamily="16" charset="0"/>
              </a:rPr>
              <a:t>obyvatelstvo</a:t>
            </a:r>
            <a:endParaRPr lang="en-GB" sz="2000" b="1" dirty="0" smtClean="0">
              <a:solidFill>
                <a:schemeClr val="tx2"/>
              </a:solidFill>
              <a:latin typeface="Arial" charset="0"/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Times New Roman" pitchFamily="16" charset="0"/>
              </a:rPr>
              <a:t>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hustota</a:t>
            </a:r>
            <a:endParaRPr lang="en-GB" sz="2000" dirty="0" smtClean="0">
              <a:latin typeface="Arial" charset="0"/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udává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kolik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je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obyvatel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na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jednotku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obyvatelného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povrchu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Zem</a:t>
            </a:r>
            <a:r>
              <a:rPr lang="en-GB" sz="1800" dirty="0" err="1" smtClean="0">
                <a:latin typeface="Arial" charset="0"/>
              </a:rPr>
              <a:t>ě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 je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vyjád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ena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kladných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reálných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</a:rPr>
              <a:t>č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íslech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b="1" dirty="0" err="1" smtClean="0">
                <a:solidFill>
                  <a:schemeClr val="tx2"/>
                </a:solidFill>
                <a:latin typeface="Arial" charset="0"/>
                <a:cs typeface="Times New Roman" pitchFamily="16" charset="0"/>
              </a:rPr>
              <a:t>zne</a:t>
            </a:r>
            <a:r>
              <a:rPr lang="en-GB" sz="2000" b="1" dirty="0" err="1" smtClean="0">
                <a:solidFill>
                  <a:schemeClr val="tx2"/>
                </a:solidFill>
                <a:latin typeface="Arial" charset="0"/>
              </a:rPr>
              <a:t>č</a:t>
            </a:r>
            <a:r>
              <a:rPr lang="en-GB" sz="2000" b="1" dirty="0" err="1" smtClean="0">
                <a:solidFill>
                  <a:schemeClr val="tx2"/>
                </a:solidFill>
                <a:latin typeface="Arial" charset="0"/>
                <a:cs typeface="Times New Roman" pitchFamily="16" charset="0"/>
              </a:rPr>
              <a:t>išt</a:t>
            </a:r>
            <a:r>
              <a:rPr lang="en-GB" sz="2000" b="1" dirty="0" err="1" smtClean="0">
                <a:solidFill>
                  <a:schemeClr val="tx2"/>
                </a:solidFill>
                <a:latin typeface="Arial" charset="0"/>
              </a:rPr>
              <a:t>ě</a:t>
            </a:r>
            <a:r>
              <a:rPr lang="en-GB" sz="2000" b="1" dirty="0" err="1" smtClean="0">
                <a:solidFill>
                  <a:schemeClr val="tx2"/>
                </a:solidFill>
                <a:latin typeface="Arial" charset="0"/>
                <a:cs typeface="Times New Roman" pitchFamily="16" charset="0"/>
              </a:rPr>
              <a:t>ní</a:t>
            </a:r>
            <a:endParaRPr lang="en-GB" sz="2000" b="1" dirty="0" smtClean="0">
              <a:solidFill>
                <a:schemeClr val="tx2"/>
              </a:solidFill>
              <a:latin typeface="Arial" charset="0"/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Times New Roman" pitchFamily="16" charset="0"/>
              </a:rPr>
              <a:t>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úrove</a:t>
            </a:r>
            <a:r>
              <a:rPr lang="en-GB" sz="2000" dirty="0" err="1" smtClean="0">
                <a:latin typeface="Arial" charset="0"/>
              </a:rPr>
              <a:t>ň</a:t>
            </a:r>
            <a:endParaRPr lang="en-GB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</a:t>
            </a:r>
            <a:r>
              <a:rPr lang="en-GB" sz="1800" dirty="0" smtClean="0">
                <a:latin typeface="Arial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udává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okam</a:t>
            </a:r>
            <a:r>
              <a:rPr lang="en-GB" sz="1800" dirty="0" err="1" smtClean="0">
                <a:latin typeface="Arial" charset="0"/>
              </a:rPr>
              <a:t>ž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itou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míru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zne</a:t>
            </a:r>
            <a:r>
              <a:rPr lang="en-GB" sz="1800" dirty="0" err="1" smtClean="0">
                <a:latin typeface="Arial" charset="0"/>
              </a:rPr>
              <a:t>č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išt</a:t>
            </a:r>
            <a:r>
              <a:rPr lang="en-GB" sz="1800" dirty="0" err="1" smtClean="0">
                <a:latin typeface="Arial" charset="0"/>
              </a:rPr>
              <a:t>ě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ní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prost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edí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n</a:t>
            </a:r>
            <a:r>
              <a:rPr lang="en-GB" sz="1800" dirty="0" err="1" smtClean="0">
                <a:latin typeface="Arial" charset="0"/>
              </a:rPr>
              <a:t>ě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jakých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edem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smtClean="0">
                <a:latin typeface="Arial" charset="0"/>
              </a:rPr>
              <a:t>	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specifikovaných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jednotkách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 je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vyjád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ena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kladných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reálných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</a:rPr>
              <a:t>č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íslech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b="1" dirty="0" err="1" smtClean="0">
                <a:solidFill>
                  <a:schemeClr val="tx2"/>
                </a:solidFill>
                <a:latin typeface="Arial" charset="0"/>
              </a:rPr>
              <a:t>průmysl</a:t>
            </a:r>
            <a:endParaRPr lang="en-GB" sz="2000" b="1" dirty="0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Times New Roman" pitchFamily="16" charset="0"/>
              </a:rPr>
              <a:t>- </a:t>
            </a:r>
            <a:r>
              <a:rPr lang="en-GB" sz="2000" dirty="0" err="1" smtClean="0">
                <a:latin typeface="Arial" charset="0"/>
                <a:cs typeface="Times New Roman" pitchFamily="16" charset="0"/>
              </a:rPr>
              <a:t>rozvoj</a:t>
            </a:r>
            <a:endParaRPr lang="en-GB" sz="2000" dirty="0" smtClean="0">
              <a:latin typeface="Arial" charset="0"/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celková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pr</a:t>
            </a:r>
            <a:r>
              <a:rPr lang="en-GB" sz="1800" dirty="0" err="1" smtClean="0">
                <a:latin typeface="Arial" charset="0"/>
              </a:rPr>
              <a:t>ů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myslová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aktiva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vyjád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ená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pen</a:t>
            </a:r>
            <a:r>
              <a:rPr lang="en-GB" sz="1800" dirty="0" err="1" smtClean="0">
                <a:latin typeface="Arial" charset="0"/>
              </a:rPr>
              <a:t>ěž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ních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jednotkách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dirty="0" smtClean="0">
                <a:latin typeface="Arial" charset="0"/>
              </a:rPr>
              <a:t>	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... je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vyjád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en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v 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kladných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i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záporných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reálných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,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p</a:t>
            </a:r>
            <a:r>
              <a:rPr lang="en-GB" sz="1800" dirty="0" err="1" smtClean="0">
                <a:latin typeface="Arial" charset="0"/>
              </a:rPr>
              <a:t>ř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íp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 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celých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1800" dirty="0" err="1" smtClean="0">
                <a:latin typeface="Arial" charset="0"/>
              </a:rPr>
              <a:t>č</a:t>
            </a:r>
            <a:r>
              <a:rPr lang="en-GB" sz="1800" dirty="0" err="1" smtClean="0">
                <a:latin typeface="Arial" charset="0"/>
                <a:cs typeface="Times New Roman" pitchFamily="16" charset="0"/>
              </a:rPr>
              <a:t>íslech</a:t>
            </a:r>
            <a:r>
              <a:rPr lang="en-GB" sz="1800" dirty="0" smtClean="0">
                <a:latin typeface="Arial" charset="0"/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193700"/>
            <a:ext cx="5943600" cy="1435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Příklady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err="1" smtClean="0"/>
              <a:t>Forresterův</a:t>
            </a:r>
            <a:r>
              <a:rPr lang="en-GB" sz="3600" b="1" dirty="0" smtClean="0"/>
              <a:t> model </a:t>
            </a:r>
            <a:r>
              <a:rPr lang="en-GB" sz="3600" b="1" dirty="0" err="1" smtClean="0"/>
              <a:t>světa</a:t>
            </a:r>
            <a:r>
              <a:rPr lang="en-GB" dirty="0" smtClean="0"/>
              <a:t> </a:t>
            </a:r>
          </a:p>
        </p:txBody>
      </p:sp>
      <p:sp>
        <p:nvSpPr>
          <p:cNvPr id="53253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343400"/>
          </a:xfrm>
        </p:spPr>
        <p:txBody>
          <a:bodyPr/>
          <a:lstStyle/>
          <a:p>
            <a:pPr marL="528638" indent="-528638" algn="just" eaLnBrk="1" hangingPunct="1">
              <a:lnSpc>
                <a:spcPct val="100000"/>
              </a:lnSpc>
              <a:buFont typeface="Arial" charset="0"/>
              <a:buNone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dirty="0" err="1" smtClean="0">
                <a:latin typeface="Arial" charset="0"/>
                <a:cs typeface="Times New Roman" pitchFamily="16" charset="0"/>
              </a:rPr>
              <a:t>Vazby</a:t>
            </a:r>
            <a:r>
              <a:rPr lang="en-GB" dirty="0" smtClean="0">
                <a:latin typeface="Arial" charset="0"/>
                <a:cs typeface="Times New Roman" pitchFamily="16" charset="0"/>
              </a:rPr>
              <a:t>:</a:t>
            </a:r>
          </a:p>
          <a:p>
            <a:pPr marL="528638" indent="-528638" algn="just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sz="2400" dirty="0" err="1" smtClean="0">
                <a:latin typeface="Arial" charset="0"/>
                <a:cs typeface="Times New Roman" pitchFamily="16" charset="0"/>
              </a:rPr>
              <a:t>rychlost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hustoty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obyvatelstva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roste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lineárn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) s 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stem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hustoty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obyvatel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rozvoje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pr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myslu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klesá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lineárn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) s 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stem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úrovn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zne</a:t>
            </a:r>
            <a:r>
              <a:rPr lang="en-GB" sz="2400" dirty="0" err="1" smtClean="0">
                <a:latin typeface="Arial" charset="0"/>
              </a:rPr>
              <a:t>č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išt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ní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marL="528638" indent="-528638" algn="just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sz="2400" dirty="0" err="1" smtClean="0">
                <a:latin typeface="Arial" charset="0"/>
                <a:cs typeface="Times New Roman" pitchFamily="16" charset="0"/>
              </a:rPr>
              <a:t>rychlost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úrovn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zne</a:t>
            </a:r>
            <a:r>
              <a:rPr lang="en-GB" sz="2400" dirty="0" err="1" smtClean="0">
                <a:latin typeface="Arial" charset="0"/>
              </a:rPr>
              <a:t>č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išt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ní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roste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lineárn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) s 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stem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hustoty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obyvatel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rozvoje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pr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myslu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;</a:t>
            </a:r>
          </a:p>
          <a:p>
            <a:pPr marL="528638" indent="-528638" algn="just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  <a:tabLst>
                <a:tab pos="636588" algn="l"/>
                <a:tab pos="1085850" algn="l"/>
                <a:tab pos="1535113" algn="l"/>
                <a:tab pos="1984375" algn="l"/>
                <a:tab pos="2433638" algn="l"/>
                <a:tab pos="2882900" algn="l"/>
                <a:tab pos="3332163" algn="l"/>
                <a:tab pos="3781425" algn="l"/>
                <a:tab pos="4230688" algn="l"/>
                <a:tab pos="4679950" algn="l"/>
                <a:tab pos="5129213" algn="l"/>
                <a:tab pos="5578475" algn="l"/>
                <a:tab pos="6027738" algn="l"/>
                <a:tab pos="6477000" algn="l"/>
                <a:tab pos="6926263" algn="l"/>
                <a:tab pos="7375525" algn="l"/>
                <a:tab pos="7824788" algn="l"/>
                <a:tab pos="8274050" algn="l"/>
                <a:tab pos="8723313" algn="l"/>
                <a:tab pos="9172575" algn="l"/>
              </a:tabLst>
            </a:pPr>
            <a:r>
              <a:rPr lang="en-GB" sz="2400" dirty="0" err="1" smtClean="0">
                <a:latin typeface="Arial" charset="0"/>
                <a:cs typeface="Times New Roman" pitchFamily="16" charset="0"/>
              </a:rPr>
              <a:t>rychlost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rozvoje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pr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myslu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roste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lineárn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) s 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stem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rozvoje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pr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myslu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a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klesá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(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lineárn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) s 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r</a:t>
            </a:r>
            <a:r>
              <a:rPr lang="en-GB" sz="2400" dirty="0" err="1" smtClean="0">
                <a:latin typeface="Arial" charset="0"/>
              </a:rPr>
              <a:t>ů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stem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úrovn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 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zne</a:t>
            </a:r>
            <a:r>
              <a:rPr lang="en-GB" sz="2400" dirty="0" err="1" smtClean="0">
                <a:latin typeface="Arial" charset="0"/>
              </a:rPr>
              <a:t>č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išt</a:t>
            </a:r>
            <a:r>
              <a:rPr lang="en-GB" sz="2400" dirty="0" err="1" smtClean="0">
                <a:latin typeface="Arial" charset="0"/>
              </a:rPr>
              <a:t>ě</a:t>
            </a:r>
            <a:r>
              <a:rPr lang="en-GB" sz="2400" dirty="0" err="1" smtClean="0">
                <a:latin typeface="Arial" charset="0"/>
                <a:cs typeface="Times New Roman" pitchFamily="16" charset="0"/>
              </a:rPr>
              <a:t>ní</a:t>
            </a:r>
            <a:r>
              <a:rPr lang="en-GB" sz="2400" dirty="0" smtClean="0">
                <a:latin typeface="Arial" charset="0"/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Volný tvar 65"/>
          <p:cNvSpPr/>
          <p:nvPr/>
        </p:nvSpPr>
        <p:spPr>
          <a:xfrm>
            <a:off x="3209925" y="3289300"/>
            <a:ext cx="1004888" cy="1497013"/>
          </a:xfrm>
          <a:custGeom>
            <a:avLst/>
            <a:gdLst>
              <a:gd name="connsiteX0" fmla="*/ 249382 w 1524001"/>
              <a:gd name="connsiteY0" fmla="*/ 1916545 h 1916545"/>
              <a:gd name="connsiteX1" fmla="*/ 1482437 w 1524001"/>
              <a:gd name="connsiteY1" fmla="*/ 240145 h 1916545"/>
              <a:gd name="connsiteX2" fmla="*/ 0 w 1524001"/>
              <a:gd name="connsiteY2" fmla="*/ 475673 h 1916545"/>
              <a:gd name="connsiteX0" fmla="*/ 249382 w 1689364"/>
              <a:gd name="connsiteY0" fmla="*/ 1961502 h 1961502"/>
              <a:gd name="connsiteX1" fmla="*/ 1482437 w 1689364"/>
              <a:gd name="connsiteY1" fmla="*/ 285102 h 1961502"/>
              <a:gd name="connsiteX2" fmla="*/ 800465 w 1689364"/>
              <a:gd name="connsiteY2" fmla="*/ 250889 h 1961502"/>
              <a:gd name="connsiteX3" fmla="*/ 0 w 1689364"/>
              <a:gd name="connsiteY3" fmla="*/ 520630 h 1961502"/>
              <a:gd name="connsiteX0" fmla="*/ 249382 w 1136976"/>
              <a:gd name="connsiteY0" fmla="*/ 1766605 h 1766605"/>
              <a:gd name="connsiteX1" fmla="*/ 930049 w 1136976"/>
              <a:gd name="connsiteY1" fmla="*/ 661685 h 1766605"/>
              <a:gd name="connsiteX2" fmla="*/ 800465 w 1136976"/>
              <a:gd name="connsiteY2" fmla="*/ 55992 h 1766605"/>
              <a:gd name="connsiteX3" fmla="*/ 0 w 1136976"/>
              <a:gd name="connsiteY3" fmla="*/ 325733 h 1766605"/>
              <a:gd name="connsiteX0" fmla="*/ 249382 w 1136976"/>
              <a:gd name="connsiteY0" fmla="*/ 1766605 h 1766605"/>
              <a:gd name="connsiteX1" fmla="*/ 930049 w 1136976"/>
              <a:gd name="connsiteY1" fmla="*/ 661685 h 1766605"/>
              <a:gd name="connsiteX2" fmla="*/ 800465 w 1136976"/>
              <a:gd name="connsiteY2" fmla="*/ 55992 h 1766605"/>
              <a:gd name="connsiteX3" fmla="*/ 0 w 1136976"/>
              <a:gd name="connsiteY3" fmla="*/ 325733 h 1766605"/>
              <a:gd name="connsiteX0" fmla="*/ 249382 w 971613"/>
              <a:gd name="connsiteY0" fmla="*/ 1766605 h 1766605"/>
              <a:gd name="connsiteX1" fmla="*/ 930049 w 971613"/>
              <a:gd name="connsiteY1" fmla="*/ 661685 h 1766605"/>
              <a:gd name="connsiteX2" fmla="*/ 800465 w 971613"/>
              <a:gd name="connsiteY2" fmla="*/ 55992 h 1766605"/>
              <a:gd name="connsiteX3" fmla="*/ 0 w 971613"/>
              <a:gd name="connsiteY3" fmla="*/ 325733 h 1766605"/>
              <a:gd name="connsiteX0" fmla="*/ 249382 w 971613"/>
              <a:gd name="connsiteY0" fmla="*/ 1811562 h 1811562"/>
              <a:gd name="connsiteX1" fmla="*/ 930049 w 971613"/>
              <a:gd name="connsiteY1" fmla="*/ 706642 h 1811562"/>
              <a:gd name="connsiteX2" fmla="*/ 800465 w 971613"/>
              <a:gd name="connsiteY2" fmla="*/ 100949 h 1811562"/>
              <a:gd name="connsiteX3" fmla="*/ 435998 w 971613"/>
              <a:gd name="connsiteY3" fmla="*/ 315239 h 1811562"/>
              <a:gd name="connsiteX4" fmla="*/ 0 w 971613"/>
              <a:gd name="connsiteY4" fmla="*/ 370690 h 1811562"/>
              <a:gd name="connsiteX0" fmla="*/ 249382 w 971613"/>
              <a:gd name="connsiteY0" fmla="*/ 2274127 h 2274127"/>
              <a:gd name="connsiteX1" fmla="*/ 930049 w 971613"/>
              <a:gd name="connsiteY1" fmla="*/ 1169207 h 2274127"/>
              <a:gd name="connsiteX2" fmla="*/ 800465 w 971613"/>
              <a:gd name="connsiteY2" fmla="*/ 563514 h 2274127"/>
              <a:gd name="connsiteX3" fmla="*/ 324690 w 971613"/>
              <a:gd name="connsiteY3" fmla="*/ 35715 h 2274127"/>
              <a:gd name="connsiteX4" fmla="*/ 435998 w 971613"/>
              <a:gd name="connsiteY4" fmla="*/ 777804 h 2274127"/>
              <a:gd name="connsiteX5" fmla="*/ 0 w 971613"/>
              <a:gd name="connsiteY5" fmla="*/ 833255 h 2274127"/>
              <a:gd name="connsiteX0" fmla="*/ 249382 w 971613"/>
              <a:gd name="connsiteY0" fmla="*/ 1775847 h 1775847"/>
              <a:gd name="connsiteX1" fmla="*/ 930049 w 971613"/>
              <a:gd name="connsiteY1" fmla="*/ 670927 h 1775847"/>
              <a:gd name="connsiteX2" fmla="*/ 800465 w 971613"/>
              <a:gd name="connsiteY2" fmla="*/ 65234 h 1775847"/>
              <a:gd name="connsiteX3" fmla="*/ 435998 w 971613"/>
              <a:gd name="connsiteY3" fmla="*/ 279524 h 1775847"/>
              <a:gd name="connsiteX4" fmla="*/ 0 w 971613"/>
              <a:gd name="connsiteY4" fmla="*/ 334975 h 1775847"/>
              <a:gd name="connsiteX0" fmla="*/ 249382 w 971613"/>
              <a:gd name="connsiteY0" fmla="*/ 1496323 h 1496323"/>
              <a:gd name="connsiteX1" fmla="*/ 930049 w 971613"/>
              <a:gd name="connsiteY1" fmla="*/ 391403 h 1496323"/>
              <a:gd name="connsiteX2" fmla="*/ 435998 w 971613"/>
              <a:gd name="connsiteY2" fmla="*/ 0 h 1496323"/>
              <a:gd name="connsiteX3" fmla="*/ 0 w 971613"/>
              <a:gd name="connsiteY3" fmla="*/ 55451 h 149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613" h="1496323">
                <a:moveTo>
                  <a:pt x="249382" y="1496323"/>
                </a:moveTo>
                <a:cubicBezTo>
                  <a:pt x="886691" y="778195"/>
                  <a:pt x="971613" y="631548"/>
                  <a:pt x="930049" y="391403"/>
                </a:cubicBezTo>
                <a:cubicBezTo>
                  <a:pt x="961152" y="142016"/>
                  <a:pt x="591006" y="55992"/>
                  <a:pt x="435998" y="0"/>
                </a:cubicBezTo>
                <a:lnTo>
                  <a:pt x="0" y="55451"/>
                </a:lnTo>
              </a:path>
            </a:pathLst>
          </a:cu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58371" name="Picture 2" descr="C:\Documents and Settings\Jirka\Local Settings\Temporary Internet Files\Content.IE5\830AUJ9A\MCj039773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3214688"/>
            <a:ext cx="9493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2" descr="C:\Documents and Settings\Jirka\Local Settings\Temporary Internet Files\Content.IE5\830AUJ9A\MCj039773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0238" y="2071688"/>
            <a:ext cx="9493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a 3"/>
          <p:cNvSpPr/>
          <p:nvPr/>
        </p:nvSpPr>
        <p:spPr>
          <a:xfrm>
            <a:off x="1000125" y="3857625"/>
            <a:ext cx="2714625" cy="2714625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6572250" y="1214438"/>
            <a:ext cx="928688" cy="928687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072330" y="4857760"/>
            <a:ext cx="571504" cy="642966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428860" y="1500174"/>
            <a:ext cx="428628" cy="50009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000500" y="1643063"/>
            <a:ext cx="642938" cy="2143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cxnSp>
        <p:nvCxnSpPr>
          <p:cNvPr id="10" name="Přímá spojovací čára 9"/>
          <p:cNvCxnSpPr>
            <a:stCxn id="0" idx="6"/>
            <a:endCxn id="8" idx="1"/>
          </p:cNvCxnSpPr>
          <p:nvPr/>
        </p:nvCxnSpPr>
        <p:spPr>
          <a:xfrm flipV="1">
            <a:off x="2857500" y="1749425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stCxn id="8" idx="3"/>
            <a:endCxn id="5" idx="2"/>
          </p:cNvCxnSpPr>
          <p:nvPr/>
        </p:nvCxnSpPr>
        <p:spPr>
          <a:xfrm flipV="1">
            <a:off x="4643438" y="1677988"/>
            <a:ext cx="1928812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6200000" flipV="1">
            <a:off x="1964531" y="2678907"/>
            <a:ext cx="1357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77" idx="1"/>
            <a:endCxn id="0" idx="0"/>
          </p:cNvCxnSpPr>
          <p:nvPr/>
        </p:nvCxnSpPr>
        <p:spPr>
          <a:xfrm rot="16200000" flipH="1">
            <a:off x="5911851" y="3411537"/>
            <a:ext cx="2786062" cy="106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4500563" y="4857750"/>
            <a:ext cx="1714500" cy="6429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6" name="Přímá spojovací čára 35"/>
          <p:cNvCxnSpPr>
            <a:stCxn id="29" idx="1"/>
            <a:endCxn id="4" idx="6"/>
          </p:cNvCxnSpPr>
          <p:nvPr/>
        </p:nvCxnSpPr>
        <p:spPr>
          <a:xfrm rot="10800000" flipV="1">
            <a:off x="3714750" y="5180013"/>
            <a:ext cx="785813" cy="34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29" idx="3"/>
            <a:endCxn id="0" idx="2"/>
          </p:cNvCxnSpPr>
          <p:nvPr/>
        </p:nvCxnSpPr>
        <p:spPr>
          <a:xfrm>
            <a:off x="6215063" y="5180013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a 52"/>
          <p:cNvSpPr/>
          <p:nvPr/>
        </p:nvSpPr>
        <p:spPr>
          <a:xfrm>
            <a:off x="2928938" y="3286125"/>
            <a:ext cx="285750" cy="2857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70" name="Elipsa 69"/>
          <p:cNvSpPr/>
          <p:nvPr/>
        </p:nvSpPr>
        <p:spPr>
          <a:xfrm>
            <a:off x="7572375" y="1928813"/>
            <a:ext cx="285750" cy="2857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+</a:t>
            </a:r>
          </a:p>
        </p:txBody>
      </p:sp>
      <p:sp>
        <p:nvSpPr>
          <p:cNvPr id="71" name="Volný tvar 70"/>
          <p:cNvSpPr/>
          <p:nvPr/>
        </p:nvSpPr>
        <p:spPr>
          <a:xfrm rot="5135224">
            <a:off x="6982619" y="1004094"/>
            <a:ext cx="1071562" cy="895350"/>
          </a:xfrm>
          <a:custGeom>
            <a:avLst/>
            <a:gdLst>
              <a:gd name="connsiteX0" fmla="*/ 249382 w 1524001"/>
              <a:gd name="connsiteY0" fmla="*/ 1916545 h 1916545"/>
              <a:gd name="connsiteX1" fmla="*/ 1482437 w 1524001"/>
              <a:gd name="connsiteY1" fmla="*/ 240145 h 1916545"/>
              <a:gd name="connsiteX2" fmla="*/ 0 w 1524001"/>
              <a:gd name="connsiteY2" fmla="*/ 475673 h 1916545"/>
              <a:gd name="connsiteX0" fmla="*/ 249382 w 1689364"/>
              <a:gd name="connsiteY0" fmla="*/ 1961502 h 1961502"/>
              <a:gd name="connsiteX1" fmla="*/ 1482437 w 1689364"/>
              <a:gd name="connsiteY1" fmla="*/ 285102 h 1961502"/>
              <a:gd name="connsiteX2" fmla="*/ 800465 w 1689364"/>
              <a:gd name="connsiteY2" fmla="*/ 250889 h 1961502"/>
              <a:gd name="connsiteX3" fmla="*/ 0 w 1689364"/>
              <a:gd name="connsiteY3" fmla="*/ 520630 h 1961502"/>
              <a:gd name="connsiteX0" fmla="*/ 249382 w 1136976"/>
              <a:gd name="connsiteY0" fmla="*/ 1766605 h 1766605"/>
              <a:gd name="connsiteX1" fmla="*/ 930049 w 1136976"/>
              <a:gd name="connsiteY1" fmla="*/ 661685 h 1766605"/>
              <a:gd name="connsiteX2" fmla="*/ 800465 w 1136976"/>
              <a:gd name="connsiteY2" fmla="*/ 55992 h 1766605"/>
              <a:gd name="connsiteX3" fmla="*/ 0 w 1136976"/>
              <a:gd name="connsiteY3" fmla="*/ 325733 h 1766605"/>
              <a:gd name="connsiteX0" fmla="*/ 249382 w 1136976"/>
              <a:gd name="connsiteY0" fmla="*/ 1766605 h 1766605"/>
              <a:gd name="connsiteX1" fmla="*/ 930049 w 1136976"/>
              <a:gd name="connsiteY1" fmla="*/ 661685 h 1766605"/>
              <a:gd name="connsiteX2" fmla="*/ 800465 w 1136976"/>
              <a:gd name="connsiteY2" fmla="*/ 55992 h 1766605"/>
              <a:gd name="connsiteX3" fmla="*/ 0 w 1136976"/>
              <a:gd name="connsiteY3" fmla="*/ 325733 h 1766605"/>
              <a:gd name="connsiteX0" fmla="*/ 249382 w 971613"/>
              <a:gd name="connsiteY0" fmla="*/ 1766605 h 1766605"/>
              <a:gd name="connsiteX1" fmla="*/ 930049 w 971613"/>
              <a:gd name="connsiteY1" fmla="*/ 661685 h 1766605"/>
              <a:gd name="connsiteX2" fmla="*/ 800465 w 971613"/>
              <a:gd name="connsiteY2" fmla="*/ 55992 h 1766605"/>
              <a:gd name="connsiteX3" fmla="*/ 0 w 971613"/>
              <a:gd name="connsiteY3" fmla="*/ 325733 h 1766605"/>
              <a:gd name="connsiteX0" fmla="*/ 249382 w 971613"/>
              <a:gd name="connsiteY0" fmla="*/ 1811562 h 1811562"/>
              <a:gd name="connsiteX1" fmla="*/ 930049 w 971613"/>
              <a:gd name="connsiteY1" fmla="*/ 706642 h 1811562"/>
              <a:gd name="connsiteX2" fmla="*/ 800465 w 971613"/>
              <a:gd name="connsiteY2" fmla="*/ 100949 h 1811562"/>
              <a:gd name="connsiteX3" fmla="*/ 435998 w 971613"/>
              <a:gd name="connsiteY3" fmla="*/ 315239 h 1811562"/>
              <a:gd name="connsiteX4" fmla="*/ 0 w 971613"/>
              <a:gd name="connsiteY4" fmla="*/ 370690 h 1811562"/>
              <a:gd name="connsiteX0" fmla="*/ 249382 w 971613"/>
              <a:gd name="connsiteY0" fmla="*/ 2274127 h 2274127"/>
              <a:gd name="connsiteX1" fmla="*/ 930049 w 971613"/>
              <a:gd name="connsiteY1" fmla="*/ 1169207 h 2274127"/>
              <a:gd name="connsiteX2" fmla="*/ 800465 w 971613"/>
              <a:gd name="connsiteY2" fmla="*/ 563514 h 2274127"/>
              <a:gd name="connsiteX3" fmla="*/ 324690 w 971613"/>
              <a:gd name="connsiteY3" fmla="*/ 35715 h 2274127"/>
              <a:gd name="connsiteX4" fmla="*/ 435998 w 971613"/>
              <a:gd name="connsiteY4" fmla="*/ 777804 h 2274127"/>
              <a:gd name="connsiteX5" fmla="*/ 0 w 971613"/>
              <a:gd name="connsiteY5" fmla="*/ 833255 h 2274127"/>
              <a:gd name="connsiteX0" fmla="*/ 249382 w 971613"/>
              <a:gd name="connsiteY0" fmla="*/ 1775847 h 1775847"/>
              <a:gd name="connsiteX1" fmla="*/ 930049 w 971613"/>
              <a:gd name="connsiteY1" fmla="*/ 670927 h 1775847"/>
              <a:gd name="connsiteX2" fmla="*/ 800465 w 971613"/>
              <a:gd name="connsiteY2" fmla="*/ 65234 h 1775847"/>
              <a:gd name="connsiteX3" fmla="*/ 435998 w 971613"/>
              <a:gd name="connsiteY3" fmla="*/ 279524 h 1775847"/>
              <a:gd name="connsiteX4" fmla="*/ 0 w 971613"/>
              <a:gd name="connsiteY4" fmla="*/ 334975 h 1775847"/>
              <a:gd name="connsiteX0" fmla="*/ 249382 w 971613"/>
              <a:gd name="connsiteY0" fmla="*/ 1496323 h 1496323"/>
              <a:gd name="connsiteX1" fmla="*/ 930049 w 971613"/>
              <a:gd name="connsiteY1" fmla="*/ 391403 h 1496323"/>
              <a:gd name="connsiteX2" fmla="*/ 435998 w 971613"/>
              <a:gd name="connsiteY2" fmla="*/ 0 h 1496323"/>
              <a:gd name="connsiteX3" fmla="*/ 0 w 971613"/>
              <a:gd name="connsiteY3" fmla="*/ 55451 h 1496323"/>
              <a:gd name="connsiteX0" fmla="*/ 801708 w 1439017"/>
              <a:gd name="connsiteY0" fmla="*/ 1139109 h 1139109"/>
              <a:gd name="connsiteX1" fmla="*/ 930049 w 1439017"/>
              <a:gd name="connsiteY1" fmla="*/ 391403 h 1139109"/>
              <a:gd name="connsiteX2" fmla="*/ 435998 w 1439017"/>
              <a:gd name="connsiteY2" fmla="*/ 0 h 1139109"/>
              <a:gd name="connsiteX3" fmla="*/ 0 w 1439017"/>
              <a:gd name="connsiteY3" fmla="*/ 55451 h 1139109"/>
              <a:gd name="connsiteX0" fmla="*/ 801708 w 971613"/>
              <a:gd name="connsiteY0" fmla="*/ 1139109 h 1139109"/>
              <a:gd name="connsiteX1" fmla="*/ 930049 w 971613"/>
              <a:gd name="connsiteY1" fmla="*/ 391403 h 1139109"/>
              <a:gd name="connsiteX2" fmla="*/ 435998 w 971613"/>
              <a:gd name="connsiteY2" fmla="*/ 0 h 1139109"/>
              <a:gd name="connsiteX3" fmla="*/ 0 w 971613"/>
              <a:gd name="connsiteY3" fmla="*/ 55451 h 1139109"/>
              <a:gd name="connsiteX0" fmla="*/ 801708 w 971613"/>
              <a:gd name="connsiteY0" fmla="*/ 1083658 h 1083658"/>
              <a:gd name="connsiteX1" fmla="*/ 930049 w 971613"/>
              <a:gd name="connsiteY1" fmla="*/ 335952 h 1083658"/>
              <a:gd name="connsiteX2" fmla="*/ 0 w 971613"/>
              <a:gd name="connsiteY2" fmla="*/ 0 h 1083658"/>
              <a:gd name="connsiteX0" fmla="*/ 518463 w 1291374"/>
              <a:gd name="connsiteY0" fmla="*/ 928316 h 928316"/>
              <a:gd name="connsiteX1" fmla="*/ 646804 w 1291374"/>
              <a:gd name="connsiteY1" fmla="*/ 180610 h 928316"/>
              <a:gd name="connsiteX2" fmla="*/ 1097615 w 1291374"/>
              <a:gd name="connsiteY2" fmla="*/ 416138 h 928316"/>
              <a:gd name="connsiteX0" fmla="*/ 1347645 w 1926797"/>
              <a:gd name="connsiteY0" fmla="*/ 875930 h 875930"/>
              <a:gd name="connsiteX1" fmla="*/ 1475986 w 1926797"/>
              <a:gd name="connsiteY1" fmla="*/ 128224 h 875930"/>
              <a:gd name="connsiteX2" fmla="*/ 75135 w 1926797"/>
              <a:gd name="connsiteY2" fmla="*/ 106586 h 875930"/>
              <a:gd name="connsiteX3" fmla="*/ 1926797 w 1926797"/>
              <a:gd name="connsiteY3" fmla="*/ 363752 h 875930"/>
              <a:gd name="connsiteX0" fmla="*/ 1369035 w 1948187"/>
              <a:gd name="connsiteY0" fmla="*/ 769344 h 769344"/>
              <a:gd name="connsiteX1" fmla="*/ 96525 w 1948187"/>
              <a:gd name="connsiteY1" fmla="*/ 0 h 769344"/>
              <a:gd name="connsiteX2" fmla="*/ 1948187 w 1948187"/>
              <a:gd name="connsiteY2" fmla="*/ 257166 h 769344"/>
              <a:gd name="connsiteX0" fmla="*/ 1484309 w 2063461"/>
              <a:gd name="connsiteY0" fmla="*/ 1084126 h 1084126"/>
              <a:gd name="connsiteX1" fmla="*/ 211799 w 2063461"/>
              <a:gd name="connsiteY1" fmla="*/ 314782 h 1084126"/>
              <a:gd name="connsiteX2" fmla="*/ 1249151 w 2063461"/>
              <a:gd name="connsiteY2" fmla="*/ 42861 h 1084126"/>
              <a:gd name="connsiteX3" fmla="*/ 2063461 w 2063461"/>
              <a:gd name="connsiteY3" fmla="*/ 571948 h 1084126"/>
              <a:gd name="connsiteX0" fmla="*/ 331683 w 910835"/>
              <a:gd name="connsiteY0" fmla="*/ 1041265 h 1041265"/>
              <a:gd name="connsiteX1" fmla="*/ 96525 w 910835"/>
              <a:gd name="connsiteY1" fmla="*/ 0 h 1041265"/>
              <a:gd name="connsiteX2" fmla="*/ 910835 w 910835"/>
              <a:gd name="connsiteY2" fmla="*/ 529087 h 1041265"/>
              <a:gd name="connsiteX0" fmla="*/ 124580 w 703732"/>
              <a:gd name="connsiteY0" fmla="*/ 755537 h 755537"/>
              <a:gd name="connsiteX1" fmla="*/ 96525 w 703732"/>
              <a:gd name="connsiteY1" fmla="*/ 0 h 755537"/>
              <a:gd name="connsiteX2" fmla="*/ 703732 w 703732"/>
              <a:gd name="connsiteY2" fmla="*/ 243359 h 755537"/>
              <a:gd name="connsiteX0" fmla="*/ 199584 w 703732"/>
              <a:gd name="connsiteY0" fmla="*/ 814847 h 814847"/>
              <a:gd name="connsiteX1" fmla="*/ 96525 w 703732"/>
              <a:gd name="connsiteY1" fmla="*/ 0 h 814847"/>
              <a:gd name="connsiteX2" fmla="*/ 703732 w 703732"/>
              <a:gd name="connsiteY2" fmla="*/ 243359 h 81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732" h="814847">
                <a:moveTo>
                  <a:pt x="199584" y="814847"/>
                </a:moveTo>
                <a:cubicBezTo>
                  <a:pt x="150593" y="597917"/>
                  <a:pt x="0" y="85363"/>
                  <a:pt x="96525" y="0"/>
                </a:cubicBezTo>
                <a:lnTo>
                  <a:pt x="703732" y="243359"/>
                </a:lnTo>
              </a:path>
            </a:pathLst>
          </a:custGeom>
          <a:ln>
            <a:solidFill>
              <a:schemeClr val="tx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2" name="Šipka dolů 71"/>
          <p:cNvSpPr/>
          <p:nvPr/>
        </p:nvSpPr>
        <p:spPr>
          <a:xfrm rot="10800000">
            <a:off x="2544763" y="2000250"/>
            <a:ext cx="214312" cy="6429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3" name="Šipka dolů 72"/>
          <p:cNvSpPr/>
          <p:nvPr/>
        </p:nvSpPr>
        <p:spPr>
          <a:xfrm rot="10800000" flipV="1">
            <a:off x="7215188" y="4071938"/>
            <a:ext cx="214312" cy="7858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5" name="Šipka doprava 74"/>
          <p:cNvSpPr/>
          <p:nvPr/>
        </p:nvSpPr>
        <p:spPr>
          <a:xfrm>
            <a:off x="2928938" y="1643063"/>
            <a:ext cx="714375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6" name="Šipka doprava 75"/>
          <p:cNvSpPr/>
          <p:nvPr/>
        </p:nvSpPr>
        <p:spPr>
          <a:xfrm>
            <a:off x="5000625" y="1643063"/>
            <a:ext cx="714375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7" name="Šipka doprava 76"/>
          <p:cNvSpPr/>
          <p:nvPr/>
        </p:nvSpPr>
        <p:spPr>
          <a:xfrm rot="5400000">
            <a:off x="6893719" y="2321719"/>
            <a:ext cx="714375" cy="21431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8" name="Šipka doprava 77"/>
          <p:cNvSpPr/>
          <p:nvPr/>
        </p:nvSpPr>
        <p:spPr>
          <a:xfrm rot="10800000">
            <a:off x="3643313" y="5072063"/>
            <a:ext cx="714375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9" name="Šipka doprava 78"/>
          <p:cNvSpPr/>
          <p:nvPr/>
        </p:nvSpPr>
        <p:spPr>
          <a:xfrm rot="10800000">
            <a:off x="6286500" y="5072063"/>
            <a:ext cx="714375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0" name="Šipka dolů 79"/>
          <p:cNvSpPr/>
          <p:nvPr/>
        </p:nvSpPr>
        <p:spPr>
          <a:xfrm rot="10800000">
            <a:off x="2571750" y="3357563"/>
            <a:ext cx="214313" cy="6429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400" name="TextovéPole 84"/>
          <p:cNvSpPr txBox="1">
            <a:spLocks noChangeArrowheads="1"/>
          </p:cNvSpPr>
          <p:nvPr/>
        </p:nvSpPr>
        <p:spPr bwMode="auto">
          <a:xfrm>
            <a:off x="3216275" y="4529138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/>
              <a:t>P</a:t>
            </a:r>
          </a:p>
        </p:txBody>
      </p:sp>
      <p:sp>
        <p:nvSpPr>
          <p:cNvPr id="58401" name="TextovéPole 85"/>
          <p:cNvSpPr txBox="1">
            <a:spLocks noChangeArrowheads="1"/>
          </p:cNvSpPr>
          <p:nvPr/>
        </p:nvSpPr>
        <p:spPr bwMode="auto">
          <a:xfrm>
            <a:off x="6929438" y="11430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/>
              <a:t>P</a:t>
            </a:r>
          </a:p>
        </p:txBody>
      </p:sp>
      <p:sp>
        <p:nvSpPr>
          <p:cNvPr id="58402" name="TextovéPole 88"/>
          <p:cNvSpPr txBox="1">
            <a:spLocks noChangeArrowheads="1"/>
          </p:cNvSpPr>
          <p:nvPr/>
        </p:nvSpPr>
        <p:spPr bwMode="auto">
          <a:xfrm>
            <a:off x="7216775" y="485775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/>
              <a:t>P</a:t>
            </a:r>
          </a:p>
        </p:txBody>
      </p:sp>
      <p:sp>
        <p:nvSpPr>
          <p:cNvPr id="58403" name="TextovéPole 89"/>
          <p:cNvSpPr txBox="1">
            <a:spLocks noChangeArrowheads="1"/>
          </p:cNvSpPr>
          <p:nvPr/>
        </p:nvSpPr>
        <p:spPr bwMode="auto">
          <a:xfrm>
            <a:off x="2500313" y="1500188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/>
              <a:t>P</a:t>
            </a:r>
          </a:p>
        </p:txBody>
      </p:sp>
      <p:sp>
        <p:nvSpPr>
          <p:cNvPr id="58404" name="TextovéPole 90"/>
          <p:cNvSpPr txBox="1">
            <a:spLocks noChangeArrowheads="1"/>
          </p:cNvSpPr>
          <p:nvPr/>
        </p:nvSpPr>
        <p:spPr bwMode="auto">
          <a:xfrm>
            <a:off x="5216525" y="4957763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R</a:t>
            </a:r>
          </a:p>
        </p:txBody>
      </p:sp>
      <p:sp>
        <p:nvSpPr>
          <p:cNvPr id="58405" name="TextovéPole 91"/>
          <p:cNvSpPr txBox="1">
            <a:spLocks noChangeArrowheads="1"/>
          </p:cNvSpPr>
          <p:nvPr/>
        </p:nvSpPr>
        <p:spPr bwMode="auto">
          <a:xfrm>
            <a:off x="4071938" y="1528763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R</a:t>
            </a:r>
          </a:p>
        </p:txBody>
      </p:sp>
      <p:sp>
        <p:nvSpPr>
          <p:cNvPr id="58406" name="TextovéPole 92"/>
          <p:cNvSpPr txBox="1">
            <a:spLocks noChangeArrowheads="1"/>
          </p:cNvSpPr>
          <p:nvPr/>
        </p:nvSpPr>
        <p:spPr bwMode="auto">
          <a:xfrm>
            <a:off x="2643188" y="4500563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V</a:t>
            </a:r>
          </a:p>
        </p:txBody>
      </p:sp>
      <p:sp>
        <p:nvSpPr>
          <p:cNvPr id="58407" name="TextovéPole 93"/>
          <p:cNvSpPr txBox="1">
            <a:spLocks noChangeArrowheads="1"/>
          </p:cNvSpPr>
          <p:nvPr/>
        </p:nvSpPr>
        <p:spPr bwMode="auto">
          <a:xfrm>
            <a:off x="2487613" y="168592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V</a:t>
            </a:r>
          </a:p>
        </p:txBody>
      </p:sp>
      <p:sp>
        <p:nvSpPr>
          <p:cNvPr id="58408" name="TextovéPole 94"/>
          <p:cNvSpPr txBox="1">
            <a:spLocks noChangeArrowheads="1"/>
          </p:cNvSpPr>
          <p:nvPr/>
        </p:nvSpPr>
        <p:spPr bwMode="auto">
          <a:xfrm>
            <a:off x="6788150" y="157162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V</a:t>
            </a:r>
          </a:p>
        </p:txBody>
      </p:sp>
      <p:sp>
        <p:nvSpPr>
          <p:cNvPr id="58409" name="TextovéPole 95"/>
          <p:cNvSpPr txBox="1">
            <a:spLocks noChangeArrowheads="1"/>
          </p:cNvSpPr>
          <p:nvPr/>
        </p:nvSpPr>
        <p:spPr bwMode="auto">
          <a:xfrm>
            <a:off x="7215188" y="51435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V</a:t>
            </a:r>
          </a:p>
        </p:txBody>
      </p:sp>
      <p:sp>
        <p:nvSpPr>
          <p:cNvPr id="58410" name="TextovéPole 97"/>
          <p:cNvSpPr txBox="1">
            <a:spLocks noChangeArrowheads="1"/>
          </p:cNvSpPr>
          <p:nvPr/>
        </p:nvSpPr>
        <p:spPr bwMode="auto">
          <a:xfrm>
            <a:off x="4522788" y="4071938"/>
            <a:ext cx="1620837" cy="3698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Rozdíl tlaků/R</a:t>
            </a:r>
          </a:p>
        </p:txBody>
      </p:sp>
      <p:cxnSp>
        <p:nvCxnSpPr>
          <p:cNvPr id="100" name="Přímá spojovací šipka 99"/>
          <p:cNvCxnSpPr>
            <a:stCxn id="58410" idx="1"/>
          </p:cNvCxnSpPr>
          <p:nvPr/>
        </p:nvCxnSpPr>
        <p:spPr>
          <a:xfrm rot="10800000" flipV="1">
            <a:off x="4022725" y="4256088"/>
            <a:ext cx="500063" cy="8874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šipka 101"/>
          <p:cNvCxnSpPr>
            <a:stCxn id="58410" idx="3"/>
          </p:cNvCxnSpPr>
          <p:nvPr/>
        </p:nvCxnSpPr>
        <p:spPr>
          <a:xfrm>
            <a:off x="6143625" y="4256088"/>
            <a:ext cx="450850" cy="815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šipka 106"/>
          <p:cNvCxnSpPr>
            <a:stCxn id="29" idx="0"/>
            <a:endCxn id="58410" idx="2"/>
          </p:cNvCxnSpPr>
          <p:nvPr/>
        </p:nvCxnSpPr>
        <p:spPr>
          <a:xfrm rot="16200000" flipV="1">
            <a:off x="5137150" y="4637088"/>
            <a:ext cx="415925" cy="25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ovací šipka 109"/>
          <p:cNvCxnSpPr>
            <a:endCxn id="58410" idx="3"/>
          </p:cNvCxnSpPr>
          <p:nvPr/>
        </p:nvCxnSpPr>
        <p:spPr>
          <a:xfrm rot="10800000">
            <a:off x="6143625" y="4256088"/>
            <a:ext cx="1071563" cy="6731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ovací šipka 111"/>
          <p:cNvCxnSpPr>
            <a:stCxn id="58400" idx="3"/>
            <a:endCxn id="58410" idx="1"/>
          </p:cNvCxnSpPr>
          <p:nvPr/>
        </p:nvCxnSpPr>
        <p:spPr>
          <a:xfrm flipV="1">
            <a:off x="3571875" y="4256088"/>
            <a:ext cx="950913" cy="4730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16" name="TextovéPole 112"/>
          <p:cNvSpPr txBox="1">
            <a:spLocks noChangeArrowheads="1"/>
          </p:cNvSpPr>
          <p:nvPr/>
        </p:nvSpPr>
        <p:spPr bwMode="auto">
          <a:xfrm>
            <a:off x="3451225" y="642938"/>
            <a:ext cx="1620838" cy="3698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Rozdíl tlaků/R</a:t>
            </a:r>
          </a:p>
        </p:txBody>
      </p:sp>
      <p:cxnSp>
        <p:nvCxnSpPr>
          <p:cNvPr id="114" name="Přímá spojovací šipka 113"/>
          <p:cNvCxnSpPr>
            <a:stCxn id="58416" idx="1"/>
          </p:cNvCxnSpPr>
          <p:nvPr/>
        </p:nvCxnSpPr>
        <p:spPr>
          <a:xfrm rot="10800000" flipV="1">
            <a:off x="2951163" y="827088"/>
            <a:ext cx="500062" cy="8874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šipka 114"/>
          <p:cNvCxnSpPr>
            <a:stCxn id="58416" idx="3"/>
          </p:cNvCxnSpPr>
          <p:nvPr/>
        </p:nvCxnSpPr>
        <p:spPr>
          <a:xfrm>
            <a:off x="5072063" y="827088"/>
            <a:ext cx="450850" cy="8159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šipka 115"/>
          <p:cNvCxnSpPr>
            <a:stCxn id="58405" idx="0"/>
            <a:endCxn id="58416" idx="2"/>
          </p:cNvCxnSpPr>
          <p:nvPr/>
        </p:nvCxnSpPr>
        <p:spPr>
          <a:xfrm rot="5400000" flipH="1" flipV="1">
            <a:off x="3997325" y="1265238"/>
            <a:ext cx="515938" cy="111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ovací šipka 116"/>
          <p:cNvCxnSpPr>
            <a:endCxn id="58416" idx="3"/>
          </p:cNvCxnSpPr>
          <p:nvPr/>
        </p:nvCxnSpPr>
        <p:spPr>
          <a:xfrm rot="10800000">
            <a:off x="5072063" y="827088"/>
            <a:ext cx="1785937" cy="45878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endCxn id="58416" idx="1"/>
          </p:cNvCxnSpPr>
          <p:nvPr/>
        </p:nvCxnSpPr>
        <p:spPr>
          <a:xfrm flipV="1">
            <a:off x="2571750" y="827088"/>
            <a:ext cx="879475" cy="6461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G:\Guyton&amp;Hallpdf\AllImagesFromTextbook of Medical Physiology 12E\S9781416045748-020-f004.jpg"/>
          <p:cNvPicPr>
            <a:picLocks noChangeAspect="1" noChangeArrowheads="1"/>
          </p:cNvPicPr>
          <p:nvPr/>
        </p:nvPicPr>
        <p:blipFill>
          <a:blip r:embed="rId4" cstate="print"/>
          <a:srcRect b="4421"/>
          <a:stretch>
            <a:fillRect/>
          </a:stretch>
        </p:blipFill>
        <p:spPr bwMode="auto">
          <a:xfrm>
            <a:off x="3563888" y="2060848"/>
            <a:ext cx="1742189" cy="1802507"/>
          </a:xfrm>
          <a:prstGeom prst="rect">
            <a:avLst/>
          </a:prstGeom>
          <a:noFill/>
        </p:spPr>
      </p:pic>
      <p:pic>
        <p:nvPicPr>
          <p:cNvPr id="51" name="Picture 2" descr="G:\Guyton&amp;Hallpdf\AllImagesFromTextbook of Medical Physiology 12E\S9781416045748-020-f004.jpg"/>
          <p:cNvPicPr>
            <a:picLocks noChangeAspect="1" noChangeArrowheads="1"/>
          </p:cNvPicPr>
          <p:nvPr/>
        </p:nvPicPr>
        <p:blipFill>
          <a:blip r:embed="rId4" cstate="print"/>
          <a:srcRect b="4421"/>
          <a:stretch>
            <a:fillRect/>
          </a:stretch>
        </p:blipFill>
        <p:spPr bwMode="auto">
          <a:xfrm>
            <a:off x="7708902" y="0"/>
            <a:ext cx="1435098" cy="1484784"/>
          </a:xfrm>
          <a:prstGeom prst="rect">
            <a:avLst/>
          </a:prstGeom>
          <a:noFill/>
        </p:spPr>
      </p:pic>
      <p:sp>
        <p:nvSpPr>
          <p:cNvPr id="52" name="Rectangle 1"/>
          <p:cNvSpPr txBox="1">
            <a:spLocks noChangeArrowheads="1"/>
          </p:cNvSpPr>
          <p:nvPr/>
        </p:nvSpPr>
        <p:spPr>
          <a:xfrm>
            <a:off x="179512" y="-27384"/>
            <a:ext cx="7364288" cy="648072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lang="cs-CZ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Modelování cirkulace</a:t>
            </a: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11760" y="1700808"/>
            <a:ext cx="360039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Objem krve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9512" y="4077072"/>
            <a:ext cx="360039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Objem extracelulární tekutiny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4077072"/>
            <a:ext cx="316835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Arteriální tlak</a:t>
            </a:r>
            <a:endParaRPr lang="cs-CZ" sz="2400" dirty="0"/>
          </a:p>
        </p:txBody>
      </p:sp>
      <p:sp>
        <p:nvSpPr>
          <p:cNvPr id="5" name="Obousměrná svislá šipka 4"/>
          <p:cNvSpPr/>
          <p:nvPr/>
        </p:nvSpPr>
        <p:spPr>
          <a:xfrm rot="1862686">
            <a:off x="2896812" y="2188071"/>
            <a:ext cx="714131" cy="180020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 rot="19009393">
            <a:off x="5307243" y="2061465"/>
            <a:ext cx="714131" cy="180020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svislá šipka 6"/>
          <p:cNvSpPr/>
          <p:nvPr/>
        </p:nvSpPr>
        <p:spPr>
          <a:xfrm rot="16200000">
            <a:off x="4286943" y="3426025"/>
            <a:ext cx="714131" cy="1728193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179512" y="-27384"/>
            <a:ext cx="7364288" cy="648072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lang="cs-CZ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Modelování cirkulace</a:t>
            </a: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Zadání na cvičení</a:t>
            </a:r>
          </a:p>
          <a:p>
            <a:r>
              <a:rPr lang="cs-CZ" dirty="0" smtClean="0"/>
              <a:t>Zpracování úlohy, implementace modelu, měření </a:t>
            </a:r>
            <a:r>
              <a:rPr lang="cs-CZ" dirty="0" err="1" smtClean="0"/>
              <a:t>etc</a:t>
            </a:r>
            <a:r>
              <a:rPr lang="cs-CZ" dirty="0" smtClean="0"/>
              <a:t>. + technický report</a:t>
            </a:r>
          </a:p>
          <a:p>
            <a:r>
              <a:rPr lang="cs-CZ" dirty="0" smtClean="0"/>
              <a:t>Odevzdáváte OBOJÍ - </a:t>
            </a:r>
            <a:r>
              <a:rPr lang="cs-CZ" dirty="0" err="1" smtClean="0"/>
              <a:t>pdf</a:t>
            </a:r>
            <a:r>
              <a:rPr lang="cs-CZ" dirty="0" smtClean="0"/>
              <a:t> i </a:t>
            </a:r>
            <a:r>
              <a:rPr lang="cs-CZ" dirty="0" err="1" smtClean="0"/>
              <a:t>src</a:t>
            </a:r>
            <a:r>
              <a:rPr lang="cs-CZ" dirty="0" smtClean="0"/>
              <a:t> v *.zip</a:t>
            </a:r>
          </a:p>
          <a:p>
            <a:r>
              <a:rPr lang="cs-CZ" dirty="0" smtClean="0"/>
              <a:t>Odevzdání</a:t>
            </a:r>
            <a:r>
              <a:rPr lang="cs-CZ" baseline="0" dirty="0" smtClean="0"/>
              <a:t> do úterý 20.00</a:t>
            </a:r>
          </a:p>
          <a:p>
            <a:r>
              <a:rPr lang="cs-CZ" dirty="0" smtClean="0">
                <a:hlinkClick r:id="rId2"/>
              </a:rPr>
              <a:t>http://cw.felk.cvut.cz/upload/</a:t>
            </a:r>
            <a:r>
              <a:rPr lang="cs-CZ" baseline="0" dirty="0" smtClean="0"/>
              <a:t> </a:t>
            </a:r>
          </a:p>
          <a:p>
            <a:endParaRPr lang="cs-CZ" baseline="0" dirty="0" smtClean="0"/>
          </a:p>
          <a:p>
            <a:r>
              <a:rPr lang="cs-CZ" baseline="0" dirty="0" smtClean="0"/>
              <a:t>Hodnotíme formu i obsah</a:t>
            </a:r>
          </a:p>
          <a:p>
            <a:r>
              <a:rPr lang="cs-CZ" baseline="0" dirty="0" smtClean="0"/>
              <a:t>Možnost vrácení, bodový strž -&gt; přepracování</a:t>
            </a:r>
          </a:p>
          <a:p>
            <a:r>
              <a:rPr lang="cs-CZ" baseline="0" dirty="0" smtClean="0"/>
              <a:t>Možnost bonusových bodů SUM &gt; 100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z odpřednášené</a:t>
            </a:r>
            <a:r>
              <a:rPr lang="cs-CZ" baseline="0" dirty="0" smtClean="0"/>
              <a:t> látky a teorie</a:t>
            </a:r>
          </a:p>
          <a:p>
            <a:r>
              <a:rPr lang="cs-CZ" baseline="0" dirty="0" smtClean="0"/>
              <a:t>10 minut</a:t>
            </a:r>
          </a:p>
          <a:p>
            <a:r>
              <a:rPr lang="cs-CZ" baseline="0" dirty="0" smtClean="0"/>
              <a:t>5 či 6. týden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10. týden</a:t>
            </a:r>
          </a:p>
          <a:p>
            <a:r>
              <a:rPr lang="cs-CZ" dirty="0" smtClean="0"/>
              <a:t>Implementace zadaného modelu</a:t>
            </a:r>
          </a:p>
          <a:p>
            <a:r>
              <a:rPr lang="cs-CZ" dirty="0" smtClean="0"/>
              <a:t>Celé</a:t>
            </a:r>
            <a:r>
              <a:rPr lang="cs-CZ" baseline="0" dirty="0" smtClean="0"/>
              <a:t> cvičení</a:t>
            </a:r>
          </a:p>
          <a:p>
            <a:r>
              <a:rPr lang="cs-CZ" baseline="0" dirty="0" smtClean="0"/>
              <a:t>Je možné využívat  internet – ale jen samostatně!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property id=&quot;20226&quot; value=&quot;H:\MOS 2012\Uvodní Přednáška.pptx&quot;/&gt;&lt;object type=&quot;2&quot; unique_id=&quot;10002&quot;&gt;&lt;object type=&quot;3&quot; unique_id=&quot;10004&quot;&gt;&lt;property id=&quot;20148&quot; value=&quot;5&quot;/&gt;&lt;property id=&quot;20300&quot; value=&quot;Slide 6&quot;/&gt;&lt;property id=&quot;20307&quot; value=&quot;267&quot;/&gt;&lt;/object&gt;&lt;object type=&quot;3&quot; unique_id=&quot;10005&quot;&gt;&lt;property id=&quot;20148&quot; value=&quot;5&quot;/&gt;&lt;property id=&quot;20300&quot; value=&quot;Slide 1&quot;/&gt;&lt;property id=&quot;20307&quot; value=&quot;269&quot;/&gt;&lt;/object&gt;&lt;object type=&quot;3&quot; unique_id=&quot;10013&quot;&gt;&lt;property id=&quot;20148&quot; value=&quot;5&quot;/&gt;&lt;property id=&quot;20300&quot; value=&quot;Slide 74 - &amp;quot;Obecné  systémové vlastnosti&amp;quot;&quot;/&gt;&lt;property id=&quot;20307&quot; value=&quot;262&quot;/&gt;&lt;/object&gt;&lt;object type=&quot;3&quot; unique_id=&quot;10014&quot;&gt;&lt;property id=&quot;20148&quot; value=&quot;5&quot;/&gt;&lt;property id=&quot;20300&quot; value=&quot;Slide 75 - &amp;quot;Obecné  systémové vlastnosti&amp;quot;&quot;/&gt;&lt;property id=&quot;20307&quot; value=&quot;263&quot;/&gt;&lt;/object&gt;&lt;object type=&quot;3&quot; unique_id=&quot;10015&quot;&gt;&lt;property id=&quot;20148&quot; value=&quot;5&quot;/&gt;&lt;property id=&quot;20300&quot; value=&quot;Slide 76 - &amp;quot;Obecné  systémové vlastnosti&amp;quot;&quot;/&gt;&lt;property id=&quot;20307&quot; value=&quot;264&quot;/&gt;&lt;/object&gt;&lt;object type=&quot;3&quot; unique_id=&quot;10016&quot;&gt;&lt;property id=&quot;20148&quot; value=&quot;5&quot;/&gt;&lt;property id=&quot;20300&quot; value=&quot;Slide 77 - &amp;quot;Obecné  systémové vlastnosti&amp;quot;&quot;/&gt;&lt;property id=&quot;20307&quot; value=&quot;265&quot;/&gt;&lt;/object&gt;&lt;object type=&quot;3&quot; unique_id=&quot;10017&quot;&gt;&lt;property id=&quot;20148&quot; value=&quot;5&quot;/&gt;&lt;property id=&quot;20300&quot; value=&quot;Slide 78 - &amp;quot;Obecné  systémové vlastnosti&amp;quot;&quot;/&gt;&lt;property id=&quot;20307&quot; value=&quot;266&quot;/&gt;&lt;/object&gt;&lt;object type=&quot;3&quot; unique_id=&quot;10101&quot;&gt;&lt;property id=&quot;20148&quot; value=&quot;5&quot;/&gt;&lt;property id=&quot;20300&quot; value=&quot;Slide 10&quot;/&gt;&lt;property id=&quot;20307&quot; value=&quot;318&quot;/&gt;&lt;/object&gt;&lt;object type=&quot;3&quot; unique_id=&quot;10103&quot;&gt;&lt;property id=&quot;20148&quot; value=&quot;5&quot;/&gt;&lt;property id=&quot;20300&quot; value=&quot;Slide 12&quot;/&gt;&lt;property id=&quot;20307&quot; value=&quot;320&quot;/&gt;&lt;/object&gt;&lt;object type=&quot;3&quot; unique_id=&quot;10104&quot;&gt;&lt;property id=&quot;20148&quot; value=&quot;5&quot;/&gt;&lt;property id=&quot;20300&quot; value=&quot;Slide 23 - &amp;quot;Základní pojmy&amp;quot;&quot;/&gt;&lt;property id=&quot;20307&quot; value=&quot;274&quot;/&gt;&lt;/object&gt;&lt;object type=&quot;3&quot; unique_id=&quot;10105&quot;&gt;&lt;property id=&quot;20148&quot; value=&quot;5&quot;/&gt;&lt;property id=&quot;20300&quot; value=&quot;Slide 24&quot;/&gt;&lt;property id=&quot;20307&quot; value=&quot;275&quot;/&gt;&lt;/object&gt;&lt;object type=&quot;3&quot; unique_id=&quot;10106&quot;&gt;&lt;property id=&quot;20148&quot; value=&quot;5&quot;/&gt;&lt;property id=&quot;20300&quot; value=&quot;Slide 25 - &amp;quot;Základní pojmy&amp;quot;&quot;/&gt;&lt;property id=&quot;20307&quot; value=&quot;276&quot;/&gt;&lt;/object&gt;&lt;object type=&quot;3&quot; unique_id=&quot;10107&quot;&gt;&lt;property id=&quot;20148&quot; value=&quot;5&quot;/&gt;&lt;property id=&quot;20300&quot; value=&quot;Slide 26&quot;/&gt;&lt;property id=&quot;20307&quot; value=&quot;277&quot;/&gt;&lt;/object&gt;&lt;object type=&quot;3&quot; unique_id=&quot;10108&quot;&gt;&lt;property id=&quot;20148&quot; value=&quot;5&quot;/&gt;&lt;property id=&quot;20300&quot; value=&quot;Slide 27 - &amp;quot;Základní pojmy&amp;quot;&quot;/&gt;&lt;property id=&quot;20307&quot; value=&quot;278&quot;/&gt;&lt;/object&gt;&lt;object type=&quot;3&quot; unique_id=&quot;10109&quot;&gt;&lt;property id=&quot;20148&quot; value=&quot;5&quot;/&gt;&lt;property id=&quot;20300&quot; value=&quot;Slide 28&quot;/&gt;&lt;property id=&quot;20307&quot; value=&quot;279&quot;/&gt;&lt;/object&gt;&lt;object type=&quot;3&quot; unique_id=&quot;10110&quot;&gt;&lt;property id=&quot;20148&quot; value=&quot;5&quot;/&gt;&lt;property id=&quot;20300&quot; value=&quot;Slide 29&quot;/&gt;&lt;property id=&quot;20307&quot; value=&quot;280&quot;/&gt;&lt;/object&gt;&lt;object type=&quot;3&quot; unique_id=&quot;10111&quot;&gt;&lt;property id=&quot;20148&quot; value=&quot;5&quot;/&gt;&lt;property id=&quot;20300&quot; value=&quot;Slide 30&quot;/&gt;&lt;property id=&quot;20307&quot; value=&quot;281&quot;/&gt;&lt;/object&gt;&lt;object type=&quot;3&quot; unique_id=&quot;10112&quot;&gt;&lt;property id=&quot;20148&quot; value=&quot;5&quot;/&gt;&lt;property id=&quot;20300&quot; value=&quot;Slide 31&quot;/&gt;&lt;property id=&quot;20307&quot; value=&quot;282&quot;/&gt;&lt;/object&gt;&lt;object type=&quot;3&quot; unique_id=&quot;10113&quot;&gt;&lt;property id=&quot;20148&quot; value=&quot;5&quot;/&gt;&lt;property id=&quot;20300&quot; value=&quot;Slide 32 - &amp;quot;Základní pojmy&amp;quot;&quot;/&gt;&lt;property id=&quot;20307&quot; value=&quot;283&quot;/&gt;&lt;/object&gt;&lt;object type=&quot;3&quot; unique_id=&quot;10114&quot;&gt;&lt;property id=&quot;20148&quot; value=&quot;5&quot;/&gt;&lt;property id=&quot;20300&quot; value=&quot;Slide 33 - &amp;quot;Důsledky modelování a simulace&amp;quot;&quot;/&gt;&lt;property id=&quot;20307&quot; value=&quot;284&quot;/&gt;&lt;/object&gt;&lt;object type=&quot;3&quot; unique_id=&quot;10115&quot;&gt;&lt;property id=&quot;20148&quot; value=&quot;5&quot;/&gt;&lt;property id=&quot;20300&quot; value=&quot;Slide 34 - &amp;quot;Postup při vytváření modelu a při simulačních experimentech &amp;quot;&quot;/&gt;&lt;property id=&quot;20307&quot; value=&quot;285&quot;/&gt;&lt;/object&gt;&lt;object type=&quot;3&quot; unique_id=&quot;10116&quot;&gt;&lt;property id=&quot;20148&quot; value=&quot;5&quot;/&gt;&lt;property id=&quot;20300&quot; value=&quot;Slide 35 - &amp;quot;Základní pojmy&amp;quot;&quot;/&gt;&lt;property id=&quot;20307&quot; value=&quot;286&quot;/&gt;&lt;/object&gt;&lt;object type=&quot;3&quot; unique_id=&quot;10117&quot;&gt;&lt;property id=&quot;20148&quot; value=&quot;5&quot;/&gt;&lt;property id=&quot;20300&quot; value=&quot;Slide 36 - &amp;quot;Identifikace parametrů&amp;quot;&quot;/&gt;&lt;property id=&quot;20307&quot; value=&quot;287&quot;/&gt;&lt;/object&gt;&lt;object type=&quot;3&quot; unique_id=&quot;10119&quot;&gt;&lt;property id=&quot;20148&quot; value=&quot;5&quot;/&gt;&lt;property id=&quot;20300&quot; value=&quot;Slide 37 - &amp;quot;Experimenty&amp;quot;&quot;/&gt;&lt;property id=&quot;20307&quot; value=&quot;289&quot;/&gt;&lt;/object&gt;&lt;object type=&quot;3&quot; unique_id=&quot;10120&quot;&gt;&lt;property id=&quot;20148&quot; value=&quot;5&quot;/&gt;&lt;property id=&quot;20300&quot; value=&quot;Slide 38 - &amp;quot;Pozorování a experiment&amp;quot;&quot;/&gt;&lt;property id=&quot;20307&quot; value=&quot;290&quot;/&gt;&lt;/object&gt;&lt;object type=&quot;3&quot; unique_id=&quot;10121&quot;&gt;&lt;property id=&quot;20148&quot; value=&quot;5&quot;/&gt;&lt;property id=&quot;20300&quot; value=&quot;Slide 39 - &amp;quot;Hypotézy&amp;quot;&quot;/&gt;&lt;property id=&quot;20307&quot; value=&quot;291&quot;/&gt;&lt;/object&gt;&lt;object type=&quot;3&quot; unique_id=&quot;10122&quot;&gt;&lt;property id=&quot;20148&quot; value=&quot;5&quot;/&gt;&lt;property id=&quot;20300&quot; value=&quot;Slide 40 - &amp;quot;Experimenty s biologickými systémy&amp;quot;&quot;/&gt;&lt;property id=&quot;20307&quot; value=&quot;292&quot;/&gt;&lt;/object&gt;&lt;object type=&quot;3&quot; unique_id=&quot;10123&quot;&gt;&lt;property id=&quot;20148&quot; value=&quot;5&quot;/&gt;&lt;property id=&quot;20300&quot; value=&quot;Slide 41 - &amp;quot;Plánování experimentů&amp;quot;&quot;/&gt;&lt;property id=&quot;20307&quot; value=&quot;293&quot;/&gt;&lt;/object&gt;&lt;object type=&quot;3&quot; unique_id=&quot;10124&quot;&gt;&lt;property id=&quot;20148&quot; value=&quot;5&quot;/&gt;&lt;property id=&quot;20300&quot; value=&quot;Slide 42 - &amp;quot;Metodologie plánování experimentů&amp;quot;&quot;/&gt;&lt;property id=&quot;20307&quot; value=&quot;294&quot;/&gt;&lt;/object&gt;&lt;object type=&quot;3&quot; unique_id=&quot;10127&quot;&gt;&lt;property id=&quot;20148&quot; value=&quot;5&quot;/&gt;&lt;property id=&quot;20300&quot; value=&quot;Slide 43 - &amp;quot;Definice systému&amp;quot;&quot;/&gt;&lt;property id=&quot;20307&quot; value=&quot;297&quot;/&gt;&lt;/object&gt;&lt;object type=&quot;3&quot; unique_id=&quot;10128&quot;&gt;&lt;property id=&quot;20148&quot; value=&quot;5&quot;/&gt;&lt;property id=&quot;20300&quot; value=&quot;Slide 44 - &amp;quot;Základní atributy systému&amp;quot;&quot;/&gt;&lt;property id=&quot;20307&quot; value=&quot;298&quot;/&gt;&lt;/object&gt;&lt;object type=&quot;3&quot; unique_id=&quot;10129&quot;&gt;&lt;property id=&quot;20148&quot; value=&quot;5&quot;/&gt;&lt;property id=&quot;20300&quot; value=&quot;Slide 49 - &amp;quot;Základní atributy systému&amp;quot;&quot;/&gt;&lt;property id=&quot;20307&quot; value=&quot;299&quot;/&gt;&lt;/object&gt;&lt;object type=&quot;3&quot; unique_id=&quot;10130&quot;&gt;&lt;property id=&quot;20148&quot; value=&quot;5&quot;/&gt;&lt;property id=&quot;20300&quot; value=&quot;Slide 53 - &amp;quot;Základní atributy systému&amp;quot;&quot;/&gt;&lt;property id=&quot;20307&quot; value=&quot;300&quot;/&gt;&lt;/object&gt;&lt;object type=&quot;3&quot; unique_id=&quot;10131&quot;&gt;&lt;property id=&quot;20148&quot; value=&quot;5&quot;/&gt;&lt;property id=&quot;20300&quot; value=&quot;Slide 46 - &amp;quot;Základní atributy systému&amp;quot;&quot;/&gt;&lt;property id=&quot;20307&quot; value=&quot;301&quot;/&gt;&lt;/object&gt;&lt;object type=&quot;3&quot; unique_id=&quot;10132&quot;&gt;&lt;property id=&quot;20148&quot; value=&quot;5&quot;/&gt;&lt;property id=&quot;20300&quot; value=&quot;Slide 52 - &amp;quot;Separabilita systému&amp;quot;&quot;/&gt;&lt;property id=&quot;20307&quot; value=&quot;302&quot;/&gt;&lt;/object&gt;&lt;object type=&quot;3&quot; unique_id=&quot;10133&quot;&gt;&lt;property id=&quot;20148&quot; value=&quot;5&quot;/&gt;&lt;property id=&quot;20300&quot; value=&quot;Slide 54&quot;/&gt;&lt;property id=&quot;20307&quot; value=&quot;303&quot;/&gt;&lt;/object&gt;&lt;object type=&quot;3&quot; unique_id=&quot;10134&quot;&gt;&lt;property id=&quot;20148&quot; value=&quot;5&quot;/&gt;&lt;property id=&quot;20300&quot; value=&quot;Slide 55 - &amp;quot;Biologické systémy a jejich vlastnosti&amp;quot;&quot;/&gt;&lt;property id=&quot;20307&quot; value=&quot;304&quot;/&gt;&lt;/object&gt;&lt;object type=&quot;3&quot; unique_id=&quot;10135&quot;&gt;&lt;property id=&quot;20148&quot; value=&quot;5&quot;/&gt;&lt;property id=&quot;20300&quot; value=&quot;Slide 56 - &amp;quot;Modely a jejich popis&amp;quot;&quot;/&gt;&lt;property id=&quot;20307&quot; value=&quot;305&quot;/&gt;&lt;/object&gt;&lt;object type=&quot;3&quot; unique_id=&quot;10136&quot;&gt;&lt;property id=&quot;20148&quot; value=&quot;5&quot;/&gt;&lt;property id=&quot;20300&quot; value=&quot;Slide 57 - &amp;quot;Neformální popis&amp;quot;&quot;/&gt;&lt;property id=&quot;20307&quot; value=&quot;306&quot;/&gt;&lt;/object&gt;&lt;object type=&quot;3&quot; unique_id=&quot;10137&quot;&gt;&lt;property id=&quot;20148&quot; value=&quot;5&quot;/&gt;&lt;property id=&quot;20300&quot; value=&quot;Slide 58 - &amp;quot;Neformální popis&amp;quot;&quot;/&gt;&lt;property id=&quot;20307&quot; value=&quot;307&quot;/&gt;&lt;/object&gt;&lt;object type=&quot;3&quot; unique_id=&quot;10138&quot;&gt;&lt;property id=&quot;20148&quot; value=&quot;5&quot;/&gt;&lt;property id=&quot;20300&quot; value=&quot;Slide 59 - &amp;quot;Neformální popis&amp;quot;&quot;/&gt;&lt;property id=&quot;20307&quot; value=&quot;308&quot;/&gt;&lt;/object&gt;&lt;object type=&quot;3&quot; unique_id=&quot;10139&quot;&gt;&lt;property id=&quot;20148&quot; value=&quot;5&quot;/&gt;&lt;property id=&quot;20300&quot; value=&quot;Slide 60 - &amp;quot;Příklady&amp;#x0D;&amp;#x0A;Forresterův model světa &amp;quot;&quot;/&gt;&lt;property id=&quot;20307&quot; value=&quot;309&quot;/&gt;&lt;/object&gt;&lt;object type=&quot;3&quot; unique_id=&quot;10140&quot;&gt;&lt;property id=&quot;20148&quot; value=&quot;5&quot;/&gt;&lt;property id=&quot;20300&quot; value=&quot;Slide 61 - &amp;quot;Příklady&amp;#x0D;&amp;#x0A;Forresterův model světa &amp;quot;&quot;/&gt;&lt;property id=&quot;20307&quot; value=&quot;310&quot;/&gt;&lt;/object&gt;&lt;object type=&quot;3&quot; unique_id=&quot;10141&quot;&gt;&lt;property id=&quot;20148&quot; value=&quot;5&quot;/&gt;&lt;property id=&quot;20300&quot; value=&quot;Slide 62 - &amp;quot;Příklady&amp;#x0D;&amp;#x0A;Forresterův model světa &amp;quot;&quot;/&gt;&lt;property id=&quot;20307&quot; value=&quot;311&quot;/&gt;&lt;/object&gt;&lt;object type=&quot;3&quot; unique_id=&quot;10147&quot;&gt;&lt;property id=&quot;20148&quot; value=&quot;5&quot;/&gt;&lt;property id=&quot;20300&quot; value=&quot;Slide 67 - &amp;quot;Zjednodušovací procedury&amp;quot;&quot;/&gt;&lt;property id=&quot;20307&quot; value=&quot;317&quot;/&gt;&lt;/object&gt;&lt;object type=&quot;3&quot; unique_id=&quot;10149&quot;&gt;&lt;property id=&quot;20148&quot; value=&quot;5&quot;/&gt;&lt;property id=&quot;20300&quot; value=&quot;Slide 11&quot;/&gt;&lt;property id=&quot;20307&quot; value=&quot;321&quot;/&gt;&lt;/object&gt;&lt;object type=&quot;3&quot; unique_id=&quot;10153&quot;&gt;&lt;property id=&quot;20148&quot; value=&quot;5&quot;/&gt;&lt;property id=&quot;20300&quot; value=&quot;Slide 4&quot;/&gt;&lt;property id=&quot;20307&quot; value=&quot;325&quot;/&gt;&lt;/object&gt;&lt;object type=&quot;3&quot; unique_id=&quot;10154&quot;&gt;&lt;property id=&quot;20148&quot; value=&quot;5&quot;/&gt;&lt;property id=&quot;20300&quot; value=&quot;Slide 17&quot;/&gt;&lt;property id=&quot;20307&quot; value=&quot;323&quot;/&gt;&lt;/object&gt;&lt;object type=&quot;3&quot; unique_id=&quot;10155&quot;&gt;&lt;property id=&quot;20148&quot; value=&quot;5&quot;/&gt;&lt;property id=&quot;20300&quot; value=&quot;Slide 19&quot;/&gt;&lt;property id=&quot;20307&quot; value=&quot;326&quot;/&gt;&lt;/object&gt;&lt;object type=&quot;3&quot; unique_id=&quot;10156&quot;&gt;&lt;property id=&quot;20148&quot; value=&quot;5&quot;/&gt;&lt;property id=&quot;20300&quot; value=&quot;Slide 22&quot;/&gt;&lt;property id=&quot;20307&quot; value=&quot;324&quot;/&gt;&lt;/object&gt;&lt;object type=&quot;3&quot; unique_id=&quot;10409&quot;&gt;&lt;property id=&quot;20148&quot; value=&quot;5&quot;/&gt;&lt;property id=&quot;20300&quot; value=&quot;Slide 20&quot;/&gt;&lt;property id=&quot;20307&quot; value=&quot;328&quot;/&gt;&lt;/object&gt;&lt;object type=&quot;3&quot; unique_id=&quot;10410&quot;&gt;&lt;property id=&quot;20148&quot; value=&quot;5&quot;/&gt;&lt;property id=&quot;20300&quot; value=&quot;Slide 21&quot;/&gt;&lt;property id=&quot;20307&quot; value=&quot;329&quot;/&gt;&lt;/object&gt;&lt;object type=&quot;3&quot; unique_id=&quot;10412&quot;&gt;&lt;property id=&quot;20148&quot; value=&quot;5&quot;/&gt;&lt;property id=&quot;20300&quot; value=&quot;Slide 5&quot;/&gt;&lt;property id=&quot;20307&quot; value=&quot;330&quot;/&gt;&lt;/object&gt;&lt;object type=&quot;3&quot; unique_id=&quot;10804&quot;&gt;&lt;property id=&quot;20148&quot; value=&quot;5&quot;/&gt;&lt;property id=&quot;20300&quot; value=&quot;Slide 13&quot;/&gt;&lt;property id=&quot;20307&quot; value=&quot;331&quot;/&gt;&lt;/object&gt;&lt;object type=&quot;3&quot; unique_id=&quot;10806&quot;&gt;&lt;property id=&quot;20148&quot; value=&quot;5&quot;/&gt;&lt;property id=&quot;20300&quot; value=&quot;Slide 16&quot;/&gt;&lt;property id=&quot;20307&quot; value=&quot;333&quot;/&gt;&lt;/object&gt;&lt;object type=&quot;3&quot; unique_id=&quot;12005&quot;&gt;&lt;property id=&quot;20148&quot; value=&quot;5&quot;/&gt;&lt;property id=&quot;20300&quot; value=&quot;Slide 7&quot;/&gt;&lt;property id=&quot;20307&quot; value=&quot;339&quot;/&gt;&lt;/object&gt;&lt;object type=&quot;3&quot; unique_id=&quot;12228&quot;&gt;&lt;property id=&quot;20148&quot; value=&quot;5&quot;/&gt;&lt;property id=&quot;20300&quot; value=&quot;Slide 8&quot;/&gt;&lt;property id=&quot;20307&quot; value=&quot;340&quot;/&gt;&lt;/object&gt;&lt;object type=&quot;3&quot; unique_id=&quot;12529&quot;&gt;&lt;property id=&quot;20148&quot; value=&quot;5&quot;/&gt;&lt;property id=&quot;20300&quot; value=&quot;Slide 9&quot;/&gt;&lt;property id=&quot;20307&quot; value=&quot;341&quot;/&gt;&lt;/object&gt;&lt;object type=&quot;3&quot; unique_id=&quot;12530&quot;&gt;&lt;property id=&quot;20148&quot; value=&quot;5&quot;/&gt;&lt;property id=&quot;20300&quot; value=&quot;Slide 14&quot;/&gt;&lt;property id=&quot;20307&quot; value=&quot;342&quot;/&gt;&lt;/object&gt;&lt;object type=&quot;3&quot; unique_id=&quot;12760&quot;&gt;&lt;property id=&quot;20148&quot; value=&quot;5&quot;/&gt;&lt;property id=&quot;20300&quot; value=&quot;Slide 15&quot;/&gt;&lt;property id=&quot;20307&quot; value=&quot;343&quot;/&gt;&lt;/object&gt;&lt;object type=&quot;3&quot; unique_id=&quot;12839&quot;&gt;&lt;property id=&quot;20148&quot; value=&quot;5&quot;/&gt;&lt;property id=&quot;20300&quot; value=&quot;Slide 80 - &amp;quot;Jednoduchý model plicní mechaniky&amp;quot;&quot;/&gt;&lt;property id=&quot;20307&quot; value=&quot;351&quot;/&gt;&lt;/object&gt;&lt;object type=&quot;3&quot; unique_id=&quot;12840&quot;&gt;&lt;property id=&quot;20148&quot; value=&quot;5&quot;/&gt;&lt;property id=&quot;20300&quot; value=&quot;Slide 81 - &amp;quot;Jednoduchý model plicní mechaniky&amp;quot;&quot;/&gt;&lt;property id=&quot;20307&quot; value=&quot;356&quot;/&gt;&lt;/object&gt;&lt;object type=&quot;3&quot; unique_id=&quot;12841&quot;&gt;&lt;property id=&quot;20148&quot; value=&quot;5&quot;/&gt;&lt;property id=&quot;20300&quot; value=&quot;Slide 82 - &amp;quot;Jednoduchý model plicní mechaniky&amp;quot;&quot;/&gt;&lt;property id=&quot;20307&quot; value=&quot;352&quot;/&gt;&lt;/object&gt;&lt;object type=&quot;3&quot; unique_id=&quot;12842&quot;&gt;&lt;property id=&quot;20148&quot; value=&quot;5&quot;/&gt;&lt;property id=&quot;20300&quot; value=&quot;Slide 83 - &amp;quot;Jednoduchý model plicní mechaniky&amp;quot;&quot;/&gt;&lt;property id=&quot;20307&quot; value=&quot;357&quot;/&gt;&lt;/object&gt;&lt;object type=&quot;3&quot; unique_id=&quot;12843&quot;&gt;&lt;property id=&quot;20148&quot; value=&quot;5&quot;/&gt;&lt;property id=&quot;20300&quot; value=&quot;Slide 84 - &amp;quot;Model plicní mechaniky s inertancí&amp;quot;&quot;/&gt;&lt;property id=&quot;20307&quot; value=&quot;354&quot;/&gt;&lt;/object&gt;&lt;object type=&quot;3&quot; unique_id=&quot;12844&quot;&gt;&lt;property id=&quot;20148&quot; value=&quot;5&quot;/&gt;&lt;property id=&quot;20300&quot; value=&quot;Slide 85 - &amp;quot;Jednoduchý model plicní mechaniky&amp;quot;&quot;/&gt;&lt;property id=&quot;20307&quot; value=&quot;358&quot;/&gt;&lt;/object&gt;&lt;object type=&quot;3&quot; unique_id=&quot;12845&quot;&gt;&lt;property id=&quot;20148&quot; value=&quot;5&quot;/&gt;&lt;property id=&quot;20300&quot; value=&quot;Slide 86 - &amp;quot;Model plicní mechaniky s inertancí&amp;quot;&quot;/&gt;&lt;property id=&quot;20307&quot; value=&quot;353&quot;/&gt;&lt;/object&gt;&lt;object type=&quot;3&quot; unique_id=&quot;12846&quot;&gt;&lt;property id=&quot;20148&quot; value=&quot;5&quot;/&gt;&lt;property id=&quot;20300&quot; value=&quot;Slide 90 - &amp;quot;Akauzální přístup&amp;quot;&quot;/&gt;&lt;property id=&quot;20307&quot; value=&quot;344&quot;/&gt;&lt;/object&gt;&lt;object type=&quot;3&quot; unique_id=&quot;12847&quot;&gt;&lt;property id=&quot;20148&quot; value=&quot;5&quot;/&gt;&lt;property id=&quot;20300&quot; value=&quot;Slide 91 - &amp;quot;Akauzální přístup&amp;quot;&quot;/&gt;&lt;property id=&quot;20307&quot; value=&quot;345&quot;/&gt;&lt;/object&gt;&lt;object type=&quot;3&quot; unique_id=&quot;12848&quot;&gt;&lt;property id=&quot;20148&quot; value=&quot;5&quot;/&gt;&lt;property id=&quot;20300&quot; value=&quot;Slide 92 - &amp;quot;Akauzální konektory&amp;quot;&quot;/&gt;&lt;property id=&quot;20307&quot; value=&quot;346&quot;/&gt;&lt;/object&gt;&lt;object type=&quot;3&quot; unique_id=&quot;12849&quot;&gt;&lt;property id=&quot;20148&quot; value=&quot;5&quot;/&gt;&lt;property id=&quot;20300&quot; value=&quot;Slide 93&quot;/&gt;&lt;property id=&quot;20307&quot; value=&quot;347&quot;/&gt;&lt;/object&gt;&lt;object type=&quot;3&quot; unique_id=&quot;12850&quot;&gt;&lt;property id=&quot;20148&quot; value=&quot;5&quot;/&gt;&lt;property id=&quot;20300&quot; value=&quot;Slide 94 - &amp;quot;Modelování v Modelice&amp;quot;&quot;/&gt;&lt;property id=&quot;20307&quot; value=&quot;348&quot;/&gt;&lt;/object&gt;&lt;object type=&quot;3&quot; unique_id=&quot;12851&quot;&gt;&lt;property id=&quot;20148&quot; value=&quot;5&quot;/&gt;&lt;property id=&quot;20300&quot; value=&quot;Slide 95 - &amp;quot;Modelování v Modelice&amp;quot;&quot;/&gt;&lt;property id=&quot;20307&quot; value=&quot;349&quot;/&gt;&lt;/object&gt;&lt;object type=&quot;3&quot; unique_id=&quot;12852&quot;&gt;&lt;property id=&quot;20148&quot; value=&quot;5&quot;/&gt;&lt;property id=&quot;20300&quot; value=&quot;Slide 96 - &amp;quot;Modelování v Modelice&amp;quot;&quot;/&gt;&lt;property id=&quot;20307&quot; value=&quot;350&quot;/&gt;&lt;/object&gt;&lt;object type=&quot;3&quot; unique_id=&quot;14463&quot;&gt;&lt;property id=&quot;20148&quot; value=&quot;5&quot;/&gt;&lt;property id=&quot;20300&quot; value=&quot;Slide 79 - &amp;quot;Elektrický obvod a mechanický systém&amp;quot;&quot;/&gt;&lt;property id=&quot;20307&quot; value=&quot;365&quot;/&gt;&lt;/object&gt;&lt;object type=&quot;3&quot; unique_id=&quot;14568&quot;&gt;&lt;property id=&quot;20148&quot; value=&quot;5&quot;/&gt;&lt;property id=&quot;20300&quot; value=&quot;Slide 18&quot;/&gt;&lt;property id=&quot;20307&quot; value=&quot;373&quot;/&gt;&lt;/object&gt;&lt;object type=&quot;3&quot; unique_id=&quot;15332&quot;&gt;&lt;property id=&quot;20148&quot; value=&quot;5&quot;/&gt;&lt;property id=&quot;20300&quot; value=&quot;Slide 2 - &amp;quot;Cíl předmětu&amp;quot;&quot;/&gt;&lt;property id=&quot;20307&quot; value=&quot;393&quot;/&gt;&lt;/object&gt;&lt;object type=&quot;3&quot; unique_id=&quot;15333&quot;&gt;&lt;property id=&quot;20148&quot; value=&quot;5&quot;/&gt;&lt;property id=&quot;20300&quot; value=&quot;Slide 3 - &amp;quot;Studijní materiály&amp;quot;&quot;/&gt;&lt;property id=&quot;20307&quot; value=&quot;394&quot;/&gt;&lt;/object&gt;&lt;object type=&quot;3&quot; unique_id=&quot;15334&quot;&gt;&lt;property id=&quot;20148&quot; value=&quot;5&quot;/&gt;&lt;property id=&quot;20300&quot; value=&quot;Slide 45 - &amp;quot;Blokové schéma systému&amp;quot;&quot;/&gt;&lt;property id=&quot;20307&quot; value=&quot;376&quot;/&gt;&lt;/object&gt;&lt;object type=&quot;3&quot; unique_id=&quot;15335&quot;&gt;&lt;property id=&quot;20148&quot; value=&quot;5&quot;/&gt;&lt;property id=&quot;20300&quot; value=&quot;Slide 47 - &amp;quot;Základní atributy systému&amp;quot;&quot;/&gt;&lt;property id=&quot;20307&quot; value=&quot;396&quot;/&gt;&lt;/object&gt;&lt;object type=&quot;3&quot; unique_id=&quot;15336&quot;&gt;&lt;property id=&quot;20148&quot; value=&quot;5&quot;/&gt;&lt;property id=&quot;20300&quot; value=&quot;Slide 48 - &amp;quot;Základní atributy systému&amp;quot;&quot;/&gt;&lt;property id=&quot;20307&quot; value=&quot;395&quot;/&gt;&lt;/object&gt;&lt;object type=&quot;3&quot; unique_id=&quot;15337&quot;&gt;&lt;property id=&quot;20148&quot; value=&quot;5&quot;/&gt;&lt;property id=&quot;20300&quot; value=&quot;Slide 50 - &amp;quot;Syntéza a dekompozice&amp;quot;&quot;/&gt;&lt;property id=&quot;20307&quot; value=&quot;400&quot;/&gt;&lt;/object&gt;&lt;object type=&quot;3&quot; unique_id=&quot;15338&quot;&gt;&lt;property id=&quot;20148&quot; value=&quot;5&quot;/&gt;&lt;property id=&quot;20300&quot; value=&quot;Slide 51 - &amp;quot;Syntéza a dekompozice&amp;quot;&quot;/&gt;&lt;property id=&quot;20307&quot; value=&quot;401&quot;/&gt;&lt;/object&gt;&lt;object type=&quot;3&quot; unique_id=&quot;15339&quot;&gt;&lt;property id=&quot;20148&quot; value=&quot;5&quot;/&gt;&lt;property id=&quot;20300&quot; value=&quot;Slide 63&quot;/&gt;&lt;property id=&quot;20307&quot; value=&quot;386&quot;/&gt;&lt;/object&gt;&lt;object type=&quot;3&quot; unique_id=&quot;15340&quot;&gt;&lt;property id=&quot;20148&quot; value=&quot;5&quot;/&gt;&lt;property id=&quot;20300&quot; value=&quot;Slide 64&quot;/&gt;&lt;property id=&quot;20307&quot; value=&quot;377&quot;/&gt;&lt;/object&gt;&lt;object type=&quot;3&quot; unique_id=&quot;15341&quot;&gt;&lt;property id=&quot;20148&quot; value=&quot;5&quot;/&gt;&lt;property id=&quot;20300&quot; value=&quot;Slide 65&quot;/&gt;&lt;property id=&quot;20307&quot; value=&quot;378&quot;/&gt;&lt;/object&gt;&lt;object type=&quot;3&quot; unique_id=&quot;15342&quot;&gt;&lt;property id=&quot;20148&quot; value=&quot;5&quot;/&gt;&lt;property id=&quot;20300&quot; value=&quot;Slide 66&quot;/&gt;&lt;property id=&quot;20307&quot; value=&quot;379&quot;/&gt;&lt;/object&gt;&lt;object type=&quot;3&quot; unique_id=&quot;15343&quot;&gt;&lt;property id=&quot;20148&quot; value=&quot;5&quot;/&gt;&lt;property id=&quot;20300&quot; value=&quot;Slide 68&quot;/&gt;&lt;property id=&quot;20307&quot; value=&quot;392&quot;/&gt;&lt;/object&gt;&lt;object type=&quot;3&quot; unique_id=&quot;15344&quot;&gt;&lt;property id=&quot;20148&quot; value=&quot;5&quot;/&gt;&lt;property id=&quot;20300&quot; value=&quot;Slide 69&quot;/&gt;&lt;property id=&quot;20307&quot; value=&quot;391&quot;/&gt;&lt;/object&gt;&lt;object type=&quot;3&quot; unique_id=&quot;15345&quot;&gt;&lt;property id=&quot;20148&quot; value=&quot;5&quot;/&gt;&lt;property id=&quot;20300&quot; value=&quot;Slide 70 - &amp;quot;Příklad: Kompartmentová analýza&amp;quot;&quot;/&gt;&lt;property id=&quot;20307&quot; value=&quot;389&quot;/&gt;&lt;/object&gt;&lt;object type=&quot;3&quot; unique_id=&quot;15346&quot;&gt;&lt;property id=&quot;20148&quot; value=&quot;5&quot;/&gt;&lt;property id=&quot;20300&quot; value=&quot;Slide 71 - &amp;quot;Příklad: Kompartmentová analýza&amp;quot;&quot;/&gt;&lt;property id=&quot;20307&quot; value=&quot;390&quot;/&gt;&lt;/object&gt;&lt;object type=&quot;3&quot; unique_id=&quot;15347&quot;&gt;&lt;property id=&quot;20148&quot; value=&quot;5&quot;/&gt;&lt;property id=&quot;20300&quot; value=&quot;Slide 72 - &amp;quot;Modelování fyzikálního světa - analogie&amp;quot;&quot;/&gt;&lt;property id=&quot;20307&quot; value=&quot;387&quot;/&gt;&lt;/object&gt;&lt;object type=&quot;3&quot; unique_id=&quot;15348&quot;&gt;&lt;property id=&quot;20148&quot; value=&quot;5&quot;/&gt;&lt;property id=&quot;20300&quot; value=&quot;Slide 73&quot;/&gt;&lt;property id=&quot;20307&quot; value=&quot;388&quot;/&gt;&lt;/object&gt;&lt;object type=&quot;3&quot; unique_id=&quot;15349&quot;&gt;&lt;property id=&quot;20148&quot; value=&quot;5&quot;/&gt;&lt;property id=&quot;20300&quot; value=&quot;Slide 87 - &amp;quot;Kauzální modelovací nástroje&amp;quot;&quot;/&gt;&lt;property id=&quot;20307&quot; value=&quot;397&quot;/&gt;&lt;/object&gt;&lt;object type=&quot;3&quot; unique_id=&quot;15350&quot;&gt;&lt;property id=&quot;20148&quot; value=&quot;5&quot;/&gt;&lt;property id=&quot;20300&quot; value=&quot;Slide 88 - &amp;quot;Kauzální modelovací nástroje&amp;quot;&quot;/&gt;&lt;property id=&quot;20307&quot; value=&quot;398&quot;/&gt;&lt;/object&gt;&lt;object type=&quot;3&quot; unique_id=&quot;15351&quot;&gt;&lt;property id=&quot;20148&quot; value=&quot;5&quot;/&gt;&lt;property id=&quot;20300&quot; value=&quot;Slide 89 - &amp;quot;Akauzální modelovací nástroje&amp;quot;&quot;/&gt;&lt;property id=&quot;20307&quot; value=&quot;399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</TotalTime>
  <Words>1730</Words>
  <Application>Microsoft Office PowerPoint</Application>
  <PresentationFormat>Předvádění na obrazovce (4:3)</PresentationFormat>
  <Paragraphs>558</Paragraphs>
  <Slides>68</Slides>
  <Notes>38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0" baseType="lpstr">
      <vt:lpstr>Motiv sady Office</vt:lpstr>
      <vt:lpstr>Editor rovnic 3.0</vt:lpstr>
      <vt:lpstr>Modelování a simulace</vt:lpstr>
      <vt:lpstr>Úvod do modelování a simulace</vt:lpstr>
      <vt:lpstr>Kdo vás bude učit</vt:lpstr>
      <vt:lpstr>Studijní materiály</vt:lpstr>
      <vt:lpstr>Požadavky předmětu</vt:lpstr>
      <vt:lpstr>Hodnocení předmětu</vt:lpstr>
      <vt:lpstr>Úlohy</vt:lpstr>
      <vt:lpstr>První test</vt:lpstr>
      <vt:lpstr>Druhý test</vt:lpstr>
      <vt:lpstr>Semestrální práce</vt:lpstr>
      <vt:lpstr>Zkouška</vt:lpstr>
      <vt:lpstr>Proč jsme vlastně tady?</vt:lpstr>
      <vt:lpstr>Snímek 13</vt:lpstr>
      <vt:lpstr>What is it all about?</vt:lpstr>
      <vt:lpstr>Co tedy budeme dělat?</vt:lpstr>
      <vt:lpstr>Cíle předmětu</vt:lpstr>
      <vt:lpstr>Snímek 17</vt:lpstr>
      <vt:lpstr>Snímek 18</vt:lpstr>
      <vt:lpstr>Základní pojmy</vt:lpstr>
      <vt:lpstr>Základní pojmy</vt:lpstr>
      <vt:lpstr>Základní pojmy</vt:lpstr>
      <vt:lpstr>Základní pojmy</vt:lpstr>
      <vt:lpstr>Základní pojmy</vt:lpstr>
      <vt:lpstr>Snímek 24</vt:lpstr>
      <vt:lpstr>Snímek 25</vt:lpstr>
      <vt:lpstr>Snímek 26</vt:lpstr>
      <vt:lpstr>Snímek 27</vt:lpstr>
      <vt:lpstr>Příklady modelů</vt:lpstr>
      <vt:lpstr>Model je..</vt:lpstr>
      <vt:lpstr>Proč modelovat</vt:lpstr>
      <vt:lpstr>Proč modelovat</vt:lpstr>
      <vt:lpstr>Při modelování..</vt:lpstr>
      <vt:lpstr>Důsledky modelování a simulace</vt:lpstr>
      <vt:lpstr>Účel modelování</vt:lpstr>
      <vt:lpstr>Postup modelování</vt:lpstr>
      <vt:lpstr>Postup modelování</vt:lpstr>
      <vt:lpstr>Postup při vytváření modelu a při simulačních experimentech </vt:lpstr>
      <vt:lpstr>Zjednodušovací procedury</vt:lpstr>
      <vt:lpstr>Analytický vs. Numerický přístup</vt:lpstr>
      <vt:lpstr>Nevýhody simulačních metod</vt:lpstr>
      <vt:lpstr>Základní pojmy</vt:lpstr>
      <vt:lpstr>Identifikace parametrů</vt:lpstr>
      <vt:lpstr>Experimenty</vt:lpstr>
      <vt:lpstr>Pozorování a experiment</vt:lpstr>
      <vt:lpstr>Hypotézy</vt:lpstr>
      <vt:lpstr>Plánování experimentů</vt:lpstr>
      <vt:lpstr>Metodologie plánování experimentů</vt:lpstr>
      <vt:lpstr>Definice systému</vt:lpstr>
      <vt:lpstr>Základní atributy systému</vt:lpstr>
      <vt:lpstr>Blokové schéma systému</vt:lpstr>
      <vt:lpstr>Struktura bloků</vt:lpstr>
      <vt:lpstr>Zpracování výsledků</vt:lpstr>
      <vt:lpstr>Základní atributy systému</vt:lpstr>
      <vt:lpstr>Základní atributy systému</vt:lpstr>
      <vt:lpstr>Základní atributy systému</vt:lpstr>
      <vt:lpstr>Základní atributy systému</vt:lpstr>
      <vt:lpstr>Základní atributy systému</vt:lpstr>
      <vt:lpstr>Separabilita systému</vt:lpstr>
      <vt:lpstr>Základní atributy systému</vt:lpstr>
      <vt:lpstr>Modely a jejich popis</vt:lpstr>
      <vt:lpstr>Neformální popis</vt:lpstr>
      <vt:lpstr>Neformální popis</vt:lpstr>
      <vt:lpstr>Neformální popis</vt:lpstr>
      <vt:lpstr>Příklady Forresterův model světa </vt:lpstr>
      <vt:lpstr>Příklady Forresterův model světa </vt:lpstr>
      <vt:lpstr>Příklady Forresterův model světa </vt:lpstr>
      <vt:lpstr>Snímek 67</vt:lpstr>
      <vt:lpstr>Snímek 68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Filip Ježek</cp:lastModifiedBy>
  <cp:revision>116</cp:revision>
  <dcterms:created xsi:type="dcterms:W3CDTF">2012-09-16T12:27:16Z</dcterms:created>
  <dcterms:modified xsi:type="dcterms:W3CDTF">2013-10-08T17:07:10Z</dcterms:modified>
</cp:coreProperties>
</file>